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7" r:id="rId3"/>
    <p:sldId id="276" r:id="rId4"/>
    <p:sldId id="303" r:id="rId5"/>
    <p:sldId id="304" r:id="rId6"/>
    <p:sldId id="305" r:id="rId7"/>
    <p:sldId id="306" r:id="rId8"/>
    <p:sldId id="296" r:id="rId9"/>
    <p:sldId id="287" r:id="rId10"/>
    <p:sldId id="26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64"/>
    <a:srgbClr val="F5F6F7"/>
    <a:srgbClr val="DF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70" d="100"/>
          <a:sy n="70" d="100"/>
        </p:scale>
        <p:origin x="-916" y="-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ente, Giancarlo" userId="85a4a5ba-bf72-4eee-ba71-103d3205da53" providerId="ADAL" clId="{A2769F6B-7CC1-4318-B53D-8F8E686D6D19}"/>
    <pc:docChg chg="undo redo custSel modSld">
      <pc:chgData name="Parente, Giancarlo" userId="85a4a5ba-bf72-4eee-ba71-103d3205da53" providerId="ADAL" clId="{A2769F6B-7CC1-4318-B53D-8F8E686D6D19}" dt="2022-12-23T11:54:08.434" v="303" actId="20577"/>
      <pc:docMkLst>
        <pc:docMk/>
      </pc:docMkLst>
      <pc:sldChg chg="modSp mod">
        <pc:chgData name="Parente, Giancarlo" userId="85a4a5ba-bf72-4eee-ba71-103d3205da53" providerId="ADAL" clId="{A2769F6B-7CC1-4318-B53D-8F8E686D6D19}" dt="2022-12-22T11:58:09.077" v="9" actId="123"/>
        <pc:sldMkLst>
          <pc:docMk/>
          <pc:sldMk cId="1545600173" sldId="277"/>
        </pc:sldMkLst>
        <pc:spChg chg="mod">
          <ac:chgData name="Parente, Giancarlo" userId="85a4a5ba-bf72-4eee-ba71-103d3205da53" providerId="ADAL" clId="{A2769F6B-7CC1-4318-B53D-8F8E686D6D19}" dt="2022-12-22T11:58:09.077" v="9" actId="123"/>
          <ac:spMkLst>
            <pc:docMk/>
            <pc:sldMk cId="1545600173" sldId="277"/>
            <ac:spMk id="5" creationId="{00000000-0000-0000-0000-000000000000}"/>
          </ac:spMkLst>
        </pc:spChg>
        <pc:spChg chg="mod">
          <ac:chgData name="Parente, Giancarlo" userId="85a4a5ba-bf72-4eee-ba71-103d3205da53" providerId="ADAL" clId="{A2769F6B-7CC1-4318-B53D-8F8E686D6D19}" dt="2022-12-22T11:56:38.217" v="8" actId="108"/>
          <ac:spMkLst>
            <pc:docMk/>
            <pc:sldMk cId="1545600173" sldId="277"/>
            <ac:spMk id="16" creationId="{00000000-0000-0000-0000-000000000000}"/>
          </ac:spMkLst>
        </pc:spChg>
      </pc:sldChg>
      <pc:sldChg chg="modSp mod">
        <pc:chgData name="Parente, Giancarlo" userId="85a4a5ba-bf72-4eee-ba71-103d3205da53" providerId="ADAL" clId="{A2769F6B-7CC1-4318-B53D-8F8E686D6D19}" dt="2022-12-23T11:54:08.434" v="303" actId="20577"/>
        <pc:sldMkLst>
          <pc:docMk/>
          <pc:sldMk cId="3389900704" sldId="287"/>
        </pc:sldMkLst>
        <pc:spChg chg="mod">
          <ac:chgData name="Parente, Giancarlo" userId="85a4a5ba-bf72-4eee-ba71-103d3205da53" providerId="ADAL" clId="{A2769F6B-7CC1-4318-B53D-8F8E686D6D19}" dt="2022-12-23T11:51:21.847" v="301" actId="20577"/>
          <ac:spMkLst>
            <pc:docMk/>
            <pc:sldMk cId="3389900704" sldId="287"/>
            <ac:spMk id="29" creationId="{00000000-0000-0000-0000-000000000000}"/>
          </ac:spMkLst>
        </pc:spChg>
        <pc:spChg chg="mod">
          <ac:chgData name="Parente, Giancarlo" userId="85a4a5ba-bf72-4eee-ba71-103d3205da53" providerId="ADAL" clId="{A2769F6B-7CC1-4318-B53D-8F8E686D6D19}" dt="2022-12-23T11:54:08.434" v="303" actId="20577"/>
          <ac:spMkLst>
            <pc:docMk/>
            <pc:sldMk cId="3389900704" sldId="287"/>
            <ac:spMk id="30" creationId="{522A8B51-FB76-4448-BD10-5A48BFD0D5B9}"/>
          </ac:spMkLst>
        </pc:spChg>
      </pc:sldChg>
      <pc:sldChg chg="modSp mod">
        <pc:chgData name="Parente, Giancarlo" userId="85a4a5ba-bf72-4eee-ba71-103d3205da53" providerId="ADAL" clId="{A2769F6B-7CC1-4318-B53D-8F8E686D6D19}" dt="2022-12-22T12:02:50.100" v="45" actId="20577"/>
        <pc:sldMkLst>
          <pc:docMk/>
          <pc:sldMk cId="3254060064" sldId="303"/>
        </pc:sldMkLst>
        <pc:spChg chg="mod">
          <ac:chgData name="Parente, Giancarlo" userId="85a4a5ba-bf72-4eee-ba71-103d3205da53" providerId="ADAL" clId="{A2769F6B-7CC1-4318-B53D-8F8E686D6D19}" dt="2022-12-22T12:01:34.815" v="12" actId="113"/>
          <ac:spMkLst>
            <pc:docMk/>
            <pc:sldMk cId="3254060064" sldId="303"/>
            <ac:spMk id="36" creationId="{00000000-0000-0000-0000-000000000000}"/>
          </ac:spMkLst>
        </pc:spChg>
        <pc:spChg chg="mod">
          <ac:chgData name="Parente, Giancarlo" userId="85a4a5ba-bf72-4eee-ba71-103d3205da53" providerId="ADAL" clId="{A2769F6B-7CC1-4318-B53D-8F8E686D6D19}" dt="2022-12-22T12:02:50.100" v="45" actId="20577"/>
          <ac:spMkLst>
            <pc:docMk/>
            <pc:sldMk cId="3254060064" sldId="303"/>
            <ac:spMk id="61" creationId="{1B15EFDD-3193-4DF0-B96A-26AF328314DD}"/>
          </ac:spMkLst>
        </pc:spChg>
      </pc:sldChg>
      <pc:sldChg chg="modSp mod">
        <pc:chgData name="Parente, Giancarlo" userId="85a4a5ba-bf72-4eee-ba71-103d3205da53" providerId="ADAL" clId="{A2769F6B-7CC1-4318-B53D-8F8E686D6D19}" dt="2022-12-23T11:45:31.055" v="279" actId="14100"/>
        <pc:sldMkLst>
          <pc:docMk/>
          <pc:sldMk cId="2132052455" sldId="304"/>
        </pc:sldMkLst>
        <pc:spChg chg="mod">
          <ac:chgData name="Parente, Giancarlo" userId="85a4a5ba-bf72-4eee-ba71-103d3205da53" providerId="ADAL" clId="{A2769F6B-7CC1-4318-B53D-8F8E686D6D19}" dt="2022-12-22T16:18:36.468" v="103" actId="20577"/>
          <ac:spMkLst>
            <pc:docMk/>
            <pc:sldMk cId="2132052455" sldId="304"/>
            <ac:spMk id="3" creationId="{00000000-0000-0000-0000-000000000000}"/>
          </ac:spMkLst>
        </pc:spChg>
        <pc:spChg chg="mod">
          <ac:chgData name="Parente, Giancarlo" userId="85a4a5ba-bf72-4eee-ba71-103d3205da53" providerId="ADAL" clId="{A2769F6B-7CC1-4318-B53D-8F8E686D6D19}" dt="2022-12-23T11:45:22.207" v="278" actId="14100"/>
          <ac:spMkLst>
            <pc:docMk/>
            <pc:sldMk cId="2132052455" sldId="304"/>
            <ac:spMk id="22" creationId="{92671940-1099-442C-9A87-7DC8D64B0B40}"/>
          </ac:spMkLst>
        </pc:spChg>
        <pc:spChg chg="mod">
          <ac:chgData name="Parente, Giancarlo" userId="85a4a5ba-bf72-4eee-ba71-103d3205da53" providerId="ADAL" clId="{A2769F6B-7CC1-4318-B53D-8F8E686D6D19}" dt="2022-12-23T11:45:31.055" v="279" actId="14100"/>
          <ac:spMkLst>
            <pc:docMk/>
            <pc:sldMk cId="2132052455" sldId="304"/>
            <ac:spMk id="35" creationId="{00000000-0000-0000-0000-000000000000}"/>
          </ac:spMkLst>
        </pc:spChg>
        <pc:spChg chg="mod">
          <ac:chgData name="Parente, Giancarlo" userId="85a4a5ba-bf72-4eee-ba71-103d3205da53" providerId="ADAL" clId="{A2769F6B-7CC1-4318-B53D-8F8E686D6D19}" dt="2022-12-22T16:17:04.398" v="46" actId="6549"/>
          <ac:spMkLst>
            <pc:docMk/>
            <pc:sldMk cId="2132052455" sldId="304"/>
            <ac:spMk id="70" creationId="{8FDEC71D-7877-4789-BC96-212401172CDA}"/>
          </ac:spMkLst>
        </pc:spChg>
      </pc:sldChg>
      <pc:sldChg chg="modSp mod">
        <pc:chgData name="Parente, Giancarlo" userId="85a4a5ba-bf72-4eee-ba71-103d3205da53" providerId="ADAL" clId="{A2769F6B-7CC1-4318-B53D-8F8E686D6D19}" dt="2022-12-22T16:27:31.138" v="273" actId="20577"/>
        <pc:sldMkLst>
          <pc:docMk/>
          <pc:sldMk cId="3888857939" sldId="305"/>
        </pc:sldMkLst>
        <pc:spChg chg="mod">
          <ac:chgData name="Parente, Giancarlo" userId="85a4a5ba-bf72-4eee-ba71-103d3205da53" providerId="ADAL" clId="{A2769F6B-7CC1-4318-B53D-8F8E686D6D19}" dt="2022-12-22T16:27:31.138" v="273" actId="20577"/>
          <ac:spMkLst>
            <pc:docMk/>
            <pc:sldMk cId="3888857939" sldId="305"/>
            <ac:spMk id="34" creationId="{00000000-0000-0000-0000-000000000000}"/>
          </ac:spMkLst>
        </pc:spChg>
        <pc:spChg chg="mod">
          <ac:chgData name="Parente, Giancarlo" userId="85a4a5ba-bf72-4eee-ba71-103d3205da53" providerId="ADAL" clId="{A2769F6B-7CC1-4318-B53D-8F8E686D6D19}" dt="2022-12-22T16:21:02.843" v="161" actId="20577"/>
          <ac:spMkLst>
            <pc:docMk/>
            <pc:sldMk cId="3888857939" sldId="305"/>
            <ac:spMk id="35" creationId="{00000000-0000-0000-0000-000000000000}"/>
          </ac:spMkLst>
        </pc:spChg>
        <pc:cxnChg chg="mod">
          <ac:chgData name="Parente, Giancarlo" userId="85a4a5ba-bf72-4eee-ba71-103d3205da53" providerId="ADAL" clId="{A2769F6B-7CC1-4318-B53D-8F8E686D6D19}" dt="2022-12-22T16:26:23.171" v="255" actId="14100"/>
          <ac:cxnSpMkLst>
            <pc:docMk/>
            <pc:sldMk cId="3888857939" sldId="305"/>
            <ac:cxnSpMk id="43" creationId="{00000000-0000-0000-0000-000000000000}"/>
          </ac:cxnSpMkLst>
        </pc:cxnChg>
      </pc:sldChg>
      <pc:sldChg chg="modSp mod">
        <pc:chgData name="Parente, Giancarlo" userId="85a4a5ba-bf72-4eee-ba71-103d3205da53" providerId="ADAL" clId="{A2769F6B-7CC1-4318-B53D-8F8E686D6D19}" dt="2022-12-22T16:28:16.799" v="275" actId="20577"/>
        <pc:sldMkLst>
          <pc:docMk/>
          <pc:sldMk cId="2474750689" sldId="306"/>
        </pc:sldMkLst>
        <pc:spChg chg="mod">
          <ac:chgData name="Parente, Giancarlo" userId="85a4a5ba-bf72-4eee-ba71-103d3205da53" providerId="ADAL" clId="{A2769F6B-7CC1-4318-B53D-8F8E686D6D19}" dt="2022-12-22T16:28:16.799" v="275" actId="20577"/>
          <ac:spMkLst>
            <pc:docMk/>
            <pc:sldMk cId="2474750689" sldId="306"/>
            <ac:spMk id="31" creationId="{3E970EE2-CE50-41A6-B7B5-BECCD857E8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0F33-B965-462B-84E0-3A5CFC122C34}" type="datetimeFigureOut">
              <a:rPr lang="it-IT" smtClean="0"/>
              <a:t>23/12/2022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58E8-4991-4AB4-87EE-B92EDF3FB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50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stazione CER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2592917" cy="8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7969" y="3464911"/>
            <a:ext cx="6288075" cy="697627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987969" y="2792836"/>
            <a:ext cx="6288075" cy="533480"/>
          </a:xfrm>
        </p:spPr>
        <p:txBody>
          <a:bodyPr/>
          <a:lstStyle>
            <a:lvl1pPr algn="l">
              <a:defRPr sz="2667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8946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ina vuot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6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45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DFEE7-2DC8-1043-9CA6-E9A7F5CA8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1D5D76-D932-364D-A555-59C863709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01014-8590-F340-BD77-67A880FB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6400-797D-5243-8456-D3CC72C6148E}" type="datetimeFigureOut">
              <a:rPr lang="it-IT" smtClean="0"/>
              <a:t>23/12/2022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12E87E-82CC-BF47-BE0B-FD0E1260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C107C3-5783-674D-8AC9-CF9DB299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019E-2196-5449-A018-3CCD7DF09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5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68020"/>
            <a:ext cx="8593667" cy="3552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4" y="6297858"/>
            <a:ext cx="367181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1409528"/>
            <a:ext cx="11523133" cy="461238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5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375040-6597-3645-B37F-9898121C930A}"/>
              </a:ext>
            </a:extLst>
          </p:cNvPr>
          <p:cNvSpPr txBox="1"/>
          <p:nvPr userDrawn="1"/>
        </p:nvSpPr>
        <p:spPr>
          <a:xfrm>
            <a:off x="9886604" y="52093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3" y="1536000"/>
            <a:ext cx="11523135" cy="448591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919" y="1536000"/>
            <a:ext cx="7105648" cy="44858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5" y="1536001"/>
            <a:ext cx="4224867" cy="461238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8483"/>
            <a:ext cx="8593667" cy="3741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1098">
          <p15:clr>
            <a:srgbClr val="FBAE40"/>
          </p15:clr>
        </p15:guide>
        <p15:guide id="4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4433" y="357719"/>
            <a:ext cx="8593667" cy="383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FAAFC5-54F6-9742-BD30-879CAD9043DE}"/>
              </a:ext>
            </a:extLst>
          </p:cNvPr>
          <p:cNvSpPr txBox="1"/>
          <p:nvPr userDrawn="1"/>
        </p:nvSpPr>
        <p:spPr>
          <a:xfrm>
            <a:off x="8462434" y="3429000"/>
            <a:ext cx="3395133" cy="2285337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4" y="1532965"/>
            <a:ext cx="2734733" cy="448895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12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433" y="1532965"/>
            <a:ext cx="8593667" cy="451780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7984"/>
            <a:ext cx="8593667" cy="374649"/>
          </a:xfrm>
        </p:spPr>
        <p:txBody>
          <a:bodyPr lIns="0" tIns="0" rIns="0" bIns="0"/>
          <a:lstStyle>
            <a:lvl1pPr marL="0" indent="0">
              <a:buNone/>
              <a:defRPr lang="it-IT" sz="2133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6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CAD467-77FD-CF42-B8F8-301BF57954E0}"/>
              </a:ext>
            </a:extLst>
          </p:cNvPr>
          <p:cNvSpPr txBox="1"/>
          <p:nvPr userDrawn="1"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B816B4-1068-1A42-8E43-A06719D84D6B}"/>
              </a:ext>
            </a:extLst>
          </p:cNvPr>
          <p:cNvSpPr txBox="1"/>
          <p:nvPr userDrawn="1"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B503F0-7E7E-4534-8B60-CEE54CEA23ED}"/>
              </a:ext>
            </a:extLst>
          </p:cNvPr>
          <p:cNvSpPr txBox="1"/>
          <p:nvPr userDrawn="1"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3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0" y="1220755"/>
            <a:ext cx="12192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9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idx="1"/>
          </p:nvPr>
        </p:nvSpPr>
        <p:spPr>
          <a:xfrm>
            <a:off x="310086" y="3433234"/>
            <a:ext cx="10874479" cy="451405"/>
          </a:xfrm>
          <a:prstGeom prst="rect">
            <a:avLst/>
          </a:prstGeom>
          <a:noFill/>
        </p:spPr>
        <p:txBody>
          <a:bodyPr rtlCol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310085" y="2772411"/>
            <a:ext cx="10874480" cy="697627"/>
          </a:xfrm>
          <a:prstGeom prst="rect">
            <a:avLst/>
          </a:prstGeom>
          <a:noFill/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942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7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pos="862">
          <p15:clr>
            <a:srgbClr val="F26B43"/>
          </p15:clr>
        </p15:guide>
        <p15:guide id="6" pos="1542">
          <p15:clr>
            <a:srgbClr val="F26B43"/>
          </p15:clr>
        </p15:guide>
        <p15:guide id="7" pos="4286">
          <p15:clr>
            <a:srgbClr val="F26B43"/>
          </p15:clr>
        </p15:guide>
        <p15:guide id="9" pos="1451">
          <p15:clr>
            <a:srgbClr val="F26B43"/>
          </p15:clr>
        </p15:guide>
        <p15:guide id="10" pos="4218">
          <p15:clr>
            <a:srgbClr val="F26B43"/>
          </p15:clr>
        </p15:guide>
        <p15:guide id="11" pos="771">
          <p15:clr>
            <a:srgbClr val="F26B43"/>
          </p15:clr>
        </p15:guide>
        <p15:guide id="12" pos="2154">
          <p15:clr>
            <a:srgbClr val="F26B43"/>
          </p15:clr>
        </p15:guide>
        <p15:guide id="13" pos="2245">
          <p15:clr>
            <a:srgbClr val="F26B43"/>
          </p15:clr>
        </p15:guide>
        <p15:guide id="14" pos="2835">
          <p15:clr>
            <a:srgbClr val="F26B43"/>
          </p15:clr>
        </p15:guide>
        <p15:guide id="15" pos="2925">
          <p15:clr>
            <a:srgbClr val="F26B43"/>
          </p15:clr>
        </p15:guide>
        <p15:guide id="16" pos="3515">
          <p15:clr>
            <a:srgbClr val="F26B43"/>
          </p15:clr>
        </p15:guide>
        <p15:guide id="17" pos="3606">
          <p15:clr>
            <a:srgbClr val="F26B43"/>
          </p15:clr>
        </p15:guide>
        <p15:guide id="18" pos="4898">
          <p15:clr>
            <a:srgbClr val="F26B43"/>
          </p15:clr>
        </p15:guide>
        <p15:guide id="19" pos="4967">
          <p15:clr>
            <a:srgbClr val="F26B43"/>
          </p15:clr>
        </p15:guide>
        <p15:guide id="20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77000" r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560320"/>
            <a:ext cx="8431731" cy="20983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2560321"/>
            <a:ext cx="11201400" cy="27238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1150" y="2560320"/>
            <a:ext cx="11569700" cy="27238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solidFill>
                  <a:srgbClr val="415364"/>
                </a:solidFill>
                <a:latin typeface="Arial" panose="020B0604020202020204"/>
              </a:rPr>
              <a:t>Contributo Export di SIMEST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solidFill>
                  <a:srgbClr val="415364"/>
                </a:solidFill>
                <a:latin typeface="Arial" panose="020B0604020202020204"/>
              </a:rPr>
              <a:t>su Credito Fornitore</a:t>
            </a:r>
            <a:endParaRPr lang="it-IT" sz="4000" b="1" dirty="0">
              <a:solidFill>
                <a:srgbClr val="41536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7" t="18349" r="40953" b="35263"/>
          <a:stretch/>
        </p:blipFill>
        <p:spPr>
          <a:xfrm>
            <a:off x="10248210" y="0"/>
            <a:ext cx="1944000" cy="6857999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i="1" dirty="0"/>
              <a:t>Disclaimer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 rot="16200000">
            <a:off x="7791212" y="2457104"/>
            <a:ext cx="6857998" cy="1943790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F8F7D40-B670-47DD-9736-32E7CD3E4E0E}"/>
              </a:ext>
            </a:extLst>
          </p:cNvPr>
          <p:cNvSpPr txBox="1"/>
          <p:nvPr/>
        </p:nvSpPr>
        <p:spPr>
          <a:xfrm>
            <a:off x="211207" y="1462307"/>
            <a:ext cx="9590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Questa presentazione è stata preparata esclusivamente a scopo informativo e non deve essere utilizzata o considerata come un'offerta di vendita o una sollecitazione di un'offerta per l'acquisto di qualsiasi strumento finanziario menzionato.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I termini e i contenuti di questo documento non costituiscono, da parte di SIMEST S.p.A. o dei suoi destinatari, alcun impegno o obbligo, esplicito o implicito, a negoziare o concludere alcuna transazione, salvo quanto previsto da accordi definitivi e vincolanti, nella forma e nella sostanza soddisfacente per ciascuna delle  parti coinvolte. Gli accordi definitivi e vincolanti non includono la presentazione e nessuno dei suoi allegati.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Le valutazioni di cui sopra (i) sono fornite su base preliminare e puramente indicativa, (ii) non possono essere prese come dati significativi ai fini delle decisioni che i destinatari devono eventualmente adottare e (iii) potranno comunque essere modificate: (i) a seguito della </a:t>
            </a:r>
            <a:r>
              <a:rPr lang="it-IT" altLang="it-IT" sz="1300" i="1" dirty="0">
                <a:solidFill>
                  <a:srgbClr val="415464"/>
                </a:solidFill>
              </a:rPr>
              <a:t>due </a:t>
            </a:r>
            <a:r>
              <a:rPr lang="it-IT" altLang="it-IT" sz="1300" i="1" dirty="0" err="1">
                <a:solidFill>
                  <a:srgbClr val="415464"/>
                </a:solidFill>
              </a:rPr>
              <a:t>diligence</a:t>
            </a:r>
            <a:r>
              <a:rPr lang="it-IT" altLang="it-IT" sz="1300" i="1" dirty="0">
                <a:solidFill>
                  <a:srgbClr val="415464"/>
                </a:solidFill>
              </a:rPr>
              <a:t> </a:t>
            </a:r>
            <a:r>
              <a:rPr lang="it-IT" altLang="it-IT" sz="1300" dirty="0">
                <a:solidFill>
                  <a:srgbClr val="415464"/>
                </a:solidFill>
              </a:rPr>
              <a:t>effettuata da SIMEST S.p.A. e / o (ii) in base all’andamento dei mercati finanziari.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sz="1300" dirty="0">
                <a:solidFill>
                  <a:srgbClr val="415464"/>
                </a:solidFill>
              </a:rPr>
              <a:t>La presentazione non costituisce una proposta contrattuale e non contiene – né deve essere interpretato come tale – alcun impegno da parte di SIMEST</a:t>
            </a:r>
            <a:r>
              <a:rPr lang="it-IT" altLang="it-IT" sz="1300" dirty="0">
                <a:solidFill>
                  <a:srgbClr val="415464"/>
                </a:solidFill>
              </a:rPr>
              <a:t> S.p.A. </a:t>
            </a:r>
            <a:r>
              <a:rPr lang="it-IT" sz="1300" dirty="0">
                <a:solidFill>
                  <a:srgbClr val="415464"/>
                </a:solidFill>
              </a:rPr>
              <a:t>a fornire il proprio Contributo Export su credito fornitore, la cui erogazione è, tra l'altro, subordinata: (i) alla positiva conclusione della </a:t>
            </a:r>
            <a:r>
              <a:rPr lang="it-IT" sz="1300" i="1" dirty="0">
                <a:solidFill>
                  <a:srgbClr val="415464"/>
                </a:solidFill>
              </a:rPr>
              <a:t>due </a:t>
            </a:r>
            <a:r>
              <a:rPr lang="it-IT" sz="1300" i="1" dirty="0" err="1">
                <a:solidFill>
                  <a:srgbClr val="415464"/>
                </a:solidFill>
              </a:rPr>
              <a:t>diligence</a:t>
            </a:r>
            <a:r>
              <a:rPr lang="it-IT" sz="1300" i="1" dirty="0">
                <a:solidFill>
                  <a:srgbClr val="415464"/>
                </a:solidFill>
              </a:rPr>
              <a:t> </a:t>
            </a:r>
            <a:r>
              <a:rPr lang="it-IT" sz="1300" dirty="0">
                <a:solidFill>
                  <a:srgbClr val="415464"/>
                </a:solidFill>
              </a:rPr>
              <a:t>di SIMEST</a:t>
            </a:r>
            <a:r>
              <a:rPr lang="it-IT" altLang="it-IT" sz="1300" dirty="0">
                <a:solidFill>
                  <a:srgbClr val="415464"/>
                </a:solidFill>
              </a:rPr>
              <a:t> S.p.A.</a:t>
            </a:r>
            <a:r>
              <a:rPr lang="it-IT" sz="1300" dirty="0">
                <a:solidFill>
                  <a:srgbClr val="415464"/>
                </a:solidFill>
              </a:rPr>
              <a:t> e (ii) all’approvazione da parte dei propri organi competenti.</a:t>
            </a:r>
            <a:endParaRPr lang="it-IT" altLang="it-IT" sz="1300" dirty="0">
              <a:solidFill>
                <a:srgbClr val="415464"/>
              </a:solidFill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SIMEST S.p.A. non intende fornire alcun consiglio né offerta né invito in questa presentazione. I destinatari non devono basare il proprio giudizio sulla presentazione, poiché la stessa è fornita a solo mero scopo informativo.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SIMEST S.p.A. esorta i destinatari di svolgere la propria </a:t>
            </a:r>
            <a:r>
              <a:rPr lang="it-IT" altLang="it-IT" sz="1300" i="1" dirty="0">
                <a:solidFill>
                  <a:srgbClr val="415464"/>
                </a:solidFill>
              </a:rPr>
              <a:t>due </a:t>
            </a:r>
            <a:r>
              <a:rPr lang="it-IT" altLang="it-IT" sz="1300" i="1" dirty="0" err="1">
                <a:solidFill>
                  <a:srgbClr val="415464"/>
                </a:solidFill>
              </a:rPr>
              <a:t>diligence</a:t>
            </a:r>
            <a:r>
              <a:rPr lang="it-IT" altLang="it-IT" sz="1300" i="1" dirty="0">
                <a:solidFill>
                  <a:srgbClr val="415464"/>
                </a:solidFill>
              </a:rPr>
              <a:t> </a:t>
            </a:r>
            <a:r>
              <a:rPr lang="it-IT" altLang="it-IT" sz="1300" dirty="0">
                <a:solidFill>
                  <a:srgbClr val="415464"/>
                </a:solidFill>
              </a:rPr>
              <a:t>finanziaria, legale e fiscale indipendentemente dalle informazioni contenute in questa presentazione.</a:t>
            </a:r>
            <a:endParaRPr lang="it-IT" sz="1300" dirty="0">
              <a:solidFill>
                <a:srgbClr val="415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457198" y="1536716"/>
            <a:ext cx="11245363" cy="553508"/>
          </a:xfrm>
          <a:prstGeom prst="rect">
            <a:avLst/>
          </a:prstGeom>
          <a:solidFill>
            <a:srgbClr val="EB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Credito Fornitore</a:t>
            </a:r>
            <a:endParaRPr lang="it-IT" b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5" t="25456" r="327" b="31676"/>
          <a:stretch/>
        </p:blipFill>
        <p:spPr>
          <a:xfrm>
            <a:off x="-8467" y="5903523"/>
            <a:ext cx="12200467" cy="978201"/>
          </a:xfrm>
          <a:prstGeom prst="rect">
            <a:avLst/>
          </a:prstGeom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-12032" y="5903522"/>
            <a:ext cx="12204032" cy="978201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57197" y="1536717"/>
            <a:ext cx="1122028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 Contributo SIMEST su Credito Fornitore consente agli esportatori italiani di offrire ai propri acquirenti esteri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condizioni di pagamento dilazionato a medio e lungo termine ad un tasso d’interesse minimo agevolato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pari al CIRR</a:t>
            </a:r>
            <a:r>
              <a:rPr lang="it-IT" sz="1400" b="1" dirty="0">
                <a:solidFill>
                  <a:srgbClr val="5F85B1">
                    <a:lumMod val="75000"/>
                  </a:srgbClr>
                </a:solidFill>
                <a:latin typeface="Arial" panose="020B0604020202020204"/>
              </a:rPr>
              <a:t>, regolato in OCSE)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477309" y="5381770"/>
            <a:ext cx="2232553" cy="929228"/>
          </a:xfrm>
          <a:prstGeom prst="roundRect">
            <a:avLst>
              <a:gd name="adj" fmla="val 0"/>
            </a:avLst>
          </a:prstGeom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Dilazione di pagamento competitiva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3466517" y="5381770"/>
            <a:ext cx="2232553" cy="92922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50" b="1" dirty="0">
                <a:solidFill>
                  <a:srgbClr val="FFFEFD"/>
                </a:solidFill>
                <a:latin typeface="Arial" panose="020B0604020202020204"/>
              </a:rPr>
              <a:t>Tasso fisso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50" b="1" dirty="0">
                <a:solidFill>
                  <a:srgbClr val="FFFEFD"/>
                </a:solidFill>
                <a:latin typeface="Arial" panose="020B0604020202020204"/>
              </a:rPr>
              <a:t>agevolato CIRR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calcolato mensilmente dall’OCSE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6455725" y="5381770"/>
            <a:ext cx="2232553" cy="929228"/>
          </a:xfrm>
          <a:prstGeom prst="roundRect">
            <a:avLst>
              <a:gd name="adj" fmla="val 0"/>
            </a:avLst>
          </a:prstGeom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gratuito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9444932" y="5381770"/>
            <a:ext cx="2232553" cy="929228"/>
          </a:xfrm>
          <a:prstGeom prst="roundRect">
            <a:avLst>
              <a:gd name="adj" fmla="val 0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Erogato in un’unica soluzione all’esportatore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30667" y="4368228"/>
            <a:ext cx="96752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Operazioni di sconto pro soluto o pro solvendo di titoli di pagamento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rilasciati dall’acquirente estero all’esportatore italiano per il regolamento dei pagamenti relativi all’85% del valore di contratti di esportazione di macchinari, impianti e relativi studi e servizi, verso tutti i paesi del mondo, che prevedono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pagamenti dilazionati a medio e lungo termine </a:t>
            </a: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(i.e. ≥ 24 mesi)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30666" y="2170236"/>
            <a:ext cx="861080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Potenziare l’</a:t>
            </a:r>
            <a:r>
              <a:rPr kumimoji="0" lang="it-IT" sz="13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 beni di investimento e servizi italiani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Rafforzare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competitività internazionale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degli esportatori italiani</a:t>
            </a:r>
          </a:p>
        </p:txBody>
      </p:sp>
      <p:cxnSp>
        <p:nvCxnSpPr>
          <p:cNvPr id="60" name="Connettore diritto 59"/>
          <p:cNvCxnSpPr/>
          <p:nvPr/>
        </p:nvCxnSpPr>
        <p:spPr>
          <a:xfrm flipH="1" flipV="1">
            <a:off x="1156535" y="2683619"/>
            <a:ext cx="26858" cy="216458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705368" y="2470437"/>
            <a:ext cx="902333" cy="35647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Obiettivi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0" y="2170236"/>
            <a:ext cx="396000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2" name="CasellaDiTesto 71"/>
          <p:cNvSpPr txBox="1"/>
          <p:nvPr/>
        </p:nvSpPr>
        <p:spPr>
          <a:xfrm>
            <a:off x="403258" y="3515930"/>
            <a:ext cx="1506551" cy="47643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Tipologia di intervento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30666" y="2855014"/>
            <a:ext cx="967523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 marR="3455" algn="just">
              <a:spcBef>
                <a:spcPts val="600"/>
              </a:spcBef>
              <a:spcAft>
                <a:spcPts val="600"/>
              </a:spcAft>
            </a:pP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Contributo erogato all’esportatore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a copertura (nei limiti del contributo massimo erogabile) della differenza tra:  </a:t>
            </a:r>
          </a:p>
          <a:p>
            <a:pPr marL="180087" marR="3455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il</a:t>
            </a: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 tasso applicato per lo sconto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(pro soluto o pro solvendo) di titoli di pagamento emessi dall’acquirente estero a valere su contratti di esportazione di beni di investimento e </a:t>
            </a:r>
          </a:p>
          <a:p>
            <a:pPr marL="180087" marR="3455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spc="-3" dirty="0">
                <a:solidFill>
                  <a:srgbClr val="415464"/>
                </a:solidFill>
                <a:latin typeface="+mj-lt"/>
                <a:cs typeface="Arial"/>
              </a:rPr>
              <a:t>il </a:t>
            </a: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tasso della dilazione contrattuale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richiesto dall’esportatore italiano (al netto del premio assicurativo e di eventuali spese e commissioni bancarie incluse nel tasso)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3" y="3170448"/>
            <a:ext cx="39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3" name="CasellaDiTesto 72"/>
          <p:cNvSpPr txBox="1"/>
          <p:nvPr/>
        </p:nvSpPr>
        <p:spPr>
          <a:xfrm>
            <a:off x="323297" y="4580452"/>
            <a:ext cx="1667816" cy="53550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agevolabili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" y="4318477"/>
            <a:ext cx="395230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Rettangolo 53"/>
          <p:cNvSpPr/>
          <p:nvPr/>
        </p:nvSpPr>
        <p:spPr>
          <a:xfrm>
            <a:off x="457198" y="1191805"/>
            <a:ext cx="11245363" cy="4057057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1074097" y="702585"/>
            <a:ext cx="5233553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OBIETTIVI E REQUISITI PER L’ACCESSO</a:t>
            </a: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560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Credito Fornitore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5" t="25456" r="327" b="31676"/>
          <a:stretch/>
        </p:blipFill>
        <p:spPr>
          <a:xfrm>
            <a:off x="-8467" y="5903523"/>
            <a:ext cx="12200467" cy="978201"/>
          </a:xfrm>
          <a:prstGeom prst="rect">
            <a:avLst/>
          </a:prstGeom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-12032" y="5902485"/>
            <a:ext cx="12204032" cy="978201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75" y="1298719"/>
            <a:ext cx="1205079" cy="57492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899104" y="3397054"/>
            <a:ext cx="1511137" cy="468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Acquirente estero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903352" y="3387859"/>
            <a:ext cx="1512000" cy="484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Esportatore italiano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903352" y="1341230"/>
            <a:ext cx="1512000" cy="48443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Istituto Scontante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10659351" y="1972567"/>
            <a:ext cx="0" cy="11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05804" y="3197940"/>
            <a:ext cx="1830391" cy="3550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Contratto commerciale con pagamento dilazionato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617619" y="3741580"/>
            <a:ext cx="2047007" cy="4263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Titoli di pagamento al tasso di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dilazione pari minimo al CIRR</a:t>
            </a: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8491785" y="2860822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7410241" y="1825660"/>
            <a:ext cx="2493109" cy="1436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79100" y="1348618"/>
            <a:ext cx="507871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AutoNum type="arabicPeriod"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Esportatore e Acquirente estero stipulano un contratto commerciale con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pagamenti dilazionati a medio e lungo termine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(≥ 24 mesi) ad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tasso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dilazione minimo pari al CIRR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per la fornitura di impianti o macchinari. Il tasso CIRR può essere maggiorato del premio per la copertura assicurativa e delle commissioni bancarie. A fronte delle rate del piano di ammortamento vengono emessi titoli di pagamento (es. cambiali, tratte o lettere di credito).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AutoNum type="arabicPeriod"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AutoNum type="arabicPeriod"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L’Istituto Scontante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sconta pro-soluto e/o pro-solvendo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titoli di pagamento emessi dall'Acquirente estero a favore dell’Esportatore.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il tasso della dilazione di pagamento del contratto commerciale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(al netto di un eventuale premio per la garanzia/assicurazione del rischio del credito dell’Acquirente estero e di eventuali spese e commissioni bancarie incluse nel tasso)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è inferiore al tasso di sconto richiesto dall’Istituto Scontante, 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SIMEST eroga un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pari a tale differenza, nei limiti del livello massimo dei contributi</a:t>
            </a:r>
            <a:r>
              <a:rPr kumimoji="0" lang="it-IT" sz="1100" b="1" i="0" u="none" strike="noStrike" kern="1200" cap="none" spc="0" normalizeH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approvati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SIMEST è erogato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 front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all’Esportatore.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L’operazione può prevedere la copertura assicurativa per il rischio del credito dell’Acquirente estero.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79099" y="1093303"/>
            <a:ext cx="5221977" cy="424102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15" y="807017"/>
            <a:ext cx="448732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Rettangolo 32"/>
          <p:cNvSpPr/>
          <p:nvPr/>
        </p:nvSpPr>
        <p:spPr>
          <a:xfrm>
            <a:off x="545447" y="836833"/>
            <a:ext cx="3002823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STRUTTURA DELL’INTERVENTO</a:t>
            </a:r>
          </a:p>
        </p:txBody>
      </p:sp>
      <p:sp>
        <p:nvSpPr>
          <p:cNvPr id="35" name="Ovale 34"/>
          <p:cNvSpPr>
            <a:spLocks noChangeAspect="1"/>
          </p:cNvSpPr>
          <p:nvPr/>
        </p:nvSpPr>
        <p:spPr>
          <a:xfrm>
            <a:off x="8798886" y="1873643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243730" y="1215183"/>
            <a:ext cx="542106" cy="2718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(*)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869105" y="5647241"/>
            <a:ext cx="5503790" cy="2718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(*) SIMEST in qualità di gestore dei fondi pubblici per conto del MAECI </a:t>
            </a:r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7597123" y="3578610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7587919" y="3690265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9997737" y="2329760"/>
            <a:ext cx="134095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Sconto pro soluto/pro solvendo titoli di pagamento</a:t>
            </a:r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9972420" y="2061779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4" name="CasellaDiTesto 43"/>
          <p:cNvSpPr txBox="1"/>
          <p:nvPr/>
        </p:nvSpPr>
        <p:spPr>
          <a:xfrm rot="1814203">
            <a:off x="7857234" y="2159134"/>
            <a:ext cx="1830391" cy="3989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SIMEST erogato </a:t>
            </a:r>
            <a:r>
              <a:rPr kumimoji="0" lang="it-IT" sz="1050" b="1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 front </a:t>
            </a:r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0659351" y="4016801"/>
            <a:ext cx="0" cy="61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9903350" y="4729300"/>
            <a:ext cx="1512000" cy="484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Copertura assicurativa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ED77CE4-C65D-4F11-9F86-04922EB0FA90}"/>
              </a:ext>
            </a:extLst>
          </p:cNvPr>
          <p:cNvSpPr txBox="1"/>
          <p:nvPr/>
        </p:nvSpPr>
        <p:spPr>
          <a:xfrm>
            <a:off x="7315855" y="217669"/>
            <a:ext cx="3923646" cy="521483"/>
          </a:xfrm>
          <a:prstGeom prst="rect">
            <a:avLst/>
          </a:prstGeom>
          <a:solidFill>
            <a:srgbClr val="EDEDED"/>
          </a:solidFill>
          <a:ln w="6350">
            <a:noFill/>
            <a:prstDash val="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415364"/>
                </a:solidFill>
                <a:latin typeface="Arial" panose="020B0604020202020204"/>
              </a:rPr>
              <a:t>   Contributo in conto interessi a fondo perduto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20E99067-C120-4C72-AECB-47E74CE603E6}"/>
              </a:ext>
            </a:extLst>
          </p:cNvPr>
          <p:cNvGrpSpPr>
            <a:grpSpLocks noChangeAspect="1"/>
          </p:cNvGrpSpPr>
          <p:nvPr/>
        </p:nvGrpSpPr>
        <p:grpSpPr>
          <a:xfrm>
            <a:off x="7150648" y="133697"/>
            <a:ext cx="356777" cy="356777"/>
            <a:chOff x="688228" y="5442273"/>
            <a:chExt cx="435570" cy="435570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07CF06AF-6815-43D0-81CC-02DAFC5F3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047" y="5467221"/>
              <a:ext cx="379931" cy="3799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6C5E6C03-3669-4018-88F0-827F14C3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28" y="5442273"/>
              <a:ext cx="435570" cy="435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96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D19704B6-5DC0-464A-9A7D-A8BE2BE8A707}"/>
              </a:ext>
            </a:extLst>
          </p:cNvPr>
          <p:cNvSpPr/>
          <p:nvPr/>
        </p:nvSpPr>
        <p:spPr>
          <a:xfrm>
            <a:off x="457198" y="1191805"/>
            <a:ext cx="11245363" cy="433269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Credito Fornitore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9085904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CARATTERISTICHE E MODALITÀ OPERATIVE DELLE OPERAZIONI AGEVOLABILI (1/3)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78D86E5-4FF8-4571-AFA3-F1DC1073DE17}"/>
              </a:ext>
            </a:extLst>
          </p:cNvPr>
          <p:cNvGrpSpPr/>
          <p:nvPr/>
        </p:nvGrpSpPr>
        <p:grpSpPr>
          <a:xfrm>
            <a:off x="1175913" y="1563557"/>
            <a:ext cx="9840174" cy="3831027"/>
            <a:chOff x="350095" y="1563557"/>
            <a:chExt cx="9840174" cy="3831027"/>
          </a:xfrm>
        </p:grpSpPr>
        <p:sp>
          <p:nvSpPr>
            <p:cNvPr id="49" name="Ovale 48"/>
            <p:cNvSpPr/>
            <p:nvPr/>
          </p:nvSpPr>
          <p:spPr>
            <a:xfrm>
              <a:off x="350163" y="1645117"/>
              <a:ext cx="578973" cy="5696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Rettangolo arrotondato 49"/>
            <p:cNvSpPr/>
            <p:nvPr/>
          </p:nvSpPr>
          <p:spPr>
            <a:xfrm>
              <a:off x="1066115" y="1596572"/>
              <a:ext cx="2479242" cy="656682"/>
            </a:xfrm>
            <a:prstGeom prst="roundRect">
              <a:avLst>
                <a:gd name="adj" fmla="val 17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Ovale 50"/>
            <p:cNvSpPr/>
            <p:nvPr/>
          </p:nvSpPr>
          <p:spPr>
            <a:xfrm>
              <a:off x="350095" y="2660832"/>
              <a:ext cx="578973" cy="56967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Rettangolo arrotondato 51"/>
            <p:cNvSpPr/>
            <p:nvPr/>
          </p:nvSpPr>
          <p:spPr>
            <a:xfrm>
              <a:off x="1066048" y="2619033"/>
              <a:ext cx="2479308" cy="6552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ale 55"/>
            <p:cNvSpPr/>
            <p:nvPr/>
          </p:nvSpPr>
          <p:spPr>
            <a:xfrm>
              <a:off x="350095" y="3629779"/>
              <a:ext cx="578973" cy="56967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1066048" y="3593245"/>
              <a:ext cx="2479308" cy="655200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Tipologia di sconto</a:t>
              </a: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4707440" y="2527696"/>
              <a:ext cx="5452560" cy="892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Minimo 15% in contanti entro il «punto di partenza del credito» (i.e. spedizione/consegna o collaudo) e </a:t>
              </a:r>
              <a:r>
                <a:rPr lang="it-IT" sz="1300" b="1" dirty="0">
                  <a:solidFill>
                    <a:schemeClr val="accent2"/>
                  </a:solidFill>
                  <a:latin typeface="Arial" panose="020B0604020202020204"/>
                </a:rPr>
                <a:t>85% con pagamento dilazionato 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a </a:t>
              </a:r>
              <a:r>
                <a:rPr lang="it-IT" sz="1300" b="1" dirty="0">
                  <a:solidFill>
                    <a:schemeClr val="accent2"/>
                  </a:solidFill>
                  <a:latin typeface="Arial" panose="020B0604020202020204"/>
                </a:rPr>
                <a:t>medio e lungo termine 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(i.e. ≥ 24 mesi) tramite emissione di </a:t>
              </a:r>
              <a:r>
                <a:rPr lang="it-IT" sz="1300" b="1" dirty="0">
                  <a:solidFill>
                    <a:schemeClr val="accent2"/>
                  </a:solidFill>
                  <a:latin typeface="Arial" panose="020B0604020202020204"/>
                </a:rPr>
                <a:t>titoli pagamento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 da parte dell’acquirente estero all’esportatore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4707439" y="1603848"/>
              <a:ext cx="5452561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Contratti commerciali stipulati tra esportatore italiano e acquirente estero per la </a:t>
              </a:r>
              <a:r>
                <a:rPr kumimoji="0" lang="it-IT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fornitura di beni di investimento e servizi 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(es. macchinari, impianti e relativi studi e servizi)</a:t>
              </a: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4737707" y="3806250"/>
              <a:ext cx="54525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9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 soluto </a:t>
              </a:r>
              <a:r>
                <a:rPr kumimoji="0" lang="it-IT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539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e/o</a:t>
              </a:r>
              <a:r>
                <a:rPr kumimoji="0" lang="it-I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9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pro solvendo </a:t>
              </a:r>
            </a:p>
          </p:txBody>
        </p:sp>
        <p:cxnSp>
          <p:nvCxnSpPr>
            <p:cNvPr id="5" name="Connettore diritto 4"/>
            <p:cNvCxnSpPr/>
            <p:nvPr/>
          </p:nvCxnSpPr>
          <p:spPr>
            <a:xfrm>
              <a:off x="4707439" y="1563557"/>
              <a:ext cx="0" cy="75534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nettore diritto 42"/>
            <p:cNvCxnSpPr/>
            <p:nvPr/>
          </p:nvCxnSpPr>
          <p:spPr>
            <a:xfrm>
              <a:off x="4697269" y="2605828"/>
              <a:ext cx="0" cy="755341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ttore diritto 44"/>
            <p:cNvCxnSpPr/>
            <p:nvPr/>
          </p:nvCxnSpPr>
          <p:spPr>
            <a:xfrm>
              <a:off x="4707439" y="3574774"/>
              <a:ext cx="0" cy="755341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ettangolo arrotondato 32"/>
            <p:cNvSpPr/>
            <p:nvPr/>
          </p:nvSpPr>
          <p:spPr>
            <a:xfrm>
              <a:off x="1078998" y="1659812"/>
              <a:ext cx="2479242" cy="543113"/>
            </a:xfrm>
            <a:prstGeom prst="roundRect">
              <a:avLst>
                <a:gd name="adj" fmla="val 1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Tipologia contratti commerciali </a:t>
              </a:r>
            </a:p>
          </p:txBody>
        </p:sp>
        <p:sp>
          <p:nvSpPr>
            <p:cNvPr id="37" name="Rettangolo arrotondato 36"/>
            <p:cNvSpPr/>
            <p:nvPr/>
          </p:nvSpPr>
          <p:spPr>
            <a:xfrm>
              <a:off x="1067557" y="2682783"/>
              <a:ext cx="2479242" cy="543113"/>
            </a:xfrm>
            <a:prstGeom prst="roundRect">
              <a:avLst>
                <a:gd name="adj" fmla="val 1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Termini contrattuali di pagamento</a:t>
              </a: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C796F532-9267-4466-9B47-AEE741AD849E}"/>
                </a:ext>
              </a:extLst>
            </p:cNvPr>
            <p:cNvSpPr/>
            <p:nvPr/>
          </p:nvSpPr>
          <p:spPr>
            <a:xfrm>
              <a:off x="350095" y="4656754"/>
              <a:ext cx="578973" cy="5696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9" name="Rettangolo arrotondato 56">
              <a:extLst>
                <a:ext uri="{FF2B5EF4-FFF2-40B4-BE49-F238E27FC236}">
                  <a16:creationId xmlns:a16="http://schemas.microsoft.com/office/drawing/2014/main" id="{C9E063AA-60F2-457B-98A5-C9BC601CD8D8}"/>
                </a:ext>
              </a:extLst>
            </p:cNvPr>
            <p:cNvSpPr/>
            <p:nvPr/>
          </p:nvSpPr>
          <p:spPr>
            <a:xfrm>
              <a:off x="1066048" y="4620220"/>
              <a:ext cx="2479308" cy="6552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Tipologia titoli di pagamento scontabili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B15EFDD-3193-4DF0-B96A-26AF328314DD}"/>
                </a:ext>
              </a:extLst>
            </p:cNvPr>
            <p:cNvSpPr/>
            <p:nvPr/>
          </p:nvSpPr>
          <p:spPr>
            <a:xfrm>
              <a:off x="4737707" y="4702087"/>
              <a:ext cx="545256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300" b="1" i="1" dirty="0" err="1">
                  <a:solidFill>
                    <a:schemeClr val="accent2"/>
                  </a:solidFill>
                  <a:latin typeface="Arial" panose="020B0604020202020204"/>
                </a:rPr>
                <a:t>Promissory</a:t>
              </a:r>
              <a:r>
                <a:rPr lang="it-IT" sz="1300" b="1" i="1" dirty="0">
                  <a:solidFill>
                    <a:schemeClr val="accent2"/>
                  </a:solidFill>
                  <a:latin typeface="Arial" panose="020B0604020202020204"/>
                </a:rPr>
                <a:t> notes 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(cambiale pagherò), </a:t>
              </a:r>
              <a:r>
                <a:rPr lang="it-IT" sz="1300" b="1" i="1" dirty="0">
                  <a:solidFill>
                    <a:schemeClr val="accent2"/>
                  </a:solidFill>
                  <a:latin typeface="Arial" panose="020B0604020202020204"/>
                </a:rPr>
                <a:t>bills of </a:t>
              </a:r>
              <a:r>
                <a:rPr lang="it-IT" sz="1300" b="1" i="1" dirty="0" err="1">
                  <a:solidFill>
                    <a:schemeClr val="accent2"/>
                  </a:solidFill>
                  <a:latin typeface="Arial" panose="020B0604020202020204"/>
                </a:rPr>
                <a:t>exchange</a:t>
              </a:r>
              <a:r>
                <a:rPr lang="it-IT" sz="1300" b="1" i="1" dirty="0">
                  <a:solidFill>
                    <a:schemeClr val="accent2"/>
                  </a:solidFill>
                  <a:latin typeface="Arial" panose="020B0604020202020204"/>
                </a:rPr>
                <a:t> 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(tratta), lettere di credito irrevocabili, anche «</a:t>
              </a:r>
              <a:r>
                <a:rPr lang="it-IT" sz="1300" i="1" dirty="0">
                  <a:solidFill>
                    <a:srgbClr val="415364"/>
                  </a:solidFill>
                  <a:latin typeface="Arial" panose="020B0604020202020204"/>
                </a:rPr>
                <a:t>stand-by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», lettere di garanzia irrevocabili e autonome</a:t>
              </a:r>
            </a:p>
          </p:txBody>
        </p: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131D9016-27B4-4EE7-BD25-3D1AF1715A89}"/>
                </a:ext>
              </a:extLst>
            </p:cNvPr>
            <p:cNvCxnSpPr/>
            <p:nvPr/>
          </p:nvCxnSpPr>
          <p:spPr>
            <a:xfrm>
              <a:off x="4707439" y="4601749"/>
              <a:ext cx="0" cy="755341"/>
            </a:xfrm>
            <a:prstGeom prst="line">
              <a:avLst/>
            </a:prstGeom>
            <a:ln w="76200">
              <a:solidFill>
                <a:srgbClr val="EDEDE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0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6FD4F7A3-FA86-4D9A-B85D-17C72E2B47F0}"/>
              </a:ext>
            </a:extLst>
          </p:cNvPr>
          <p:cNvSpPr/>
          <p:nvPr/>
        </p:nvSpPr>
        <p:spPr>
          <a:xfrm>
            <a:off x="428284" y="1093302"/>
            <a:ext cx="11563691" cy="452362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Credito Fornitore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9069" y="5621725"/>
            <a:ext cx="9027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it-IT" sz="105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 la definizione della dimensione dell’impresa viene considerato il fatturato annuo da bilancio individuale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8788605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CARATTERISTICHE E MODALITÀ OPERATIVE DELLE OPERAZIONI AGEVOLABILI (2/3)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" name="Ovale 48"/>
          <p:cNvSpPr/>
          <p:nvPr/>
        </p:nvSpPr>
        <p:spPr>
          <a:xfrm>
            <a:off x="1175981" y="2407117"/>
            <a:ext cx="578973" cy="5696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1891933" y="2358572"/>
            <a:ext cx="2479242" cy="656682"/>
          </a:xfrm>
          <a:prstGeom prst="roundRect">
            <a:avLst>
              <a:gd name="adj" fmla="val 17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544139" y="1588006"/>
            <a:ext cx="63049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in conto interesse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con margini contributivi come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matrice di seguito: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531256" y="1422989"/>
            <a:ext cx="0" cy="2607645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904816" y="2429152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Tipologia di intervento agevolativo</a:t>
            </a:r>
          </a:p>
        </p:txBody>
      </p:sp>
      <p:graphicFrame>
        <p:nvGraphicFramePr>
          <p:cNvPr id="64" name="Tabella 63">
            <a:extLst>
              <a:ext uri="{FF2B5EF4-FFF2-40B4-BE49-F238E27FC236}">
                <a16:creationId xmlns:a16="http://schemas.microsoft.com/office/drawing/2014/main" id="{13F55AC3-2236-49BC-8338-528571CA1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46983"/>
              </p:ext>
            </p:extLst>
          </p:nvPr>
        </p:nvGraphicFramePr>
        <p:xfrm>
          <a:off x="5617139" y="2423437"/>
          <a:ext cx="6231955" cy="1553461"/>
        </p:xfrm>
        <a:graphic>
          <a:graphicData uri="http://schemas.openxmlformats.org/drawingml/2006/table">
            <a:tbl>
              <a:tblPr firstRow="1" firstCol="1" bandRow="1"/>
              <a:tblGrid>
                <a:gridCol w="3054355">
                  <a:extLst>
                    <a:ext uri="{9D8B030D-6E8A-4147-A177-3AD203B41FA5}">
                      <a16:colId xmlns:a16="http://schemas.microsoft.com/office/drawing/2014/main" val="1128561012"/>
                    </a:ext>
                  </a:extLst>
                </a:gridCol>
                <a:gridCol w="1593456">
                  <a:extLst>
                    <a:ext uri="{9D8B030D-6E8A-4147-A177-3AD203B41FA5}">
                      <a16:colId xmlns:a16="http://schemas.microsoft.com/office/drawing/2014/main" val="548438059"/>
                    </a:ext>
                  </a:extLst>
                </a:gridCol>
                <a:gridCol w="1584144">
                  <a:extLst>
                    <a:ext uri="{9D8B030D-6E8A-4147-A177-3AD203B41FA5}">
                      <a16:colId xmlns:a16="http://schemas.microsoft.com/office/drawing/2014/main" val="2805822047"/>
                    </a:ext>
                  </a:extLst>
                </a:gridCol>
              </a:tblGrid>
              <a:tr h="39044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Esportatore o produttore italiano se diverso da Esportatore (*)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(fatturato annuo da bilancio individuale)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8288" algn="l"/>
                          <a:tab pos="952500" algn="l"/>
                        </a:tabLs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17612"/>
                  </a:ext>
                </a:extLst>
              </a:tr>
              <a:tr h="62140">
                <a:tc>
                  <a:txBody>
                    <a:bodyPr/>
                    <a:lstStyle/>
                    <a:p>
                      <a:pPr marL="34099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099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099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927457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</a:p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dipendenti &lt; 250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fatturato ≤ 50 €/mln o totale attivo ≤ 43 €/mln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+ 1,6676%</a:t>
                      </a:r>
                      <a:r>
                        <a:rPr lang="it-IT" sz="900" b="1" i="1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10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+ 2,2995% 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5070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MID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9725" indent="-339725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fatturato &gt; 50 €/mln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</a:t>
                      </a: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+ 1,1796%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+ 1,8115%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84392"/>
                  </a:ext>
                </a:extLst>
              </a:tr>
              <a:tr h="368655">
                <a:tc>
                  <a:txBody>
                    <a:bodyPr/>
                    <a:lstStyle/>
                    <a:p>
                      <a:pPr marL="339725" indent="-339725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it-IT" sz="9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fatturato &gt; 500 €/mln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+ 0,5016%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+ 1,1335%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7982"/>
                  </a:ext>
                </a:extLst>
              </a:tr>
            </a:tbl>
          </a:graphicData>
        </a:graphic>
      </p:graphicFrame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26E14505-787A-4DE9-946D-48F740646353}"/>
              </a:ext>
            </a:extLst>
          </p:cNvPr>
          <p:cNvCxnSpPr/>
          <p:nvPr/>
        </p:nvCxnSpPr>
        <p:spPr>
          <a:xfrm flipH="1" flipV="1">
            <a:off x="6644924" y="2235568"/>
            <a:ext cx="3986626" cy="0"/>
          </a:xfrm>
          <a:prstGeom prst="line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egnaposto testo 25">
            <a:extLst>
              <a:ext uri="{FF2B5EF4-FFF2-40B4-BE49-F238E27FC236}">
                <a16:creationId xmlns:a16="http://schemas.microsoft.com/office/drawing/2014/main" id="{8FDEC71D-7877-4789-BC96-212401172CDA}"/>
              </a:ext>
            </a:extLst>
          </p:cNvPr>
          <p:cNvSpPr txBox="1">
            <a:spLocks/>
          </p:cNvSpPr>
          <p:nvPr/>
        </p:nvSpPr>
        <p:spPr bwMode="auto">
          <a:xfrm>
            <a:off x="7769320" y="2113819"/>
            <a:ext cx="1842214" cy="24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7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Validi fino al 14.6.2023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C5E1B03-B5FA-4DFF-86C6-A7F5CEF06569}"/>
              </a:ext>
            </a:extLst>
          </p:cNvPr>
          <p:cNvSpPr/>
          <p:nvPr/>
        </p:nvSpPr>
        <p:spPr>
          <a:xfrm>
            <a:off x="1175981" y="4607392"/>
            <a:ext cx="578973" cy="569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21" name="Rettangolo arrotondato 49">
            <a:extLst>
              <a:ext uri="{FF2B5EF4-FFF2-40B4-BE49-F238E27FC236}">
                <a16:creationId xmlns:a16="http://schemas.microsoft.com/office/drawing/2014/main" id="{C4DF8093-8548-492B-8C7F-CFBEAD97C3B2}"/>
              </a:ext>
            </a:extLst>
          </p:cNvPr>
          <p:cNvSpPr/>
          <p:nvPr/>
        </p:nvSpPr>
        <p:spPr>
          <a:xfrm>
            <a:off x="1891933" y="4558847"/>
            <a:ext cx="2479242" cy="656682"/>
          </a:xfrm>
          <a:prstGeom prst="roundRect">
            <a:avLst>
              <a:gd name="adj" fmla="val 17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2671940-1099-442C-9A87-7DC8D64B0B40}"/>
              </a:ext>
            </a:extLst>
          </p:cNvPr>
          <p:cNvSpPr/>
          <p:nvPr/>
        </p:nvSpPr>
        <p:spPr>
          <a:xfrm>
            <a:off x="5533257" y="4537335"/>
            <a:ext cx="6315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Modulo di Domanda sempre reperibile nelle versioni più aggiornate sul sito </a:t>
            </a:r>
            <a:r>
              <a:rPr kumimoji="0" lang="it-IT" sz="13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Internet</a:t>
            </a:r>
            <a:r>
              <a:rPr lang="it-IT" sz="1300" i="1" dirty="0">
                <a:solidFill>
                  <a:srgbClr val="415364"/>
                </a:solidFill>
                <a:latin typeface="Arial" panose="020B0604020202020204"/>
              </a:rPr>
              <a:t>: </a:t>
            </a:r>
            <a:r>
              <a:rPr kumimoji="0" lang="it-IT" sz="13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https://www.simest.it/contributo-export/contributo-export-su-credito-fornitore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3" name="Rettangolo arrotondato 32">
            <a:extLst>
              <a:ext uri="{FF2B5EF4-FFF2-40B4-BE49-F238E27FC236}">
                <a16:creationId xmlns:a16="http://schemas.microsoft.com/office/drawing/2014/main" id="{E153EEEB-AB0A-453D-9502-A685E9176F11}"/>
              </a:ext>
            </a:extLst>
          </p:cNvPr>
          <p:cNvSpPr/>
          <p:nvPr/>
        </p:nvSpPr>
        <p:spPr>
          <a:xfrm>
            <a:off x="1904816" y="4622087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Modulistica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FA1E54E-E2D4-4FF7-B693-A84892196F2A}"/>
              </a:ext>
            </a:extLst>
          </p:cNvPr>
          <p:cNvCxnSpPr/>
          <p:nvPr/>
        </p:nvCxnSpPr>
        <p:spPr>
          <a:xfrm>
            <a:off x="5531256" y="4511316"/>
            <a:ext cx="0" cy="75534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5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D19704B6-5DC0-464A-9A7D-A8BE2BE8A707}"/>
              </a:ext>
            </a:extLst>
          </p:cNvPr>
          <p:cNvSpPr/>
          <p:nvPr/>
        </p:nvSpPr>
        <p:spPr>
          <a:xfrm>
            <a:off x="457198" y="1191805"/>
            <a:ext cx="11245363" cy="460736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Credito Fornitore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8788607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CARATTERISTICHE E MODALITÀ OPERATIVE DELLE OPERAZIONI AGEVOLABILI (3/3)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" name="Ovale 48"/>
          <p:cNvSpPr/>
          <p:nvPr/>
        </p:nvSpPr>
        <p:spPr>
          <a:xfrm>
            <a:off x="1175981" y="1321267"/>
            <a:ext cx="578973" cy="5696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1891933" y="1272722"/>
            <a:ext cx="2479242" cy="656682"/>
          </a:xfrm>
          <a:prstGeom prst="roundRect">
            <a:avLst>
              <a:gd name="adj" fmla="val 17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1175913" y="2965632"/>
            <a:ext cx="578973" cy="569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52" name="Rettangolo arrotondato 51"/>
          <p:cNvSpPr/>
          <p:nvPr/>
        </p:nvSpPr>
        <p:spPr>
          <a:xfrm>
            <a:off x="1891866" y="2923833"/>
            <a:ext cx="2479308" cy="6552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Ovale 55"/>
          <p:cNvSpPr/>
          <p:nvPr/>
        </p:nvSpPr>
        <p:spPr>
          <a:xfrm>
            <a:off x="1175913" y="4858504"/>
            <a:ext cx="578973" cy="56967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57" name="Rettangolo arrotondato 56"/>
          <p:cNvSpPr/>
          <p:nvPr/>
        </p:nvSpPr>
        <p:spPr>
          <a:xfrm>
            <a:off x="1891866" y="4821970"/>
            <a:ext cx="2479308" cy="6552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Documentazione necessaria per l’erogazione del contributo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533258" y="2218883"/>
            <a:ext cx="5452560" cy="20928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Contratto commerciale (comprensivo di eventuali addendum)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Piano dei pagamenti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Contratto o promessa di sconto dell’Istituto Scontante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Lettere di credito irrevocabili / “</a:t>
            </a:r>
            <a:r>
              <a:rPr lang="it-IT" sz="1300" i="1" dirty="0">
                <a:solidFill>
                  <a:srgbClr val="415364"/>
                </a:solidFill>
                <a:latin typeface="Arial" panose="020B0604020202020204"/>
              </a:rPr>
              <a:t>stand by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” irrevocabili; lettere di garanzia irrevocabili e autonome (ove presenti)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Garanzia/polizza assicurativa (ove rilasciata)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 finanziamenti estesi alla fase di approntamento della fornitura, dichiarazione attestante le date di: (i) sostenimento primi costi; (ii) entrata in vigore contratto commerciale; (iii) completamento fornitura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Dichiarazioni, ove necessario, per la certificazione antimafia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533257" y="1175010"/>
            <a:ext cx="54525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 una </a:t>
            </a:r>
            <a:r>
              <a:rPr lang="it-IT" sz="1300" b="1" dirty="0">
                <a:solidFill>
                  <a:schemeClr val="accent2"/>
                </a:solidFill>
                <a:latin typeface="Arial" panose="020B0604020202020204"/>
              </a:rPr>
              <a:t>stima preliminare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durante la fase di negoziazione del contratto di fornitura, con condizioni di sconto già definite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 la </a:t>
            </a:r>
            <a:r>
              <a:rPr lang="it-IT" sz="1300" b="1" dirty="0">
                <a:solidFill>
                  <a:schemeClr val="accent2"/>
                </a:solidFill>
                <a:latin typeface="Arial" panose="020B0604020202020204"/>
              </a:rPr>
              <a:t>richiesta di agevolazione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quando il contratto commerciale e il contratto oppure la promessa di sconto sono stati firmati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533257" y="1239707"/>
            <a:ext cx="0" cy="75534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>
            <a:off x="5533257" y="2190408"/>
            <a:ext cx="0" cy="215672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>
            <a:off x="5533257" y="4553877"/>
            <a:ext cx="0" cy="121648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904816" y="1335962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Quando entrare in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contatt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/>
              </a:rPr>
              <a:t>o con SIMEST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1893375" y="2987583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Documentazione necessaria per completare l’istruttoria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D1DF740-4445-49E1-9051-1D3E7F3E73FD}"/>
              </a:ext>
            </a:extLst>
          </p:cNvPr>
          <p:cNvSpPr/>
          <p:nvPr/>
        </p:nvSpPr>
        <p:spPr>
          <a:xfrm>
            <a:off x="5533257" y="4506505"/>
            <a:ext cx="54525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Richiesta di erogazione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Dichiarazione di esportazione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Accordo diretto SIMEST - Istituto Scontante o Accordo SIMEST - Esportatore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Perfezionamento adempimenti di cui alla circolare in materia di antimafia</a:t>
            </a:r>
          </a:p>
        </p:txBody>
      </p:sp>
    </p:spTree>
    <p:extLst>
      <p:ext uri="{BB962C8B-B14F-4D97-AF65-F5344CB8AC3E}">
        <p14:creationId xmlns:p14="http://schemas.microsoft.com/office/powerpoint/2010/main" val="388885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EC24D4-AE85-4C49-83D2-7D49E4D3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7" y="1476375"/>
            <a:ext cx="6140398" cy="400295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D19704B6-5DC0-464A-9A7D-A8BE2BE8A707}"/>
              </a:ext>
            </a:extLst>
          </p:cNvPr>
          <p:cNvSpPr/>
          <p:nvPr/>
        </p:nvSpPr>
        <p:spPr>
          <a:xfrm>
            <a:off x="447673" y="1155251"/>
            <a:ext cx="11245363" cy="433269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Credito Fornitore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5802954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TOOL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CALCOLO ONLINE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B6EE5BF-1336-4642-8248-2F98BCAD791C}"/>
              </a:ext>
            </a:extLst>
          </p:cNvPr>
          <p:cNvGrpSpPr/>
          <p:nvPr/>
        </p:nvGrpSpPr>
        <p:grpSpPr>
          <a:xfrm>
            <a:off x="6877050" y="2512553"/>
            <a:ext cx="4651909" cy="1619250"/>
            <a:chOff x="595799" y="2509891"/>
            <a:chExt cx="3962725" cy="1952626"/>
          </a:xfrm>
          <a:solidFill>
            <a:srgbClr val="F5F6F7"/>
          </a:solidFill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093C5F5-9A2C-485D-8083-C49616FE350A}"/>
                </a:ext>
              </a:extLst>
            </p:cNvPr>
            <p:cNvSpPr/>
            <p:nvPr/>
          </p:nvSpPr>
          <p:spPr>
            <a:xfrm>
              <a:off x="595800" y="2509891"/>
              <a:ext cx="3962724" cy="1952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E970EE2-CE50-41A6-B7B5-BECCD857E813}"/>
                </a:ext>
              </a:extLst>
            </p:cNvPr>
            <p:cNvSpPr/>
            <p:nvPr/>
          </p:nvSpPr>
          <p:spPr>
            <a:xfrm>
              <a:off x="595799" y="2588099"/>
              <a:ext cx="3962724" cy="182478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15364"/>
                </a:buClr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Consente di ottenere: </a:t>
              </a:r>
            </a:p>
            <a:p>
              <a:pPr marL="400050" marR="0" lvl="0" indent="-4000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15364"/>
                </a:buClr>
                <a:buSzTx/>
                <a:buFontTx/>
                <a:buAutoNum type="romanLcParenBoth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una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stima del contributo sul tasso di sconto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(i.e. </a:t>
              </a: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variabili di </a:t>
              </a:r>
              <a:r>
                <a:rPr kumimoji="0" lang="it-IT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input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); </a:t>
              </a:r>
            </a:p>
            <a:p>
              <a:pPr marL="400050" marR="0" lvl="0" indent="-4000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5364"/>
                </a:buClr>
                <a:buSzTx/>
                <a:buFontTx/>
                <a:buAutoNum type="romanLcParenBoth"/>
                <a:tabLst/>
                <a:defRPr/>
              </a:pP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un’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indicazione del tasso di dilazione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 consente di ottenere il livello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massimo di contributo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 di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azzerare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il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costo dello sconto </a:t>
              </a:r>
            </a:p>
          </p:txBody>
        </p:sp>
      </p:grpSp>
      <p:pic>
        <p:nvPicPr>
          <p:cNvPr id="12" name="Elemento grafico 11" descr="Punto esclamativo con riempimento a tinta unita">
            <a:extLst>
              <a:ext uri="{FF2B5EF4-FFF2-40B4-BE49-F238E27FC236}">
                <a16:creationId xmlns:a16="http://schemas.microsoft.com/office/drawing/2014/main" id="{8907423B-3AB3-48BD-B18D-0188BC547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3993" y="2096976"/>
            <a:ext cx="687003" cy="68700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75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" r="36665"/>
          <a:stretch/>
        </p:blipFill>
        <p:spPr>
          <a:xfrm>
            <a:off x="-19050" y="-2"/>
            <a:ext cx="6524625" cy="6858001"/>
          </a:xfrm>
          <a:prstGeom prst="rect">
            <a:avLst/>
          </a:prstGeom>
        </p:spPr>
      </p:pic>
      <p:sp>
        <p:nvSpPr>
          <p:cNvPr id="9" name="Rettangolo 8"/>
          <p:cNvSpPr>
            <a:spLocks noChangeAspect="1"/>
          </p:cNvSpPr>
          <p:nvPr/>
        </p:nvSpPr>
        <p:spPr>
          <a:xfrm>
            <a:off x="-19050" y="-2"/>
            <a:ext cx="6524625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-19050" y="3015282"/>
            <a:ext cx="8928100" cy="827435"/>
          </a:xfrm>
          <a:solidFill>
            <a:schemeClr val="bg1">
              <a:alpha val="66000"/>
            </a:schemeClr>
          </a:solidFill>
        </p:spPr>
        <p:txBody>
          <a:bodyPr anchor="ctr"/>
          <a:lstStyle/>
          <a:p>
            <a:r>
              <a:rPr lang="it-IT" sz="3600" dirty="0">
                <a:solidFill>
                  <a:schemeClr val="accent1"/>
                </a:solidFill>
              </a:rPr>
              <a:t> Allegato – Esempio numerico</a:t>
            </a:r>
          </a:p>
        </p:txBody>
      </p:sp>
    </p:spTree>
    <p:extLst>
      <p:ext uri="{BB962C8B-B14F-4D97-AF65-F5344CB8AC3E}">
        <p14:creationId xmlns:p14="http://schemas.microsoft.com/office/powerpoint/2010/main" val="224517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EEE2DA4B-9F02-4DE6-8539-F89ED404B8DB}"/>
              </a:ext>
            </a:extLst>
          </p:cNvPr>
          <p:cNvCxnSpPr>
            <a:cxnSpLocks/>
          </p:cNvCxnSpPr>
          <p:nvPr/>
        </p:nvCxnSpPr>
        <p:spPr>
          <a:xfrm flipH="1">
            <a:off x="10765791" y="1982243"/>
            <a:ext cx="0" cy="11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sz="2267" dirty="0"/>
              <a:t>Contributo Export su </a:t>
            </a:r>
            <a:r>
              <a:rPr lang="it-IT" sz="2267" dirty="0">
                <a:solidFill>
                  <a:srgbClr val="415364"/>
                </a:solidFill>
              </a:rPr>
              <a:t>Credito Fornitore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A0FE-9C19-F746-8419-6700E348BF78}" type="slidenum">
              <a:rPr lang="it-IT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5" t="25456" r="327" b="31676"/>
          <a:stretch/>
        </p:blipFill>
        <p:spPr>
          <a:xfrm>
            <a:off x="-8467" y="5903525"/>
            <a:ext cx="12200467" cy="978201"/>
          </a:xfrm>
          <a:prstGeom prst="rect">
            <a:avLst/>
          </a:prstGeom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0" y="5903524"/>
            <a:ext cx="12204032" cy="978201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2400">
              <a:solidFill>
                <a:srgbClr val="FFFEFD"/>
              </a:solidFill>
              <a:latin typeface="Arial" panose="020B0604020202020204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77" y="1298719"/>
            <a:ext cx="1205079" cy="57492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899105" y="3397055"/>
            <a:ext cx="1511137" cy="468352"/>
          </a:xfrm>
          <a:prstGeom prst="rect">
            <a:avLst/>
          </a:prstGeom>
          <a:solidFill>
            <a:srgbClr val="B5C8E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Acquirente estero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903352" y="3387859"/>
            <a:ext cx="1512000" cy="4844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dirty="0">
                <a:solidFill>
                  <a:srgbClr val="FFFEFD"/>
                </a:solidFill>
                <a:latin typeface="Arial" panose="020B0604020202020204"/>
              </a:rPr>
              <a:t>Esportatore italiano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903352" y="1341230"/>
            <a:ext cx="1512000" cy="48443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dirty="0">
                <a:solidFill>
                  <a:srgbClr val="FFFEFD"/>
                </a:solidFill>
                <a:latin typeface="Arial" panose="020B0604020202020204"/>
              </a:rPr>
              <a:t>Istituto Scontante</a:t>
            </a:r>
            <a:endParaRPr lang="it-IT" sz="1000" dirty="0">
              <a:solidFill>
                <a:srgbClr val="FFFEFD"/>
              </a:solidFill>
              <a:latin typeface="Arial" panose="020B0604020202020204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10659351" y="1972567"/>
            <a:ext cx="0" cy="11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05806" y="3197940"/>
            <a:ext cx="1830391" cy="3550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Contratto commerciale con pagamento dilazionato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617621" y="3741581"/>
            <a:ext cx="2047007" cy="4263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it-IT" sz="1000" dirty="0">
                <a:solidFill>
                  <a:srgbClr val="415364"/>
                </a:solidFill>
                <a:latin typeface="Arial" panose="020B0604020202020204"/>
              </a:rPr>
              <a:t>Titoli di pagamento  al tasso di dilazione del </a:t>
            </a: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4,60% p.a.</a:t>
            </a: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8491785" y="2860823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rgbClr val="FFFEFD"/>
                </a:solidFill>
                <a:latin typeface="Arial" panose="020B0604020202020204"/>
              </a:rPr>
              <a:t>1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7410242" y="1825660"/>
            <a:ext cx="2493109" cy="1436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79100" y="1348619"/>
            <a:ext cx="50787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buClr>
                <a:srgbClr val="415364"/>
              </a:buClr>
              <a:buFontTx/>
              <a:buAutoNum type="arabicPeriod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In data 7.1.2023 Esportatore (SMALL) e Acquirente estero stipulano un contratto commerciale in euro per la fornitura di un macchinario. L’85% del prezzo della fornitura, oltre interessi, è pagato dall’Acquirente all’Esportatore attraverso 10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promissory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 notes 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semestrali. Il tasso di dilazione è pari al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4,60%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e include: </a:t>
            </a:r>
          </a:p>
          <a:p>
            <a:pPr marL="685783" lvl="1" indent="-228594" algn="just">
              <a:buClr>
                <a:srgbClr val="415364"/>
              </a:buClr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il premio assicurativo 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running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1,40%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 richiesto per la copertura del rischio del credito dell’Acquirente / Debitore estero;</a:t>
            </a:r>
          </a:p>
          <a:p>
            <a:pPr marL="685783" lvl="1" indent="-228594" algn="just">
              <a:buClr>
                <a:srgbClr val="415364"/>
              </a:buClr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commissioni bancarie 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running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0,22%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;</a:t>
            </a:r>
          </a:p>
          <a:p>
            <a:pPr marL="685783" lvl="1" indent="-228594" algn="just">
              <a:buClr>
                <a:srgbClr val="415364"/>
              </a:buClr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il tasso di interesse netto del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2,98%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(pari al CIRR in vigore alla data di firma del contratto commerciale)</a:t>
            </a:r>
          </a:p>
          <a:p>
            <a:pPr marL="228594" indent="-228594" algn="just">
              <a:buClr>
                <a:srgbClr val="415364"/>
              </a:buClr>
              <a:buFontTx/>
              <a:buAutoNum type="arabicPeriod"/>
              <a:defRPr/>
            </a:pPr>
            <a:endParaRPr lang="it-IT" sz="1100" dirty="0">
              <a:solidFill>
                <a:srgbClr val="415364"/>
              </a:solidFill>
              <a:latin typeface="Arial" panose="020B0604020202020204"/>
            </a:endParaRPr>
          </a:p>
          <a:p>
            <a:pPr marL="228594" indent="-228594" algn="just">
              <a:buClr>
                <a:srgbClr val="415364"/>
              </a:buClr>
              <a:buFontTx/>
              <a:buAutoNum type="arabicPeriod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l’Istituto Scontante sconta pro-soluto i titoli di pagamento emessi dall'Acquirente ad un tasso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4,50%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(sulla base del rischio di credito della copertura assicurativa trasferita dall’Esportatore, assieme ai titoli di credito, all’Istituto Scontante).</a:t>
            </a:r>
          </a:p>
          <a:p>
            <a:pPr marL="228594" indent="-228594" algn="just">
              <a:buFontTx/>
              <a:buAutoNum type="arabicPeriod"/>
              <a:defRPr/>
            </a:pPr>
            <a:endParaRPr lang="it-IT" sz="1100" b="1" dirty="0">
              <a:solidFill>
                <a:srgbClr val="005392"/>
              </a:solidFill>
              <a:latin typeface="Arial" panose="020B0604020202020204"/>
            </a:endParaRPr>
          </a:p>
          <a:p>
            <a:pPr marL="228594" indent="-228594" algn="just">
              <a:buFontTx/>
              <a:buAutoNum type="arabicPeriod"/>
              <a:defRPr/>
            </a:pP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Poiché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il tasso d’interesse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della dilazione contrattuale (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al netto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del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premio assicurativo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e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delle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commissioni bancarie </a:t>
            </a:r>
            <a:r>
              <a:rPr lang="it-IT" sz="1100" i="1" dirty="0">
                <a:solidFill>
                  <a:srgbClr val="005392"/>
                </a:solidFill>
                <a:latin typeface="Arial" panose="020B0604020202020204"/>
              </a:rPr>
              <a:t>running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)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è inferiore al tasso di sconto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richiesto dall’Istituto Scontante,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l’operazione è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</a:t>
            </a:r>
            <a:r>
              <a:rPr lang="it-IT" sz="1100" b="1" i="1" dirty="0" err="1">
                <a:solidFill>
                  <a:srgbClr val="005392"/>
                </a:solidFill>
                <a:latin typeface="Arial" panose="020B0604020202020204"/>
              </a:rPr>
              <a:t>eligible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per il contributo SIMEST.</a:t>
            </a:r>
          </a:p>
          <a:p>
            <a:pPr algn="just">
              <a:defRPr/>
            </a:pPr>
            <a:endParaRPr lang="it-IT" sz="1100" dirty="0">
              <a:solidFill>
                <a:srgbClr val="005392"/>
              </a:solidFill>
              <a:latin typeface="Arial" panose="020B0604020202020204"/>
            </a:endParaRPr>
          </a:p>
          <a:p>
            <a:pPr algn="just"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Il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Contributo erogabile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da SIMEST per l’operazione è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1,52%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p.a. erogato all’Esportatore e neutralizza i costi dell’operazione di sconto</a:t>
            </a:r>
            <a:r>
              <a:rPr lang="it-IT" sz="1100" baseline="30000" dirty="0">
                <a:solidFill>
                  <a:srgbClr val="415364"/>
                </a:solidFill>
                <a:latin typeface="Arial" panose="020B0604020202020204"/>
              </a:rPr>
              <a:t>(**)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.</a:t>
            </a:r>
          </a:p>
          <a:p>
            <a:pPr algn="just">
              <a:defRPr/>
            </a:pPr>
            <a:endParaRPr lang="it-IT" sz="1100" dirty="0">
              <a:solidFill>
                <a:srgbClr val="005392"/>
              </a:solidFill>
              <a:latin typeface="Arial" panose="020B0604020202020204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79101" y="1114301"/>
            <a:ext cx="5221977" cy="439508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2400">
              <a:solidFill>
                <a:srgbClr val="FFFEFD"/>
              </a:solidFill>
              <a:latin typeface="Arial" panose="020B0604020202020204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15" y="807018"/>
            <a:ext cx="448732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Rettangolo 32"/>
          <p:cNvSpPr/>
          <p:nvPr/>
        </p:nvSpPr>
        <p:spPr>
          <a:xfrm>
            <a:off x="545449" y="836834"/>
            <a:ext cx="3002823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1400" b="1" dirty="0">
                <a:solidFill>
                  <a:srgbClr val="005392"/>
                </a:solidFill>
                <a:latin typeface="Arial" panose="020B0604020202020204"/>
              </a:rPr>
              <a:t>STRUTTURA DELL’INTERVENTO</a:t>
            </a:r>
          </a:p>
        </p:txBody>
      </p:sp>
      <p:sp>
        <p:nvSpPr>
          <p:cNvPr id="35" name="Ovale 34"/>
          <p:cNvSpPr>
            <a:spLocks noChangeAspect="1"/>
          </p:cNvSpPr>
          <p:nvPr/>
        </p:nvSpPr>
        <p:spPr>
          <a:xfrm>
            <a:off x="8798887" y="1873644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rgbClr val="FFFEFD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243729" y="1215183"/>
            <a:ext cx="542107" cy="271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defRPr/>
            </a:pPr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(*)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6077353" y="5642817"/>
            <a:ext cx="5503791" cy="271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defRPr/>
            </a:pPr>
            <a:r>
              <a:rPr lang="it-IT" sz="900" i="1" baseline="30000" dirty="0">
                <a:solidFill>
                  <a:srgbClr val="415364"/>
                </a:solidFill>
                <a:latin typeface="Arial" panose="020B0604020202020204"/>
              </a:rPr>
              <a:t>(*)</a:t>
            </a:r>
            <a:r>
              <a:rPr lang="it-IT" sz="900" i="1" dirty="0">
                <a:solidFill>
                  <a:srgbClr val="415364"/>
                </a:solidFill>
                <a:latin typeface="Arial" panose="020B0604020202020204"/>
              </a:rPr>
              <a:t> SIMEST in qualità di gestore dei fondi pubblici per conto del MAECI </a:t>
            </a:r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7597123" y="3578611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7587919" y="3690265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9997738" y="2242676"/>
            <a:ext cx="1340953" cy="6665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933" dirty="0">
                <a:solidFill>
                  <a:srgbClr val="415364"/>
                </a:solidFill>
                <a:latin typeface="Arial" panose="020B0604020202020204"/>
              </a:rPr>
              <a:t>Sconto pro soluto titoli di pagamento al tasso del </a:t>
            </a:r>
            <a:r>
              <a:rPr lang="it-IT" sz="933" b="1" dirty="0">
                <a:solidFill>
                  <a:srgbClr val="415364"/>
                </a:solidFill>
                <a:latin typeface="Arial" panose="020B0604020202020204"/>
              </a:rPr>
              <a:t>4,50% p.a.</a:t>
            </a:r>
          </a:p>
          <a:p>
            <a:pPr algn="ctr">
              <a:defRPr/>
            </a:pPr>
            <a:r>
              <a:rPr lang="it-IT" sz="933" dirty="0">
                <a:solidFill>
                  <a:srgbClr val="415364"/>
                </a:solidFill>
                <a:latin typeface="Arial" panose="020B0604020202020204"/>
              </a:rPr>
              <a:t>e Voltura di Polizza</a:t>
            </a:r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9972421" y="2061780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rgbClr val="FFFEFD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44" name="CasellaDiTesto 43"/>
          <p:cNvSpPr txBox="1"/>
          <p:nvPr/>
        </p:nvSpPr>
        <p:spPr>
          <a:xfrm rot="1814203">
            <a:off x="7876984" y="2131529"/>
            <a:ext cx="1682321" cy="3989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it-IT" sz="1051" b="1" dirty="0">
                <a:solidFill>
                  <a:srgbClr val="415364"/>
                </a:solidFill>
                <a:latin typeface="Arial" panose="020B0604020202020204"/>
              </a:rPr>
              <a:t>Contributo SIMEST 1,52% p.a.</a:t>
            </a:r>
            <a:r>
              <a:rPr lang="it-IT" sz="1051" b="1" i="1" dirty="0">
                <a:solidFill>
                  <a:srgbClr val="415364"/>
                </a:solidFill>
                <a:latin typeface="Arial" panose="020B0604020202020204"/>
              </a:rPr>
              <a:t> </a:t>
            </a:r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0659351" y="4016801"/>
            <a:ext cx="0" cy="61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9903351" y="4729301"/>
            <a:ext cx="1512000" cy="484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Copertura assicurativa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22A8B51-FB76-4448-BD10-5A48BFD0D5B9}"/>
              </a:ext>
            </a:extLst>
          </p:cNvPr>
          <p:cNvSpPr/>
          <p:nvPr/>
        </p:nvSpPr>
        <p:spPr>
          <a:xfrm>
            <a:off x="96715" y="5670635"/>
            <a:ext cx="5956491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4607" algn="just">
              <a:spcBef>
                <a:spcPts val="400"/>
              </a:spcBef>
              <a:spcAft>
                <a:spcPts val="400"/>
              </a:spcAft>
            </a:pPr>
            <a:r>
              <a:rPr lang="it-IT" sz="933" i="1" spc="-4" baseline="30000" dirty="0">
                <a:cs typeface="Arial"/>
              </a:rPr>
              <a:t>(**)</a:t>
            </a:r>
            <a:r>
              <a:rPr lang="it-IT" sz="933" i="1" spc="-4" dirty="0">
                <a:cs typeface="Arial"/>
              </a:rPr>
              <a:t> pari al tasso di sconto 4,50% p.a. – CIRR 2,98% p.a. nei limiti del livello max dei contributi (vedi </a:t>
            </a:r>
            <a:r>
              <a:rPr lang="it-IT" sz="933" i="1" spc="-4">
                <a:cs typeface="Arial"/>
              </a:rPr>
              <a:t>slide 5).</a:t>
            </a:r>
            <a:endParaRPr lang="it-IT" sz="933" i="1" spc="-4" dirty="0"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8FEDFA9D-1E74-4798-B436-935725E07898}"/>
              </a:ext>
            </a:extLst>
          </p:cNvPr>
          <p:cNvSpPr txBox="1"/>
          <p:nvPr/>
        </p:nvSpPr>
        <p:spPr>
          <a:xfrm>
            <a:off x="9856543" y="4232947"/>
            <a:ext cx="1599149" cy="3042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it-IT" sz="933" spc="-7" dirty="0">
                <a:solidFill>
                  <a:srgbClr val="415464"/>
                </a:solidFill>
                <a:latin typeface="+mj-lt"/>
                <a:cs typeface="Calibri"/>
              </a:rPr>
              <a:t>Assicurazione rischio credito (premio al </a:t>
            </a:r>
            <a:r>
              <a:rPr lang="it-IT" sz="933" b="1" spc="-7" dirty="0">
                <a:solidFill>
                  <a:srgbClr val="415464"/>
                </a:solidFill>
                <a:latin typeface="+mj-lt"/>
                <a:cs typeface="Calibri"/>
              </a:rPr>
              <a:t>1,40% p.a.)</a:t>
            </a:r>
          </a:p>
        </p:txBody>
      </p:sp>
    </p:spTree>
    <p:extLst>
      <p:ext uri="{BB962C8B-B14F-4D97-AF65-F5344CB8AC3E}">
        <p14:creationId xmlns:p14="http://schemas.microsoft.com/office/powerpoint/2010/main" val="33899007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Personalizzato 1">
      <a:dk1>
        <a:srgbClr val="415364"/>
      </a:dk1>
      <a:lt1>
        <a:srgbClr val="FFFEFD"/>
      </a:lt1>
      <a:dk2>
        <a:srgbClr val="A4A5A4"/>
      </a:dk2>
      <a:lt2>
        <a:srgbClr val="B5C8E5"/>
      </a:lt2>
      <a:accent1>
        <a:srgbClr val="415364"/>
      </a:accent1>
      <a:accent2>
        <a:srgbClr val="005392"/>
      </a:accent2>
      <a:accent3>
        <a:srgbClr val="5F85B1"/>
      </a:accent3>
      <a:accent4>
        <a:srgbClr val="B5C8E5"/>
      </a:accent4>
      <a:accent5>
        <a:srgbClr val="A4A5A4"/>
      </a:accent5>
      <a:accent6>
        <a:srgbClr val="797979"/>
      </a:accent6>
      <a:hlink>
        <a:srgbClr val="005392"/>
      </a:hlink>
      <a:folHlink>
        <a:srgbClr val="009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1784</Words>
  <Application>Microsoft Office PowerPoint</Application>
  <PresentationFormat>Widescreen</PresentationFormat>
  <Paragraphs>168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Bressay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SACE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Mearelli, Chiara</dc:creator>
  <cp:lastModifiedBy>Parente, Giancarlo</cp:lastModifiedBy>
  <cp:revision>39</cp:revision>
  <dcterms:created xsi:type="dcterms:W3CDTF">2022-11-09T08:33:09Z</dcterms:created>
  <dcterms:modified xsi:type="dcterms:W3CDTF">2022-12-23T11:54:17Z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62b6ef-db1a-4e15-b1cb-16e3a6a11a3f_Enabled">
    <vt:lpwstr>true</vt:lpwstr>
  </property>
  <property fmtid="{D5CDD505-2E9C-101B-9397-08002B2CF9AE}" pid="3" name="MSIP_Label_be62b6ef-db1a-4e15-b1cb-16e3a6a11a3f_SetDate">
    <vt:lpwstr>2022-11-09T08:46:37Z</vt:lpwstr>
  </property>
  <property fmtid="{D5CDD505-2E9C-101B-9397-08002B2CF9AE}" pid="4" name="MSIP_Label_be62b6ef-db1a-4e15-b1cb-16e3a6a11a3f_Method">
    <vt:lpwstr>Privileged</vt:lpwstr>
  </property>
  <property fmtid="{D5CDD505-2E9C-101B-9397-08002B2CF9AE}" pid="5" name="MSIP_Label_be62b6ef-db1a-4e15-b1cb-16e3a6a11a3f_Name">
    <vt:lpwstr>sace_0002</vt:lpwstr>
  </property>
  <property fmtid="{D5CDD505-2E9C-101B-9397-08002B2CF9AE}" pid="6" name="MSIP_Label_be62b6ef-db1a-4e15-b1cb-16e3a6a11a3f_SiteId">
    <vt:lpwstr>91443f7c-eefc-48b6-9946-a96937f65fc0</vt:lpwstr>
  </property>
  <property fmtid="{D5CDD505-2E9C-101B-9397-08002B2CF9AE}" pid="7" name="MSIP_Label_be62b6ef-db1a-4e15-b1cb-16e3a6a11a3f_ActionId">
    <vt:lpwstr>cadc79ee-5a06-4242-b6dc-288e492439b6</vt:lpwstr>
  </property>
  <property fmtid="{D5CDD505-2E9C-101B-9397-08002B2CF9AE}" pid="8" name="MSIP_Label_be62b6ef-db1a-4e15-b1cb-16e3a6a11a3f_ContentBits">
    <vt:lpwstr>0</vt:lpwstr>
  </property>
</Properties>
</file>