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77" r:id="rId3"/>
    <p:sldId id="276" r:id="rId4"/>
    <p:sldId id="303" r:id="rId5"/>
    <p:sldId id="304" r:id="rId6"/>
    <p:sldId id="305" r:id="rId7"/>
    <p:sldId id="306" r:id="rId8"/>
    <p:sldId id="296" r:id="rId9"/>
    <p:sldId id="287" r:id="rId10"/>
    <p:sldId id="269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364"/>
    <a:srgbClr val="F5F6F7"/>
    <a:srgbClr val="DFE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58466E-C3A4-49AF-88A0-B9806CBDF582}" v="6" dt="2022-12-22T16:58:18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>
        <p:scale>
          <a:sx n="60" d="100"/>
          <a:sy n="60" d="100"/>
        </p:scale>
        <p:origin x="-5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ente, Giancarlo" userId="85a4a5ba-bf72-4eee-ba71-103d3205da53" providerId="ADAL" clId="{0F3BB82E-3F88-4E74-9DB7-D32FFE64B5BA}"/>
    <pc:docChg chg="undo custSel modSld">
      <pc:chgData name="Parente, Giancarlo" userId="85a4a5ba-bf72-4eee-ba71-103d3205da53" providerId="ADAL" clId="{0F3BB82E-3F88-4E74-9DB7-D32FFE64B5BA}" dt="2022-12-23T11:52:11.629" v="351" actId="20577"/>
      <pc:docMkLst>
        <pc:docMk/>
      </pc:docMkLst>
      <pc:sldChg chg="modSp mod">
        <pc:chgData name="Parente, Giancarlo" userId="85a4a5ba-bf72-4eee-ba71-103d3205da53" providerId="ADAL" clId="{0F3BB82E-3F88-4E74-9DB7-D32FFE64B5BA}" dt="2022-12-23T11:41:18.585" v="147" actId="20577"/>
        <pc:sldMkLst>
          <pc:docMk/>
          <pc:sldMk cId="1217962559" sldId="276"/>
        </pc:sldMkLst>
        <pc:spChg chg="mod">
          <ac:chgData name="Parente, Giancarlo" userId="85a4a5ba-bf72-4eee-ba71-103d3205da53" providerId="ADAL" clId="{0F3BB82E-3F88-4E74-9DB7-D32FFE64B5BA}" dt="2022-12-23T11:41:18.585" v="147" actId="20577"/>
          <ac:spMkLst>
            <pc:docMk/>
            <pc:sldMk cId="1217962559" sldId="276"/>
            <ac:spMk id="29" creationId="{00000000-0000-0000-0000-000000000000}"/>
          </ac:spMkLst>
        </pc:spChg>
      </pc:sldChg>
      <pc:sldChg chg="modSp mod">
        <pc:chgData name="Parente, Giancarlo" userId="85a4a5ba-bf72-4eee-ba71-103d3205da53" providerId="ADAL" clId="{0F3BB82E-3F88-4E74-9DB7-D32FFE64B5BA}" dt="2022-12-23T11:37:13.911" v="79" actId="6549"/>
        <pc:sldMkLst>
          <pc:docMk/>
          <pc:sldMk cId="1545600173" sldId="277"/>
        </pc:sldMkLst>
        <pc:spChg chg="mod">
          <ac:chgData name="Parente, Giancarlo" userId="85a4a5ba-bf72-4eee-ba71-103d3205da53" providerId="ADAL" clId="{0F3BB82E-3F88-4E74-9DB7-D32FFE64B5BA}" dt="2022-12-23T11:37:13.911" v="79" actId="6549"/>
          <ac:spMkLst>
            <pc:docMk/>
            <pc:sldMk cId="1545600173" sldId="277"/>
            <ac:spMk id="5" creationId="{00000000-0000-0000-0000-000000000000}"/>
          </ac:spMkLst>
        </pc:spChg>
        <pc:spChg chg="mod">
          <ac:chgData name="Parente, Giancarlo" userId="85a4a5ba-bf72-4eee-ba71-103d3205da53" providerId="ADAL" clId="{0F3BB82E-3F88-4E74-9DB7-D32FFE64B5BA}" dt="2022-12-23T11:34:25.307" v="47" actId="20577"/>
          <ac:spMkLst>
            <pc:docMk/>
            <pc:sldMk cId="1545600173" sldId="277"/>
            <ac:spMk id="8" creationId="{00000000-0000-0000-0000-000000000000}"/>
          </ac:spMkLst>
        </pc:spChg>
        <pc:spChg chg="mod">
          <ac:chgData name="Parente, Giancarlo" userId="85a4a5ba-bf72-4eee-ba71-103d3205da53" providerId="ADAL" clId="{0F3BB82E-3F88-4E74-9DB7-D32FFE64B5BA}" dt="2022-12-23T11:33:50.020" v="46" actId="20577"/>
          <ac:spMkLst>
            <pc:docMk/>
            <pc:sldMk cId="1545600173" sldId="277"/>
            <ac:spMk id="53" creationId="{00000000-0000-0000-0000-000000000000}"/>
          </ac:spMkLst>
        </pc:spChg>
      </pc:sldChg>
      <pc:sldChg chg="modSp mod">
        <pc:chgData name="Parente, Giancarlo" userId="85a4a5ba-bf72-4eee-ba71-103d3205da53" providerId="ADAL" clId="{0F3BB82E-3F88-4E74-9DB7-D32FFE64B5BA}" dt="2022-12-23T11:52:11.629" v="351" actId="20577"/>
        <pc:sldMkLst>
          <pc:docMk/>
          <pc:sldMk cId="3389900704" sldId="287"/>
        </pc:sldMkLst>
        <pc:spChg chg="mod">
          <ac:chgData name="Parente, Giancarlo" userId="85a4a5ba-bf72-4eee-ba71-103d3205da53" providerId="ADAL" clId="{0F3BB82E-3F88-4E74-9DB7-D32FFE64B5BA}" dt="2022-12-23T11:52:11.629" v="351" actId="20577"/>
          <ac:spMkLst>
            <pc:docMk/>
            <pc:sldMk cId="3389900704" sldId="287"/>
            <ac:spMk id="29" creationId="{00000000-0000-0000-0000-000000000000}"/>
          </ac:spMkLst>
        </pc:spChg>
      </pc:sldChg>
      <pc:sldChg chg="modSp mod">
        <pc:chgData name="Parente, Giancarlo" userId="85a4a5ba-bf72-4eee-ba71-103d3205da53" providerId="ADAL" clId="{0F3BB82E-3F88-4E74-9DB7-D32FFE64B5BA}" dt="2022-12-23T11:44:17.617" v="204" actId="20577"/>
        <pc:sldMkLst>
          <pc:docMk/>
          <pc:sldMk cId="3254060064" sldId="303"/>
        </pc:sldMkLst>
        <pc:spChg chg="mod">
          <ac:chgData name="Parente, Giancarlo" userId="85a4a5ba-bf72-4eee-ba71-103d3205da53" providerId="ADAL" clId="{0F3BB82E-3F88-4E74-9DB7-D32FFE64B5BA}" dt="2022-12-23T11:43:46" v="193" actId="6549"/>
          <ac:spMkLst>
            <pc:docMk/>
            <pc:sldMk cId="3254060064" sldId="303"/>
            <ac:spMk id="34" creationId="{00000000-0000-0000-0000-000000000000}"/>
          </ac:spMkLst>
        </pc:spChg>
        <pc:spChg chg="mod">
          <ac:chgData name="Parente, Giancarlo" userId="85a4a5ba-bf72-4eee-ba71-103d3205da53" providerId="ADAL" clId="{0F3BB82E-3F88-4E74-9DB7-D32FFE64B5BA}" dt="2022-12-23T11:43:11.407" v="191" actId="20577"/>
          <ac:spMkLst>
            <pc:docMk/>
            <pc:sldMk cId="3254060064" sldId="303"/>
            <ac:spMk id="35" creationId="{00000000-0000-0000-0000-000000000000}"/>
          </ac:spMkLst>
        </pc:spChg>
        <pc:spChg chg="mod">
          <ac:chgData name="Parente, Giancarlo" userId="85a4a5ba-bf72-4eee-ba71-103d3205da53" providerId="ADAL" clId="{0F3BB82E-3F88-4E74-9DB7-D32FFE64B5BA}" dt="2022-12-23T11:44:17.617" v="204" actId="20577"/>
          <ac:spMkLst>
            <pc:docMk/>
            <pc:sldMk cId="3254060064" sldId="303"/>
            <ac:spMk id="61" creationId="{1B15EFDD-3193-4DF0-B96A-26AF328314DD}"/>
          </ac:spMkLst>
        </pc:spChg>
      </pc:sldChg>
      <pc:sldChg chg="modSp mod">
        <pc:chgData name="Parente, Giancarlo" userId="85a4a5ba-bf72-4eee-ba71-103d3205da53" providerId="ADAL" clId="{0F3BB82E-3F88-4E74-9DB7-D32FFE64B5BA}" dt="2022-12-23T11:46:12.188" v="210"/>
        <pc:sldMkLst>
          <pc:docMk/>
          <pc:sldMk cId="2132052455" sldId="304"/>
        </pc:sldMkLst>
        <pc:spChg chg="mod">
          <ac:chgData name="Parente, Giancarlo" userId="85a4a5ba-bf72-4eee-ba71-103d3205da53" providerId="ADAL" clId="{0F3BB82E-3F88-4E74-9DB7-D32FFE64B5BA}" dt="2022-12-23T11:46:12.188" v="210"/>
          <ac:spMkLst>
            <pc:docMk/>
            <pc:sldMk cId="2132052455" sldId="304"/>
            <ac:spMk id="3" creationId="{00000000-0000-0000-0000-000000000000}"/>
          </ac:spMkLst>
        </pc:spChg>
        <pc:spChg chg="mod">
          <ac:chgData name="Parente, Giancarlo" userId="85a4a5ba-bf72-4eee-ba71-103d3205da53" providerId="ADAL" clId="{0F3BB82E-3F88-4E74-9DB7-D32FFE64B5BA}" dt="2022-12-23T11:45:09.088" v="206" actId="14100"/>
          <ac:spMkLst>
            <pc:docMk/>
            <pc:sldMk cId="2132052455" sldId="304"/>
            <ac:spMk id="22" creationId="{92671940-1099-442C-9A87-7DC8D64B0B40}"/>
          </ac:spMkLst>
        </pc:spChg>
        <pc:spChg chg="mod">
          <ac:chgData name="Parente, Giancarlo" userId="85a4a5ba-bf72-4eee-ba71-103d3205da53" providerId="ADAL" clId="{0F3BB82E-3F88-4E74-9DB7-D32FFE64B5BA}" dt="2022-12-23T11:45:06.178" v="205" actId="14100"/>
          <ac:spMkLst>
            <pc:docMk/>
            <pc:sldMk cId="2132052455" sldId="304"/>
            <ac:spMk id="35" creationId="{00000000-0000-0000-0000-000000000000}"/>
          </ac:spMkLst>
        </pc:spChg>
      </pc:sldChg>
      <pc:sldChg chg="modSp mod">
        <pc:chgData name="Parente, Giancarlo" userId="85a4a5ba-bf72-4eee-ba71-103d3205da53" providerId="ADAL" clId="{0F3BB82E-3F88-4E74-9DB7-D32FFE64B5BA}" dt="2022-12-23T11:47:20.094" v="227" actId="20577"/>
        <pc:sldMkLst>
          <pc:docMk/>
          <pc:sldMk cId="3888857939" sldId="305"/>
        </pc:sldMkLst>
        <pc:spChg chg="mod">
          <ac:chgData name="Parente, Giancarlo" userId="85a4a5ba-bf72-4eee-ba71-103d3205da53" providerId="ADAL" clId="{0F3BB82E-3F88-4E74-9DB7-D32FFE64B5BA}" dt="2022-12-23T11:47:20.094" v="227" actId="20577"/>
          <ac:spMkLst>
            <pc:docMk/>
            <pc:sldMk cId="3888857939" sldId="305"/>
            <ac:spMk id="34" creationId="{00000000-0000-0000-0000-000000000000}"/>
          </ac:spMkLst>
        </pc:spChg>
        <pc:spChg chg="mod">
          <ac:chgData name="Parente, Giancarlo" userId="85a4a5ba-bf72-4eee-ba71-103d3205da53" providerId="ADAL" clId="{0F3BB82E-3F88-4E74-9DB7-D32FFE64B5BA}" dt="2022-12-23T11:46:58.384" v="217" actId="20577"/>
          <ac:spMkLst>
            <pc:docMk/>
            <pc:sldMk cId="3888857939" sldId="305"/>
            <ac:spMk id="35" creationId="{00000000-0000-0000-0000-000000000000}"/>
          </ac:spMkLst>
        </pc:spChg>
      </pc:sldChg>
      <pc:sldChg chg="modSp mod">
        <pc:chgData name="Parente, Giancarlo" userId="85a4a5ba-bf72-4eee-ba71-103d3205da53" providerId="ADAL" clId="{0F3BB82E-3F88-4E74-9DB7-D32FFE64B5BA}" dt="2022-12-23T11:48:29.254" v="228" actId="20577"/>
        <pc:sldMkLst>
          <pc:docMk/>
          <pc:sldMk cId="2474750689" sldId="306"/>
        </pc:sldMkLst>
        <pc:spChg chg="mod">
          <ac:chgData name="Parente, Giancarlo" userId="85a4a5ba-bf72-4eee-ba71-103d3205da53" providerId="ADAL" clId="{0F3BB82E-3F88-4E74-9DB7-D32FFE64B5BA}" dt="2022-12-23T11:48:29.254" v="228" actId="20577"/>
          <ac:spMkLst>
            <pc:docMk/>
            <pc:sldMk cId="2474750689" sldId="306"/>
            <ac:spMk id="31" creationId="{3E970EE2-CE50-41A6-B7B5-BECCD857E813}"/>
          </ac:spMkLst>
        </pc:spChg>
      </pc:sldChg>
    </pc:docChg>
  </pc:docChgLst>
  <pc:docChgLst>
    <pc:chgData name="Porcari, Martina" userId="97989c37-a9f0-4a61-a03c-367e4da209b2" providerId="ADAL" clId="{BD58466E-C3A4-49AF-88A0-B9806CBDF582}"/>
    <pc:docChg chg="undo redo custSel modSld">
      <pc:chgData name="Porcari, Martina" userId="97989c37-a9f0-4a61-a03c-367e4da209b2" providerId="ADAL" clId="{BD58466E-C3A4-49AF-88A0-B9806CBDF582}" dt="2022-12-22T17:13:19.630" v="849" actId="20577"/>
      <pc:docMkLst>
        <pc:docMk/>
      </pc:docMkLst>
      <pc:sldChg chg="modSp mod">
        <pc:chgData name="Porcari, Martina" userId="97989c37-a9f0-4a61-a03c-367e4da209b2" providerId="ADAL" clId="{BD58466E-C3A4-49AF-88A0-B9806CBDF582}" dt="2022-12-22T14:55:53.792" v="138" actId="404"/>
        <pc:sldMkLst>
          <pc:docMk/>
          <pc:sldMk cId="1217962559" sldId="276"/>
        </pc:sldMkLst>
        <pc:spChg chg="mod">
          <ac:chgData name="Porcari, Martina" userId="97989c37-a9f0-4a61-a03c-367e4da209b2" providerId="ADAL" clId="{BD58466E-C3A4-49AF-88A0-B9806CBDF582}" dt="2022-12-22T14:55:47.031" v="136" actId="404"/>
          <ac:spMkLst>
            <pc:docMk/>
            <pc:sldMk cId="1217962559" sldId="276"/>
            <ac:spMk id="9" creationId="{00000000-0000-0000-0000-000000000000}"/>
          </ac:spMkLst>
        </pc:spChg>
        <pc:spChg chg="mod">
          <ac:chgData name="Porcari, Martina" userId="97989c37-a9f0-4a61-a03c-367e4da209b2" providerId="ADAL" clId="{BD58466E-C3A4-49AF-88A0-B9806CBDF582}" dt="2022-12-22T14:55:53.792" v="138" actId="404"/>
          <ac:spMkLst>
            <pc:docMk/>
            <pc:sldMk cId="1217962559" sldId="276"/>
            <ac:spMk id="13" creationId="{00000000-0000-0000-0000-000000000000}"/>
          </ac:spMkLst>
        </pc:spChg>
        <pc:spChg chg="mod">
          <ac:chgData name="Porcari, Martina" userId="97989c37-a9f0-4a61-a03c-367e4da209b2" providerId="ADAL" clId="{BD58466E-C3A4-49AF-88A0-B9806CBDF582}" dt="2022-12-22T14:55:08.745" v="134" actId="20577"/>
          <ac:spMkLst>
            <pc:docMk/>
            <pc:sldMk cId="1217962559" sldId="276"/>
            <ac:spMk id="17" creationId="{00000000-0000-0000-0000-000000000000}"/>
          </ac:spMkLst>
        </pc:spChg>
        <pc:spChg chg="mod">
          <ac:chgData name="Porcari, Martina" userId="97989c37-a9f0-4a61-a03c-367e4da209b2" providerId="ADAL" clId="{BD58466E-C3A4-49AF-88A0-B9806CBDF582}" dt="2022-12-22T14:53:39.508" v="47" actId="20577"/>
          <ac:spMkLst>
            <pc:docMk/>
            <pc:sldMk cId="1217962559" sldId="276"/>
            <ac:spMk id="29" creationId="{00000000-0000-0000-0000-000000000000}"/>
          </ac:spMkLst>
        </pc:spChg>
      </pc:sldChg>
      <pc:sldChg chg="modSp mod">
        <pc:chgData name="Porcari, Martina" userId="97989c37-a9f0-4a61-a03c-367e4da209b2" providerId="ADAL" clId="{BD58466E-C3A4-49AF-88A0-B9806CBDF582}" dt="2022-12-22T15:36:11.853" v="614" actId="114"/>
        <pc:sldMkLst>
          <pc:docMk/>
          <pc:sldMk cId="1545600173" sldId="277"/>
        </pc:sldMkLst>
        <pc:spChg chg="mod">
          <ac:chgData name="Porcari, Martina" userId="97989c37-a9f0-4a61-a03c-367e4da209b2" providerId="ADAL" clId="{BD58466E-C3A4-49AF-88A0-B9806CBDF582}" dt="2022-12-22T15:36:11.853" v="614" actId="114"/>
          <ac:spMkLst>
            <pc:docMk/>
            <pc:sldMk cId="1545600173" sldId="277"/>
            <ac:spMk id="8" creationId="{00000000-0000-0000-0000-000000000000}"/>
          </ac:spMkLst>
        </pc:spChg>
      </pc:sldChg>
      <pc:sldChg chg="modSp mod">
        <pc:chgData name="Porcari, Martina" userId="97989c37-a9f0-4a61-a03c-367e4da209b2" providerId="ADAL" clId="{BD58466E-C3A4-49AF-88A0-B9806CBDF582}" dt="2022-12-22T17:11:20.106" v="837" actId="20577"/>
        <pc:sldMkLst>
          <pc:docMk/>
          <pc:sldMk cId="3389900704" sldId="287"/>
        </pc:sldMkLst>
        <pc:spChg chg="mod">
          <ac:chgData name="Porcari, Martina" userId="97989c37-a9f0-4a61-a03c-367e4da209b2" providerId="ADAL" clId="{BD58466E-C3A4-49AF-88A0-B9806CBDF582}" dt="2022-12-22T15:22:23.251" v="595" actId="114"/>
          <ac:spMkLst>
            <pc:docMk/>
            <pc:sldMk cId="3389900704" sldId="287"/>
            <ac:spMk id="9" creationId="{00000000-0000-0000-0000-000000000000}"/>
          </ac:spMkLst>
        </pc:spChg>
        <pc:spChg chg="mod">
          <ac:chgData name="Porcari, Martina" userId="97989c37-a9f0-4a61-a03c-367e4da209b2" providerId="ADAL" clId="{BD58466E-C3A4-49AF-88A0-B9806CBDF582}" dt="2022-12-22T15:27:38.556" v="613" actId="113"/>
          <ac:spMkLst>
            <pc:docMk/>
            <pc:sldMk cId="3389900704" sldId="287"/>
            <ac:spMk id="13" creationId="{00000000-0000-0000-0000-000000000000}"/>
          </ac:spMkLst>
        </pc:spChg>
        <pc:spChg chg="mod">
          <ac:chgData name="Porcari, Martina" userId="97989c37-a9f0-4a61-a03c-367e4da209b2" providerId="ADAL" clId="{BD58466E-C3A4-49AF-88A0-B9806CBDF582}" dt="2022-12-22T15:23:33.484" v="601"/>
          <ac:spMkLst>
            <pc:docMk/>
            <pc:sldMk cId="3389900704" sldId="287"/>
            <ac:spMk id="17" creationId="{00000000-0000-0000-0000-000000000000}"/>
          </ac:spMkLst>
        </pc:spChg>
        <pc:spChg chg="mod">
          <ac:chgData name="Porcari, Martina" userId="97989c37-a9f0-4a61-a03c-367e4da209b2" providerId="ADAL" clId="{BD58466E-C3A4-49AF-88A0-B9806CBDF582}" dt="2022-12-22T17:11:20.106" v="837" actId="20577"/>
          <ac:spMkLst>
            <pc:docMk/>
            <pc:sldMk cId="3389900704" sldId="287"/>
            <ac:spMk id="29" creationId="{00000000-0000-0000-0000-000000000000}"/>
          </ac:spMkLst>
        </pc:spChg>
        <pc:spChg chg="mod">
          <ac:chgData name="Porcari, Martina" userId="97989c37-a9f0-4a61-a03c-367e4da209b2" providerId="ADAL" clId="{BD58466E-C3A4-49AF-88A0-B9806CBDF582}" dt="2022-12-22T15:25:41.526" v="611" actId="20577"/>
          <ac:spMkLst>
            <pc:docMk/>
            <pc:sldMk cId="3389900704" sldId="287"/>
            <ac:spMk id="30" creationId="{522A8B51-FB76-4448-BD10-5A48BFD0D5B9}"/>
          </ac:spMkLst>
        </pc:spChg>
      </pc:sldChg>
      <pc:sldChg chg="addSp delSp modSp mod">
        <pc:chgData name="Porcari, Martina" userId="97989c37-a9f0-4a61-a03c-367e4da209b2" providerId="ADAL" clId="{BD58466E-C3A4-49AF-88A0-B9806CBDF582}" dt="2022-12-22T16:59:07.753" v="715" actId="14100"/>
        <pc:sldMkLst>
          <pc:docMk/>
          <pc:sldMk cId="2245174648" sldId="296"/>
        </pc:sldMkLst>
        <pc:spChg chg="add del mod ord">
          <ac:chgData name="Porcari, Martina" userId="97989c37-a9f0-4a61-a03c-367e4da209b2" providerId="ADAL" clId="{BD58466E-C3A4-49AF-88A0-B9806CBDF582}" dt="2022-12-22T16:59:07.753" v="715" actId="14100"/>
          <ac:spMkLst>
            <pc:docMk/>
            <pc:sldMk cId="2245174648" sldId="296"/>
            <ac:spMk id="6" creationId="{3213F22E-2327-4C77-8ADD-A612AC3AF11F}"/>
          </ac:spMkLst>
        </pc:spChg>
        <pc:spChg chg="add del">
          <ac:chgData name="Porcari, Martina" userId="97989c37-a9f0-4a61-a03c-367e4da209b2" providerId="ADAL" clId="{BD58466E-C3A4-49AF-88A0-B9806CBDF582}" dt="2022-12-22T16:58:17.998" v="698" actId="478"/>
          <ac:spMkLst>
            <pc:docMk/>
            <pc:sldMk cId="2245174648" sldId="296"/>
            <ac:spMk id="9" creationId="{00000000-0000-0000-0000-000000000000}"/>
          </ac:spMkLst>
        </pc:spChg>
        <pc:picChg chg="add del">
          <ac:chgData name="Porcari, Martina" userId="97989c37-a9f0-4a61-a03c-367e4da209b2" providerId="ADAL" clId="{BD58466E-C3A4-49AF-88A0-B9806CBDF582}" dt="2022-12-22T16:58:18.243" v="699" actId="478"/>
          <ac:picMkLst>
            <pc:docMk/>
            <pc:sldMk cId="2245174648" sldId="296"/>
            <ac:picMk id="5" creationId="{00000000-0000-0000-0000-000000000000}"/>
          </ac:picMkLst>
        </pc:picChg>
        <pc:picChg chg="add del mod ord">
          <ac:chgData name="Porcari, Martina" userId="97989c37-a9f0-4a61-a03c-367e4da209b2" providerId="ADAL" clId="{BD58466E-C3A4-49AF-88A0-B9806CBDF582}" dt="2022-12-22T16:59:00.218" v="713" actId="167"/>
          <ac:picMkLst>
            <pc:docMk/>
            <pc:sldMk cId="2245174648" sldId="296"/>
            <ac:picMk id="7" creationId="{44F02BF3-E2AF-4514-B963-2A8D49366E40}"/>
          </ac:picMkLst>
        </pc:picChg>
      </pc:sldChg>
      <pc:sldChg chg="modSp mod">
        <pc:chgData name="Porcari, Martina" userId="97989c37-a9f0-4a61-a03c-367e4da209b2" providerId="ADAL" clId="{BD58466E-C3A4-49AF-88A0-B9806CBDF582}" dt="2022-12-22T16:50:01.421" v="621" actId="1035"/>
        <pc:sldMkLst>
          <pc:docMk/>
          <pc:sldMk cId="3254060064" sldId="303"/>
        </pc:sldMkLst>
        <pc:spChg chg="mod">
          <ac:chgData name="Porcari, Martina" userId="97989c37-a9f0-4a61-a03c-367e4da209b2" providerId="ADAL" clId="{BD58466E-C3A4-49AF-88A0-B9806CBDF582}" dt="2022-12-22T14:59:45.491" v="201" actId="207"/>
          <ac:spMkLst>
            <pc:docMk/>
            <pc:sldMk cId="3254060064" sldId="303"/>
            <ac:spMk id="34" creationId="{00000000-0000-0000-0000-000000000000}"/>
          </ac:spMkLst>
        </pc:spChg>
        <pc:spChg chg="mod">
          <ac:chgData name="Porcari, Martina" userId="97989c37-a9f0-4a61-a03c-367e4da209b2" providerId="ADAL" clId="{BD58466E-C3A4-49AF-88A0-B9806CBDF582}" dt="2022-12-22T14:57:36.801" v="161" actId="1035"/>
          <ac:spMkLst>
            <pc:docMk/>
            <pc:sldMk cId="3254060064" sldId="303"/>
            <ac:spMk id="35" creationId="{00000000-0000-0000-0000-000000000000}"/>
          </ac:spMkLst>
        </pc:spChg>
        <pc:spChg chg="mod">
          <ac:chgData name="Porcari, Martina" userId="97989c37-a9f0-4a61-a03c-367e4da209b2" providerId="ADAL" clId="{BD58466E-C3A4-49AF-88A0-B9806CBDF582}" dt="2022-12-22T16:50:01.421" v="621" actId="1035"/>
          <ac:spMkLst>
            <pc:docMk/>
            <pc:sldMk cId="3254060064" sldId="303"/>
            <ac:spMk id="61" creationId="{1B15EFDD-3193-4DF0-B96A-26AF328314DD}"/>
          </ac:spMkLst>
        </pc:spChg>
      </pc:sldChg>
      <pc:sldChg chg="modSp mod">
        <pc:chgData name="Porcari, Martina" userId="97989c37-a9f0-4a61-a03c-367e4da209b2" providerId="ADAL" clId="{BD58466E-C3A4-49AF-88A0-B9806CBDF582}" dt="2022-12-22T16:50:11.726" v="622" actId="20577"/>
        <pc:sldMkLst>
          <pc:docMk/>
          <pc:sldMk cId="2132052455" sldId="304"/>
        </pc:sldMkLst>
        <pc:spChg chg="mod">
          <ac:chgData name="Porcari, Martina" userId="97989c37-a9f0-4a61-a03c-367e4da209b2" providerId="ADAL" clId="{BD58466E-C3A4-49AF-88A0-B9806CBDF582}" dt="2022-12-22T15:03:05.686" v="220" actId="20577"/>
          <ac:spMkLst>
            <pc:docMk/>
            <pc:sldMk cId="2132052455" sldId="304"/>
            <ac:spMk id="22" creationId="{92671940-1099-442C-9A87-7DC8D64B0B40}"/>
          </ac:spMkLst>
        </pc:spChg>
        <pc:spChg chg="mod">
          <ac:chgData name="Porcari, Martina" userId="97989c37-a9f0-4a61-a03c-367e4da209b2" providerId="ADAL" clId="{BD58466E-C3A4-49AF-88A0-B9806CBDF582}" dt="2022-12-22T15:16:15.461" v="383" actId="14100"/>
          <ac:spMkLst>
            <pc:docMk/>
            <pc:sldMk cId="2132052455" sldId="304"/>
            <ac:spMk id="63" creationId="{6FD4F7A3-FA86-4D9A-B85D-17C72E2B47F0}"/>
          </ac:spMkLst>
        </pc:spChg>
        <pc:spChg chg="mod">
          <ac:chgData name="Porcari, Martina" userId="97989c37-a9f0-4a61-a03c-367e4da209b2" providerId="ADAL" clId="{BD58466E-C3A4-49AF-88A0-B9806CBDF582}" dt="2022-12-22T16:50:11.726" v="622" actId="20577"/>
          <ac:spMkLst>
            <pc:docMk/>
            <pc:sldMk cId="2132052455" sldId="304"/>
            <ac:spMk id="70" creationId="{8FDEC71D-7877-4789-BC96-212401172CDA}"/>
          </ac:spMkLst>
        </pc:spChg>
      </pc:sldChg>
      <pc:sldChg chg="modSp mod">
        <pc:chgData name="Porcari, Martina" userId="97989c37-a9f0-4a61-a03c-367e4da209b2" providerId="ADAL" clId="{BD58466E-C3A4-49AF-88A0-B9806CBDF582}" dt="2022-12-22T17:13:19.630" v="849" actId="20577"/>
        <pc:sldMkLst>
          <pc:docMk/>
          <pc:sldMk cId="3888857939" sldId="305"/>
        </pc:sldMkLst>
        <pc:spChg chg="mod">
          <ac:chgData name="Porcari, Martina" userId="97989c37-a9f0-4a61-a03c-367e4da209b2" providerId="ADAL" clId="{BD58466E-C3A4-49AF-88A0-B9806CBDF582}" dt="2022-12-22T17:08:51.133" v="821" actId="1035"/>
          <ac:spMkLst>
            <pc:docMk/>
            <pc:sldMk cId="3888857939" sldId="305"/>
            <ac:spMk id="24" creationId="{1D1DF740-4445-49E1-9051-1D3E7F3E73FD}"/>
          </ac:spMkLst>
        </pc:spChg>
        <pc:spChg chg="mod">
          <ac:chgData name="Porcari, Martina" userId="97989c37-a9f0-4a61-a03c-367e4da209b2" providerId="ADAL" clId="{BD58466E-C3A4-49AF-88A0-B9806CBDF582}" dt="2022-12-22T17:08:29.448" v="819" actId="14100"/>
          <ac:spMkLst>
            <pc:docMk/>
            <pc:sldMk cId="3888857939" sldId="305"/>
            <ac:spMk id="30" creationId="{D19704B6-5DC0-464A-9A7D-A8BE2BE8A707}"/>
          </ac:spMkLst>
        </pc:spChg>
        <pc:spChg chg="mod">
          <ac:chgData name="Porcari, Martina" userId="97989c37-a9f0-4a61-a03c-367e4da209b2" providerId="ADAL" clId="{BD58466E-C3A4-49AF-88A0-B9806CBDF582}" dt="2022-12-22T17:06:27.094" v="782" actId="1035"/>
          <ac:spMkLst>
            <pc:docMk/>
            <pc:sldMk cId="3888857939" sldId="305"/>
            <ac:spMk id="33" creationId="{00000000-0000-0000-0000-000000000000}"/>
          </ac:spMkLst>
        </pc:spChg>
        <pc:spChg chg="mod">
          <ac:chgData name="Porcari, Martina" userId="97989c37-a9f0-4a61-a03c-367e4da209b2" providerId="ADAL" clId="{BD58466E-C3A4-49AF-88A0-B9806CBDF582}" dt="2022-12-22T17:13:19.630" v="849" actId="20577"/>
          <ac:spMkLst>
            <pc:docMk/>
            <pc:sldMk cId="3888857939" sldId="305"/>
            <ac:spMk id="34" creationId="{00000000-0000-0000-0000-000000000000}"/>
          </ac:spMkLst>
        </pc:spChg>
        <pc:spChg chg="mod">
          <ac:chgData name="Porcari, Martina" userId="97989c37-a9f0-4a61-a03c-367e4da209b2" providerId="ADAL" clId="{BD58466E-C3A4-49AF-88A0-B9806CBDF582}" dt="2022-12-22T17:06:27.094" v="782" actId="1035"/>
          <ac:spMkLst>
            <pc:docMk/>
            <pc:sldMk cId="3888857939" sldId="305"/>
            <ac:spMk id="35" creationId="{00000000-0000-0000-0000-000000000000}"/>
          </ac:spMkLst>
        </pc:spChg>
        <pc:spChg chg="mod">
          <ac:chgData name="Porcari, Martina" userId="97989c37-a9f0-4a61-a03c-367e4da209b2" providerId="ADAL" clId="{BD58466E-C3A4-49AF-88A0-B9806CBDF582}" dt="2022-12-22T17:08:51.133" v="821" actId="1035"/>
          <ac:spMkLst>
            <pc:docMk/>
            <pc:sldMk cId="3888857939" sldId="305"/>
            <ac:spMk id="37" creationId="{00000000-0000-0000-0000-000000000000}"/>
          </ac:spMkLst>
        </pc:spChg>
        <pc:spChg chg="mod">
          <ac:chgData name="Porcari, Martina" userId="97989c37-a9f0-4a61-a03c-367e4da209b2" providerId="ADAL" clId="{BD58466E-C3A4-49AF-88A0-B9806CBDF582}" dt="2022-12-22T17:06:14.798" v="769" actId="1035"/>
          <ac:spMkLst>
            <pc:docMk/>
            <pc:sldMk cId="3888857939" sldId="305"/>
            <ac:spMk id="39" creationId="{7CA2FA3F-BC25-4ACA-BAAC-75F5485556A9}"/>
          </ac:spMkLst>
        </pc:spChg>
        <pc:spChg chg="mod">
          <ac:chgData name="Porcari, Martina" userId="97989c37-a9f0-4a61-a03c-367e4da209b2" providerId="ADAL" clId="{BD58466E-C3A4-49AF-88A0-B9806CBDF582}" dt="2022-12-22T17:06:27.094" v="782" actId="1035"/>
          <ac:spMkLst>
            <pc:docMk/>
            <pc:sldMk cId="3888857939" sldId="305"/>
            <ac:spMk id="49" creationId="{00000000-0000-0000-0000-000000000000}"/>
          </ac:spMkLst>
        </pc:spChg>
        <pc:spChg chg="mod">
          <ac:chgData name="Porcari, Martina" userId="97989c37-a9f0-4a61-a03c-367e4da209b2" providerId="ADAL" clId="{BD58466E-C3A4-49AF-88A0-B9806CBDF582}" dt="2022-12-22T17:06:27.094" v="782" actId="1035"/>
          <ac:spMkLst>
            <pc:docMk/>
            <pc:sldMk cId="3888857939" sldId="305"/>
            <ac:spMk id="50" creationId="{00000000-0000-0000-0000-000000000000}"/>
          </ac:spMkLst>
        </pc:spChg>
        <pc:spChg chg="mod">
          <ac:chgData name="Porcari, Martina" userId="97989c37-a9f0-4a61-a03c-367e4da209b2" providerId="ADAL" clId="{BD58466E-C3A4-49AF-88A0-B9806CBDF582}" dt="2022-12-22T17:08:51.133" v="821" actId="1035"/>
          <ac:spMkLst>
            <pc:docMk/>
            <pc:sldMk cId="3888857939" sldId="305"/>
            <ac:spMk id="51" creationId="{00000000-0000-0000-0000-000000000000}"/>
          </ac:spMkLst>
        </pc:spChg>
        <pc:spChg chg="mod">
          <ac:chgData name="Porcari, Martina" userId="97989c37-a9f0-4a61-a03c-367e4da209b2" providerId="ADAL" clId="{BD58466E-C3A4-49AF-88A0-B9806CBDF582}" dt="2022-12-22T17:08:51.133" v="821" actId="1035"/>
          <ac:spMkLst>
            <pc:docMk/>
            <pc:sldMk cId="3888857939" sldId="305"/>
            <ac:spMk id="52" creationId="{00000000-0000-0000-0000-000000000000}"/>
          </ac:spMkLst>
        </pc:spChg>
        <pc:spChg chg="mod">
          <ac:chgData name="Porcari, Martina" userId="97989c37-a9f0-4a61-a03c-367e4da209b2" providerId="ADAL" clId="{BD58466E-C3A4-49AF-88A0-B9806CBDF582}" dt="2022-12-22T17:08:51.133" v="821" actId="1035"/>
          <ac:spMkLst>
            <pc:docMk/>
            <pc:sldMk cId="3888857939" sldId="305"/>
            <ac:spMk id="56" creationId="{00000000-0000-0000-0000-000000000000}"/>
          </ac:spMkLst>
        </pc:spChg>
        <pc:spChg chg="mod">
          <ac:chgData name="Porcari, Martina" userId="97989c37-a9f0-4a61-a03c-367e4da209b2" providerId="ADAL" clId="{BD58466E-C3A4-49AF-88A0-B9806CBDF582}" dt="2022-12-22T17:08:51.133" v="821" actId="1035"/>
          <ac:spMkLst>
            <pc:docMk/>
            <pc:sldMk cId="3888857939" sldId="305"/>
            <ac:spMk id="57" creationId="{00000000-0000-0000-0000-000000000000}"/>
          </ac:spMkLst>
        </pc:spChg>
        <pc:cxnChg chg="mod">
          <ac:chgData name="Porcari, Martina" userId="97989c37-a9f0-4a61-a03c-367e4da209b2" providerId="ADAL" clId="{BD58466E-C3A4-49AF-88A0-B9806CBDF582}" dt="2022-12-22T17:06:27.094" v="782" actId="1035"/>
          <ac:cxnSpMkLst>
            <pc:docMk/>
            <pc:sldMk cId="3888857939" sldId="305"/>
            <ac:cxnSpMk id="5" creationId="{00000000-0000-0000-0000-000000000000}"/>
          </ac:cxnSpMkLst>
        </pc:cxnChg>
        <pc:cxnChg chg="mod">
          <ac:chgData name="Porcari, Martina" userId="97989c37-a9f0-4a61-a03c-367e4da209b2" providerId="ADAL" clId="{BD58466E-C3A4-49AF-88A0-B9806CBDF582}" dt="2022-12-22T17:08:51.133" v="821" actId="1035"/>
          <ac:cxnSpMkLst>
            <pc:docMk/>
            <pc:sldMk cId="3888857939" sldId="305"/>
            <ac:cxnSpMk id="43" creationId="{00000000-0000-0000-0000-000000000000}"/>
          </ac:cxnSpMkLst>
        </pc:cxnChg>
        <pc:cxnChg chg="mod">
          <ac:chgData name="Porcari, Martina" userId="97989c37-a9f0-4a61-a03c-367e4da209b2" providerId="ADAL" clId="{BD58466E-C3A4-49AF-88A0-B9806CBDF582}" dt="2022-12-22T17:08:51.133" v="821" actId="1035"/>
          <ac:cxnSpMkLst>
            <pc:docMk/>
            <pc:sldMk cId="3888857939" sldId="305"/>
            <ac:cxnSpMk id="45" creationId="{00000000-0000-0000-0000-000000000000}"/>
          </ac:cxnSpMkLst>
        </pc:cxnChg>
      </pc:sldChg>
      <pc:sldChg chg="modSp mod">
        <pc:chgData name="Porcari, Martina" userId="97989c37-a9f0-4a61-a03c-367e4da209b2" providerId="ADAL" clId="{BD58466E-C3A4-49AF-88A0-B9806CBDF582}" dt="2022-12-22T16:52:16.107" v="683" actId="207"/>
        <pc:sldMkLst>
          <pc:docMk/>
          <pc:sldMk cId="2474750689" sldId="306"/>
        </pc:sldMkLst>
        <pc:spChg chg="mod">
          <ac:chgData name="Porcari, Martina" userId="97989c37-a9f0-4a61-a03c-367e4da209b2" providerId="ADAL" clId="{BD58466E-C3A4-49AF-88A0-B9806CBDF582}" dt="2022-12-22T16:52:16.107" v="683" actId="207"/>
          <ac:spMkLst>
            <pc:docMk/>
            <pc:sldMk cId="2474750689" sldId="306"/>
            <ac:spMk id="31" creationId="{3E970EE2-CE50-41A6-B7B5-BECCD857E81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90F33-B965-462B-84E0-3A5CFC122C34}" type="datetimeFigureOut">
              <a:rPr lang="it-IT" smtClean="0"/>
              <a:t>23/12/2022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058E8-4991-4AB4-87EE-B92EDF3FB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50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352B7E-C498-A342-95B6-809C2DF175C1}"/>
              </a:ext>
            </a:extLst>
          </p:cNvPr>
          <p:cNvSpPr txBox="1"/>
          <p:nvPr userDrawn="1"/>
        </p:nvSpPr>
        <p:spPr>
          <a:xfrm>
            <a:off x="7536873" y="24999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E5D51E-4D22-8049-A6A9-68BD341C05F6}"/>
              </a:ext>
            </a:extLst>
          </p:cNvPr>
          <p:cNvSpPr txBox="1"/>
          <p:nvPr userDrawn="1"/>
        </p:nvSpPr>
        <p:spPr>
          <a:xfrm>
            <a:off x="6805535" y="3018020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622C4D-F38B-4F5C-A0DB-E1517418DF31}"/>
              </a:ext>
            </a:extLst>
          </p:cNvPr>
          <p:cNvSpPr txBox="1"/>
          <p:nvPr userDrawn="1"/>
        </p:nvSpPr>
        <p:spPr>
          <a:xfrm>
            <a:off x="7536873" y="3245043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660546-0960-410D-BBFA-28A1CBC973B2}"/>
              </a:ext>
            </a:extLst>
          </p:cNvPr>
          <p:cNvSpPr txBox="1"/>
          <p:nvPr userDrawn="1"/>
        </p:nvSpPr>
        <p:spPr>
          <a:xfrm>
            <a:off x="2021133" y="352249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588449C-C723-4B5F-805C-FE43C9FB23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255" y="4610915"/>
            <a:ext cx="9144000" cy="454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 dirty="0"/>
              <a:t>Sottotitolo di al massimo due righe di testo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01A5A9F-E1AE-44C3-93C6-10D394357B4F}"/>
              </a:ext>
            </a:extLst>
          </p:cNvPr>
          <p:cNvSpPr txBox="1"/>
          <p:nvPr userDrawn="1"/>
        </p:nvSpPr>
        <p:spPr>
          <a:xfrm>
            <a:off x="6891413" y="5074204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02D900C-E37F-439E-BD05-7F3FB1138EA5}"/>
              </a:ext>
            </a:extLst>
          </p:cNvPr>
          <p:cNvSpPr txBox="1"/>
          <p:nvPr userDrawn="1"/>
        </p:nvSpPr>
        <p:spPr>
          <a:xfrm>
            <a:off x="7087148" y="489385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107238BB-1EE6-47D1-8F8B-8A763DCE53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433" y="1557867"/>
            <a:ext cx="9144000" cy="295275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6400"/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it-IT" dirty="0"/>
              <a:t>Titolo al massimo di tre righe</a:t>
            </a:r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5" y="578151"/>
            <a:ext cx="1349612" cy="6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51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testazione CERC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2592917" cy="88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987969" y="3464911"/>
            <a:ext cx="6288075" cy="697627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987969" y="2792836"/>
            <a:ext cx="6288075" cy="533480"/>
          </a:xfrm>
        </p:spPr>
        <p:txBody>
          <a:bodyPr/>
          <a:lstStyle>
            <a:lvl1pPr algn="l">
              <a:defRPr sz="2667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489468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gina vuota BIANC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165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451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BDFEE7-2DC8-1043-9CA6-E9A7F5CA8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41D5D76-D932-364D-A555-59C863709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D01014-8590-F340-BD77-67A880FB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6400-797D-5243-8456-D3CC72C6148E}" type="datetimeFigureOut">
              <a:rPr lang="it-IT" smtClean="0"/>
              <a:t>23/12/2022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12E87E-82CC-BF47-BE0B-FD0E12607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C107C3-5783-674D-8AC9-CF9DB2996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019E-2196-5449-A018-3CCD7DF09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85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e di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2D24F6-9E41-B841-AA8B-E3F42EB4ADFE}"/>
              </a:ext>
            </a:extLst>
          </p:cNvPr>
          <p:cNvSpPr txBox="1"/>
          <p:nvPr userDrawn="1"/>
        </p:nvSpPr>
        <p:spPr>
          <a:xfrm>
            <a:off x="11200992" y="46290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E480ACB-784B-6E44-9A41-6C0CA71DF68F}"/>
              </a:ext>
            </a:extLst>
          </p:cNvPr>
          <p:cNvSpPr txBox="1"/>
          <p:nvPr userDrawn="1"/>
        </p:nvSpPr>
        <p:spPr>
          <a:xfrm>
            <a:off x="2061237" y="6455620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74FD9A5-F37E-48C4-8EF8-BE95935B50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255" y="4610915"/>
            <a:ext cx="9144000" cy="454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 dirty="0"/>
              <a:t>Sottotitolo di al massimo due righe di testo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C092785F-0F1B-40F9-874E-A0991FEE6A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255" y="1560391"/>
            <a:ext cx="9144000" cy="294851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5867"/>
            </a:lvl1pPr>
          </a:lstStyle>
          <a:p>
            <a:pPr lvl="0"/>
            <a:r>
              <a:rPr lang="it-IT" dirty="0"/>
              <a:t>Titolo del divisore</a:t>
            </a: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722" y="6086901"/>
            <a:ext cx="1289937" cy="57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24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D3786A9-8315-4B48-8BA0-D2FF4F8A8DB3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334433" y="368020"/>
            <a:ext cx="8593667" cy="355259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 che può essere facoltativo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73CF62-E9B9-AA4C-91B2-948E7D2EBC46}"/>
              </a:ext>
            </a:extLst>
          </p:cNvPr>
          <p:cNvSpPr txBox="1"/>
          <p:nvPr userDrawn="1"/>
        </p:nvSpPr>
        <p:spPr>
          <a:xfrm>
            <a:off x="11178139" y="638475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D9D4BAB-FB8E-D74A-8F1C-82B304BBA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434" y="6297858"/>
            <a:ext cx="367181" cy="244916"/>
          </a:xfrm>
        </p:spPr>
        <p:txBody>
          <a:bodyPr lIns="0" tIns="0" rIns="0" bIns="0" anchor="b" anchorCtr="0"/>
          <a:lstStyle>
            <a:lvl1pPr algn="l">
              <a:defRPr sz="1067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870BD2-13C1-B342-B70E-CFFFFB887BC3}"/>
              </a:ext>
            </a:extLst>
          </p:cNvPr>
          <p:cNvSpPr txBox="1"/>
          <p:nvPr userDrawn="1"/>
        </p:nvSpPr>
        <p:spPr>
          <a:xfrm>
            <a:off x="11556732" y="6436092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4EEB3B-24B3-6B48-8B74-01E69E8B628F}"/>
              </a:ext>
            </a:extLst>
          </p:cNvPr>
          <p:cNvSpPr txBox="1"/>
          <p:nvPr userDrawn="1"/>
        </p:nvSpPr>
        <p:spPr>
          <a:xfrm>
            <a:off x="11659403" y="64296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A230F14-57A8-BA4C-987B-74CBBCA35D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34" y="1409528"/>
            <a:ext cx="11523133" cy="4612389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5867" b="0" i="0" baseline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Call-out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slide con un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da </a:t>
            </a:r>
            <a:r>
              <a:rPr lang="en-US" dirty="0" err="1"/>
              <a:t>usare</a:t>
            </a:r>
            <a:r>
              <a:rPr lang="en-US" dirty="0"/>
              <a:t> per </a:t>
            </a:r>
            <a:r>
              <a:rPr lang="en-US" dirty="0" err="1"/>
              <a:t>evidenziare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concetti</a:t>
            </a:r>
            <a:r>
              <a:rPr lang="en-US" dirty="0"/>
              <a:t> </a:t>
            </a:r>
            <a:r>
              <a:rPr lang="en-US" dirty="0" err="1"/>
              <a:t>chiave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risaltare</a:t>
            </a:r>
            <a:r>
              <a:rPr lang="en-US" dirty="0"/>
              <a:t> </a:t>
            </a:r>
            <a:r>
              <a:rPr lang="en-US" dirty="0" err="1"/>
              <a:t>all’interno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presentazione</a:t>
            </a:r>
            <a:r>
              <a:rPr lang="en-US" dirty="0"/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6375040-6597-3645-B37F-9898121C930A}"/>
              </a:ext>
            </a:extLst>
          </p:cNvPr>
          <p:cNvSpPr txBox="1"/>
          <p:nvPr userDrawn="1"/>
        </p:nvSpPr>
        <p:spPr>
          <a:xfrm>
            <a:off x="9886604" y="520931"/>
            <a:ext cx="1219200" cy="121920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/>
          </a:bodyPr>
          <a:lstStyle/>
          <a:p>
            <a:pPr algn="l"/>
            <a:endParaRPr lang="it-IT" sz="2400" dirty="0">
              <a:latin typeface="Bressay" panose="02040503050505020203" pitchFamily="18" charset="77"/>
              <a:ea typeface="Bressay" panose="02040503050505020203" pitchFamily="18" charset="77"/>
              <a:cs typeface="Bressay" panose="02040503050505020203" pitchFamily="18" charset="77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722" y="6086901"/>
            <a:ext cx="1289937" cy="57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42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  <p15:guide id="2" orient="horz" pos="48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u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D3786A9-8315-4B48-8BA0-D2FF4F8A8DB3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334433" y="357718"/>
            <a:ext cx="8593667" cy="383116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73CF62-E9B9-AA4C-91B2-948E7D2EBC46}"/>
              </a:ext>
            </a:extLst>
          </p:cNvPr>
          <p:cNvSpPr txBox="1"/>
          <p:nvPr userDrawn="1"/>
        </p:nvSpPr>
        <p:spPr>
          <a:xfrm>
            <a:off x="11178139" y="638475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870BD2-13C1-B342-B70E-CFFFFB887BC3}"/>
              </a:ext>
            </a:extLst>
          </p:cNvPr>
          <p:cNvSpPr txBox="1"/>
          <p:nvPr userDrawn="1"/>
        </p:nvSpPr>
        <p:spPr>
          <a:xfrm>
            <a:off x="11556732" y="6436092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4EEB3B-24B3-6B48-8B74-01E69E8B628F}"/>
              </a:ext>
            </a:extLst>
          </p:cNvPr>
          <p:cNvSpPr txBox="1"/>
          <p:nvPr userDrawn="1"/>
        </p:nvSpPr>
        <p:spPr>
          <a:xfrm>
            <a:off x="11659403" y="64296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A230F14-57A8-BA4C-987B-74CBBCA35D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33" y="1536000"/>
            <a:ext cx="11523135" cy="4485917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1867" b="0" i="0" baseline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Testo </a:t>
            </a:r>
            <a:r>
              <a:rPr lang="it-IT" dirty="0" err="1"/>
              <a:t>lorem</a:t>
            </a:r>
            <a:r>
              <a:rPr lang="it-IT" dirty="0"/>
              <a:t> ipsum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laboris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2E5E3D6-439F-9547-BB50-DEEEE4BE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433" y="6297858"/>
            <a:ext cx="1344083" cy="244916"/>
          </a:xfrm>
        </p:spPr>
        <p:txBody>
          <a:bodyPr lIns="0" tIns="0" rIns="0" bIns="0" anchor="b" anchorCtr="0"/>
          <a:lstStyle>
            <a:lvl1pPr algn="l">
              <a:defRPr sz="1067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175761E-24CE-4844-82D4-75637B8A27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433" y="797859"/>
            <a:ext cx="8593667" cy="383116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133">
                <a:solidFill>
                  <a:schemeClr val="accent6"/>
                </a:solidFill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722" y="6086901"/>
            <a:ext cx="1289937" cy="57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4">
          <p15:clr>
            <a:srgbClr val="FBAE40"/>
          </p15:clr>
        </p15:guide>
        <p15:guide id="2" orient="horz" pos="373">
          <p15:clr>
            <a:srgbClr val="FBAE40"/>
          </p15:clr>
        </p15:guide>
        <p15:guide id="3" orient="horz" pos="35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o e immag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D3786A9-8315-4B48-8BA0-D2FF4F8A8DB3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334433" y="357718"/>
            <a:ext cx="8593667" cy="383116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73CF62-E9B9-AA4C-91B2-948E7D2EBC46}"/>
              </a:ext>
            </a:extLst>
          </p:cNvPr>
          <p:cNvSpPr txBox="1"/>
          <p:nvPr userDrawn="1"/>
        </p:nvSpPr>
        <p:spPr>
          <a:xfrm>
            <a:off x="11178139" y="638475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870BD2-13C1-B342-B70E-CFFFFB887BC3}"/>
              </a:ext>
            </a:extLst>
          </p:cNvPr>
          <p:cNvSpPr txBox="1"/>
          <p:nvPr userDrawn="1"/>
        </p:nvSpPr>
        <p:spPr>
          <a:xfrm>
            <a:off x="11556732" y="6436092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4EEB3B-24B3-6B48-8B74-01E69E8B628F}"/>
              </a:ext>
            </a:extLst>
          </p:cNvPr>
          <p:cNvSpPr txBox="1"/>
          <p:nvPr userDrawn="1"/>
        </p:nvSpPr>
        <p:spPr>
          <a:xfrm>
            <a:off x="11659403" y="64296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1" name="Segnaposto immagine 8">
            <a:extLst>
              <a:ext uri="{FF2B5EF4-FFF2-40B4-BE49-F238E27FC236}">
                <a16:creationId xmlns:a16="http://schemas.microsoft.com/office/drawing/2014/main" id="{AFC5C4D4-844B-3246-BF2B-2C65138A4F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51919" y="1536000"/>
            <a:ext cx="7105648" cy="44858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43C5636-95C7-364E-8E8A-9F8B5003973C}"/>
              </a:ext>
            </a:extLst>
          </p:cNvPr>
          <p:cNvSpPr txBox="1"/>
          <p:nvPr userDrawn="1"/>
        </p:nvSpPr>
        <p:spPr>
          <a:xfrm>
            <a:off x="2079057" y="218172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84876A4-1888-8F43-9CCB-82F4F96E61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35" y="1536001"/>
            <a:ext cx="4224867" cy="4612388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1867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Testo </a:t>
            </a:r>
            <a:r>
              <a:rPr lang="it-IT" dirty="0" err="1"/>
              <a:t>lorem</a:t>
            </a:r>
            <a:r>
              <a:rPr lang="it-IT" dirty="0"/>
              <a:t> ipsum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laboris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05133DB-4C96-5745-8EE0-AA29526F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433" y="6297858"/>
            <a:ext cx="1344083" cy="244916"/>
          </a:xfrm>
        </p:spPr>
        <p:txBody>
          <a:bodyPr lIns="0" tIns="0" rIns="0" bIns="0" anchor="b" anchorCtr="0"/>
          <a:lstStyle>
            <a:lvl1pPr algn="l">
              <a:defRPr sz="1067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DD97F3F-2D95-4579-8E7A-86D3D560A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433" y="798483"/>
            <a:ext cx="8593667" cy="37415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33">
                <a:solidFill>
                  <a:schemeClr val="accent6"/>
                </a:solidFill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722" y="6086901"/>
            <a:ext cx="1289937" cy="57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79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4">
          <p15:clr>
            <a:srgbClr val="FBAE40"/>
          </p15:clr>
        </p15:guide>
        <p15:guide id="2" orient="horz" pos="373">
          <p15:clr>
            <a:srgbClr val="FBAE40"/>
          </p15:clr>
        </p15:guide>
        <p15:guide id="3" orient="horz" pos="1098">
          <p15:clr>
            <a:srgbClr val="FBAE40"/>
          </p15:clr>
        </p15:guide>
        <p15:guide id="4" orient="horz" pos="35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fi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D3786A9-8315-4B48-8BA0-D2FF4F8A8D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4433" y="357719"/>
            <a:ext cx="8593667" cy="383115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4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73CF62-E9B9-AA4C-91B2-948E7D2EBC46}"/>
              </a:ext>
            </a:extLst>
          </p:cNvPr>
          <p:cNvSpPr txBox="1"/>
          <p:nvPr userDrawn="1"/>
        </p:nvSpPr>
        <p:spPr>
          <a:xfrm>
            <a:off x="11178139" y="638475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870BD2-13C1-B342-B70E-CFFFFB887BC3}"/>
              </a:ext>
            </a:extLst>
          </p:cNvPr>
          <p:cNvSpPr txBox="1"/>
          <p:nvPr userDrawn="1"/>
        </p:nvSpPr>
        <p:spPr>
          <a:xfrm>
            <a:off x="11556732" y="6436092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4EEB3B-24B3-6B48-8B74-01E69E8B628F}"/>
              </a:ext>
            </a:extLst>
          </p:cNvPr>
          <p:cNvSpPr txBox="1"/>
          <p:nvPr userDrawn="1"/>
        </p:nvSpPr>
        <p:spPr>
          <a:xfrm>
            <a:off x="11659403" y="64296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43C5636-95C7-364E-8E8A-9F8B5003973C}"/>
              </a:ext>
            </a:extLst>
          </p:cNvPr>
          <p:cNvSpPr txBox="1"/>
          <p:nvPr userDrawn="1"/>
        </p:nvSpPr>
        <p:spPr>
          <a:xfrm>
            <a:off x="2079057" y="218172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DE5F55E-D27B-4D49-9E58-DEA1CFEF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433" y="6297858"/>
            <a:ext cx="1344083" cy="244916"/>
          </a:xfrm>
        </p:spPr>
        <p:txBody>
          <a:bodyPr lIns="0" tIns="0" rIns="0" bIns="0" anchor="b" anchorCtr="0"/>
          <a:lstStyle>
            <a:lvl1pPr algn="l">
              <a:defRPr sz="1067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2FAAFC5-54F6-9742-BD30-879CAD9043DE}"/>
              </a:ext>
            </a:extLst>
          </p:cNvPr>
          <p:cNvSpPr txBox="1"/>
          <p:nvPr userDrawn="1"/>
        </p:nvSpPr>
        <p:spPr>
          <a:xfrm>
            <a:off x="8462434" y="3429000"/>
            <a:ext cx="3395133" cy="2285337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8D3918C-AFCD-BE45-91EF-0A71B59A63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34" y="1532965"/>
            <a:ext cx="2734733" cy="4488953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1200" b="0" i="0" baseline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Testo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29" name="Segnaposto grafico 6">
            <a:extLst>
              <a:ext uri="{FF2B5EF4-FFF2-40B4-BE49-F238E27FC236}">
                <a16:creationId xmlns:a16="http://schemas.microsoft.com/office/drawing/2014/main" id="{DED5EDC1-16F0-9F46-B506-5B930011907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34433" y="1532965"/>
            <a:ext cx="8593667" cy="451780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E8AB886-2251-41A3-A27B-74264F3E9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433" y="797984"/>
            <a:ext cx="8593667" cy="374649"/>
          </a:xfrm>
        </p:spPr>
        <p:txBody>
          <a:bodyPr lIns="0" tIns="0" rIns="0" bIns="0"/>
          <a:lstStyle>
            <a:lvl1pPr marL="0" indent="0">
              <a:buNone/>
              <a:defRPr lang="it-IT" sz="2133" b="0" i="0" kern="120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722" y="6086901"/>
            <a:ext cx="1289937" cy="57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64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4">
          <p15:clr>
            <a:srgbClr val="FBAE40"/>
          </p15:clr>
        </p15:guide>
        <p15:guide id="2" orient="horz" pos="373">
          <p15:clr>
            <a:srgbClr val="FBAE40"/>
          </p15:clr>
        </p15:guide>
        <p15:guide id="3" orient="horz" pos="35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352B7E-C498-A342-95B6-809C2DF175C1}"/>
              </a:ext>
            </a:extLst>
          </p:cNvPr>
          <p:cNvSpPr txBox="1"/>
          <p:nvPr userDrawn="1"/>
        </p:nvSpPr>
        <p:spPr>
          <a:xfrm>
            <a:off x="7536873" y="24999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6CAD467-77FD-CF42-B8F8-301BF57954E0}"/>
              </a:ext>
            </a:extLst>
          </p:cNvPr>
          <p:cNvSpPr txBox="1"/>
          <p:nvPr userDrawn="1"/>
        </p:nvSpPr>
        <p:spPr>
          <a:xfrm>
            <a:off x="2021133" y="2777429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B816B4-1068-1A42-8E43-A06719D84D6B}"/>
              </a:ext>
            </a:extLst>
          </p:cNvPr>
          <p:cNvSpPr txBox="1"/>
          <p:nvPr userDrawn="1"/>
        </p:nvSpPr>
        <p:spPr>
          <a:xfrm>
            <a:off x="6891413" y="432913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2D24F6-9E41-B841-AA8B-E3F42EB4ADFE}"/>
              </a:ext>
            </a:extLst>
          </p:cNvPr>
          <p:cNvSpPr txBox="1"/>
          <p:nvPr userDrawn="1"/>
        </p:nvSpPr>
        <p:spPr>
          <a:xfrm>
            <a:off x="11200992" y="46290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3A76B943-58B8-DA47-92ED-EC3F5B4C782D}"/>
              </a:ext>
            </a:extLst>
          </p:cNvPr>
          <p:cNvSpPr txBox="1">
            <a:spLocks/>
          </p:cNvSpPr>
          <p:nvPr userDrawn="1"/>
        </p:nvSpPr>
        <p:spPr>
          <a:xfrm>
            <a:off x="206023" y="6118577"/>
            <a:ext cx="4353277" cy="38170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rgbClr val="415064"/>
                </a:solidFill>
                <a:latin typeface="Bressay Trial" panose="02040503050505020203" pitchFamily="18" charset="77"/>
                <a:ea typeface="Bressay Trial" panose="02040503050505020203" pitchFamily="18" charset="77"/>
                <a:cs typeface="Bressay Trial" panose="02040503050505020203" pitchFamily="18" charset="77"/>
              </a:defRPr>
            </a:lvl1pPr>
          </a:lstStyle>
          <a:p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Investiamo nel domani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B503F0-7E7E-4534-8B60-CEE54CEA23ED}"/>
              </a:ext>
            </a:extLst>
          </p:cNvPr>
          <p:cNvSpPr txBox="1"/>
          <p:nvPr userDrawn="1"/>
        </p:nvSpPr>
        <p:spPr>
          <a:xfrm>
            <a:off x="334434" y="2188604"/>
            <a:ext cx="8666132" cy="1490672"/>
          </a:xfrm>
          <a:prstGeom prst="rect">
            <a:avLst/>
          </a:prstGeom>
        </p:spPr>
        <p:txBody>
          <a:bodyPr vert="horz" wrap="square" lIns="0" tIns="60960" rIns="0" bIns="60960" rtlCol="0" anchor="b">
            <a:normAutofit/>
          </a:bodyPr>
          <a:lstStyle/>
          <a:p>
            <a:pPr algn="l"/>
            <a:r>
              <a:rPr lang="it-IT" sz="5333" dirty="0"/>
              <a:t>Grazie</a:t>
            </a: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5" y="578151"/>
            <a:ext cx="1349612" cy="6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43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noFill/>
        </p:spPr>
        <p:txBody>
          <a:bodyPr wrap="square" rtlCol="0">
            <a:spAutoFit/>
          </a:bodyPr>
          <a:lstStyle>
            <a:lvl1pPr>
              <a:defRPr lang="it-IT"/>
            </a:lvl1pPr>
          </a:lstStyle>
          <a:p>
            <a:pPr lvl="0" algn="l"/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0DA8F-5333-404C-B1A3-89924F4629AA}" type="slidenum">
              <a:t>‹N›</a:t>
            </a:fld>
            <a:endParaRPr lang="it-IT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0" y="1220755"/>
            <a:ext cx="12192000" cy="0"/>
          </a:xfrm>
          <a:prstGeom prst="line">
            <a:avLst/>
          </a:prstGeom>
          <a:ln w="6350" cmpd="sng">
            <a:gradFill flip="none" rotWithShape="1">
              <a:gsLst>
                <a:gs pos="51000">
                  <a:schemeClr val="accent5"/>
                </a:gs>
                <a:gs pos="100000">
                  <a:schemeClr val="accent6"/>
                </a:gs>
                <a:gs pos="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59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2"/>
          <p:cNvSpPr>
            <a:spLocks noGrp="1"/>
          </p:cNvSpPr>
          <p:nvPr>
            <p:ph idx="1"/>
          </p:nvPr>
        </p:nvSpPr>
        <p:spPr>
          <a:xfrm>
            <a:off x="310086" y="3433234"/>
            <a:ext cx="10874479" cy="451405"/>
          </a:xfrm>
          <a:prstGeom prst="rect">
            <a:avLst/>
          </a:prstGeom>
          <a:noFill/>
        </p:spPr>
        <p:txBody>
          <a:bodyPr rtlCol="0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itolo 1"/>
          <p:cNvSpPr>
            <a:spLocks noGrp="1"/>
          </p:cNvSpPr>
          <p:nvPr>
            <p:ph type="title"/>
          </p:nvPr>
        </p:nvSpPr>
        <p:spPr>
          <a:xfrm>
            <a:off x="310085" y="2772411"/>
            <a:ext cx="10874480" cy="697627"/>
          </a:xfrm>
          <a:prstGeom prst="rect">
            <a:avLst/>
          </a:prstGeom>
          <a:noFill/>
        </p:spPr>
        <p:txBody>
          <a:bodyPr rtlCol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4942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079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9">
          <p15:clr>
            <a:srgbClr val="F26B43"/>
          </p15:clr>
        </p15:guide>
        <p15:guide id="2" orient="horz" pos="3072">
          <p15:clr>
            <a:srgbClr val="F26B43"/>
          </p15:clr>
        </p15:guide>
        <p15:guide id="3" pos="158">
          <p15:clr>
            <a:srgbClr val="F26B43"/>
          </p15:clr>
        </p15:guide>
        <p15:guide id="4" pos="5602">
          <p15:clr>
            <a:srgbClr val="F26B43"/>
          </p15:clr>
        </p15:guide>
        <p15:guide id="5" pos="862">
          <p15:clr>
            <a:srgbClr val="F26B43"/>
          </p15:clr>
        </p15:guide>
        <p15:guide id="6" pos="1542">
          <p15:clr>
            <a:srgbClr val="F26B43"/>
          </p15:clr>
        </p15:guide>
        <p15:guide id="7" pos="4286">
          <p15:clr>
            <a:srgbClr val="F26B43"/>
          </p15:clr>
        </p15:guide>
        <p15:guide id="9" pos="1451">
          <p15:clr>
            <a:srgbClr val="F26B43"/>
          </p15:clr>
        </p15:guide>
        <p15:guide id="10" pos="4218">
          <p15:clr>
            <a:srgbClr val="F26B43"/>
          </p15:clr>
        </p15:guide>
        <p15:guide id="11" pos="771">
          <p15:clr>
            <a:srgbClr val="F26B43"/>
          </p15:clr>
        </p15:guide>
        <p15:guide id="12" pos="2154">
          <p15:clr>
            <a:srgbClr val="F26B43"/>
          </p15:clr>
        </p15:guide>
        <p15:guide id="13" pos="2245">
          <p15:clr>
            <a:srgbClr val="F26B43"/>
          </p15:clr>
        </p15:guide>
        <p15:guide id="14" pos="2835">
          <p15:clr>
            <a:srgbClr val="F26B43"/>
          </p15:clr>
        </p15:guide>
        <p15:guide id="15" pos="2925">
          <p15:clr>
            <a:srgbClr val="F26B43"/>
          </p15:clr>
        </p15:guide>
        <p15:guide id="16" pos="3515">
          <p15:clr>
            <a:srgbClr val="F26B43"/>
          </p15:clr>
        </p15:guide>
        <p15:guide id="17" pos="3606">
          <p15:clr>
            <a:srgbClr val="F26B43"/>
          </p15:clr>
        </p15:guide>
        <p15:guide id="18" pos="4898">
          <p15:clr>
            <a:srgbClr val="F26B43"/>
          </p15:clr>
        </p15:guide>
        <p15:guide id="19" pos="4967">
          <p15:clr>
            <a:srgbClr val="F26B43"/>
          </p15:clr>
        </p15:guide>
        <p15:guide id="20" orient="horz" pos="16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0000"/>
            <a:lum/>
          </a:blip>
          <a:srcRect/>
          <a:stretch>
            <a:fillRect l="-77000" r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DA0FE-9C19-F746-8419-6700E348BF78}" type="slidenum">
              <a:rPr kumimoji="0" lang="it-IT" sz="1067" b="0" i="0" u="none" strike="noStrike" kern="1200" cap="none" spc="0" normalizeH="0" baseline="0" noProof="0" smtClean="0">
                <a:ln>
                  <a:noFill/>
                </a:ln>
                <a:solidFill>
                  <a:srgbClr val="4150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067" b="0" i="0" u="none" strike="noStrike" kern="1200" cap="none" spc="0" normalizeH="0" baseline="0" noProof="0" dirty="0">
              <a:ln>
                <a:noFill/>
              </a:ln>
              <a:solidFill>
                <a:srgbClr val="4150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2560320"/>
            <a:ext cx="8431731" cy="20983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0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0" y="2560321"/>
            <a:ext cx="11201400" cy="272385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11150" y="2560320"/>
            <a:ext cx="11569700" cy="272385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it-IT" sz="5400" b="1" dirty="0">
                <a:solidFill>
                  <a:srgbClr val="415364"/>
                </a:solidFill>
                <a:latin typeface="Arial" panose="020B0604020202020204"/>
              </a:rPr>
              <a:t>Contributo Export di SIMEST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it-IT" sz="5400" b="1" dirty="0">
                <a:solidFill>
                  <a:srgbClr val="415364"/>
                </a:solidFill>
                <a:latin typeface="Arial" panose="020B0604020202020204"/>
              </a:rPr>
              <a:t>su «</a:t>
            </a:r>
            <a:r>
              <a:rPr lang="it-IT" sz="5400" b="1" i="1" dirty="0">
                <a:solidFill>
                  <a:srgbClr val="415364"/>
                </a:solidFill>
                <a:latin typeface="Arial" panose="020B0604020202020204"/>
              </a:rPr>
              <a:t>Leasing</a:t>
            </a:r>
            <a:r>
              <a:rPr lang="it-IT" sz="5400" b="1" dirty="0">
                <a:solidFill>
                  <a:srgbClr val="415364"/>
                </a:solidFill>
                <a:latin typeface="Arial" panose="020B0604020202020204"/>
              </a:rPr>
              <a:t> all’esportazione»</a:t>
            </a:r>
            <a:endParaRPr lang="it-IT" sz="4000" b="1" dirty="0">
              <a:solidFill>
                <a:srgbClr val="415364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589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magine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7" t="18349" r="40953" b="35263"/>
          <a:stretch/>
        </p:blipFill>
        <p:spPr>
          <a:xfrm>
            <a:off x="10248210" y="0"/>
            <a:ext cx="1944000" cy="6857999"/>
          </a:xfrm>
          <a:prstGeom prst="rect">
            <a:avLst/>
          </a:prstGeom>
        </p:spPr>
      </p:pic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i="1" dirty="0"/>
              <a:t>Disclaimer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DA0FE-9C19-F746-8419-6700E348BF78}" type="slidenum">
              <a:rPr kumimoji="0" lang="it-IT" sz="1067" b="0" i="0" u="none" strike="noStrike" kern="1200" cap="none" spc="0" normalizeH="0" baseline="0" noProof="0" smtClean="0">
                <a:ln>
                  <a:noFill/>
                </a:ln>
                <a:solidFill>
                  <a:srgbClr val="4150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067" b="0" i="0" u="none" strike="noStrike" kern="1200" cap="none" spc="0" normalizeH="0" baseline="0" noProof="0" dirty="0">
              <a:ln>
                <a:noFill/>
              </a:ln>
              <a:solidFill>
                <a:srgbClr val="4150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 rot="16200000">
            <a:off x="7791212" y="2457104"/>
            <a:ext cx="6857998" cy="1943790"/>
          </a:xfrm>
          <a:prstGeom prst="rect">
            <a:avLst/>
          </a:prstGeom>
          <a:solidFill>
            <a:srgbClr val="3C3C3C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F8F7D40-B670-47DD-9736-32E7CD3E4E0E}"/>
              </a:ext>
            </a:extLst>
          </p:cNvPr>
          <p:cNvSpPr txBox="1"/>
          <p:nvPr/>
        </p:nvSpPr>
        <p:spPr>
          <a:xfrm>
            <a:off x="211207" y="1462307"/>
            <a:ext cx="95905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buClr>
                <a:schemeClr val="tx1"/>
              </a:buClr>
            </a:pPr>
            <a:r>
              <a:rPr lang="it-IT" altLang="it-IT" sz="1300" dirty="0">
                <a:solidFill>
                  <a:srgbClr val="415464"/>
                </a:solidFill>
              </a:rPr>
              <a:t>Questa presentazione è stata preparata esclusivamente a scopo informativo e non deve essere utilizzata o considerata come un'offerta di vendita o una sollecitazione di un'offerta per l'acquisto di qualsiasi strumento finanziario menzionato.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</a:pPr>
            <a:r>
              <a:rPr lang="it-IT" altLang="it-IT" sz="1300" dirty="0">
                <a:solidFill>
                  <a:srgbClr val="415464"/>
                </a:solidFill>
              </a:rPr>
              <a:t>I termini e i contenuti di questo documento non costituiscono, da parte di SIMEST S.p.A. o dei suoi destinatari, alcun impegno o obbligo, esplicito o implicito, a negoziare o concludere alcuna transazione, salvo quanto previsto da accordi definitivi e vincolanti, nella forma e nella sostanza soddisfacente per ciascuna delle  parti coinvolte. Gli accordi definitivi e vincolanti non includono la presentazione e nessuno dei suoi allegati.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</a:pPr>
            <a:r>
              <a:rPr lang="it-IT" altLang="it-IT" sz="1300" dirty="0">
                <a:solidFill>
                  <a:srgbClr val="415464"/>
                </a:solidFill>
              </a:rPr>
              <a:t>Le valutazioni di cui sopra (i) sono fornite su base preliminare e puramente indicativa, (ii) non possono essere prese come dati significativi ai fini delle decisioni che i destinatari devono eventualmente adottare e (iii) potranno comunque essere modificate: (i) a seguito della </a:t>
            </a:r>
            <a:r>
              <a:rPr lang="it-IT" altLang="it-IT" sz="1300" i="1" dirty="0">
                <a:solidFill>
                  <a:srgbClr val="415464"/>
                </a:solidFill>
              </a:rPr>
              <a:t>due </a:t>
            </a:r>
            <a:r>
              <a:rPr lang="it-IT" altLang="it-IT" sz="1300" i="1" dirty="0" err="1">
                <a:solidFill>
                  <a:srgbClr val="415464"/>
                </a:solidFill>
              </a:rPr>
              <a:t>diligence</a:t>
            </a:r>
            <a:r>
              <a:rPr lang="it-IT" altLang="it-IT" sz="1300" i="1" dirty="0">
                <a:solidFill>
                  <a:srgbClr val="415464"/>
                </a:solidFill>
              </a:rPr>
              <a:t> </a:t>
            </a:r>
            <a:r>
              <a:rPr lang="it-IT" altLang="it-IT" sz="1300" dirty="0">
                <a:solidFill>
                  <a:srgbClr val="415464"/>
                </a:solidFill>
              </a:rPr>
              <a:t>effettuata da SIMEST S.p.A. e / o (ii) in base all’andamento dei mercati finanziari.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</a:pPr>
            <a:r>
              <a:rPr lang="it-IT" sz="1300" dirty="0">
                <a:solidFill>
                  <a:srgbClr val="415464"/>
                </a:solidFill>
              </a:rPr>
              <a:t>La presentazione non costituisce una proposta contrattuale e non contiene – né deve essere interpretato come tale – alcun impegno da parte di SIMEST</a:t>
            </a:r>
            <a:r>
              <a:rPr lang="it-IT" altLang="it-IT" sz="1300" dirty="0">
                <a:solidFill>
                  <a:srgbClr val="415464"/>
                </a:solidFill>
              </a:rPr>
              <a:t> S.p.A. </a:t>
            </a:r>
            <a:r>
              <a:rPr lang="it-IT" sz="1300" dirty="0">
                <a:solidFill>
                  <a:srgbClr val="415464"/>
                </a:solidFill>
              </a:rPr>
              <a:t>a fornire il proprio Contributo Export su credito fornitore, la cui erogazione è, tra l'altro, subordinata: (i) alla positiva conclusione della </a:t>
            </a:r>
            <a:r>
              <a:rPr lang="it-IT" sz="1300" i="1" dirty="0">
                <a:solidFill>
                  <a:srgbClr val="415464"/>
                </a:solidFill>
              </a:rPr>
              <a:t>due </a:t>
            </a:r>
            <a:r>
              <a:rPr lang="it-IT" sz="1300" i="1" dirty="0" err="1">
                <a:solidFill>
                  <a:srgbClr val="415464"/>
                </a:solidFill>
              </a:rPr>
              <a:t>diligence</a:t>
            </a:r>
            <a:r>
              <a:rPr lang="it-IT" sz="1300" i="1" dirty="0">
                <a:solidFill>
                  <a:srgbClr val="415464"/>
                </a:solidFill>
              </a:rPr>
              <a:t> </a:t>
            </a:r>
            <a:r>
              <a:rPr lang="it-IT" sz="1300" dirty="0">
                <a:solidFill>
                  <a:srgbClr val="415464"/>
                </a:solidFill>
              </a:rPr>
              <a:t>di SIMEST</a:t>
            </a:r>
            <a:r>
              <a:rPr lang="it-IT" altLang="it-IT" sz="1300" dirty="0">
                <a:solidFill>
                  <a:srgbClr val="415464"/>
                </a:solidFill>
              </a:rPr>
              <a:t> S.p.A.</a:t>
            </a:r>
            <a:r>
              <a:rPr lang="it-IT" sz="1300" dirty="0">
                <a:solidFill>
                  <a:srgbClr val="415464"/>
                </a:solidFill>
              </a:rPr>
              <a:t> e (ii) all’approvazione da parte dei propri organi competenti.</a:t>
            </a:r>
            <a:endParaRPr lang="it-IT" altLang="it-IT" sz="1300" dirty="0">
              <a:solidFill>
                <a:srgbClr val="415464"/>
              </a:solidFill>
            </a:endParaRPr>
          </a:p>
          <a:p>
            <a:pPr algn="just">
              <a:spcBef>
                <a:spcPct val="20000"/>
              </a:spcBef>
              <a:buClr>
                <a:schemeClr val="tx1"/>
              </a:buClr>
            </a:pPr>
            <a:r>
              <a:rPr lang="it-IT" altLang="it-IT" sz="1300" dirty="0">
                <a:solidFill>
                  <a:srgbClr val="415464"/>
                </a:solidFill>
              </a:rPr>
              <a:t>SIMEST S.p.A. non intende fornire alcun consiglio né offerta né invito in questa presentazione. I destinatari non devono basare il proprio giudizio sulla presentazione, poiché la stessa è fornita a solo mero scopo informativo.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</a:pPr>
            <a:r>
              <a:rPr lang="it-IT" altLang="it-IT" sz="1300" dirty="0">
                <a:solidFill>
                  <a:srgbClr val="415464"/>
                </a:solidFill>
              </a:rPr>
              <a:t>SIMEST S.p.A. esorta i destinatari di svolgere la propria </a:t>
            </a:r>
            <a:r>
              <a:rPr lang="it-IT" altLang="it-IT" sz="1300" i="1" dirty="0">
                <a:solidFill>
                  <a:srgbClr val="415464"/>
                </a:solidFill>
              </a:rPr>
              <a:t>due </a:t>
            </a:r>
            <a:r>
              <a:rPr lang="it-IT" altLang="it-IT" sz="1300" i="1" dirty="0" err="1">
                <a:solidFill>
                  <a:srgbClr val="415464"/>
                </a:solidFill>
              </a:rPr>
              <a:t>diligence</a:t>
            </a:r>
            <a:r>
              <a:rPr lang="it-IT" altLang="it-IT" sz="1300" i="1" dirty="0">
                <a:solidFill>
                  <a:srgbClr val="415464"/>
                </a:solidFill>
              </a:rPr>
              <a:t> </a:t>
            </a:r>
            <a:r>
              <a:rPr lang="it-IT" altLang="it-IT" sz="1300" dirty="0">
                <a:solidFill>
                  <a:srgbClr val="415464"/>
                </a:solidFill>
              </a:rPr>
              <a:t>finanziaria, legale e fiscale indipendentemente dalle informazioni contenute in questa presentazione.</a:t>
            </a:r>
            <a:endParaRPr lang="it-IT" sz="1300" dirty="0">
              <a:solidFill>
                <a:srgbClr val="415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1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tangolo 35"/>
          <p:cNvSpPr/>
          <p:nvPr/>
        </p:nvSpPr>
        <p:spPr>
          <a:xfrm>
            <a:off x="457198" y="1459548"/>
            <a:ext cx="11245363" cy="669745"/>
          </a:xfrm>
          <a:prstGeom prst="rect">
            <a:avLst/>
          </a:prstGeom>
          <a:solidFill>
            <a:srgbClr val="EB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/>
              <a:t>Contributo Export su «</a:t>
            </a:r>
            <a:r>
              <a:rPr lang="it-IT" i="1" dirty="0"/>
              <a:t>Leasing</a:t>
            </a:r>
            <a:r>
              <a:rPr lang="it-IT" dirty="0"/>
              <a:t> all’esportazione»</a:t>
            </a:r>
            <a:endParaRPr lang="it-IT" b="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195" t="25456" r="327" b="31676"/>
          <a:stretch/>
        </p:blipFill>
        <p:spPr>
          <a:xfrm>
            <a:off x="-8467" y="5903523"/>
            <a:ext cx="12200467" cy="978201"/>
          </a:xfrm>
          <a:prstGeom prst="rect">
            <a:avLst/>
          </a:prstGeom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-12032" y="5903522"/>
            <a:ext cx="12204032" cy="978201"/>
          </a:xfrm>
          <a:prstGeom prst="rect">
            <a:avLst/>
          </a:prstGeom>
          <a:solidFill>
            <a:srgbClr val="3C3C3C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457197" y="1517667"/>
            <a:ext cx="11220287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64"/>
              </a:buClr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 Contributo SIMEST su «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Leasing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all’esportazione» consente ai </a:t>
            </a:r>
            <a:r>
              <a:rPr kumimoji="0" lang="it-IT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Lessor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(Locatori italiani) di offrire ai propri 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Lesse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(Locatari esteri)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condizioni di pagamento dilazionato a medio e lungo termine, tramite canoni di 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leasing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ad un tasso d’interesse minimo agevolato (c.d. CIRR) </a:t>
            </a:r>
          </a:p>
        </p:txBody>
      </p:sp>
      <p:sp>
        <p:nvSpPr>
          <p:cNvPr id="2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334433" y="6297858"/>
            <a:ext cx="1344083" cy="24491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DA0FE-9C19-F746-8419-6700E348BF78}" type="slidenum">
              <a:rPr kumimoji="0" lang="it-IT" sz="1067" b="0" i="0" u="none" strike="noStrike" kern="1200" cap="none" spc="0" normalizeH="0" baseline="0" noProof="0" smtClean="0">
                <a:ln>
                  <a:noFill/>
                </a:ln>
                <a:solidFill>
                  <a:srgbClr val="4150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067" b="0" i="0" u="none" strike="noStrike" kern="1200" cap="none" spc="0" normalizeH="0" baseline="0" noProof="0" dirty="0">
              <a:ln>
                <a:noFill/>
              </a:ln>
              <a:solidFill>
                <a:srgbClr val="4150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477309" y="5381770"/>
            <a:ext cx="2232553" cy="929228"/>
          </a:xfrm>
          <a:prstGeom prst="roundRect">
            <a:avLst>
              <a:gd name="adj" fmla="val 0"/>
            </a:avLst>
          </a:prstGeom>
          <a:ln>
            <a:solidFill>
              <a:schemeClr val="bg1">
                <a:alpha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5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Dilazione di pagamento competitiva</a:t>
            </a:r>
          </a:p>
        </p:txBody>
      </p:sp>
      <p:sp>
        <p:nvSpPr>
          <p:cNvPr id="26" name="Rettangolo arrotondato 25"/>
          <p:cNvSpPr/>
          <p:nvPr/>
        </p:nvSpPr>
        <p:spPr>
          <a:xfrm>
            <a:off x="3466517" y="5381770"/>
            <a:ext cx="2232553" cy="929228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solidFill>
              <a:schemeClr val="bg1">
                <a:alpha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550" b="1" dirty="0">
                <a:solidFill>
                  <a:srgbClr val="FFFEFD"/>
                </a:solidFill>
                <a:latin typeface="Arial" panose="020B0604020202020204"/>
              </a:rPr>
              <a:t>Tasso fisso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550" b="1" dirty="0">
                <a:solidFill>
                  <a:srgbClr val="FFFEFD"/>
                </a:solidFill>
                <a:latin typeface="Arial" panose="020B0604020202020204"/>
              </a:rPr>
              <a:t>agevolato CIRR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calcolato mensilmente dall’OCSE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6455725" y="5381770"/>
            <a:ext cx="2232553" cy="929228"/>
          </a:xfrm>
          <a:prstGeom prst="roundRect">
            <a:avLst>
              <a:gd name="adj" fmla="val 0"/>
            </a:avLst>
          </a:prstGeom>
          <a:ln>
            <a:solidFill>
              <a:schemeClr val="bg1">
                <a:alpha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5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Strumento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5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gratuito</a:t>
            </a:r>
          </a:p>
        </p:txBody>
      </p:sp>
      <p:sp>
        <p:nvSpPr>
          <p:cNvPr id="28" name="Rettangolo arrotondato 27"/>
          <p:cNvSpPr/>
          <p:nvPr/>
        </p:nvSpPr>
        <p:spPr>
          <a:xfrm>
            <a:off x="9444932" y="5381770"/>
            <a:ext cx="2232553" cy="929228"/>
          </a:xfrm>
          <a:prstGeom prst="roundRect">
            <a:avLst>
              <a:gd name="adj" fmla="val 0"/>
            </a:avLst>
          </a:prstGeom>
          <a:solidFill>
            <a:schemeClr val="accent4">
              <a:lumMod val="90000"/>
            </a:schemeClr>
          </a:solidFill>
          <a:ln>
            <a:solidFill>
              <a:schemeClr val="bg1">
                <a:alpha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5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Erogato in un’unica soluzione al Locatore italiano</a:t>
            </a:r>
          </a:p>
        </p:txBody>
      </p:sp>
      <p:sp>
        <p:nvSpPr>
          <p:cNvPr id="5" name="Rettangolo 4"/>
          <p:cNvSpPr/>
          <p:nvPr/>
        </p:nvSpPr>
        <p:spPr>
          <a:xfrm>
            <a:off x="1930667" y="4368228"/>
            <a:ext cx="96752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Operazioni di sconto pro soluto o pro solvendo di titoli di pagamento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rilasciati dal locatario estero al locatore italiano per il regolamento dei pagamenti relativi all’85% del valore di contratti di </a:t>
            </a:r>
            <a:r>
              <a:rPr kumimoji="0" lang="it-IT" sz="1300" b="0" i="1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leasing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di macchinari e impianti, verso tutti i paesi del mondo, che prevedono 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pagamenti dilazionati a medio e lungo termine </a:t>
            </a:r>
            <a:r>
              <a:rPr lang="it-IT" sz="1300" b="1" dirty="0">
                <a:solidFill>
                  <a:srgbClr val="005392"/>
                </a:solidFill>
                <a:latin typeface="Arial" panose="020B0604020202020204"/>
              </a:rPr>
              <a:t>(i.e. ≥ 24 mesi)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930666" y="2170236"/>
            <a:ext cx="861080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Potenziare l’</a:t>
            </a:r>
            <a:r>
              <a:rPr kumimoji="0" lang="it-IT" sz="1300" b="1" i="1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export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 beni di investimento e servizi italiani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Rafforzare la 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competitività internazionale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degli esportatori/locatori italiani</a:t>
            </a:r>
          </a:p>
        </p:txBody>
      </p:sp>
      <p:cxnSp>
        <p:nvCxnSpPr>
          <p:cNvPr id="60" name="Connettore diritto 59"/>
          <p:cNvCxnSpPr/>
          <p:nvPr/>
        </p:nvCxnSpPr>
        <p:spPr>
          <a:xfrm flipH="1" flipV="1">
            <a:off x="1156535" y="2683619"/>
            <a:ext cx="26858" cy="216458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705368" y="2470437"/>
            <a:ext cx="902333" cy="35647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F85B1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Obiettivi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30" y="2170236"/>
            <a:ext cx="396000" cy="396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2" name="CasellaDiTesto 71"/>
          <p:cNvSpPr txBox="1"/>
          <p:nvPr/>
        </p:nvSpPr>
        <p:spPr>
          <a:xfrm>
            <a:off x="403258" y="3515930"/>
            <a:ext cx="1506551" cy="47643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F85B1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Tipologia di intervento</a:t>
            </a:r>
          </a:p>
        </p:txBody>
      </p:sp>
      <p:sp>
        <p:nvSpPr>
          <p:cNvPr id="8" name="Rettangolo 7"/>
          <p:cNvSpPr/>
          <p:nvPr/>
        </p:nvSpPr>
        <p:spPr>
          <a:xfrm>
            <a:off x="1930666" y="2855014"/>
            <a:ext cx="967523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37" marR="3455" algn="just">
              <a:spcBef>
                <a:spcPts val="600"/>
              </a:spcBef>
              <a:spcAft>
                <a:spcPts val="600"/>
              </a:spcAft>
            </a:pPr>
            <a:r>
              <a:rPr lang="it-IT" sz="1300" b="1" dirty="0">
                <a:solidFill>
                  <a:srgbClr val="005392"/>
                </a:solidFill>
                <a:latin typeface="Arial" panose="020B0604020202020204"/>
              </a:rPr>
              <a:t>Contributo erogato al locatario italiano </a:t>
            </a: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a copertura (nei limiti del contributo massimo erogabile) della differenza tra:  </a:t>
            </a:r>
          </a:p>
          <a:p>
            <a:pPr marL="180087" marR="3455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il</a:t>
            </a:r>
            <a:r>
              <a:rPr lang="it-IT" sz="1300" b="1" dirty="0">
                <a:solidFill>
                  <a:srgbClr val="005392"/>
                </a:solidFill>
                <a:latin typeface="Arial" panose="020B0604020202020204"/>
              </a:rPr>
              <a:t> tasso applicato per lo sconto </a:t>
            </a: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(pro soluto o pro solvendo) di titoli di pagamento emessi dal locatario estero a valere su canoni di </a:t>
            </a:r>
            <a:r>
              <a:rPr lang="it-IT" sz="1300" i="1" dirty="0">
                <a:solidFill>
                  <a:srgbClr val="415364"/>
                </a:solidFill>
                <a:latin typeface="Arial" panose="020B0604020202020204"/>
              </a:rPr>
              <a:t>leasing</a:t>
            </a: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 del contratto di locazione di beni di investimento e </a:t>
            </a:r>
          </a:p>
          <a:p>
            <a:pPr marL="180087" marR="3455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300" spc="-3" dirty="0">
                <a:solidFill>
                  <a:srgbClr val="415464"/>
                </a:solidFill>
                <a:latin typeface="+mj-lt"/>
                <a:cs typeface="Arial"/>
              </a:rPr>
              <a:t>il </a:t>
            </a:r>
            <a:r>
              <a:rPr lang="it-IT" sz="1300" b="1" dirty="0">
                <a:solidFill>
                  <a:srgbClr val="005392"/>
                </a:solidFill>
                <a:latin typeface="Arial" panose="020B0604020202020204"/>
              </a:rPr>
              <a:t>tasso della dilazione contrattuale </a:t>
            </a: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richiesto dal locatore italiano (al netto del premio assicurativo e di eventuali spese e commissioni bancarie incluse nel tasso)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3" y="3170448"/>
            <a:ext cx="396000" cy="3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3" name="CasellaDiTesto 72"/>
          <p:cNvSpPr txBox="1"/>
          <p:nvPr/>
        </p:nvSpPr>
        <p:spPr>
          <a:xfrm>
            <a:off x="323297" y="4580452"/>
            <a:ext cx="1667816" cy="53550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F85B1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Operazioni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F85B1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agevolabili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8" y="4318477"/>
            <a:ext cx="395230" cy="396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" name="Rettangolo 53"/>
          <p:cNvSpPr/>
          <p:nvPr/>
        </p:nvSpPr>
        <p:spPr>
          <a:xfrm>
            <a:off x="457198" y="1191805"/>
            <a:ext cx="11245363" cy="4057057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Rettangolo 55"/>
          <p:cNvSpPr/>
          <p:nvPr/>
        </p:nvSpPr>
        <p:spPr>
          <a:xfrm>
            <a:off x="1074097" y="702585"/>
            <a:ext cx="5233553" cy="511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OBIETTIVI E REQUISITI PER L’ACCESSO</a:t>
            </a:r>
          </a:p>
        </p:txBody>
      </p:sp>
      <p:pic>
        <p:nvPicPr>
          <p:cNvPr id="55" name="Immagine 54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800" y="972779"/>
            <a:ext cx="501595" cy="47512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4560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/>
              <a:t>Contributo Export su «</a:t>
            </a:r>
            <a:r>
              <a:rPr lang="it-IT" i="1" dirty="0"/>
              <a:t>Leasing</a:t>
            </a:r>
            <a:r>
              <a:rPr lang="it-IT" dirty="0"/>
              <a:t> all’esportazione»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DA0FE-9C19-F746-8419-6700E348BF78}" type="slidenum">
              <a:rPr kumimoji="0" lang="it-IT" sz="1067" b="0" i="0" u="none" strike="noStrike" kern="1200" cap="none" spc="0" normalizeH="0" baseline="0" noProof="0" smtClean="0">
                <a:ln>
                  <a:noFill/>
                </a:ln>
                <a:solidFill>
                  <a:srgbClr val="4150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067" b="0" i="0" u="none" strike="noStrike" kern="1200" cap="none" spc="0" normalizeH="0" baseline="0" noProof="0" dirty="0">
              <a:ln>
                <a:noFill/>
              </a:ln>
              <a:solidFill>
                <a:srgbClr val="4150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195" t="25456" r="327" b="31676"/>
          <a:stretch/>
        </p:blipFill>
        <p:spPr>
          <a:xfrm>
            <a:off x="-8467" y="5903523"/>
            <a:ext cx="12200467" cy="978201"/>
          </a:xfrm>
          <a:prstGeom prst="rect">
            <a:avLst/>
          </a:prstGeom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-12032" y="5902485"/>
            <a:ext cx="12204032" cy="978201"/>
          </a:xfrm>
          <a:prstGeom prst="rect">
            <a:avLst/>
          </a:prstGeom>
          <a:solidFill>
            <a:srgbClr val="3C3C3C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775" y="1298719"/>
            <a:ext cx="1205079" cy="57492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899104" y="3397054"/>
            <a:ext cx="1511137" cy="4683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Lessee</a:t>
            </a:r>
            <a:endParaRPr kumimoji="0" lang="it-IT" sz="1200" b="1" i="1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dirty="0">
                <a:solidFill>
                  <a:srgbClr val="415364"/>
                </a:solidFill>
                <a:latin typeface="Arial" panose="020B0604020202020204"/>
              </a:rPr>
              <a:t>(locatario estero)</a:t>
            </a:r>
            <a:endParaRPr kumimoji="0" lang="it-IT" sz="120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9903352" y="3387859"/>
            <a:ext cx="1512000" cy="484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Lessor</a:t>
            </a:r>
            <a:endParaRPr kumimoji="0" lang="it-IT" sz="1200" b="1" i="1" u="none" strike="noStrike" kern="1200" cap="none" spc="0" normalizeH="0" baseline="0" noProof="0" dirty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dirty="0">
                <a:solidFill>
                  <a:srgbClr val="FFFEFD"/>
                </a:solidFill>
                <a:latin typeface="Arial" panose="020B0604020202020204"/>
              </a:rPr>
              <a:t>(locatore italiano)</a:t>
            </a:r>
            <a:endParaRPr kumimoji="0" lang="it-IT" sz="1200" u="none" strike="noStrike" kern="1200" cap="none" spc="0" normalizeH="0" baseline="0" noProof="0" dirty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9903352" y="1341230"/>
            <a:ext cx="1512000" cy="48443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Istituto Scontante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6" name="Connettore 2 15"/>
          <p:cNvCxnSpPr/>
          <p:nvPr/>
        </p:nvCxnSpPr>
        <p:spPr>
          <a:xfrm flipH="1" flipV="1">
            <a:off x="10659351" y="1972567"/>
            <a:ext cx="0" cy="115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705804" y="3210352"/>
            <a:ext cx="1830391" cy="35501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Contratto di </a:t>
            </a:r>
            <a:r>
              <a:rPr kumimoji="0" lang="it-IT" sz="1000" b="1" i="1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export</a:t>
            </a:r>
            <a:r>
              <a:rPr kumimoji="0" lang="it-IT" sz="1000" b="1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con canoni dilazionati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7617619" y="3741580"/>
            <a:ext cx="2047007" cy="4263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Titoli di pagamento al tasso di </a:t>
            </a: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dilazione pari minimo al CIRR</a:t>
            </a:r>
          </a:p>
        </p:txBody>
      </p:sp>
      <p:sp>
        <p:nvSpPr>
          <p:cNvPr id="19" name="Ovale 18"/>
          <p:cNvSpPr>
            <a:spLocks noChangeAspect="1"/>
          </p:cNvSpPr>
          <p:nvPr/>
        </p:nvSpPr>
        <p:spPr>
          <a:xfrm>
            <a:off x="8491785" y="2860822"/>
            <a:ext cx="258427" cy="25842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cxnSp>
        <p:nvCxnSpPr>
          <p:cNvPr id="21" name="Connettore 2 20"/>
          <p:cNvCxnSpPr/>
          <p:nvPr/>
        </p:nvCxnSpPr>
        <p:spPr>
          <a:xfrm>
            <a:off x="7410241" y="1825660"/>
            <a:ext cx="2493109" cy="14363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179100" y="1348618"/>
            <a:ext cx="507871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64"/>
              </a:buClr>
              <a:buSzTx/>
              <a:buFontTx/>
              <a:buAutoNum type="arabicPeriod"/>
              <a:tabLst/>
              <a:defRPr/>
            </a:pPr>
            <a:r>
              <a:rPr kumimoji="0" lang="it-IT" sz="1100" b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 </a:t>
            </a:r>
            <a:r>
              <a:rPr kumimoji="0" lang="it-IT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Lessor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(locatore italiano) ed il </a:t>
            </a:r>
            <a:r>
              <a:rPr kumimoji="0" lang="it-IT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Lessee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(locatario estero) stipulano un contratto di </a:t>
            </a: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leasing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con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pagamenti dilazionati a medio e lungo termine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(≥ 24 mesi) ad un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tasso </a:t>
            </a: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dilazione minimo pari al CIRR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tramite canoni di </a:t>
            </a: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leasing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dell’85% del valore degli impianti e/o dei macchinari. A fronte dei canoni di </a:t>
            </a: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leasing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vengono emessi titoli di pagamento (es. cambiali o tratte).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64"/>
              </a:buClr>
              <a:buSzTx/>
              <a:buFontTx/>
              <a:buAutoNum type="arabicPeriod"/>
              <a:tabLst/>
              <a:defRPr/>
            </a:pP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64"/>
              </a:buClr>
              <a:buSzTx/>
              <a:buFontTx/>
              <a:buAutoNum type="arabicPeriod"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L’Istituto Scontante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sconta pro-soluto e/o pro-solvendo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titoli di pagamento emessi dal </a:t>
            </a:r>
            <a:r>
              <a:rPr kumimoji="0" lang="it-IT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Lessee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estero a favore 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del </a:t>
            </a:r>
            <a:r>
              <a:rPr lang="it-IT" sz="1100" i="1" dirty="0" err="1">
                <a:solidFill>
                  <a:srgbClr val="415364"/>
                </a:solidFill>
                <a:latin typeface="Arial" panose="020B0604020202020204"/>
              </a:rPr>
              <a:t>Lessor</a:t>
            </a:r>
            <a:r>
              <a:rPr lang="it-IT" sz="1100" i="1" dirty="0">
                <a:solidFill>
                  <a:srgbClr val="415364"/>
                </a:solidFill>
                <a:latin typeface="Arial" panose="020B0604020202020204"/>
              </a:rPr>
              <a:t> 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italiano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il tasso della dilazione dei canoni di </a:t>
            </a: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leasing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(al netto di un eventuale premio per la garanzia/assicurazione del rischio del credito e di eventuali spese e commissioni bancarie incluse nel tasso)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è inferiore al tasso di sconto richiesto dall’Istituto Scontante, </a:t>
            </a:r>
            <a:r>
              <a:rPr lang="it-IT" sz="1100" b="1" dirty="0">
                <a:solidFill>
                  <a:srgbClr val="005392"/>
                </a:solidFill>
                <a:latin typeface="Arial" panose="020B0604020202020204"/>
              </a:rPr>
              <a:t>SIMEST eroga un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contributo pari a tale differenza, nei limiti del livello massimo dei contributi</a:t>
            </a:r>
            <a:r>
              <a:rPr kumimoji="0" lang="it-IT" sz="1100" b="1" i="0" u="none" strike="noStrike" kern="1200" cap="none" spc="0" normalizeH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approvati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0053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00539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contributo SIMEST è erogato </a:t>
            </a: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 front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 </a:t>
            </a:r>
            <a:r>
              <a:rPr kumimoji="0" lang="it-IT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Lessor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L’operazione può prevedere la copertura assicurativa per il rischio del credito del </a:t>
            </a:r>
            <a:r>
              <a:rPr kumimoji="0" lang="it-IT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Lessee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estero. 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179099" y="1093303"/>
            <a:ext cx="5221977" cy="4241021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715" y="807017"/>
            <a:ext cx="448732" cy="475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3" name="Rettangolo 32"/>
          <p:cNvSpPr/>
          <p:nvPr/>
        </p:nvSpPr>
        <p:spPr>
          <a:xfrm>
            <a:off x="545447" y="836833"/>
            <a:ext cx="3002823" cy="511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STRUTTURA DELL’INTERVENTO</a:t>
            </a:r>
          </a:p>
        </p:txBody>
      </p:sp>
      <p:sp>
        <p:nvSpPr>
          <p:cNvPr id="35" name="Ovale 34"/>
          <p:cNvSpPr>
            <a:spLocks noChangeAspect="1"/>
          </p:cNvSpPr>
          <p:nvPr/>
        </p:nvSpPr>
        <p:spPr>
          <a:xfrm>
            <a:off x="8798886" y="1873643"/>
            <a:ext cx="258427" cy="25842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7243730" y="1215183"/>
            <a:ext cx="542106" cy="27189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(*)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5869105" y="5647241"/>
            <a:ext cx="5503790" cy="27189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1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(*) SIMEST in qualità di gestore dei fondi pubblici per conto del MAECI </a:t>
            </a:r>
          </a:p>
        </p:txBody>
      </p:sp>
      <p:cxnSp>
        <p:nvCxnSpPr>
          <p:cNvPr id="34" name="Connettore 2 33"/>
          <p:cNvCxnSpPr/>
          <p:nvPr/>
        </p:nvCxnSpPr>
        <p:spPr>
          <a:xfrm flipH="1">
            <a:off x="7597123" y="3578610"/>
            <a:ext cx="2088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 flipV="1">
            <a:off x="7587919" y="3690265"/>
            <a:ext cx="2088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9997737" y="2329760"/>
            <a:ext cx="1340953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Sconto pro soluto/pro solvendo titoli di pagamento</a:t>
            </a:r>
          </a:p>
        </p:txBody>
      </p:sp>
      <p:sp>
        <p:nvSpPr>
          <p:cNvPr id="36" name="Ovale 35"/>
          <p:cNvSpPr>
            <a:spLocks noChangeAspect="1"/>
          </p:cNvSpPr>
          <p:nvPr/>
        </p:nvSpPr>
        <p:spPr>
          <a:xfrm>
            <a:off x="9972420" y="2061779"/>
            <a:ext cx="258427" cy="25842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44" name="CasellaDiTesto 43"/>
          <p:cNvSpPr txBox="1"/>
          <p:nvPr/>
        </p:nvSpPr>
        <p:spPr>
          <a:xfrm rot="1814203">
            <a:off x="7857234" y="2159134"/>
            <a:ext cx="1830391" cy="39895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Contributo SIMEST erogato </a:t>
            </a:r>
            <a:r>
              <a:rPr kumimoji="0" lang="it-IT" sz="1050" b="1" i="1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 front </a:t>
            </a:r>
          </a:p>
        </p:txBody>
      </p:sp>
      <p:cxnSp>
        <p:nvCxnSpPr>
          <p:cNvPr id="47" name="Connettore 2 46"/>
          <p:cNvCxnSpPr/>
          <p:nvPr/>
        </p:nvCxnSpPr>
        <p:spPr>
          <a:xfrm flipV="1">
            <a:off x="10659351" y="4016801"/>
            <a:ext cx="0" cy="61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0" name="Rettangolo 49"/>
          <p:cNvSpPr/>
          <p:nvPr/>
        </p:nvSpPr>
        <p:spPr>
          <a:xfrm>
            <a:off x="9903350" y="4729300"/>
            <a:ext cx="1512000" cy="4844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Copertura assicurativa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BED77CE4-C65D-4F11-9F86-04922EB0FA90}"/>
              </a:ext>
            </a:extLst>
          </p:cNvPr>
          <p:cNvSpPr txBox="1"/>
          <p:nvPr/>
        </p:nvSpPr>
        <p:spPr>
          <a:xfrm>
            <a:off x="7944505" y="217669"/>
            <a:ext cx="3923646" cy="521483"/>
          </a:xfrm>
          <a:prstGeom prst="rect">
            <a:avLst/>
          </a:prstGeom>
          <a:solidFill>
            <a:srgbClr val="EDEDED"/>
          </a:solidFill>
          <a:ln w="6350">
            <a:noFill/>
            <a:prstDash val="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rgbClr val="415364"/>
                </a:solidFill>
                <a:latin typeface="Arial" panose="020B0604020202020204"/>
              </a:rPr>
              <a:t>   Contributo in conto interessi a fondo perduto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5392"/>
              </a:solidFill>
              <a:effectLst/>
              <a:uLnTx/>
              <a:uFillTx/>
              <a:latin typeface="Arial" panose="020B0604020202020204"/>
            </a:endParaRPr>
          </a:p>
        </p:txBody>
      </p: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20E99067-C120-4C72-AECB-47E74CE603E6}"/>
              </a:ext>
            </a:extLst>
          </p:cNvPr>
          <p:cNvGrpSpPr>
            <a:grpSpLocks noChangeAspect="1"/>
          </p:cNvGrpSpPr>
          <p:nvPr/>
        </p:nvGrpSpPr>
        <p:grpSpPr>
          <a:xfrm>
            <a:off x="7779298" y="133697"/>
            <a:ext cx="356777" cy="356777"/>
            <a:chOff x="688228" y="5442273"/>
            <a:chExt cx="435570" cy="435570"/>
          </a:xfrm>
        </p:grpSpPr>
        <p:sp>
          <p:nvSpPr>
            <p:cNvPr id="39" name="Ovale 38">
              <a:extLst>
                <a:ext uri="{FF2B5EF4-FFF2-40B4-BE49-F238E27FC236}">
                  <a16:creationId xmlns:a16="http://schemas.microsoft.com/office/drawing/2014/main" id="{07CF06AF-6815-43D0-81CC-02DAFC5F3B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047" y="5467221"/>
              <a:ext cx="379931" cy="3799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42" name="Immagine 41">
              <a:extLst>
                <a:ext uri="{FF2B5EF4-FFF2-40B4-BE49-F238E27FC236}">
                  <a16:creationId xmlns:a16="http://schemas.microsoft.com/office/drawing/2014/main" id="{6C5E6C03-3669-4018-88F0-827F14C38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28" y="5442273"/>
              <a:ext cx="435570" cy="435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796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D19704B6-5DC0-464A-9A7D-A8BE2BE8A707}"/>
              </a:ext>
            </a:extLst>
          </p:cNvPr>
          <p:cNvSpPr/>
          <p:nvPr/>
        </p:nvSpPr>
        <p:spPr>
          <a:xfrm>
            <a:off x="457198" y="1191805"/>
            <a:ext cx="11245363" cy="4332695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/>
              <a:t>Contributo Export su «</a:t>
            </a:r>
            <a:r>
              <a:rPr lang="it-IT" i="1" dirty="0"/>
              <a:t>Leasing</a:t>
            </a:r>
            <a:r>
              <a:rPr lang="it-IT" dirty="0"/>
              <a:t> all’esportazione»</a:t>
            </a:r>
          </a:p>
        </p:txBody>
      </p:sp>
      <p:sp>
        <p:nvSpPr>
          <p:cNvPr id="58" name="Rettangolo 57"/>
          <p:cNvSpPr/>
          <p:nvPr/>
        </p:nvSpPr>
        <p:spPr>
          <a:xfrm>
            <a:off x="2032000" y="719666"/>
            <a:ext cx="8128000" cy="54186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480977A8-815A-4BED-90F4-B8A8108035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800" y="972779"/>
            <a:ext cx="501595" cy="475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9" name="Rettangolo 38">
            <a:extLst>
              <a:ext uri="{FF2B5EF4-FFF2-40B4-BE49-F238E27FC236}">
                <a16:creationId xmlns:a16="http://schemas.microsoft.com/office/drawing/2014/main" id="{7CA2FA3F-BC25-4ACA-BAAC-75F5485556A9}"/>
              </a:ext>
            </a:extLst>
          </p:cNvPr>
          <p:cNvSpPr/>
          <p:nvPr/>
        </p:nvSpPr>
        <p:spPr>
          <a:xfrm>
            <a:off x="1074096" y="702585"/>
            <a:ext cx="9085904" cy="511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PRINCIPALI CARATTERISTICHE E MODALITÀ OPERATIVE DELLE OPERAZIONI AGEVOLABILI (1/3)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FCAF052-2797-47BE-9728-03686936385B}"/>
              </a:ext>
            </a:extLst>
          </p:cNvPr>
          <p:cNvGrpSpPr/>
          <p:nvPr/>
        </p:nvGrpSpPr>
        <p:grpSpPr>
          <a:xfrm>
            <a:off x="-12709" y="5903523"/>
            <a:ext cx="12204032" cy="978201"/>
            <a:chOff x="6341" y="5903523"/>
            <a:chExt cx="12204032" cy="978201"/>
          </a:xfrm>
        </p:grpSpPr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C45FDB03-5E19-44C3-8F11-215C9EBE4E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" t="25456" r="327" b="31676"/>
            <a:stretch/>
          </p:blipFill>
          <p:spPr>
            <a:xfrm>
              <a:off x="8124" y="5903523"/>
              <a:ext cx="12200467" cy="978201"/>
            </a:xfrm>
            <a:prstGeom prst="rect">
              <a:avLst/>
            </a:prstGeom>
            <a:ln>
              <a:noFill/>
            </a:ln>
          </p:spPr>
        </p:pic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B3F52663-5632-4AA7-B36E-33C8B2FD3A92}"/>
                </a:ext>
              </a:extLst>
            </p:cNvPr>
            <p:cNvSpPr/>
            <p:nvPr/>
          </p:nvSpPr>
          <p:spPr>
            <a:xfrm>
              <a:off x="6341" y="5903523"/>
              <a:ext cx="12204032" cy="978201"/>
            </a:xfrm>
            <a:prstGeom prst="rect">
              <a:avLst/>
            </a:prstGeom>
            <a:solidFill>
              <a:srgbClr val="3C3C3C">
                <a:alpha val="2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F78D86E5-4FF8-4571-AFA3-F1DC1073DE17}"/>
              </a:ext>
            </a:extLst>
          </p:cNvPr>
          <p:cNvGrpSpPr/>
          <p:nvPr/>
        </p:nvGrpSpPr>
        <p:grpSpPr>
          <a:xfrm>
            <a:off x="1175913" y="1489548"/>
            <a:ext cx="9840174" cy="3867542"/>
            <a:chOff x="350095" y="1489548"/>
            <a:chExt cx="9840174" cy="3867542"/>
          </a:xfrm>
        </p:grpSpPr>
        <p:sp>
          <p:nvSpPr>
            <p:cNvPr id="49" name="Ovale 48"/>
            <p:cNvSpPr/>
            <p:nvPr/>
          </p:nvSpPr>
          <p:spPr>
            <a:xfrm>
              <a:off x="350163" y="1645117"/>
              <a:ext cx="578973" cy="56967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EF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0" name="Rettangolo arrotondato 49"/>
            <p:cNvSpPr/>
            <p:nvPr/>
          </p:nvSpPr>
          <p:spPr>
            <a:xfrm>
              <a:off x="1066115" y="1596572"/>
              <a:ext cx="2479242" cy="656682"/>
            </a:xfrm>
            <a:prstGeom prst="roundRect">
              <a:avLst>
                <a:gd name="adj" fmla="val 177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Ovale 50"/>
            <p:cNvSpPr/>
            <p:nvPr/>
          </p:nvSpPr>
          <p:spPr>
            <a:xfrm>
              <a:off x="350095" y="2660832"/>
              <a:ext cx="578973" cy="56967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2" name="Rettangolo arrotondato 51"/>
            <p:cNvSpPr/>
            <p:nvPr/>
          </p:nvSpPr>
          <p:spPr>
            <a:xfrm>
              <a:off x="1066048" y="2619033"/>
              <a:ext cx="2479308" cy="6552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Ovale 55"/>
            <p:cNvSpPr/>
            <p:nvPr/>
          </p:nvSpPr>
          <p:spPr>
            <a:xfrm>
              <a:off x="350095" y="3629779"/>
              <a:ext cx="578973" cy="56967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7" name="Rettangolo arrotondato 56"/>
            <p:cNvSpPr/>
            <p:nvPr/>
          </p:nvSpPr>
          <p:spPr>
            <a:xfrm>
              <a:off x="1066048" y="3593245"/>
              <a:ext cx="2479308" cy="655200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Tipologia di sconto</a:t>
              </a:r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4707440" y="2527695"/>
              <a:ext cx="5452560" cy="89255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300" dirty="0">
                  <a:solidFill>
                    <a:srgbClr val="415364"/>
                  </a:solidFill>
                  <a:latin typeface="Arial" panose="020B0604020202020204"/>
                </a:rPr>
                <a:t>Minimo 15% in contanti entro il «punto di partenza del credito» (i.e. spedizione/consegna o collaudo) e </a:t>
              </a:r>
              <a:r>
                <a:rPr lang="it-IT" sz="1300" b="1" dirty="0">
                  <a:solidFill>
                    <a:schemeClr val="accent2"/>
                  </a:solidFill>
                  <a:latin typeface="Arial" panose="020B0604020202020204"/>
                </a:rPr>
                <a:t>85% con pagamento dilazionato</a:t>
              </a:r>
              <a:r>
                <a:rPr lang="it-IT" sz="1300" dirty="0">
                  <a:solidFill>
                    <a:srgbClr val="415364"/>
                  </a:solidFill>
                  <a:latin typeface="Arial" panose="020B0604020202020204"/>
                </a:rPr>
                <a:t> a </a:t>
              </a:r>
              <a:r>
                <a:rPr lang="it-IT" sz="1300" b="1" dirty="0">
                  <a:solidFill>
                    <a:schemeClr val="accent2"/>
                  </a:solidFill>
                  <a:latin typeface="Arial" panose="020B0604020202020204"/>
                </a:rPr>
                <a:t>medio e lungo termine</a:t>
              </a:r>
              <a:r>
                <a:rPr lang="it-IT" sz="1300" dirty="0">
                  <a:solidFill>
                    <a:srgbClr val="415364"/>
                  </a:solidFill>
                  <a:latin typeface="Arial" panose="020B0604020202020204"/>
                </a:rPr>
                <a:t> (i.e. ≥ 24 mesi) tramite emissione di </a:t>
              </a:r>
              <a:r>
                <a:rPr lang="it-IT" sz="1300" b="1" dirty="0">
                  <a:solidFill>
                    <a:schemeClr val="accent2"/>
                  </a:solidFill>
                  <a:latin typeface="Arial" panose="020B0604020202020204"/>
                </a:rPr>
                <a:t>titoli pagamento</a:t>
              </a:r>
              <a:r>
                <a:rPr lang="it-IT" sz="1300" dirty="0">
                  <a:solidFill>
                    <a:srgbClr val="415364"/>
                  </a:solidFill>
                  <a:latin typeface="Arial" panose="020B0604020202020204"/>
                </a:rPr>
                <a:t> da parte del locatario estero al locatore italiano</a:t>
              </a:r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4707439" y="1489548"/>
              <a:ext cx="5452561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Contratti di </a:t>
              </a:r>
              <a:r>
                <a:rPr kumimoji="0" lang="it-IT" sz="1300" b="0" i="1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leasing</a:t>
              </a:r>
              <a:r>
                <a:rPr kumimoji="0" lang="it-IT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(finanziari o operativi) stipulati tra </a:t>
              </a:r>
              <a:r>
                <a:rPr kumimoji="0" lang="it-IT" sz="13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Lessor</a:t>
              </a:r>
              <a:r>
                <a:rPr kumimoji="0" lang="it-IT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(locatore italiano) e </a:t>
              </a:r>
              <a:r>
                <a:rPr kumimoji="0" lang="it-IT" sz="13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Lessee</a:t>
              </a:r>
              <a:r>
                <a:rPr kumimoji="0" lang="it-IT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(locatario estero) per la </a:t>
              </a:r>
              <a:r>
                <a:rPr kumimoji="0" lang="it-IT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fornitura di beni di investimento </a:t>
              </a:r>
              <a:r>
                <a:rPr kumimoji="0" lang="it-IT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(es. macchinari e impianti)</a:t>
              </a:r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4737707" y="3806250"/>
              <a:ext cx="54525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9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 soluto / pro solvendo </a:t>
              </a:r>
            </a:p>
          </p:txBody>
        </p:sp>
        <p:cxnSp>
          <p:nvCxnSpPr>
            <p:cNvPr id="5" name="Connettore diritto 4"/>
            <p:cNvCxnSpPr/>
            <p:nvPr/>
          </p:nvCxnSpPr>
          <p:spPr>
            <a:xfrm>
              <a:off x="4707439" y="1563557"/>
              <a:ext cx="0" cy="755341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Connettore diritto 42"/>
            <p:cNvCxnSpPr/>
            <p:nvPr/>
          </p:nvCxnSpPr>
          <p:spPr>
            <a:xfrm>
              <a:off x="4697269" y="2605828"/>
              <a:ext cx="0" cy="755341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Connettore diritto 44"/>
            <p:cNvCxnSpPr/>
            <p:nvPr/>
          </p:nvCxnSpPr>
          <p:spPr>
            <a:xfrm>
              <a:off x="4707439" y="3574774"/>
              <a:ext cx="0" cy="755341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Rettangolo arrotondato 32"/>
            <p:cNvSpPr/>
            <p:nvPr/>
          </p:nvSpPr>
          <p:spPr>
            <a:xfrm>
              <a:off x="1078998" y="1659812"/>
              <a:ext cx="2479242" cy="543113"/>
            </a:xfrm>
            <a:prstGeom prst="roundRect">
              <a:avLst>
                <a:gd name="adj" fmla="val 17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EF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Tipologia contratti commerciali </a:t>
              </a:r>
            </a:p>
          </p:txBody>
        </p:sp>
        <p:sp>
          <p:nvSpPr>
            <p:cNvPr id="37" name="Rettangolo arrotondato 36"/>
            <p:cNvSpPr/>
            <p:nvPr/>
          </p:nvSpPr>
          <p:spPr>
            <a:xfrm>
              <a:off x="1067557" y="2682783"/>
              <a:ext cx="2479242" cy="543113"/>
            </a:xfrm>
            <a:prstGeom prst="roundRect">
              <a:avLst>
                <a:gd name="adj" fmla="val 17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Termini contrattuali di pagamento</a:t>
              </a:r>
            </a:p>
          </p:txBody>
        </p:sp>
        <p:sp>
          <p:nvSpPr>
            <p:cNvPr id="54" name="Ovale 53">
              <a:extLst>
                <a:ext uri="{FF2B5EF4-FFF2-40B4-BE49-F238E27FC236}">
                  <a16:creationId xmlns:a16="http://schemas.microsoft.com/office/drawing/2014/main" id="{C796F532-9267-4466-9B47-AEE741AD849E}"/>
                </a:ext>
              </a:extLst>
            </p:cNvPr>
            <p:cNvSpPr/>
            <p:nvPr/>
          </p:nvSpPr>
          <p:spPr>
            <a:xfrm>
              <a:off x="350095" y="4656754"/>
              <a:ext cx="578973" cy="56967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9" name="Rettangolo arrotondato 56">
              <a:extLst>
                <a:ext uri="{FF2B5EF4-FFF2-40B4-BE49-F238E27FC236}">
                  <a16:creationId xmlns:a16="http://schemas.microsoft.com/office/drawing/2014/main" id="{C9E063AA-60F2-457B-98A5-C9BC601CD8D8}"/>
                </a:ext>
              </a:extLst>
            </p:cNvPr>
            <p:cNvSpPr/>
            <p:nvPr/>
          </p:nvSpPr>
          <p:spPr>
            <a:xfrm>
              <a:off x="1066048" y="4620220"/>
              <a:ext cx="2479308" cy="655200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Tipologia titoli di pagamento scontabili</a:t>
              </a:r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1B15EFDD-3193-4DF0-B96A-26AF328314DD}"/>
                </a:ext>
              </a:extLst>
            </p:cNvPr>
            <p:cNvSpPr/>
            <p:nvPr/>
          </p:nvSpPr>
          <p:spPr>
            <a:xfrm>
              <a:off x="4737707" y="4654462"/>
              <a:ext cx="5452562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300" b="1" i="1" dirty="0" err="1">
                  <a:solidFill>
                    <a:schemeClr val="accent2"/>
                  </a:solidFill>
                  <a:latin typeface="Arial" panose="020B0604020202020204"/>
                </a:rPr>
                <a:t>Promissory</a:t>
              </a:r>
              <a:r>
                <a:rPr lang="it-IT" sz="1300" b="1" i="1" dirty="0">
                  <a:solidFill>
                    <a:schemeClr val="accent2"/>
                  </a:solidFill>
                  <a:latin typeface="Arial" panose="020B0604020202020204"/>
                </a:rPr>
                <a:t> notes </a:t>
              </a:r>
              <a:r>
                <a:rPr lang="it-IT" sz="1300" dirty="0">
                  <a:solidFill>
                    <a:srgbClr val="415364"/>
                  </a:solidFill>
                  <a:latin typeface="Arial" panose="020B0604020202020204"/>
                </a:rPr>
                <a:t>(cambiale pagherò), </a:t>
              </a:r>
              <a:r>
                <a:rPr lang="it-IT" sz="1300" b="1" i="1" dirty="0">
                  <a:solidFill>
                    <a:schemeClr val="accent2"/>
                  </a:solidFill>
                  <a:latin typeface="Arial" panose="020B0604020202020204"/>
                </a:rPr>
                <a:t>bills of </a:t>
              </a:r>
              <a:r>
                <a:rPr lang="it-IT" sz="1300" b="1" i="1" dirty="0" err="1">
                  <a:solidFill>
                    <a:schemeClr val="accent2"/>
                  </a:solidFill>
                  <a:latin typeface="Arial" panose="020B0604020202020204"/>
                </a:rPr>
                <a:t>exchange</a:t>
              </a:r>
              <a:r>
                <a:rPr lang="it-IT" sz="1300" b="1" i="1" dirty="0">
                  <a:solidFill>
                    <a:schemeClr val="accent2"/>
                  </a:solidFill>
                  <a:latin typeface="Arial" panose="020B0604020202020204"/>
                </a:rPr>
                <a:t> </a:t>
              </a:r>
              <a:r>
                <a:rPr lang="it-IT" sz="1300" dirty="0">
                  <a:solidFill>
                    <a:srgbClr val="415364"/>
                  </a:solidFill>
                  <a:latin typeface="Arial" panose="020B0604020202020204"/>
                </a:rPr>
                <a:t>(tratta), lettere di credito irrevocabili, anche «</a:t>
              </a:r>
              <a:r>
                <a:rPr lang="it-IT" sz="1300" i="1" dirty="0">
                  <a:solidFill>
                    <a:srgbClr val="415364"/>
                  </a:solidFill>
                  <a:latin typeface="Arial" panose="020B0604020202020204"/>
                </a:rPr>
                <a:t>stand-by</a:t>
              </a:r>
              <a:r>
                <a:rPr lang="it-IT" sz="1300" dirty="0">
                  <a:solidFill>
                    <a:srgbClr val="415364"/>
                  </a:solidFill>
                  <a:latin typeface="Arial" panose="020B0604020202020204"/>
                </a:rPr>
                <a:t>», lettere di garanzia irrevocabili e autonome</a:t>
              </a:r>
            </a:p>
          </p:txBody>
        </p:sp>
        <p:cxnSp>
          <p:nvCxnSpPr>
            <p:cNvPr id="62" name="Connettore diritto 61">
              <a:extLst>
                <a:ext uri="{FF2B5EF4-FFF2-40B4-BE49-F238E27FC236}">
                  <a16:creationId xmlns:a16="http://schemas.microsoft.com/office/drawing/2014/main" id="{131D9016-27B4-4EE7-BD25-3D1AF1715A89}"/>
                </a:ext>
              </a:extLst>
            </p:cNvPr>
            <p:cNvCxnSpPr/>
            <p:nvPr/>
          </p:nvCxnSpPr>
          <p:spPr>
            <a:xfrm>
              <a:off x="4707439" y="4601749"/>
              <a:ext cx="0" cy="755341"/>
            </a:xfrm>
            <a:prstGeom prst="line">
              <a:avLst/>
            </a:prstGeom>
            <a:ln w="76200">
              <a:solidFill>
                <a:srgbClr val="EDEDED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406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ttangolo 62">
            <a:extLst>
              <a:ext uri="{FF2B5EF4-FFF2-40B4-BE49-F238E27FC236}">
                <a16:creationId xmlns:a16="http://schemas.microsoft.com/office/drawing/2014/main" id="{6FD4F7A3-FA86-4D9A-B85D-17C72E2B47F0}"/>
              </a:ext>
            </a:extLst>
          </p:cNvPr>
          <p:cNvSpPr/>
          <p:nvPr/>
        </p:nvSpPr>
        <p:spPr>
          <a:xfrm>
            <a:off x="428284" y="1147030"/>
            <a:ext cx="11563691" cy="4377470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/>
              <a:t>Contributo Export su «</a:t>
            </a:r>
            <a:r>
              <a:rPr lang="it-IT" i="1" dirty="0"/>
              <a:t>Leasing</a:t>
            </a:r>
            <a:r>
              <a:rPr lang="it-IT" dirty="0"/>
              <a:t> all’esportazione»</a:t>
            </a:r>
          </a:p>
        </p:txBody>
      </p:sp>
      <p:sp>
        <p:nvSpPr>
          <p:cNvPr id="58" name="Rettangolo 57"/>
          <p:cNvSpPr/>
          <p:nvPr/>
        </p:nvSpPr>
        <p:spPr>
          <a:xfrm>
            <a:off x="2032000" y="719666"/>
            <a:ext cx="8128000" cy="54186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29069" y="5621725"/>
            <a:ext cx="90277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  <a:r>
              <a:rPr kumimoji="0" lang="it-IT" sz="1050" b="0" i="1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 la definizione della dimensione dell’impresa viene considerato il fatturato annuo da bilancio individuale</a:t>
            </a:r>
            <a:endParaRPr kumimoji="0" lang="it-IT" sz="1200" b="0" i="1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480977A8-815A-4BED-90F4-B8A8108035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800" y="972779"/>
            <a:ext cx="501595" cy="475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9" name="Rettangolo 38">
            <a:extLst>
              <a:ext uri="{FF2B5EF4-FFF2-40B4-BE49-F238E27FC236}">
                <a16:creationId xmlns:a16="http://schemas.microsoft.com/office/drawing/2014/main" id="{7CA2FA3F-BC25-4ACA-BAAC-75F5485556A9}"/>
              </a:ext>
            </a:extLst>
          </p:cNvPr>
          <p:cNvSpPr/>
          <p:nvPr/>
        </p:nvSpPr>
        <p:spPr>
          <a:xfrm>
            <a:off x="1074096" y="702585"/>
            <a:ext cx="8788605" cy="511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PRINCIPALI CARATTERISTICHE E MODALITÀ OPERATIVE DELLE OPERAZIONI AGEVOLABILI (2/3)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FCAF052-2797-47BE-9728-03686936385B}"/>
              </a:ext>
            </a:extLst>
          </p:cNvPr>
          <p:cNvGrpSpPr/>
          <p:nvPr/>
        </p:nvGrpSpPr>
        <p:grpSpPr>
          <a:xfrm>
            <a:off x="-12709" y="5903523"/>
            <a:ext cx="12204032" cy="978201"/>
            <a:chOff x="6341" y="5903523"/>
            <a:chExt cx="12204032" cy="978201"/>
          </a:xfrm>
        </p:grpSpPr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C45FDB03-5E19-44C3-8F11-215C9EBE4E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" t="25456" r="327" b="31676"/>
            <a:stretch/>
          </p:blipFill>
          <p:spPr>
            <a:xfrm>
              <a:off x="8124" y="5903523"/>
              <a:ext cx="12200467" cy="978201"/>
            </a:xfrm>
            <a:prstGeom prst="rect">
              <a:avLst/>
            </a:prstGeom>
            <a:ln>
              <a:noFill/>
            </a:ln>
          </p:spPr>
        </p:pic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B3F52663-5632-4AA7-B36E-33C8B2FD3A92}"/>
                </a:ext>
              </a:extLst>
            </p:cNvPr>
            <p:cNvSpPr/>
            <p:nvPr/>
          </p:nvSpPr>
          <p:spPr>
            <a:xfrm>
              <a:off x="6341" y="5903523"/>
              <a:ext cx="12204032" cy="978201"/>
            </a:xfrm>
            <a:prstGeom prst="rect">
              <a:avLst/>
            </a:prstGeom>
            <a:solidFill>
              <a:srgbClr val="3C3C3C">
                <a:alpha val="2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9" name="Ovale 48"/>
          <p:cNvSpPr/>
          <p:nvPr/>
        </p:nvSpPr>
        <p:spPr>
          <a:xfrm>
            <a:off x="1175981" y="2407117"/>
            <a:ext cx="578973" cy="56967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50" name="Rettangolo arrotondato 49"/>
          <p:cNvSpPr/>
          <p:nvPr/>
        </p:nvSpPr>
        <p:spPr>
          <a:xfrm>
            <a:off x="1891933" y="2358572"/>
            <a:ext cx="2479242" cy="656682"/>
          </a:xfrm>
          <a:prstGeom prst="roundRect">
            <a:avLst>
              <a:gd name="adj" fmla="val 17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5544139" y="1553382"/>
            <a:ext cx="63049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Contributo in conto interesse</a:t>
            </a: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, con margini contributivi come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 matrice di seguito:</a:t>
            </a:r>
          </a:p>
        </p:txBody>
      </p:sp>
      <p:cxnSp>
        <p:nvCxnSpPr>
          <p:cNvPr id="5" name="Connettore diritto 4"/>
          <p:cNvCxnSpPr/>
          <p:nvPr/>
        </p:nvCxnSpPr>
        <p:spPr>
          <a:xfrm>
            <a:off x="5531256" y="1422989"/>
            <a:ext cx="0" cy="2607645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Rettangolo arrotondato 32"/>
          <p:cNvSpPr/>
          <p:nvPr/>
        </p:nvSpPr>
        <p:spPr>
          <a:xfrm>
            <a:off x="1904816" y="2429152"/>
            <a:ext cx="2479242" cy="543113"/>
          </a:xfrm>
          <a:prstGeom prst="roundRect">
            <a:avLst>
              <a:gd name="adj" fmla="val 17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Tipologia di intervento agevolativo</a:t>
            </a:r>
          </a:p>
        </p:txBody>
      </p:sp>
      <p:graphicFrame>
        <p:nvGraphicFramePr>
          <p:cNvPr id="64" name="Tabella 63">
            <a:extLst>
              <a:ext uri="{FF2B5EF4-FFF2-40B4-BE49-F238E27FC236}">
                <a16:creationId xmlns:a16="http://schemas.microsoft.com/office/drawing/2014/main" id="{13F55AC3-2236-49BC-8338-528571CA1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546983"/>
              </p:ext>
            </p:extLst>
          </p:nvPr>
        </p:nvGraphicFramePr>
        <p:xfrm>
          <a:off x="5617139" y="2423437"/>
          <a:ext cx="6231955" cy="1553461"/>
        </p:xfrm>
        <a:graphic>
          <a:graphicData uri="http://schemas.openxmlformats.org/drawingml/2006/table">
            <a:tbl>
              <a:tblPr firstRow="1" firstCol="1" bandRow="1"/>
              <a:tblGrid>
                <a:gridCol w="3054355">
                  <a:extLst>
                    <a:ext uri="{9D8B030D-6E8A-4147-A177-3AD203B41FA5}">
                      <a16:colId xmlns:a16="http://schemas.microsoft.com/office/drawing/2014/main" val="1128561012"/>
                    </a:ext>
                  </a:extLst>
                </a:gridCol>
                <a:gridCol w="1593456">
                  <a:extLst>
                    <a:ext uri="{9D8B030D-6E8A-4147-A177-3AD203B41FA5}">
                      <a16:colId xmlns:a16="http://schemas.microsoft.com/office/drawing/2014/main" val="548438059"/>
                    </a:ext>
                  </a:extLst>
                </a:gridCol>
                <a:gridCol w="1584144">
                  <a:extLst>
                    <a:ext uri="{9D8B030D-6E8A-4147-A177-3AD203B41FA5}">
                      <a16:colId xmlns:a16="http://schemas.microsoft.com/office/drawing/2014/main" val="2805822047"/>
                    </a:ext>
                  </a:extLst>
                </a:gridCol>
              </a:tblGrid>
              <a:tr h="390446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900" b="1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Size</a:t>
                      </a:r>
                      <a:r>
                        <a:rPr lang="it-IT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Esportatore o produttore italiano se diverso da Esportatore (*)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(fatturato annuo da bilancio individuale)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00" marR="6870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8288" algn="l"/>
                          <a:tab pos="952500" algn="l"/>
                        </a:tabLst>
                      </a:pPr>
                      <a:r>
                        <a:rPr lang="it-IT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Euro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00" marR="687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USD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00" marR="687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317612"/>
                  </a:ext>
                </a:extLst>
              </a:tr>
              <a:tr h="62140">
                <a:tc>
                  <a:txBody>
                    <a:bodyPr/>
                    <a:lstStyle/>
                    <a:p>
                      <a:pPr marL="34099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1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00" marR="6870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099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1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00" marR="687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099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10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00" marR="687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927457"/>
                  </a:ext>
                </a:extLst>
              </a:tr>
              <a:tr h="37650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900" b="1" kern="600" baseline="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SMALL</a:t>
                      </a:r>
                    </a:p>
                    <a:p>
                      <a:pPr marL="0" indent="0" algn="l">
                        <a:lnSpc>
                          <a:spcPts val="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700" kern="600" baseline="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dipendenti &lt; 250</a:t>
                      </a:r>
                      <a:endParaRPr lang="it-IT" sz="1100" kern="600" baseline="0" dirty="0">
                        <a:solidFill>
                          <a:srgbClr val="41546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ts val="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700" kern="600" baseline="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fatturato ≤ 50 €/mln o totale attivo ≤ 43 €/mln</a:t>
                      </a:r>
                      <a:endParaRPr lang="it-IT" sz="1100" kern="600" baseline="0" dirty="0">
                        <a:solidFill>
                          <a:srgbClr val="41546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00" marR="6870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9725" indent="-33972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900" b="1" i="1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Fino a CIRR + 1,6676%</a:t>
                      </a:r>
                      <a:r>
                        <a:rPr lang="it-IT" sz="900" b="1" i="1" baseline="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100" dirty="0">
                        <a:solidFill>
                          <a:srgbClr val="41546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00" marR="687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9725" indent="-33972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900" b="1" i="1" kern="120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Fino a CIRR + 2,2995% </a:t>
                      </a:r>
                    </a:p>
                  </a:txBody>
                  <a:tcPr marL="68700" marR="687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05070"/>
                  </a:ext>
                </a:extLst>
              </a:tr>
              <a:tr h="35572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900" b="1" kern="600" baseline="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MID</a:t>
                      </a:r>
                      <a:endParaRPr lang="it-IT" sz="1100" kern="600" baseline="0" dirty="0">
                        <a:solidFill>
                          <a:srgbClr val="41546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39725" indent="-339725" algn="l">
                        <a:lnSpc>
                          <a:spcPts val="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700" kern="600" baseline="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fatturato &gt; 50 €/mln</a:t>
                      </a:r>
                      <a:endParaRPr lang="it-IT" sz="1100" kern="600" baseline="0" dirty="0">
                        <a:solidFill>
                          <a:srgbClr val="41546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00" marR="6870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9725" indent="-33972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900" b="1" i="1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Fino a CIRR </a:t>
                      </a:r>
                      <a:r>
                        <a:rPr lang="it-IT" sz="900" b="1" i="1" kern="120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+ 1,1796%</a:t>
                      </a:r>
                    </a:p>
                  </a:txBody>
                  <a:tcPr marL="68700" marR="687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9725" indent="-33972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900" b="1" i="1" kern="120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Fino a CIRR + 1,8115%</a:t>
                      </a:r>
                    </a:p>
                  </a:txBody>
                  <a:tcPr marL="68700" marR="687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084392"/>
                  </a:ext>
                </a:extLst>
              </a:tr>
              <a:tr h="368655">
                <a:tc>
                  <a:txBody>
                    <a:bodyPr/>
                    <a:lstStyle/>
                    <a:p>
                      <a:pPr marL="339725" indent="-339725" algn="l">
                        <a:lnSpc>
                          <a:spcPts val="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900" b="1" kern="600" baseline="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LARGE</a:t>
                      </a:r>
                      <a:r>
                        <a:rPr lang="it-IT" sz="900" kern="600" baseline="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100" kern="600" baseline="0" dirty="0">
                        <a:solidFill>
                          <a:srgbClr val="41546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ts val="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700" kern="600" baseline="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fatturato &gt; 500 €/mln</a:t>
                      </a:r>
                      <a:endParaRPr lang="it-IT" sz="1100" kern="600" baseline="0" dirty="0">
                        <a:solidFill>
                          <a:srgbClr val="415464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00" marR="6870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9725" indent="-339725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900" b="1" i="1" kern="120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Fino a CIRR + 0,5016%</a:t>
                      </a:r>
                    </a:p>
                  </a:txBody>
                  <a:tcPr marL="68700" marR="687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9725" indent="-339725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it-IT" sz="900" b="1" i="1" kern="1200" dirty="0">
                          <a:solidFill>
                            <a:srgbClr val="4154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Fino a CIRR + 1,1335%</a:t>
                      </a:r>
                    </a:p>
                  </a:txBody>
                  <a:tcPr marL="68700" marR="687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7982"/>
                  </a:ext>
                </a:extLst>
              </a:tr>
            </a:tbl>
          </a:graphicData>
        </a:graphic>
      </p:graphicFrame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26E14505-787A-4DE9-946D-48F740646353}"/>
              </a:ext>
            </a:extLst>
          </p:cNvPr>
          <p:cNvCxnSpPr/>
          <p:nvPr/>
        </p:nvCxnSpPr>
        <p:spPr>
          <a:xfrm flipH="1" flipV="1">
            <a:off x="6644924" y="2235568"/>
            <a:ext cx="3986626" cy="0"/>
          </a:xfrm>
          <a:prstGeom prst="line">
            <a:avLst/>
          </a:prstGeom>
          <a:ln w="28575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egnaposto testo 25">
            <a:extLst>
              <a:ext uri="{FF2B5EF4-FFF2-40B4-BE49-F238E27FC236}">
                <a16:creationId xmlns:a16="http://schemas.microsoft.com/office/drawing/2014/main" id="{8FDEC71D-7877-4789-BC96-212401172CDA}"/>
              </a:ext>
            </a:extLst>
          </p:cNvPr>
          <p:cNvSpPr txBox="1">
            <a:spLocks/>
          </p:cNvSpPr>
          <p:nvPr/>
        </p:nvSpPr>
        <p:spPr bwMode="auto">
          <a:xfrm>
            <a:off x="7769320" y="2113819"/>
            <a:ext cx="1842214" cy="243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>
            <a:lvl1pPr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261938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8563" indent="-193675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06588" indent="-179388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513013" indent="-188913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702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274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846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3418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07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Validi fino al 14.6.2023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6C5E1B03-B5FA-4DFF-86C6-A7F5CEF06569}"/>
              </a:ext>
            </a:extLst>
          </p:cNvPr>
          <p:cNvSpPr/>
          <p:nvPr/>
        </p:nvSpPr>
        <p:spPr>
          <a:xfrm>
            <a:off x="1175981" y="4607392"/>
            <a:ext cx="578973" cy="56967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</a:p>
        </p:txBody>
      </p:sp>
      <p:sp>
        <p:nvSpPr>
          <p:cNvPr id="21" name="Rettangolo arrotondato 49">
            <a:extLst>
              <a:ext uri="{FF2B5EF4-FFF2-40B4-BE49-F238E27FC236}">
                <a16:creationId xmlns:a16="http://schemas.microsoft.com/office/drawing/2014/main" id="{C4DF8093-8548-492B-8C7F-CFBEAD97C3B2}"/>
              </a:ext>
            </a:extLst>
          </p:cNvPr>
          <p:cNvSpPr/>
          <p:nvPr/>
        </p:nvSpPr>
        <p:spPr>
          <a:xfrm>
            <a:off x="1891933" y="4558847"/>
            <a:ext cx="2479242" cy="656682"/>
          </a:xfrm>
          <a:prstGeom prst="roundRect">
            <a:avLst>
              <a:gd name="adj" fmla="val 17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2671940-1099-442C-9A87-7DC8D64B0B40}"/>
              </a:ext>
            </a:extLst>
          </p:cNvPr>
          <p:cNvSpPr/>
          <p:nvPr/>
        </p:nvSpPr>
        <p:spPr>
          <a:xfrm>
            <a:off x="5533257" y="4537335"/>
            <a:ext cx="631583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Modulo di Domanda sempre reperibile nelle versioni più aggiornate sul nostro sito </a:t>
            </a:r>
            <a:r>
              <a:rPr kumimoji="0" lang="it-IT" sz="1300" b="0" i="1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Internet</a:t>
            </a:r>
            <a:r>
              <a:rPr lang="it-IT" sz="1300" i="1" dirty="0">
                <a:solidFill>
                  <a:srgbClr val="415364"/>
                </a:solidFill>
                <a:latin typeface="Arial" panose="020B0604020202020204"/>
              </a:rPr>
              <a:t>: </a:t>
            </a:r>
            <a:r>
              <a:rPr kumimoji="0" lang="it-IT" sz="1300" b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https://www.simest.it/contributo-export/contributo-export-su-leasing-esportazione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23" name="Rettangolo arrotondato 32">
            <a:extLst>
              <a:ext uri="{FF2B5EF4-FFF2-40B4-BE49-F238E27FC236}">
                <a16:creationId xmlns:a16="http://schemas.microsoft.com/office/drawing/2014/main" id="{E153EEEB-AB0A-453D-9502-A685E9176F11}"/>
              </a:ext>
            </a:extLst>
          </p:cNvPr>
          <p:cNvSpPr/>
          <p:nvPr/>
        </p:nvSpPr>
        <p:spPr>
          <a:xfrm>
            <a:off x="1904816" y="4622087"/>
            <a:ext cx="2479242" cy="543113"/>
          </a:xfrm>
          <a:prstGeom prst="roundRect">
            <a:avLst>
              <a:gd name="adj" fmla="val 17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Modulistica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BFA1E54E-E2D4-4FF7-B693-A84892196F2A}"/>
              </a:ext>
            </a:extLst>
          </p:cNvPr>
          <p:cNvCxnSpPr/>
          <p:nvPr/>
        </p:nvCxnSpPr>
        <p:spPr>
          <a:xfrm>
            <a:off x="5531256" y="4511316"/>
            <a:ext cx="0" cy="75534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05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D19704B6-5DC0-464A-9A7D-A8BE2BE8A707}"/>
              </a:ext>
            </a:extLst>
          </p:cNvPr>
          <p:cNvSpPr/>
          <p:nvPr/>
        </p:nvSpPr>
        <p:spPr>
          <a:xfrm>
            <a:off x="457198" y="1175009"/>
            <a:ext cx="11245363" cy="4526939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\</a:t>
            </a:r>
          </a:p>
        </p:txBody>
      </p:sp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/>
              <a:t>Contributo Export su «</a:t>
            </a:r>
            <a:r>
              <a:rPr lang="it-IT" i="1" dirty="0"/>
              <a:t>Leasing</a:t>
            </a:r>
            <a:r>
              <a:rPr lang="it-IT" dirty="0"/>
              <a:t> all’esportazione»</a:t>
            </a:r>
          </a:p>
        </p:txBody>
      </p:sp>
      <p:sp>
        <p:nvSpPr>
          <p:cNvPr id="58" name="Rettangolo 57"/>
          <p:cNvSpPr/>
          <p:nvPr/>
        </p:nvSpPr>
        <p:spPr>
          <a:xfrm>
            <a:off x="2032000" y="719666"/>
            <a:ext cx="8128000" cy="54186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480977A8-815A-4BED-90F4-B8A8108035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800" y="972779"/>
            <a:ext cx="501595" cy="475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9" name="Rettangolo 38">
            <a:extLst>
              <a:ext uri="{FF2B5EF4-FFF2-40B4-BE49-F238E27FC236}">
                <a16:creationId xmlns:a16="http://schemas.microsoft.com/office/drawing/2014/main" id="{7CA2FA3F-BC25-4ACA-BAAC-75F5485556A9}"/>
              </a:ext>
            </a:extLst>
          </p:cNvPr>
          <p:cNvSpPr/>
          <p:nvPr/>
        </p:nvSpPr>
        <p:spPr>
          <a:xfrm>
            <a:off x="1074096" y="702585"/>
            <a:ext cx="8788607" cy="511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PRINCIPALI CARATTERISTICHE E MODALITÀ OPERATIVE DELLE OPERAZIONI AGEVOLABILI (3/3)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FCAF052-2797-47BE-9728-03686936385B}"/>
              </a:ext>
            </a:extLst>
          </p:cNvPr>
          <p:cNvGrpSpPr/>
          <p:nvPr/>
        </p:nvGrpSpPr>
        <p:grpSpPr>
          <a:xfrm>
            <a:off x="-12709" y="5903523"/>
            <a:ext cx="12204032" cy="978201"/>
            <a:chOff x="6341" y="5903523"/>
            <a:chExt cx="12204032" cy="978201"/>
          </a:xfrm>
        </p:grpSpPr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C45FDB03-5E19-44C3-8F11-215C9EBE4E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" t="25456" r="327" b="31676"/>
            <a:stretch/>
          </p:blipFill>
          <p:spPr>
            <a:xfrm>
              <a:off x="8124" y="5903523"/>
              <a:ext cx="12200467" cy="978201"/>
            </a:xfrm>
            <a:prstGeom prst="rect">
              <a:avLst/>
            </a:prstGeom>
            <a:ln>
              <a:noFill/>
            </a:ln>
          </p:spPr>
        </p:pic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B3F52663-5632-4AA7-B36E-33C8B2FD3A92}"/>
                </a:ext>
              </a:extLst>
            </p:cNvPr>
            <p:cNvSpPr/>
            <p:nvPr/>
          </p:nvSpPr>
          <p:spPr>
            <a:xfrm>
              <a:off x="6341" y="5903523"/>
              <a:ext cx="12204032" cy="978201"/>
            </a:xfrm>
            <a:prstGeom prst="rect">
              <a:avLst/>
            </a:prstGeom>
            <a:solidFill>
              <a:srgbClr val="3C3C3C">
                <a:alpha val="2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9" name="Ovale 48"/>
          <p:cNvSpPr/>
          <p:nvPr/>
        </p:nvSpPr>
        <p:spPr>
          <a:xfrm>
            <a:off x="1175981" y="1321267"/>
            <a:ext cx="578973" cy="56967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</a:p>
        </p:txBody>
      </p:sp>
      <p:sp>
        <p:nvSpPr>
          <p:cNvPr id="50" name="Rettangolo arrotondato 49"/>
          <p:cNvSpPr/>
          <p:nvPr/>
        </p:nvSpPr>
        <p:spPr>
          <a:xfrm>
            <a:off x="1891933" y="1272722"/>
            <a:ext cx="2479242" cy="656682"/>
          </a:xfrm>
          <a:prstGeom prst="roundRect">
            <a:avLst>
              <a:gd name="adj" fmla="val 17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Ovale 50"/>
          <p:cNvSpPr/>
          <p:nvPr/>
        </p:nvSpPr>
        <p:spPr>
          <a:xfrm>
            <a:off x="1175913" y="2898957"/>
            <a:ext cx="578973" cy="56967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</a:p>
        </p:txBody>
      </p:sp>
      <p:sp>
        <p:nvSpPr>
          <p:cNvPr id="52" name="Rettangolo arrotondato 51"/>
          <p:cNvSpPr/>
          <p:nvPr/>
        </p:nvSpPr>
        <p:spPr>
          <a:xfrm>
            <a:off x="1891866" y="2857158"/>
            <a:ext cx="2479308" cy="6552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Ovale 55"/>
          <p:cNvSpPr/>
          <p:nvPr/>
        </p:nvSpPr>
        <p:spPr>
          <a:xfrm>
            <a:off x="1175913" y="4725154"/>
            <a:ext cx="578973" cy="56967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</a:t>
            </a:r>
          </a:p>
        </p:txBody>
      </p:sp>
      <p:sp>
        <p:nvSpPr>
          <p:cNvPr id="57" name="Rettangolo arrotondato 56"/>
          <p:cNvSpPr/>
          <p:nvPr/>
        </p:nvSpPr>
        <p:spPr>
          <a:xfrm>
            <a:off x="1891866" y="4688620"/>
            <a:ext cx="2479308" cy="6552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Documentazione necessaria per l’erogazione del contributo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5533258" y="2133158"/>
            <a:ext cx="5452560" cy="20928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0" lang="it-IT" sz="13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it-IT" sz="130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Contratto di </a:t>
            </a:r>
            <a:r>
              <a:rPr kumimoji="0" lang="it-IT" sz="1300" i="1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leasing </a:t>
            </a:r>
            <a:r>
              <a:rPr kumimoji="0" lang="it-IT" sz="130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(finanziario o operativo)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- </a:t>
            </a:r>
            <a:r>
              <a:rPr kumimoji="0" lang="it-IT" sz="130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Piano dei canoni di pagamento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0" lang="it-IT" sz="130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Contratto o promessa di sconto dell’Istituto Scontante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0" lang="it-IT" sz="130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Lettere di credito irrevocabili / “</a:t>
            </a:r>
            <a:r>
              <a:rPr kumimoji="0" lang="it-IT" sz="1300" i="1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stand by</a:t>
            </a:r>
            <a:r>
              <a:rPr kumimoji="0" lang="it-IT" sz="130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 irrevocabili; lettere di garanzia irrevocabili e autonome (ove presenti)</a:t>
            </a:r>
          </a:p>
          <a:p>
            <a:pPr algn="just">
              <a:defRPr/>
            </a:pPr>
            <a:r>
              <a:rPr kumimoji="0" lang="it-IT" sz="130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Garanzia/polizza assicurativa </a:t>
            </a:r>
            <a:r>
              <a:rPr kumimoji="0" lang="it-IT" sz="13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(ove rilasciata) </a:t>
            </a:r>
          </a:p>
          <a:p>
            <a:pPr algn="just">
              <a:defRPr/>
            </a:pP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- Per finanziamenti estesi alla fase di approntamento della fornitura, dichiarazione attestante le date di: (i) sostenimento primi costi; (ii) entrata in vigore contratto commerciale; (iii) completamento fornitura </a:t>
            </a:r>
            <a:endParaRPr kumimoji="0" lang="it-IT" sz="1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algn="just">
              <a:defRPr/>
            </a:pP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- Dichiarazioni, ove necessario, per la certificazione antimafia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5533257" y="1175010"/>
            <a:ext cx="545256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- Per una </a:t>
            </a:r>
            <a:r>
              <a:rPr lang="it-IT" sz="1300" b="1" dirty="0">
                <a:solidFill>
                  <a:schemeClr val="accent2"/>
                </a:solidFill>
                <a:latin typeface="Arial" panose="020B0604020202020204"/>
              </a:rPr>
              <a:t>stima preliminare</a:t>
            </a: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, durante la fase di negoziazione del contratto di </a:t>
            </a:r>
            <a:r>
              <a:rPr lang="it-IT" sz="1300" i="1" dirty="0">
                <a:solidFill>
                  <a:srgbClr val="415364"/>
                </a:solidFill>
                <a:latin typeface="Arial" panose="020B0604020202020204"/>
              </a:rPr>
              <a:t>leasing</a:t>
            </a: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, con condizioni di sconto già definite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- Per la </a:t>
            </a:r>
            <a:r>
              <a:rPr lang="it-IT" sz="1300" b="1" dirty="0">
                <a:solidFill>
                  <a:schemeClr val="accent2"/>
                </a:solidFill>
                <a:latin typeface="Arial" panose="020B0604020202020204"/>
              </a:rPr>
              <a:t>richiesta di agevolazione</a:t>
            </a: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, quando il contratto di </a:t>
            </a:r>
            <a:r>
              <a:rPr lang="it-IT" sz="1300" i="1" dirty="0">
                <a:solidFill>
                  <a:srgbClr val="415364"/>
                </a:solidFill>
                <a:latin typeface="Arial" panose="020B0604020202020204"/>
              </a:rPr>
              <a:t>leasing</a:t>
            </a: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 e il contratto oppure la promessa di sconto sono stati firmati</a:t>
            </a:r>
          </a:p>
        </p:txBody>
      </p:sp>
      <p:cxnSp>
        <p:nvCxnSpPr>
          <p:cNvPr id="5" name="Connettore diritto 4"/>
          <p:cNvCxnSpPr/>
          <p:nvPr/>
        </p:nvCxnSpPr>
        <p:spPr>
          <a:xfrm>
            <a:off x="5533257" y="1239707"/>
            <a:ext cx="0" cy="755341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Connettore diritto 42"/>
          <p:cNvCxnSpPr/>
          <p:nvPr/>
        </p:nvCxnSpPr>
        <p:spPr>
          <a:xfrm>
            <a:off x="5533257" y="2211961"/>
            <a:ext cx="0" cy="198027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Connettore diritto 44"/>
          <p:cNvCxnSpPr/>
          <p:nvPr/>
        </p:nvCxnSpPr>
        <p:spPr>
          <a:xfrm>
            <a:off x="5533257" y="4411002"/>
            <a:ext cx="0" cy="1216485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Rettangolo arrotondato 32"/>
          <p:cNvSpPr/>
          <p:nvPr/>
        </p:nvSpPr>
        <p:spPr>
          <a:xfrm>
            <a:off x="1904816" y="1335962"/>
            <a:ext cx="2479242" cy="543113"/>
          </a:xfrm>
          <a:prstGeom prst="roundRect">
            <a:avLst>
              <a:gd name="adj" fmla="val 17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Quando entrare in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contatt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/>
              </a:rPr>
              <a:t>o con SIMEST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Rettangolo arrotondato 36"/>
          <p:cNvSpPr/>
          <p:nvPr/>
        </p:nvSpPr>
        <p:spPr>
          <a:xfrm>
            <a:off x="1893375" y="2920908"/>
            <a:ext cx="2479242" cy="543113"/>
          </a:xfrm>
          <a:prstGeom prst="roundRect">
            <a:avLst>
              <a:gd name="adj" fmla="val 17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Documentazione necessaria per completare l’istruttoria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1D1DF740-4445-49E1-9051-1D3E7F3E73FD}"/>
              </a:ext>
            </a:extLst>
          </p:cNvPr>
          <p:cNvSpPr/>
          <p:nvPr/>
        </p:nvSpPr>
        <p:spPr>
          <a:xfrm>
            <a:off x="5533257" y="4373155"/>
            <a:ext cx="54525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- Richiesta di erogazione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- Dichiarazione di esportazione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- Accordo diretto SIMEST - Istituto Scontante o Accordo SIMEST – </a:t>
            </a:r>
            <a:r>
              <a:rPr lang="it-IT" sz="1300" i="1" dirty="0" err="1">
                <a:solidFill>
                  <a:srgbClr val="415364"/>
                </a:solidFill>
                <a:latin typeface="Arial" panose="020B0604020202020204"/>
              </a:rPr>
              <a:t>Lessor</a:t>
            </a: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 (locatore italiano)</a:t>
            </a:r>
            <a:endParaRPr lang="it-IT" sz="1300" i="1" dirty="0">
              <a:solidFill>
                <a:srgbClr val="415364"/>
              </a:solidFill>
              <a:latin typeface="Arial" panose="020B0604020202020204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300" dirty="0">
                <a:solidFill>
                  <a:srgbClr val="415364"/>
                </a:solidFill>
                <a:latin typeface="Arial" panose="020B0604020202020204"/>
              </a:rPr>
              <a:t>- Perfezionamento adempimenti di cui alla circolare in materia di antimafia</a:t>
            </a:r>
          </a:p>
        </p:txBody>
      </p:sp>
    </p:spTree>
    <p:extLst>
      <p:ext uri="{BB962C8B-B14F-4D97-AF65-F5344CB8AC3E}">
        <p14:creationId xmlns:p14="http://schemas.microsoft.com/office/powerpoint/2010/main" val="388885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87EC24D4-AE85-4C49-83D2-7D49E4D38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7" y="1476375"/>
            <a:ext cx="6140398" cy="4002950"/>
          </a:xfrm>
          <a:prstGeom prst="rect">
            <a:avLst/>
          </a:prstGeom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D19704B6-5DC0-464A-9A7D-A8BE2BE8A707}"/>
              </a:ext>
            </a:extLst>
          </p:cNvPr>
          <p:cNvSpPr/>
          <p:nvPr/>
        </p:nvSpPr>
        <p:spPr>
          <a:xfrm>
            <a:off x="447673" y="1155251"/>
            <a:ext cx="11245363" cy="4332695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/>
              <a:t>Contributo Export su «</a:t>
            </a:r>
            <a:r>
              <a:rPr lang="it-IT" i="1" dirty="0"/>
              <a:t>Leasing</a:t>
            </a:r>
            <a:r>
              <a:rPr lang="it-IT" dirty="0"/>
              <a:t> all’esportazione»</a:t>
            </a:r>
          </a:p>
        </p:txBody>
      </p:sp>
      <p:sp>
        <p:nvSpPr>
          <p:cNvPr id="58" name="Rettangolo 57"/>
          <p:cNvSpPr/>
          <p:nvPr/>
        </p:nvSpPr>
        <p:spPr>
          <a:xfrm>
            <a:off x="2032000" y="719666"/>
            <a:ext cx="8128000" cy="54186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480977A8-815A-4BED-90F4-B8A810803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800" y="972779"/>
            <a:ext cx="501595" cy="475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9" name="Rettangolo 38">
            <a:extLst>
              <a:ext uri="{FF2B5EF4-FFF2-40B4-BE49-F238E27FC236}">
                <a16:creationId xmlns:a16="http://schemas.microsoft.com/office/drawing/2014/main" id="{7CA2FA3F-BC25-4ACA-BAAC-75F5485556A9}"/>
              </a:ext>
            </a:extLst>
          </p:cNvPr>
          <p:cNvSpPr/>
          <p:nvPr/>
        </p:nvSpPr>
        <p:spPr>
          <a:xfrm>
            <a:off x="1074096" y="702585"/>
            <a:ext cx="5802954" cy="511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TOOL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539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DI CALCOLO ONLINE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FCAF052-2797-47BE-9728-03686936385B}"/>
              </a:ext>
            </a:extLst>
          </p:cNvPr>
          <p:cNvGrpSpPr/>
          <p:nvPr/>
        </p:nvGrpSpPr>
        <p:grpSpPr>
          <a:xfrm>
            <a:off x="-12709" y="5903523"/>
            <a:ext cx="12204032" cy="978201"/>
            <a:chOff x="6341" y="5903523"/>
            <a:chExt cx="12204032" cy="978201"/>
          </a:xfrm>
        </p:grpSpPr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C45FDB03-5E19-44C3-8F11-215C9EBE4E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5" t="25456" r="327" b="31676"/>
            <a:stretch/>
          </p:blipFill>
          <p:spPr>
            <a:xfrm>
              <a:off x="8124" y="5903523"/>
              <a:ext cx="12200467" cy="978201"/>
            </a:xfrm>
            <a:prstGeom prst="rect">
              <a:avLst/>
            </a:prstGeom>
            <a:ln>
              <a:noFill/>
            </a:ln>
          </p:spPr>
        </p:pic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B3F52663-5632-4AA7-B36E-33C8B2FD3A92}"/>
                </a:ext>
              </a:extLst>
            </p:cNvPr>
            <p:cNvSpPr/>
            <p:nvPr/>
          </p:nvSpPr>
          <p:spPr>
            <a:xfrm>
              <a:off x="6341" y="5903523"/>
              <a:ext cx="12204032" cy="978201"/>
            </a:xfrm>
            <a:prstGeom prst="rect">
              <a:avLst/>
            </a:prstGeom>
            <a:solidFill>
              <a:srgbClr val="3C3C3C">
                <a:alpha val="2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CB6EE5BF-1336-4642-8248-2F98BCAD791C}"/>
              </a:ext>
            </a:extLst>
          </p:cNvPr>
          <p:cNvGrpSpPr/>
          <p:nvPr/>
        </p:nvGrpSpPr>
        <p:grpSpPr>
          <a:xfrm>
            <a:off x="6877050" y="2512553"/>
            <a:ext cx="4651909" cy="1619250"/>
            <a:chOff x="595799" y="2509891"/>
            <a:chExt cx="3962725" cy="1952626"/>
          </a:xfrm>
          <a:solidFill>
            <a:srgbClr val="F5F6F7"/>
          </a:solidFill>
        </p:grpSpPr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5093C5F5-9A2C-485D-8083-C49616FE350A}"/>
                </a:ext>
              </a:extLst>
            </p:cNvPr>
            <p:cNvSpPr/>
            <p:nvPr/>
          </p:nvSpPr>
          <p:spPr>
            <a:xfrm>
              <a:off x="595800" y="2509891"/>
              <a:ext cx="3962724" cy="19526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E970EE2-CE50-41A6-B7B5-BECCD857E813}"/>
                </a:ext>
              </a:extLst>
            </p:cNvPr>
            <p:cNvSpPr/>
            <p:nvPr/>
          </p:nvSpPr>
          <p:spPr>
            <a:xfrm>
              <a:off x="595799" y="2588099"/>
              <a:ext cx="3962724" cy="1824784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415364"/>
                </a:buClr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Consente di ottenere: </a:t>
              </a:r>
            </a:p>
            <a:p>
              <a:pPr marL="400050" marR="0" lvl="0" indent="-4000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415364"/>
                </a:buClr>
                <a:buSzTx/>
                <a:buFontTx/>
                <a:buAutoNum type="romanLcParenBoth"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una </a:t>
              </a: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stima del contributo sul tasso di sconto 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(i.e. 5 variabili di </a:t>
              </a:r>
              <a:r>
                <a:rPr kumimoji="0" lang="it-IT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input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); </a:t>
              </a:r>
            </a:p>
            <a:p>
              <a:pPr marL="400050" marR="0" lvl="0" indent="-4000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5364"/>
                </a:buClr>
                <a:buSzTx/>
                <a:buFontTx/>
                <a:buAutoNum type="romanLcParenBoth"/>
                <a:tabLst/>
                <a:defRPr/>
              </a:pPr>
              <a:r>
                <a:rPr kumimoji="0" lang="it-IT" sz="140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un’</a:t>
              </a: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indicazione del tasso di dilazione 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che consente di ottenere il livello </a:t>
              </a: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massimo di contributo 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 di </a:t>
              </a: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azzerare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1536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il </a:t>
              </a: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costo dello sconto </a:t>
              </a:r>
            </a:p>
          </p:txBody>
        </p:sp>
      </p:grpSp>
      <p:pic>
        <p:nvPicPr>
          <p:cNvPr id="12" name="Elemento grafico 11" descr="Punto esclamativo con riempimento a tinta unita">
            <a:extLst>
              <a:ext uri="{FF2B5EF4-FFF2-40B4-BE49-F238E27FC236}">
                <a16:creationId xmlns:a16="http://schemas.microsoft.com/office/drawing/2014/main" id="{8907423B-3AB3-48BD-B18D-0188BC547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23993" y="2096976"/>
            <a:ext cx="687003" cy="68700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750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F02BF3-E2AF-4514-B963-2A8D49366E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t="18350" r="-38" b="1806"/>
          <a:stretch/>
        </p:blipFill>
        <p:spPr>
          <a:xfrm>
            <a:off x="0" y="-21265"/>
            <a:ext cx="6781800" cy="687926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213F22E-2327-4C77-8ADD-A612AC3AF11F}"/>
              </a:ext>
            </a:extLst>
          </p:cNvPr>
          <p:cNvSpPr>
            <a:spLocks noChangeAspect="1"/>
          </p:cNvSpPr>
          <p:nvPr/>
        </p:nvSpPr>
        <p:spPr>
          <a:xfrm>
            <a:off x="-19051" y="-209550"/>
            <a:ext cx="6905625" cy="7067548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>
          <a:xfrm>
            <a:off x="-19050" y="3015282"/>
            <a:ext cx="8928100" cy="827435"/>
          </a:xfrm>
          <a:solidFill>
            <a:schemeClr val="bg1">
              <a:alpha val="66000"/>
            </a:schemeClr>
          </a:solidFill>
        </p:spPr>
        <p:txBody>
          <a:bodyPr anchor="ctr"/>
          <a:lstStyle/>
          <a:p>
            <a:r>
              <a:rPr lang="it-IT" sz="3600" dirty="0">
                <a:solidFill>
                  <a:schemeClr val="accent1"/>
                </a:solidFill>
              </a:rPr>
              <a:t> Allegato – Esempio numerico</a:t>
            </a:r>
          </a:p>
        </p:txBody>
      </p:sp>
    </p:spTree>
    <p:extLst>
      <p:ext uri="{BB962C8B-B14F-4D97-AF65-F5344CB8AC3E}">
        <p14:creationId xmlns:p14="http://schemas.microsoft.com/office/powerpoint/2010/main" val="224517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EEE2DA4B-9F02-4DE6-8539-F89ED404B8DB}"/>
              </a:ext>
            </a:extLst>
          </p:cNvPr>
          <p:cNvCxnSpPr>
            <a:cxnSpLocks/>
          </p:cNvCxnSpPr>
          <p:nvPr/>
        </p:nvCxnSpPr>
        <p:spPr>
          <a:xfrm flipH="1">
            <a:off x="10765791" y="1982243"/>
            <a:ext cx="0" cy="115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sz="2267" dirty="0"/>
              <a:t>Contributo Export su </a:t>
            </a:r>
            <a:r>
              <a:rPr lang="it-IT" sz="2267" dirty="0">
                <a:solidFill>
                  <a:srgbClr val="415364"/>
                </a:solidFill>
              </a:rPr>
              <a:t>«</a:t>
            </a:r>
            <a:r>
              <a:rPr lang="it-IT" sz="2267" i="1" dirty="0">
                <a:solidFill>
                  <a:srgbClr val="415364"/>
                </a:solidFill>
              </a:rPr>
              <a:t>Leasing</a:t>
            </a:r>
            <a:r>
              <a:rPr lang="it-IT" sz="2267" dirty="0">
                <a:solidFill>
                  <a:srgbClr val="415364"/>
                </a:solidFill>
              </a:rPr>
              <a:t> all’esportazione»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DA0FE-9C19-F746-8419-6700E348BF78}" type="slidenum">
              <a:rPr lang="it-IT"/>
              <a:pPr>
                <a:defRPr/>
              </a:pPr>
              <a:t>9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195" t="25456" r="327" b="31676"/>
          <a:stretch/>
        </p:blipFill>
        <p:spPr>
          <a:xfrm>
            <a:off x="-8467" y="5903525"/>
            <a:ext cx="12200467" cy="978201"/>
          </a:xfrm>
          <a:prstGeom prst="rect">
            <a:avLst/>
          </a:prstGeom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0" y="5903524"/>
            <a:ext cx="12204032" cy="978201"/>
          </a:xfrm>
          <a:prstGeom prst="rect">
            <a:avLst/>
          </a:prstGeom>
          <a:solidFill>
            <a:srgbClr val="3C3C3C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 sz="2400">
              <a:solidFill>
                <a:srgbClr val="FFFEFD"/>
              </a:solidFill>
              <a:latin typeface="Arial" panose="020B0604020202020204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777" y="1298719"/>
            <a:ext cx="1205079" cy="57492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899105" y="3397055"/>
            <a:ext cx="1511137" cy="468352"/>
          </a:xfrm>
          <a:prstGeom prst="rect">
            <a:avLst/>
          </a:prstGeom>
          <a:solidFill>
            <a:srgbClr val="B5C8E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200" b="1" i="1" dirty="0" err="1">
                <a:solidFill>
                  <a:srgbClr val="415364"/>
                </a:solidFill>
                <a:latin typeface="Arial" panose="020B0604020202020204"/>
              </a:rPr>
              <a:t>Lessee</a:t>
            </a:r>
            <a:endParaRPr lang="it-IT" sz="1200" b="1" i="1" dirty="0">
              <a:solidFill>
                <a:srgbClr val="415364"/>
              </a:solidFill>
              <a:latin typeface="Arial" panose="020B0604020202020204"/>
            </a:endParaRPr>
          </a:p>
          <a:p>
            <a:pPr algn="ctr">
              <a:defRPr/>
            </a:pPr>
            <a:r>
              <a:rPr lang="it-IT" sz="1050" dirty="0">
                <a:solidFill>
                  <a:srgbClr val="415364"/>
                </a:solidFill>
                <a:latin typeface="Arial" panose="020B0604020202020204"/>
              </a:rPr>
              <a:t>(locatario estero)</a:t>
            </a:r>
            <a:endParaRPr lang="it-IT" sz="1200" dirty="0">
              <a:solidFill>
                <a:srgbClr val="415364"/>
              </a:solidFill>
              <a:latin typeface="Arial" panose="020B0604020202020204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9903352" y="3387859"/>
            <a:ext cx="1512000" cy="4844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200" b="1" i="1" dirty="0" err="1">
                <a:solidFill>
                  <a:srgbClr val="FFFEFD"/>
                </a:solidFill>
                <a:latin typeface="Arial" panose="020B0604020202020204"/>
              </a:rPr>
              <a:t>Lessor</a:t>
            </a:r>
            <a:endParaRPr lang="it-IT" sz="1200" b="1" i="1" dirty="0">
              <a:solidFill>
                <a:srgbClr val="FFFEFD"/>
              </a:solidFill>
              <a:latin typeface="Arial" panose="020B0604020202020204"/>
            </a:endParaRPr>
          </a:p>
          <a:p>
            <a:pPr algn="ctr">
              <a:defRPr/>
            </a:pPr>
            <a:r>
              <a:rPr lang="it-IT" sz="1050" i="1" dirty="0">
                <a:solidFill>
                  <a:srgbClr val="FFFEFD"/>
                </a:solidFill>
                <a:latin typeface="Arial" panose="020B0604020202020204"/>
              </a:rPr>
              <a:t>(locatore italiano)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9903352" y="1341230"/>
            <a:ext cx="1512000" cy="484431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200" b="1" dirty="0">
                <a:solidFill>
                  <a:srgbClr val="FFFEFD"/>
                </a:solidFill>
                <a:latin typeface="Arial" panose="020B0604020202020204"/>
              </a:rPr>
              <a:t>Istituto Scontante</a:t>
            </a:r>
            <a:endParaRPr lang="it-IT" sz="1000" dirty="0">
              <a:solidFill>
                <a:srgbClr val="FFFEFD"/>
              </a:solidFill>
              <a:latin typeface="Arial" panose="020B0604020202020204"/>
            </a:endParaRPr>
          </a:p>
        </p:txBody>
      </p:sp>
      <p:cxnSp>
        <p:nvCxnSpPr>
          <p:cNvPr id="16" name="Connettore 2 15"/>
          <p:cNvCxnSpPr/>
          <p:nvPr/>
        </p:nvCxnSpPr>
        <p:spPr>
          <a:xfrm flipH="1" flipV="1">
            <a:off x="10659351" y="1972567"/>
            <a:ext cx="0" cy="115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705806" y="3197940"/>
            <a:ext cx="1830391" cy="35501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Contratto di </a:t>
            </a:r>
            <a:r>
              <a:rPr kumimoji="0" lang="it-IT" sz="1000" b="1" i="1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export</a:t>
            </a:r>
            <a:r>
              <a:rPr kumimoji="0" lang="it-IT" sz="1000" b="1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con canoni dilazionati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7617621" y="3741581"/>
            <a:ext cx="2047007" cy="4263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it-IT" sz="1000" dirty="0">
                <a:solidFill>
                  <a:srgbClr val="415364"/>
                </a:solidFill>
                <a:latin typeface="Arial" panose="020B0604020202020204"/>
              </a:rPr>
              <a:t>Titoli di pagamento  al tasso di dilazione del </a:t>
            </a:r>
            <a:r>
              <a:rPr lang="it-IT" sz="1000" b="1" dirty="0">
                <a:solidFill>
                  <a:srgbClr val="415364"/>
                </a:solidFill>
                <a:latin typeface="Arial" panose="020B0604020202020204"/>
              </a:rPr>
              <a:t>4,60% p.a.</a:t>
            </a:r>
          </a:p>
        </p:txBody>
      </p:sp>
      <p:sp>
        <p:nvSpPr>
          <p:cNvPr id="19" name="Ovale 18"/>
          <p:cNvSpPr>
            <a:spLocks noChangeAspect="1"/>
          </p:cNvSpPr>
          <p:nvPr/>
        </p:nvSpPr>
        <p:spPr>
          <a:xfrm>
            <a:off x="8491785" y="2860823"/>
            <a:ext cx="258427" cy="25842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b="1" dirty="0">
                <a:solidFill>
                  <a:srgbClr val="FFFEFD"/>
                </a:solidFill>
                <a:latin typeface="Arial" panose="020B0604020202020204"/>
              </a:rPr>
              <a:t>1</a:t>
            </a:r>
          </a:p>
        </p:txBody>
      </p:sp>
      <p:cxnSp>
        <p:nvCxnSpPr>
          <p:cNvPr id="21" name="Connettore 2 20"/>
          <p:cNvCxnSpPr/>
          <p:nvPr/>
        </p:nvCxnSpPr>
        <p:spPr>
          <a:xfrm>
            <a:off x="7410242" y="1825660"/>
            <a:ext cx="2493109" cy="14363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179100" y="1348619"/>
            <a:ext cx="507871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 algn="just">
              <a:buClr>
                <a:srgbClr val="415364"/>
              </a:buClr>
              <a:buFontTx/>
              <a:buAutoNum type="arabicPeriod"/>
              <a:defRPr/>
            </a:pP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In data 7.1.2023 locatore italiano (SMALL) e locatario estero stipulano un contratto di </a:t>
            </a:r>
            <a:r>
              <a:rPr lang="it-IT" sz="1100" i="1" dirty="0">
                <a:solidFill>
                  <a:srgbClr val="415364"/>
                </a:solidFill>
                <a:latin typeface="Arial" panose="020B0604020202020204"/>
              </a:rPr>
              <a:t>leasing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 in euro per la fornitura di un macchinario. L’85% del prezzo del macchinario, oltre interessi, è pagato dal locatario estero al locatore italiano in 10 canoni semestrali, rappresentati da </a:t>
            </a:r>
            <a:r>
              <a:rPr lang="it-IT" sz="1100" i="1" dirty="0" err="1">
                <a:solidFill>
                  <a:srgbClr val="415364"/>
                </a:solidFill>
                <a:latin typeface="Arial" panose="020B0604020202020204"/>
              </a:rPr>
              <a:t>promissory</a:t>
            </a:r>
            <a:r>
              <a:rPr lang="it-IT" sz="1100" i="1" dirty="0">
                <a:solidFill>
                  <a:srgbClr val="415364"/>
                </a:solidFill>
                <a:latin typeface="Arial" panose="020B0604020202020204"/>
              </a:rPr>
              <a:t> notes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. Il tasso di dilazione è pari al </a:t>
            </a:r>
            <a:r>
              <a:rPr lang="it-IT" sz="1100" b="1" dirty="0">
                <a:solidFill>
                  <a:srgbClr val="415364"/>
                </a:solidFill>
                <a:latin typeface="Arial" panose="020B0604020202020204"/>
              </a:rPr>
              <a:t>4,60% p.a.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 e include: </a:t>
            </a:r>
          </a:p>
          <a:p>
            <a:pPr marL="685783" lvl="1" indent="-228594" algn="just">
              <a:buClr>
                <a:srgbClr val="415364"/>
              </a:buClr>
              <a:buFont typeface="Arial" panose="020B0604020202020204" pitchFamily="34" charset="0"/>
              <a:buChar char="•"/>
              <a:defRPr/>
            </a:pP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il premio assicurativo </a:t>
            </a:r>
            <a:r>
              <a:rPr lang="it-IT" sz="1100" i="1" dirty="0">
                <a:solidFill>
                  <a:srgbClr val="415364"/>
                </a:solidFill>
                <a:latin typeface="Arial" panose="020B0604020202020204"/>
              </a:rPr>
              <a:t>running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 pari a </a:t>
            </a:r>
            <a:r>
              <a:rPr lang="it-IT" sz="1100" b="1" dirty="0">
                <a:solidFill>
                  <a:srgbClr val="415364"/>
                </a:solidFill>
                <a:latin typeface="Arial" panose="020B0604020202020204"/>
              </a:rPr>
              <a:t>1,40% p.a.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  richiesto per la copertura del rischio del credito del </a:t>
            </a:r>
            <a:r>
              <a:rPr lang="it-IT" sz="1100" i="1" dirty="0" err="1">
                <a:solidFill>
                  <a:srgbClr val="415364"/>
                </a:solidFill>
                <a:latin typeface="Arial" panose="020B0604020202020204"/>
              </a:rPr>
              <a:t>Lessee</a:t>
            </a:r>
            <a:r>
              <a:rPr lang="it-IT" sz="1100" i="1" dirty="0">
                <a:solidFill>
                  <a:srgbClr val="415364"/>
                </a:solidFill>
                <a:latin typeface="Arial" panose="020B0604020202020204"/>
              </a:rPr>
              <a:t> 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estero;</a:t>
            </a:r>
          </a:p>
          <a:p>
            <a:pPr marL="685783" lvl="1" indent="-228594" algn="just">
              <a:buClr>
                <a:srgbClr val="415364"/>
              </a:buClr>
              <a:buFont typeface="Arial" panose="020B0604020202020204" pitchFamily="34" charset="0"/>
              <a:buChar char="•"/>
              <a:defRPr/>
            </a:pP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commissioni bancarie </a:t>
            </a:r>
            <a:r>
              <a:rPr lang="it-IT" sz="1100" i="1" dirty="0">
                <a:solidFill>
                  <a:srgbClr val="415364"/>
                </a:solidFill>
                <a:latin typeface="Arial" panose="020B0604020202020204"/>
              </a:rPr>
              <a:t>running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 pari a </a:t>
            </a:r>
            <a:r>
              <a:rPr lang="it-IT" sz="1100" b="1" dirty="0">
                <a:solidFill>
                  <a:srgbClr val="415364"/>
                </a:solidFill>
                <a:latin typeface="Arial" panose="020B0604020202020204"/>
              </a:rPr>
              <a:t>0,22% p.a.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;</a:t>
            </a:r>
          </a:p>
          <a:p>
            <a:pPr marL="685783" lvl="1" indent="-228594" algn="just">
              <a:buClr>
                <a:srgbClr val="415364"/>
              </a:buClr>
              <a:buFont typeface="Arial" panose="020B0604020202020204" pitchFamily="34" charset="0"/>
              <a:buChar char="•"/>
              <a:defRPr/>
            </a:pP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il tasso di interesse netto del </a:t>
            </a:r>
            <a:r>
              <a:rPr lang="it-IT" sz="1100" b="1" dirty="0">
                <a:solidFill>
                  <a:srgbClr val="415364"/>
                </a:solidFill>
                <a:latin typeface="Arial" panose="020B0604020202020204"/>
              </a:rPr>
              <a:t>2,98% p.a.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 (pari al CIRR in vigore alla data di firma del contratto commerciale)</a:t>
            </a:r>
          </a:p>
          <a:p>
            <a:pPr marL="228594" indent="-228594" algn="just">
              <a:buClr>
                <a:srgbClr val="415364"/>
              </a:buClr>
              <a:buFontTx/>
              <a:buAutoNum type="arabicPeriod"/>
              <a:defRPr/>
            </a:pPr>
            <a:endParaRPr lang="it-IT" sz="1100" dirty="0">
              <a:solidFill>
                <a:srgbClr val="415364"/>
              </a:solidFill>
              <a:latin typeface="Arial" panose="020B0604020202020204"/>
            </a:endParaRPr>
          </a:p>
          <a:p>
            <a:pPr marL="228594" indent="-228594" algn="just">
              <a:buClr>
                <a:srgbClr val="415364"/>
              </a:buClr>
              <a:buFontTx/>
              <a:buAutoNum type="arabicPeriod"/>
              <a:defRPr/>
            </a:pP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l’Istituto Scontante sconta pro-soluto i titoli di pagamento emessi dal </a:t>
            </a:r>
            <a:r>
              <a:rPr lang="it-IT" sz="1100" i="1" dirty="0" err="1">
                <a:solidFill>
                  <a:srgbClr val="415364"/>
                </a:solidFill>
                <a:latin typeface="Arial" panose="020B0604020202020204"/>
              </a:rPr>
              <a:t>Lessee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 estero ad un tasso pari a </a:t>
            </a:r>
            <a:r>
              <a:rPr lang="it-IT" sz="1100" b="1" dirty="0">
                <a:solidFill>
                  <a:srgbClr val="415364"/>
                </a:solidFill>
                <a:latin typeface="Arial" panose="020B0604020202020204"/>
              </a:rPr>
              <a:t>4,50% p.a.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 (sulla base del rischio di credito della copertura assicurativa trasferita dal </a:t>
            </a:r>
            <a:r>
              <a:rPr lang="it-IT" sz="1100" i="1" dirty="0" err="1">
                <a:solidFill>
                  <a:srgbClr val="415364"/>
                </a:solidFill>
                <a:latin typeface="Arial" panose="020B0604020202020204"/>
              </a:rPr>
              <a:t>Lessor</a:t>
            </a:r>
            <a:r>
              <a:rPr lang="it-IT" sz="1100" i="1" dirty="0">
                <a:solidFill>
                  <a:srgbClr val="415364"/>
                </a:solidFill>
                <a:latin typeface="Arial" panose="020B0604020202020204"/>
              </a:rPr>
              <a:t> 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italiano, assieme ai titoli di credito, all’Istituto Scontante).</a:t>
            </a:r>
          </a:p>
          <a:p>
            <a:pPr marL="228594" indent="-228594" algn="just">
              <a:buFontTx/>
              <a:buAutoNum type="arabicPeriod"/>
              <a:defRPr/>
            </a:pPr>
            <a:endParaRPr lang="it-IT" sz="1100" b="1" dirty="0">
              <a:solidFill>
                <a:srgbClr val="005392"/>
              </a:solidFill>
              <a:latin typeface="Arial" panose="020B0604020202020204"/>
            </a:endParaRPr>
          </a:p>
          <a:p>
            <a:pPr marL="228594" indent="-228594" algn="just">
              <a:buFontTx/>
              <a:buAutoNum type="arabicPeriod"/>
              <a:defRPr/>
            </a:pPr>
            <a:r>
              <a:rPr lang="it-IT" sz="1100" dirty="0">
                <a:latin typeface="Arial" panose="020B0604020202020204"/>
              </a:rPr>
              <a:t>Poiché</a:t>
            </a:r>
            <a:r>
              <a:rPr lang="it-IT" sz="1100" b="1" dirty="0">
                <a:solidFill>
                  <a:srgbClr val="005392"/>
                </a:solidFill>
                <a:latin typeface="Arial" panose="020B0604020202020204"/>
              </a:rPr>
              <a:t> il tasso d’interesse </a:t>
            </a:r>
            <a:r>
              <a:rPr lang="it-IT" sz="1100" dirty="0">
                <a:solidFill>
                  <a:srgbClr val="005392"/>
                </a:solidFill>
                <a:latin typeface="Arial" panose="020B0604020202020204"/>
              </a:rPr>
              <a:t>della dilazione contrattuale (</a:t>
            </a:r>
            <a:r>
              <a:rPr lang="it-IT" sz="1100" b="1" dirty="0">
                <a:solidFill>
                  <a:srgbClr val="005392"/>
                </a:solidFill>
                <a:latin typeface="Arial" panose="020B0604020202020204"/>
              </a:rPr>
              <a:t>al netto </a:t>
            </a:r>
            <a:r>
              <a:rPr lang="it-IT" sz="1100" dirty="0">
                <a:solidFill>
                  <a:srgbClr val="005392"/>
                </a:solidFill>
                <a:latin typeface="Arial" panose="020B0604020202020204"/>
              </a:rPr>
              <a:t>del</a:t>
            </a:r>
            <a:r>
              <a:rPr lang="it-IT" sz="1100" b="1" dirty="0">
                <a:solidFill>
                  <a:srgbClr val="005392"/>
                </a:solidFill>
                <a:latin typeface="Arial" panose="020B0604020202020204"/>
              </a:rPr>
              <a:t> premio assicurativo </a:t>
            </a:r>
            <a:r>
              <a:rPr lang="it-IT" sz="1100" dirty="0">
                <a:solidFill>
                  <a:srgbClr val="005392"/>
                </a:solidFill>
                <a:latin typeface="Arial" panose="020B0604020202020204"/>
              </a:rPr>
              <a:t>e</a:t>
            </a:r>
            <a:r>
              <a:rPr lang="it-IT" sz="1100" b="1" dirty="0">
                <a:solidFill>
                  <a:srgbClr val="005392"/>
                </a:solidFill>
                <a:latin typeface="Arial" panose="020B0604020202020204"/>
              </a:rPr>
              <a:t> </a:t>
            </a:r>
            <a:r>
              <a:rPr lang="it-IT" sz="1100" dirty="0">
                <a:solidFill>
                  <a:srgbClr val="005392"/>
                </a:solidFill>
                <a:latin typeface="Arial" panose="020B0604020202020204"/>
              </a:rPr>
              <a:t>delle</a:t>
            </a:r>
            <a:r>
              <a:rPr lang="it-IT" sz="1100" b="1" dirty="0">
                <a:solidFill>
                  <a:srgbClr val="005392"/>
                </a:solidFill>
                <a:latin typeface="Arial" panose="020B0604020202020204"/>
              </a:rPr>
              <a:t> commissioni bancarie </a:t>
            </a:r>
            <a:r>
              <a:rPr lang="it-IT" sz="1100" i="1" dirty="0">
                <a:solidFill>
                  <a:srgbClr val="005392"/>
                </a:solidFill>
                <a:latin typeface="Arial" panose="020B0604020202020204"/>
              </a:rPr>
              <a:t>running</a:t>
            </a:r>
            <a:r>
              <a:rPr lang="it-IT" sz="1100" dirty="0">
                <a:solidFill>
                  <a:srgbClr val="005392"/>
                </a:solidFill>
                <a:latin typeface="Arial" panose="020B0604020202020204"/>
              </a:rPr>
              <a:t>)</a:t>
            </a:r>
            <a:r>
              <a:rPr lang="it-IT" sz="1100" b="1" dirty="0">
                <a:solidFill>
                  <a:srgbClr val="005392"/>
                </a:solidFill>
                <a:latin typeface="Arial" panose="020B0604020202020204"/>
              </a:rPr>
              <a:t> è inferiore al tasso di sconto </a:t>
            </a:r>
            <a:r>
              <a:rPr lang="it-IT" sz="1100" dirty="0">
                <a:solidFill>
                  <a:srgbClr val="005392"/>
                </a:solidFill>
                <a:latin typeface="Arial" panose="020B0604020202020204"/>
              </a:rPr>
              <a:t>richiesto dall’Istituto Scontante,</a:t>
            </a:r>
            <a:r>
              <a:rPr lang="it-IT" sz="1100" b="1" dirty="0">
                <a:solidFill>
                  <a:srgbClr val="005392"/>
                </a:solidFill>
                <a:latin typeface="Arial" panose="020B0604020202020204"/>
              </a:rPr>
              <a:t> </a:t>
            </a:r>
            <a:r>
              <a:rPr lang="it-IT" sz="1100" dirty="0">
                <a:solidFill>
                  <a:srgbClr val="005392"/>
                </a:solidFill>
                <a:latin typeface="Arial" panose="020B0604020202020204"/>
              </a:rPr>
              <a:t>l’operazione è</a:t>
            </a:r>
            <a:r>
              <a:rPr lang="it-IT" sz="1100" b="1" dirty="0">
                <a:solidFill>
                  <a:srgbClr val="005392"/>
                </a:solidFill>
                <a:latin typeface="Arial" panose="020B0604020202020204"/>
              </a:rPr>
              <a:t> </a:t>
            </a:r>
            <a:r>
              <a:rPr lang="it-IT" sz="1100" b="1" i="1" dirty="0" err="1">
                <a:solidFill>
                  <a:srgbClr val="005392"/>
                </a:solidFill>
                <a:latin typeface="Arial" panose="020B0604020202020204"/>
              </a:rPr>
              <a:t>eligible</a:t>
            </a:r>
            <a:r>
              <a:rPr lang="it-IT" sz="1100" b="1" dirty="0">
                <a:solidFill>
                  <a:srgbClr val="005392"/>
                </a:solidFill>
                <a:latin typeface="Arial" panose="020B0604020202020204"/>
              </a:rPr>
              <a:t> per il contributo SIMEST.</a:t>
            </a:r>
          </a:p>
          <a:p>
            <a:pPr algn="just">
              <a:defRPr/>
            </a:pPr>
            <a:endParaRPr lang="it-IT" sz="1100" dirty="0">
              <a:solidFill>
                <a:srgbClr val="005392"/>
              </a:solidFill>
              <a:latin typeface="Arial" panose="020B0604020202020204"/>
            </a:endParaRPr>
          </a:p>
          <a:p>
            <a:pPr algn="just">
              <a:defRPr/>
            </a:pP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Il </a:t>
            </a:r>
            <a:r>
              <a:rPr lang="it-IT" sz="1100" b="1" dirty="0">
                <a:solidFill>
                  <a:srgbClr val="415364"/>
                </a:solidFill>
                <a:latin typeface="Arial" panose="020B0604020202020204"/>
              </a:rPr>
              <a:t>Contributo erogabile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 da SIMEST per l’operazione è pari a </a:t>
            </a:r>
            <a:r>
              <a:rPr lang="it-IT" sz="1100" b="1" dirty="0">
                <a:solidFill>
                  <a:srgbClr val="415364"/>
                </a:solidFill>
                <a:latin typeface="Arial" panose="020B0604020202020204"/>
              </a:rPr>
              <a:t>1,52%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 p.a. erogato al </a:t>
            </a:r>
            <a:r>
              <a:rPr lang="it-IT" sz="1100" i="1" dirty="0" err="1">
                <a:solidFill>
                  <a:srgbClr val="415364"/>
                </a:solidFill>
                <a:latin typeface="Arial" panose="020B0604020202020204"/>
              </a:rPr>
              <a:t>Lessor</a:t>
            </a:r>
            <a:r>
              <a:rPr lang="it-IT" sz="1100" i="1" dirty="0">
                <a:solidFill>
                  <a:srgbClr val="415364"/>
                </a:solidFill>
                <a:latin typeface="Arial" panose="020B0604020202020204"/>
              </a:rPr>
              <a:t> 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(locatario italiano) e neutralizza i costi dell’operazione di sconto</a:t>
            </a:r>
            <a:r>
              <a:rPr lang="it-IT" sz="1100" baseline="30000" dirty="0">
                <a:solidFill>
                  <a:srgbClr val="415364"/>
                </a:solidFill>
                <a:latin typeface="Arial" panose="020B0604020202020204"/>
              </a:rPr>
              <a:t>(**)</a:t>
            </a:r>
            <a:r>
              <a:rPr lang="it-IT" sz="1100" dirty="0">
                <a:solidFill>
                  <a:srgbClr val="415364"/>
                </a:solidFill>
                <a:latin typeface="Arial" panose="020B0604020202020204"/>
              </a:rPr>
              <a:t>.</a:t>
            </a:r>
          </a:p>
          <a:p>
            <a:pPr algn="just">
              <a:defRPr/>
            </a:pPr>
            <a:endParaRPr lang="it-IT" sz="1100" dirty="0">
              <a:solidFill>
                <a:srgbClr val="005392"/>
              </a:solidFill>
              <a:latin typeface="Arial" panose="020B0604020202020204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179101" y="1114301"/>
            <a:ext cx="5221977" cy="4395081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 sz="2400">
              <a:solidFill>
                <a:srgbClr val="FFFEFD"/>
              </a:solidFill>
              <a:latin typeface="Arial" panose="020B0604020202020204"/>
            </a:endParaRP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715" y="807018"/>
            <a:ext cx="448732" cy="475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3" name="Rettangolo 32"/>
          <p:cNvSpPr/>
          <p:nvPr/>
        </p:nvSpPr>
        <p:spPr>
          <a:xfrm>
            <a:off x="545449" y="836834"/>
            <a:ext cx="3002823" cy="511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it-IT" sz="1400" b="1" dirty="0">
                <a:solidFill>
                  <a:srgbClr val="005392"/>
                </a:solidFill>
                <a:latin typeface="Arial" panose="020B0604020202020204"/>
              </a:rPr>
              <a:t>STRUTTURA DELL’INTERVENTO</a:t>
            </a:r>
          </a:p>
        </p:txBody>
      </p:sp>
      <p:sp>
        <p:nvSpPr>
          <p:cNvPr id="35" name="Ovale 34"/>
          <p:cNvSpPr>
            <a:spLocks noChangeAspect="1"/>
          </p:cNvSpPr>
          <p:nvPr/>
        </p:nvSpPr>
        <p:spPr>
          <a:xfrm>
            <a:off x="8798887" y="1873644"/>
            <a:ext cx="258427" cy="25842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b="1" dirty="0">
                <a:solidFill>
                  <a:srgbClr val="FFFEFD"/>
                </a:solidFill>
                <a:latin typeface="Arial" panose="020B0604020202020204"/>
              </a:rPr>
              <a:t>3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7243729" y="1215183"/>
            <a:ext cx="542107" cy="27189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>
              <a:defRPr/>
            </a:pPr>
            <a:r>
              <a:rPr lang="it-IT" sz="1200" b="1" dirty="0">
                <a:solidFill>
                  <a:srgbClr val="415364"/>
                </a:solidFill>
                <a:latin typeface="Arial" panose="020B0604020202020204"/>
              </a:rPr>
              <a:t>(*)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6077353" y="5642817"/>
            <a:ext cx="5503791" cy="27189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>
              <a:defRPr/>
            </a:pPr>
            <a:r>
              <a:rPr lang="it-IT" sz="900" i="1" baseline="30000" dirty="0">
                <a:solidFill>
                  <a:srgbClr val="415364"/>
                </a:solidFill>
                <a:latin typeface="Arial" panose="020B0604020202020204"/>
              </a:rPr>
              <a:t>(*)</a:t>
            </a:r>
            <a:r>
              <a:rPr lang="it-IT" sz="900" i="1" dirty="0">
                <a:solidFill>
                  <a:srgbClr val="415364"/>
                </a:solidFill>
                <a:latin typeface="Arial" panose="020B0604020202020204"/>
              </a:rPr>
              <a:t> SIMEST in qualità di gestore dei fondi pubblici per conto del MAECI </a:t>
            </a:r>
          </a:p>
        </p:txBody>
      </p:sp>
      <p:cxnSp>
        <p:nvCxnSpPr>
          <p:cNvPr id="34" name="Connettore 2 33"/>
          <p:cNvCxnSpPr/>
          <p:nvPr/>
        </p:nvCxnSpPr>
        <p:spPr>
          <a:xfrm flipH="1">
            <a:off x="7597123" y="3578611"/>
            <a:ext cx="2088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 flipV="1">
            <a:off x="7587919" y="3690265"/>
            <a:ext cx="2088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9997738" y="2242676"/>
            <a:ext cx="1340953" cy="6665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933" dirty="0">
                <a:solidFill>
                  <a:srgbClr val="415364"/>
                </a:solidFill>
                <a:latin typeface="Arial" panose="020B0604020202020204"/>
              </a:rPr>
              <a:t>Sconto pro soluto titoli di pagamento al tasso del </a:t>
            </a:r>
            <a:r>
              <a:rPr lang="it-IT" sz="933" b="1" dirty="0">
                <a:solidFill>
                  <a:srgbClr val="415364"/>
                </a:solidFill>
                <a:latin typeface="Arial" panose="020B0604020202020204"/>
              </a:rPr>
              <a:t>4,50% p.a.</a:t>
            </a:r>
          </a:p>
          <a:p>
            <a:pPr algn="ctr">
              <a:defRPr/>
            </a:pPr>
            <a:r>
              <a:rPr lang="it-IT" sz="933" dirty="0">
                <a:solidFill>
                  <a:srgbClr val="415364"/>
                </a:solidFill>
                <a:latin typeface="Arial" panose="020B0604020202020204"/>
              </a:rPr>
              <a:t>e Voltura di Polizza</a:t>
            </a:r>
          </a:p>
        </p:txBody>
      </p:sp>
      <p:sp>
        <p:nvSpPr>
          <p:cNvPr id="36" name="Ovale 35"/>
          <p:cNvSpPr>
            <a:spLocks noChangeAspect="1"/>
          </p:cNvSpPr>
          <p:nvPr/>
        </p:nvSpPr>
        <p:spPr>
          <a:xfrm>
            <a:off x="9972421" y="2061780"/>
            <a:ext cx="258427" cy="25842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b="1" dirty="0">
                <a:solidFill>
                  <a:srgbClr val="FFFEFD"/>
                </a:solidFill>
                <a:latin typeface="Arial" panose="020B0604020202020204"/>
              </a:rPr>
              <a:t>2</a:t>
            </a:r>
          </a:p>
        </p:txBody>
      </p:sp>
      <p:sp>
        <p:nvSpPr>
          <p:cNvPr id="44" name="CasellaDiTesto 43"/>
          <p:cNvSpPr txBox="1"/>
          <p:nvPr/>
        </p:nvSpPr>
        <p:spPr>
          <a:xfrm rot="1814203">
            <a:off x="7876984" y="2131529"/>
            <a:ext cx="1682321" cy="39895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>
              <a:defRPr/>
            </a:pPr>
            <a:r>
              <a:rPr lang="it-IT" sz="1051" b="1" dirty="0">
                <a:solidFill>
                  <a:srgbClr val="415364"/>
                </a:solidFill>
                <a:latin typeface="Arial" panose="020B0604020202020204"/>
              </a:rPr>
              <a:t>Contributo SIMEST 1,52% p.a.</a:t>
            </a:r>
            <a:r>
              <a:rPr lang="it-IT" sz="1051" b="1" i="1" dirty="0">
                <a:solidFill>
                  <a:srgbClr val="415364"/>
                </a:solidFill>
                <a:latin typeface="Arial" panose="020B0604020202020204"/>
              </a:rPr>
              <a:t> </a:t>
            </a:r>
          </a:p>
        </p:txBody>
      </p:sp>
      <p:cxnSp>
        <p:nvCxnSpPr>
          <p:cNvPr id="47" name="Connettore 2 46"/>
          <p:cNvCxnSpPr/>
          <p:nvPr/>
        </p:nvCxnSpPr>
        <p:spPr>
          <a:xfrm flipV="1">
            <a:off x="10659351" y="4016801"/>
            <a:ext cx="0" cy="61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0" name="Rettangolo 49"/>
          <p:cNvSpPr/>
          <p:nvPr/>
        </p:nvSpPr>
        <p:spPr>
          <a:xfrm>
            <a:off x="9903351" y="4729301"/>
            <a:ext cx="1512000" cy="4844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200" b="1" dirty="0">
                <a:solidFill>
                  <a:srgbClr val="415364"/>
                </a:solidFill>
                <a:latin typeface="Arial" panose="020B0604020202020204"/>
              </a:rPr>
              <a:t>Copertura assicurativa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22A8B51-FB76-4448-BD10-5A48BFD0D5B9}"/>
              </a:ext>
            </a:extLst>
          </p:cNvPr>
          <p:cNvSpPr/>
          <p:nvPr/>
        </p:nvSpPr>
        <p:spPr>
          <a:xfrm>
            <a:off x="96715" y="5670635"/>
            <a:ext cx="5956491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16" marR="4607" algn="just">
              <a:spcBef>
                <a:spcPts val="400"/>
              </a:spcBef>
              <a:spcAft>
                <a:spcPts val="400"/>
              </a:spcAft>
            </a:pPr>
            <a:r>
              <a:rPr lang="it-IT" sz="933" i="1" spc="-4" baseline="30000" dirty="0">
                <a:cs typeface="Arial"/>
              </a:rPr>
              <a:t>(**)</a:t>
            </a:r>
            <a:r>
              <a:rPr lang="it-IT" sz="933" i="1" spc="-4" dirty="0">
                <a:cs typeface="Arial"/>
              </a:rPr>
              <a:t> pari al tasso di sconto 4,50% p.a. – CIRR 2,98% p.a. nei limiti del livello max dei contributi (vedi slide 5).</a:t>
            </a: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8FEDFA9D-1E74-4798-B436-935725E07898}"/>
              </a:ext>
            </a:extLst>
          </p:cNvPr>
          <p:cNvSpPr txBox="1"/>
          <p:nvPr/>
        </p:nvSpPr>
        <p:spPr>
          <a:xfrm>
            <a:off x="9856543" y="4232947"/>
            <a:ext cx="1599149" cy="30422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it-IT" sz="933" spc="-7" dirty="0">
                <a:solidFill>
                  <a:srgbClr val="415464"/>
                </a:solidFill>
                <a:latin typeface="+mj-lt"/>
                <a:cs typeface="Calibri"/>
              </a:rPr>
              <a:t>Assicurazione rischio credito (premio al </a:t>
            </a:r>
            <a:r>
              <a:rPr lang="it-IT" sz="933" b="1" spc="-7" dirty="0">
                <a:solidFill>
                  <a:srgbClr val="415464"/>
                </a:solidFill>
                <a:latin typeface="+mj-lt"/>
                <a:cs typeface="Calibri"/>
              </a:rPr>
              <a:t>1,40% p.a.)</a:t>
            </a:r>
          </a:p>
        </p:txBody>
      </p:sp>
    </p:spTree>
    <p:extLst>
      <p:ext uri="{BB962C8B-B14F-4D97-AF65-F5344CB8AC3E}">
        <p14:creationId xmlns:p14="http://schemas.microsoft.com/office/powerpoint/2010/main" val="338990070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Personalizzato 1">
      <a:dk1>
        <a:srgbClr val="415364"/>
      </a:dk1>
      <a:lt1>
        <a:srgbClr val="FFFEFD"/>
      </a:lt1>
      <a:dk2>
        <a:srgbClr val="A4A5A4"/>
      </a:dk2>
      <a:lt2>
        <a:srgbClr val="B5C8E5"/>
      </a:lt2>
      <a:accent1>
        <a:srgbClr val="415364"/>
      </a:accent1>
      <a:accent2>
        <a:srgbClr val="005392"/>
      </a:accent2>
      <a:accent3>
        <a:srgbClr val="5F85B1"/>
      </a:accent3>
      <a:accent4>
        <a:srgbClr val="B5C8E5"/>
      </a:accent4>
      <a:accent5>
        <a:srgbClr val="A4A5A4"/>
      </a:accent5>
      <a:accent6>
        <a:srgbClr val="797979"/>
      </a:accent6>
      <a:hlink>
        <a:srgbClr val="005392"/>
      </a:hlink>
      <a:folHlink>
        <a:srgbClr val="0096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1865</Words>
  <Application>Microsoft Office PowerPoint</Application>
  <PresentationFormat>Widescreen</PresentationFormat>
  <Paragraphs>173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Bressay</vt:lpstr>
      <vt:lpstr>Calibri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SACE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Mearelli, Chiara</dc:creator>
  <cp:lastModifiedBy>Parente, Giancarlo</cp:lastModifiedBy>
  <cp:revision>39</cp:revision>
  <dcterms:created xsi:type="dcterms:W3CDTF">2022-11-09T08:33:09Z</dcterms:created>
  <dcterms:modified xsi:type="dcterms:W3CDTF">2022-12-23T11:52:17Z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62b6ef-db1a-4e15-b1cb-16e3a6a11a3f_Enabled">
    <vt:lpwstr>true</vt:lpwstr>
  </property>
  <property fmtid="{D5CDD505-2E9C-101B-9397-08002B2CF9AE}" pid="3" name="MSIP_Label_be62b6ef-db1a-4e15-b1cb-16e3a6a11a3f_SetDate">
    <vt:lpwstr>2022-11-09T08:46:37Z</vt:lpwstr>
  </property>
  <property fmtid="{D5CDD505-2E9C-101B-9397-08002B2CF9AE}" pid="4" name="MSIP_Label_be62b6ef-db1a-4e15-b1cb-16e3a6a11a3f_Method">
    <vt:lpwstr>Privileged</vt:lpwstr>
  </property>
  <property fmtid="{D5CDD505-2E9C-101B-9397-08002B2CF9AE}" pid="5" name="MSIP_Label_be62b6ef-db1a-4e15-b1cb-16e3a6a11a3f_Name">
    <vt:lpwstr>sace_0002</vt:lpwstr>
  </property>
  <property fmtid="{D5CDD505-2E9C-101B-9397-08002B2CF9AE}" pid="6" name="MSIP_Label_be62b6ef-db1a-4e15-b1cb-16e3a6a11a3f_SiteId">
    <vt:lpwstr>91443f7c-eefc-48b6-9946-a96937f65fc0</vt:lpwstr>
  </property>
  <property fmtid="{D5CDD505-2E9C-101B-9397-08002B2CF9AE}" pid="7" name="MSIP_Label_be62b6ef-db1a-4e15-b1cb-16e3a6a11a3f_ActionId">
    <vt:lpwstr>cadc79ee-5a06-4242-b6dc-288e492439b6</vt:lpwstr>
  </property>
  <property fmtid="{D5CDD505-2E9C-101B-9397-08002B2CF9AE}" pid="8" name="MSIP_Label_be62b6ef-db1a-4e15-b1cb-16e3a6a11a3f_ContentBits">
    <vt:lpwstr>0</vt:lpwstr>
  </property>
</Properties>
</file>