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ags/tag84.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96" r:id="rId6"/>
    <p:sldMasterId id="2147483711" r:id="rId7"/>
    <p:sldMasterId id="2147483797" r:id="rId8"/>
    <p:sldMasterId id="2147483813" r:id="rId9"/>
    <p:sldMasterId id="2147483820" r:id="rId10"/>
    <p:sldMasterId id="2147483831" r:id="rId11"/>
    <p:sldMasterId id="2147483905" r:id="rId12"/>
  </p:sldMasterIdLst>
  <p:notesMasterIdLst>
    <p:notesMasterId r:id="rId56"/>
  </p:notesMasterIdLst>
  <p:sldIdLst>
    <p:sldId id="2147483449" r:id="rId13"/>
    <p:sldId id="258" r:id="rId14"/>
    <p:sldId id="2147483455" r:id="rId15"/>
    <p:sldId id="2147483457" r:id="rId16"/>
    <p:sldId id="2147480402" r:id="rId17"/>
    <p:sldId id="2147480403" r:id="rId18"/>
    <p:sldId id="2147476813" r:id="rId19"/>
    <p:sldId id="2147483445" r:id="rId20"/>
    <p:sldId id="2147483441" r:id="rId21"/>
    <p:sldId id="2147480405" r:id="rId22"/>
    <p:sldId id="2147480406" r:id="rId23"/>
    <p:sldId id="2147483458" r:id="rId24"/>
    <p:sldId id="2147480398" r:id="rId25"/>
    <p:sldId id="2147480404" r:id="rId26"/>
    <p:sldId id="2147483460" r:id="rId27"/>
    <p:sldId id="2147476798" r:id="rId28"/>
    <p:sldId id="2147476799" r:id="rId29"/>
    <p:sldId id="2147476800" r:id="rId30"/>
    <p:sldId id="2147483446" r:id="rId31"/>
    <p:sldId id="2147476802" r:id="rId32"/>
    <p:sldId id="2147480381" r:id="rId33"/>
    <p:sldId id="2147476804" r:id="rId34"/>
    <p:sldId id="2147476805" r:id="rId35"/>
    <p:sldId id="2147476806" r:id="rId36"/>
    <p:sldId id="2147476807" r:id="rId37"/>
    <p:sldId id="2147476808" r:id="rId38"/>
    <p:sldId id="2147476809" r:id="rId39"/>
    <p:sldId id="2147476855" r:id="rId40"/>
    <p:sldId id="722" r:id="rId41"/>
    <p:sldId id="2147483459" r:id="rId42"/>
    <p:sldId id="2147476818" r:id="rId43"/>
    <p:sldId id="2147480345" r:id="rId44"/>
    <p:sldId id="2147480372" r:id="rId45"/>
    <p:sldId id="2147483450" r:id="rId46"/>
    <p:sldId id="2147480410" r:id="rId47"/>
    <p:sldId id="2147476820" r:id="rId48"/>
    <p:sldId id="2147480346" r:id="rId49"/>
    <p:sldId id="2147480357" r:id="rId50"/>
    <p:sldId id="2147480358" r:id="rId51"/>
    <p:sldId id="2147480359" r:id="rId52"/>
    <p:sldId id="2147480353" r:id="rId53"/>
    <p:sldId id="2147483447" r:id="rId54"/>
    <p:sldId id="2147480416" r:id="rId5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A8712D-C4D0-99D4-8AC9-FF68EE78C80C}" name="Mearelli, Chiara" initials="CM" userId="S::c.mearelli@simest.it::5ef380e0-a572-4707-9901-4bd1bf8f88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364"/>
    <a:srgbClr val="000000"/>
    <a:srgbClr val="788AA6"/>
    <a:srgbClr val="D5DDE4"/>
    <a:srgbClr val="F2EFEC"/>
    <a:srgbClr val="EDEDED"/>
    <a:srgbClr val="00155B"/>
    <a:srgbClr val="B5C8E5"/>
    <a:srgbClr val="5F85B1"/>
    <a:srgbClr val="DFE7E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3792" autoAdjust="0"/>
  </p:normalViewPr>
  <p:slideViewPr>
    <p:cSldViewPr snapToGrid="0">
      <p:cViewPr varScale="1">
        <p:scale>
          <a:sx n="80" d="100"/>
          <a:sy n="80" d="100"/>
        </p:scale>
        <p:origin x="941" y="67"/>
      </p:cViewPr>
      <p:guideLst>
        <p:guide orient="horz" pos="170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0549254985912"/>
          <c:y val="5.7338606008351389E-2"/>
          <c:w val="0.41411460761715885"/>
          <c:h val="0.65639382684137393"/>
        </c:manualLayout>
      </c:layout>
      <c:doughnutChart>
        <c:varyColors val="1"/>
        <c:ser>
          <c:idx val="0"/>
          <c:order val="0"/>
          <c:tx>
            <c:strRef>
              <c:f>Foglio1!$B$1</c:f>
              <c:strCache>
                <c:ptCount val="1"/>
                <c:pt idx="0">
                  <c:v>Vendite</c:v>
                </c:pt>
              </c:strCache>
            </c:strRef>
          </c:tx>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0-471C-8673-C5AB9663BE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70-471C-8673-C5AB9663BE02}"/>
              </c:ext>
            </c:extLst>
          </c:dPt>
          <c:cat>
            <c:strRef>
              <c:f>Foglio1!$A$2:$A$3</c:f>
              <c:strCache>
                <c:ptCount val="2"/>
                <c:pt idx="0">
                  <c:v>CDP </c:v>
                </c:pt>
                <c:pt idx="1">
                  <c:v>Banche italiane e associazioni imprenditoriali</c:v>
                </c:pt>
              </c:strCache>
            </c:strRef>
          </c:cat>
          <c:val>
            <c:numRef>
              <c:f>Foglio1!$B$2:$B$3</c:f>
              <c:numCache>
                <c:formatCode>0%</c:formatCode>
                <c:ptCount val="2"/>
                <c:pt idx="0">
                  <c:v>0.76</c:v>
                </c:pt>
                <c:pt idx="1">
                  <c:v>0.24</c:v>
                </c:pt>
              </c:numCache>
            </c:numRef>
          </c:val>
          <c:extLst>
            <c:ext xmlns:c16="http://schemas.microsoft.com/office/drawing/2014/chart" uri="{C3380CC4-5D6E-409C-BE32-E72D297353CC}">
              <c16:uniqueId val="{00000004-4270-471C-8673-C5AB9663BE02}"/>
            </c:ext>
          </c:extLst>
        </c:ser>
        <c:dLbls>
          <c:showLegendKey val="0"/>
          <c:showVal val="0"/>
          <c:showCatName val="0"/>
          <c:showSerName val="0"/>
          <c:showPercent val="0"/>
          <c:showBubbleSize val="0"/>
          <c:showLeaderLines val="1"/>
        </c:dLbls>
        <c:firstSliceAng val="360"/>
        <c:holeSize val="62"/>
      </c:doughnutChart>
      <c:spPr>
        <a:noFill/>
        <a:ln>
          <a:noFill/>
        </a:ln>
        <a:effectLst/>
      </c:spPr>
    </c:plotArea>
    <c:plotVisOnly val="1"/>
    <c:dispBlanksAs val="gap"/>
    <c:showDLblsOverMax val="0"/>
  </c:chart>
  <c:spPr>
    <a:noFill/>
    <a:ln>
      <a:noFill/>
    </a:ln>
    <a:effectLst/>
  </c:spPr>
  <c:txPr>
    <a:bodyPr/>
    <a:lstStyle/>
    <a:p>
      <a:pPr>
        <a:defRPr sz="14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90F33-B965-462B-84E0-3A5CFC122C34}" type="datetimeFigureOut">
              <a:rPr lang="it-IT" smtClean="0"/>
              <a:t>27/03/2025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058E8-4991-4AB4-87EE-B92EDF3FBAEC}" type="slidenum">
              <a:rPr lang="it-IT" smtClean="0"/>
              <a:t>‹N›</a:t>
            </a:fld>
            <a:endParaRPr lang="it-IT"/>
          </a:p>
        </p:txBody>
      </p:sp>
    </p:spTree>
    <p:extLst>
      <p:ext uri="{BB962C8B-B14F-4D97-AF65-F5344CB8AC3E}">
        <p14:creationId xmlns:p14="http://schemas.microsoft.com/office/powerpoint/2010/main" val="235150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1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91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9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4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20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9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96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35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6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164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4.xml"/><Relationship Id="rId1" Type="http://schemas.openxmlformats.org/officeDocument/2006/relationships/tags" Target="../tags/tag71.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4.xml"/><Relationship Id="rId1" Type="http://schemas.openxmlformats.org/officeDocument/2006/relationships/tags" Target="../tags/tag72.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4.xml"/><Relationship Id="rId1" Type="http://schemas.openxmlformats.org/officeDocument/2006/relationships/tags" Target="../tags/tag7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9.emf"/><Relationship Id="rId4" Type="http://schemas.openxmlformats.org/officeDocument/2006/relationships/oleObject" Target="../embeddings/oleObject69.bin"/></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4.xml"/><Relationship Id="rId1" Type="http://schemas.openxmlformats.org/officeDocument/2006/relationships/tags" Target="../tags/tag76.xml"/><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4.xml"/><Relationship Id="rId1" Type="http://schemas.openxmlformats.org/officeDocument/2006/relationships/tags" Target="../tags/tag77.xml"/><Relationship Id="rId4" Type="http://schemas.openxmlformats.org/officeDocument/2006/relationships/image" Target="../media/image9.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7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4.xml"/><Relationship Id="rId1" Type="http://schemas.openxmlformats.org/officeDocument/2006/relationships/tags" Target="../tags/tag7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9.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6.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88.xml"/><Relationship Id="rId4" Type="http://schemas.openxmlformats.org/officeDocument/2006/relationships/image" Target="../media/image1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89.xml"/><Relationship Id="rId4" Type="http://schemas.openxmlformats.org/officeDocument/2006/relationships/image" Target="../media/image1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90.xml"/><Relationship Id="rId4" Type="http://schemas.openxmlformats.org/officeDocument/2006/relationships/image" Target="../media/image1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8.xml"/><Relationship Id="rId1" Type="http://schemas.openxmlformats.org/officeDocument/2006/relationships/tags" Target="../tags/tag91.xml"/><Relationship Id="rId4" Type="http://schemas.openxmlformats.org/officeDocument/2006/relationships/image" Target="../media/image1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8.xml"/><Relationship Id="rId1" Type="http://schemas.openxmlformats.org/officeDocument/2006/relationships/tags" Target="../tags/tag92.xml"/><Relationship Id="rId4" Type="http://schemas.openxmlformats.org/officeDocument/2006/relationships/image" Target="../media/image1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8.xml"/><Relationship Id="rId1" Type="http://schemas.openxmlformats.org/officeDocument/2006/relationships/tags" Target="../tags/tag93.xml"/><Relationship Id="rId4" Type="http://schemas.openxmlformats.org/officeDocument/2006/relationships/image" Target="../media/image1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8.xml"/><Relationship Id="rId1" Type="http://schemas.openxmlformats.org/officeDocument/2006/relationships/tags" Target="../tags/tag94.xml"/><Relationship Id="rId4" Type="http://schemas.openxmlformats.org/officeDocument/2006/relationships/image" Target="../media/image1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8.xml"/><Relationship Id="rId1" Type="http://schemas.openxmlformats.org/officeDocument/2006/relationships/tags" Target="../tags/tag95.xml"/><Relationship Id="rId4" Type="http://schemas.openxmlformats.org/officeDocument/2006/relationships/image" Target="../media/image11.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8.xml"/><Relationship Id="rId1" Type="http://schemas.openxmlformats.org/officeDocument/2006/relationships/tags" Target="../tags/tag9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8.xml"/><Relationship Id="rId1" Type="http://schemas.openxmlformats.org/officeDocument/2006/relationships/tags" Target="../tags/tag97.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8.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8.xml"/><Relationship Id="rId1" Type="http://schemas.openxmlformats.org/officeDocument/2006/relationships/tags" Target="../tags/tag99.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8.xml"/><Relationship Id="rId1" Type="http://schemas.openxmlformats.org/officeDocument/2006/relationships/tags" Target="../tags/tag10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8.xml"/><Relationship Id="rId1" Type="http://schemas.openxmlformats.org/officeDocument/2006/relationships/tags" Target="../tags/tag10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8.xml"/><Relationship Id="rId1" Type="http://schemas.openxmlformats.org/officeDocument/2006/relationships/tags" Target="../tags/tag10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8.xml"/><Relationship Id="rId1" Type="http://schemas.openxmlformats.org/officeDocument/2006/relationships/tags" Target="../tags/tag10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8.xml"/><Relationship Id="rId1" Type="http://schemas.openxmlformats.org/officeDocument/2006/relationships/tags" Target="../tags/tag10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8.xml"/><Relationship Id="rId1" Type="http://schemas.openxmlformats.org/officeDocument/2006/relationships/tags" Target="../tags/tag10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8.xml"/><Relationship Id="rId1" Type="http://schemas.openxmlformats.org/officeDocument/2006/relationships/tags" Target="../tags/tag10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8.xml"/><Relationship Id="rId1" Type="http://schemas.openxmlformats.org/officeDocument/2006/relationships/tags" Target="../tags/tag10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8.xml"/><Relationship Id="rId1" Type="http://schemas.openxmlformats.org/officeDocument/2006/relationships/tags" Target="../tags/tag10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8.xml"/><Relationship Id="rId1" Type="http://schemas.openxmlformats.org/officeDocument/2006/relationships/tags" Target="../tags/tag10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8.xml"/><Relationship Id="rId1" Type="http://schemas.openxmlformats.org/officeDocument/2006/relationships/tags" Target="../tags/tag110.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8.xml"/><Relationship Id="rId1" Type="http://schemas.openxmlformats.org/officeDocument/2006/relationships/tags" Target="../tags/tag11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8.xml"/><Relationship Id="rId1" Type="http://schemas.openxmlformats.org/officeDocument/2006/relationships/tags" Target="../tags/tag112.xml"/><Relationship Id="rId4" Type="http://schemas.openxmlformats.org/officeDocument/2006/relationships/image" Target="../media/image11.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8.xml"/><Relationship Id="rId1" Type="http://schemas.openxmlformats.org/officeDocument/2006/relationships/tags" Target="../tags/tag1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6.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8.xml"/><Relationship Id="rId1" Type="http://schemas.openxmlformats.org/officeDocument/2006/relationships/tags" Target="../tags/tag11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8.xml"/><Relationship Id="rId1" Type="http://schemas.openxmlformats.org/officeDocument/2006/relationships/tags" Target="../tags/tag115.xml"/><Relationship Id="rId4" Type="http://schemas.openxmlformats.org/officeDocument/2006/relationships/image" Target="../media/image1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8.xml"/><Relationship Id="rId1" Type="http://schemas.openxmlformats.org/officeDocument/2006/relationships/tags" Target="../tags/tag11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8.xml"/><Relationship Id="rId1" Type="http://schemas.openxmlformats.org/officeDocument/2006/relationships/tags" Target="../tags/tag117.xml"/><Relationship Id="rId4" Type="http://schemas.openxmlformats.org/officeDocument/2006/relationships/image" Target="../media/image11.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8.xml"/><Relationship Id="rId1" Type="http://schemas.openxmlformats.org/officeDocument/2006/relationships/tags" Target="../tags/tag118.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8.xml"/><Relationship Id="rId1" Type="http://schemas.openxmlformats.org/officeDocument/2006/relationships/tags" Target="../tags/tag119.xml"/><Relationship Id="rId4" Type="http://schemas.openxmlformats.org/officeDocument/2006/relationships/image" Target="../media/image11.emf"/></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5.bin"/></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8.xml"/><Relationship Id="rId1" Type="http://schemas.openxmlformats.org/officeDocument/2006/relationships/tags" Target="../tags/tag122.xml"/><Relationship Id="rId4" Type="http://schemas.openxmlformats.org/officeDocument/2006/relationships/image" Target="../media/image1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8.xml"/><Relationship Id="rId1" Type="http://schemas.openxmlformats.org/officeDocument/2006/relationships/tags" Target="../tags/tag123.xml"/><Relationship Id="rId4" Type="http://schemas.openxmlformats.org/officeDocument/2006/relationships/image" Target="../media/image1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8.xml"/><Relationship Id="rId1" Type="http://schemas.openxmlformats.org/officeDocument/2006/relationships/tags" Target="../tags/tag124.xml"/><Relationship Id="rId4" Type="http://schemas.openxmlformats.org/officeDocument/2006/relationships/image" Target="../media/image1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8.xml"/><Relationship Id="rId1" Type="http://schemas.openxmlformats.org/officeDocument/2006/relationships/tags" Target="../tags/tag125.xml"/><Relationship Id="rId4" Type="http://schemas.openxmlformats.org/officeDocument/2006/relationships/image" Target="../media/image1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8.xml"/><Relationship Id="rId1" Type="http://schemas.openxmlformats.org/officeDocument/2006/relationships/tags" Target="../tags/tag126.xml"/><Relationship Id="rId4" Type="http://schemas.openxmlformats.org/officeDocument/2006/relationships/image" Target="../media/image1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8.xml"/><Relationship Id="rId1" Type="http://schemas.openxmlformats.org/officeDocument/2006/relationships/tags" Target="../tags/tag12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8.xml"/><Relationship Id="rId1" Type="http://schemas.openxmlformats.org/officeDocument/2006/relationships/tags" Target="../tags/tag128.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8.xml"/><Relationship Id="rId1" Type="http://schemas.openxmlformats.org/officeDocument/2006/relationships/tags" Target="../tags/tag129.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8.xml"/><Relationship Id="rId1" Type="http://schemas.openxmlformats.org/officeDocument/2006/relationships/tags" Target="../tags/tag13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8.xml"/><Relationship Id="rId1" Type="http://schemas.openxmlformats.org/officeDocument/2006/relationships/tags" Target="../tags/tag13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8.xml"/><Relationship Id="rId1" Type="http://schemas.openxmlformats.org/officeDocument/2006/relationships/tags" Target="../tags/tag13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8.xml"/><Relationship Id="rId1" Type="http://schemas.openxmlformats.org/officeDocument/2006/relationships/tags" Target="../tags/tag13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8.xml"/><Relationship Id="rId1" Type="http://schemas.openxmlformats.org/officeDocument/2006/relationships/tags" Target="../tags/tag13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8.xml"/><Relationship Id="rId1" Type="http://schemas.openxmlformats.org/officeDocument/2006/relationships/tags" Target="../tags/tag13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8.xml"/><Relationship Id="rId1" Type="http://schemas.openxmlformats.org/officeDocument/2006/relationships/tags" Target="../tags/tag13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8.xml"/><Relationship Id="rId1" Type="http://schemas.openxmlformats.org/officeDocument/2006/relationships/tags" Target="../tags/tag13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8.xml"/><Relationship Id="rId1" Type="http://schemas.openxmlformats.org/officeDocument/2006/relationships/tags" Target="../tags/tag13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8.xml"/><Relationship Id="rId1" Type="http://schemas.openxmlformats.org/officeDocument/2006/relationships/tags" Target="../tags/tag13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8.xml"/><Relationship Id="rId1" Type="http://schemas.openxmlformats.org/officeDocument/2006/relationships/tags" Target="../tags/tag140.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8.xml"/><Relationship Id="rId1" Type="http://schemas.openxmlformats.org/officeDocument/2006/relationships/tags" Target="../tags/tag14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8.xml"/><Relationship Id="rId1" Type="http://schemas.openxmlformats.org/officeDocument/2006/relationships/tags" Target="../tags/tag142.xml"/><Relationship Id="rId4" Type="http://schemas.openxmlformats.org/officeDocument/2006/relationships/image" Target="../media/image11.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8.xml"/><Relationship Id="rId1" Type="http://schemas.openxmlformats.org/officeDocument/2006/relationships/tags" Target="../tags/tag14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7.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8.xml"/><Relationship Id="rId1" Type="http://schemas.openxmlformats.org/officeDocument/2006/relationships/tags" Target="../tags/tag14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8.xml"/><Relationship Id="rId1" Type="http://schemas.openxmlformats.org/officeDocument/2006/relationships/tags" Target="../tags/tag14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8.xml"/><Relationship Id="rId1" Type="http://schemas.openxmlformats.org/officeDocument/2006/relationships/tags" Target="../tags/tag14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8.xml"/><Relationship Id="rId1" Type="http://schemas.openxmlformats.org/officeDocument/2006/relationships/tags" Target="../tags/tag147.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8.xml"/><Relationship Id="rId1" Type="http://schemas.openxmlformats.org/officeDocument/2006/relationships/tags" Target="../tags/tag148.xml"/><Relationship Id="rId4" Type="http://schemas.openxmlformats.org/officeDocument/2006/relationships/image" Target="../media/image11.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149.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150.xml"/><Relationship Id="rId4" Type="http://schemas.openxmlformats.org/officeDocument/2006/relationships/image" Target="../media/image11.emf"/></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12.png"/><Relationship Id="rId5" Type="http://schemas.openxmlformats.org/officeDocument/2006/relationships/image" Target="../media/image9.emf"/><Relationship Id="rId4" Type="http://schemas.openxmlformats.org/officeDocument/2006/relationships/oleObject" Target="../embeddings/oleObject65.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153.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154.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8.xml"/><Relationship Id="rId1" Type="http://schemas.openxmlformats.org/officeDocument/2006/relationships/tags" Target="../tags/tag15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9.emf"/><Relationship Id="rId4" Type="http://schemas.openxmlformats.org/officeDocument/2006/relationships/oleObject" Target="../embeddings/oleObject69.bin"/></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8.xml"/><Relationship Id="rId1" Type="http://schemas.openxmlformats.org/officeDocument/2006/relationships/tags" Target="../tags/tag158.xml"/><Relationship Id="rId4" Type="http://schemas.openxmlformats.org/officeDocument/2006/relationships/image" Target="../media/image9.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8.xml"/><Relationship Id="rId1" Type="http://schemas.openxmlformats.org/officeDocument/2006/relationships/tags" Target="../tags/tag159.xml"/><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8.xml"/><Relationship Id="rId1" Type="http://schemas.openxmlformats.org/officeDocument/2006/relationships/tags" Target="../tags/tag16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8.xml"/><Relationship Id="rId1" Type="http://schemas.openxmlformats.org/officeDocument/2006/relationships/tags" Target="../tags/tag16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9.emf"/></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4.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2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4.xml"/><Relationship Id="rId1" Type="http://schemas.openxmlformats.org/officeDocument/2006/relationships/tags" Target="../tags/tag29.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6.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32.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1.emf"/></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5.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1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46.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5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5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5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53.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4.xml"/><Relationship Id="rId1" Type="http://schemas.openxmlformats.org/officeDocument/2006/relationships/tags" Target="../tags/tag5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4.xml"/><Relationship Id="rId1" Type="http://schemas.openxmlformats.org/officeDocument/2006/relationships/tags" Target="../tags/tag5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4.xml"/><Relationship Id="rId1" Type="http://schemas.openxmlformats.org/officeDocument/2006/relationships/tags" Target="../tags/tag5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4.xml"/><Relationship Id="rId1" Type="http://schemas.openxmlformats.org/officeDocument/2006/relationships/tags" Target="../tags/tag5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4.xml"/><Relationship Id="rId1" Type="http://schemas.openxmlformats.org/officeDocument/2006/relationships/tags" Target="../tags/tag59.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1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4.xml"/><Relationship Id="rId1" Type="http://schemas.openxmlformats.org/officeDocument/2006/relationships/tags" Target="../tags/tag6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7.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62.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6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65.xml"/><Relationship Id="rId4" Type="http://schemas.openxmlformats.org/officeDocument/2006/relationships/image" Target="../media/image1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66.xml"/><Relationship Id="rId4" Type="http://schemas.openxmlformats.org/officeDocument/2006/relationships/image" Target="../media/image1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4.xml"/><Relationship Id="rId1" Type="http://schemas.openxmlformats.org/officeDocument/2006/relationships/tags" Target="../tags/tag67.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4.xml"/><Relationship Id="rId1" Type="http://schemas.openxmlformats.org/officeDocument/2006/relationships/tags" Target="../tags/tag68.xml"/><Relationship Id="rId4" Type="http://schemas.openxmlformats.org/officeDocument/2006/relationships/image" Target="../media/image11.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2.png"/><Relationship Id="rId5" Type="http://schemas.openxmlformats.org/officeDocument/2006/relationships/image" Target="../media/image9.emf"/><Relationship Id="rId4" Type="http://schemas.openxmlformats.org/officeDocument/2006/relationships/oleObject" Target="../embeddings/oleObject6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1780518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48946841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6480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45083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8204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139246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212087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4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98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801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0217375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59759897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165707"/>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73024528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52071443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382767193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73774154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9245257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165942933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46961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676487405"/>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512460"/>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4516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5765081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03782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1729311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lvl1pPr>
              <a:defRPr/>
            </a:lvl1pPr>
            <a:lvl2pPr>
              <a:defRPr/>
            </a:lvl2pPr>
            <a:lvl3pPr>
              <a:defRPr/>
            </a:lvl3pPr>
            <a:lvl4pPr>
              <a:defRPr/>
            </a:lvl4pPr>
            <a:lvl5pPr>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879575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197998" y="622745"/>
            <a:ext cx="6594309" cy="307905"/>
          </a:xfrm>
          <a:prstGeom prst="rect">
            <a:avLst/>
          </a:prstGeom>
        </p:spPr>
        <p:txBody>
          <a:bodyPr wrap="square" lIns="0" tIns="0" rIns="0" bIns="0">
            <a:spAutoFit/>
          </a:bodyPr>
          <a:lstStyle>
            <a:lvl1pPr>
              <a:defRPr sz="2001" b="0" i="0">
                <a:solidFill>
                  <a:schemeClr val="bg1"/>
                </a:solidFill>
                <a:latin typeface="Georgia"/>
                <a:cs typeface="Georgia"/>
              </a:defRPr>
            </a:lvl1pPr>
          </a:lstStyle>
          <a:p>
            <a:endParaRPr/>
          </a:p>
        </p:txBody>
      </p:sp>
      <p:sp>
        <p:nvSpPr>
          <p:cNvPr id="3" name="Holder 3"/>
          <p:cNvSpPr>
            <a:spLocks noGrp="1"/>
          </p:cNvSpPr>
          <p:nvPr>
            <p:ph type="subTitle" idx="4"/>
          </p:nvPr>
        </p:nvSpPr>
        <p:spPr>
          <a:xfrm>
            <a:off x="1828800" y="3840481"/>
            <a:ext cx="8534400" cy="307905"/>
          </a:xfrm>
          <a:prstGeom prst="rect">
            <a:avLst/>
          </a:prstGeom>
        </p:spPr>
        <p:txBody>
          <a:bodyPr wrap="square" lIns="0" tIns="0" rIns="0" bIns="0">
            <a:spAutoFit/>
          </a:bodyPr>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912547-FD13-44B9-B1E3-0FA50ADDF4AE}" type="datetime1">
              <a:rPr lang="en-US" smtClean="0"/>
              <a:t>3/27/2025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4104617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3/27/2025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1258331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sz="half" idx="2"/>
          </p:nvPr>
        </p:nvSpPr>
        <p:spPr>
          <a:xfrm>
            <a:off x="60960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4" name="Holder 4"/>
          <p:cNvSpPr>
            <a:spLocks noGrp="1"/>
          </p:cNvSpPr>
          <p:nvPr>
            <p:ph sz="half" idx="3"/>
          </p:nvPr>
        </p:nvSpPr>
        <p:spPr>
          <a:xfrm>
            <a:off x="627888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F402F94-DBA6-47BC-A2FC-3155296727DB}" type="datetime1">
              <a:rPr lang="en-US" smtClean="0"/>
              <a:t>3/27/2025</a:t>
            </a:fld>
            <a:endParaRPr lang="en-US"/>
          </a:p>
        </p:txBody>
      </p:sp>
      <p:sp>
        <p:nvSpPr>
          <p:cNvPr id="7" name="Holder 7"/>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616273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6EBCF2-39CE-4096-8456-79F5A0F6DB03}" type="datetime1">
              <a:rPr lang="en-US" smtClean="0"/>
              <a:t>3/27/2025</a:t>
            </a:fld>
            <a:endParaRPr lang="en-US"/>
          </a:p>
        </p:txBody>
      </p:sp>
      <p:sp>
        <p:nvSpPr>
          <p:cNvPr id="5" name="Holder 5"/>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1946578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A826450-64C4-4473-84DC-DED4CAAECCA2}" type="datetime1">
              <a:rPr lang="en-US" smtClean="0"/>
              <a:t>3/27/2025</a:t>
            </a:fld>
            <a:endParaRPr lang="en-US"/>
          </a:p>
        </p:txBody>
      </p:sp>
      <p:sp>
        <p:nvSpPr>
          <p:cNvPr id="4" name="Holder 4"/>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4700850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hasCustomPrompt="1"/>
          </p:nvPr>
        </p:nvSpPr>
        <p:spPr>
          <a:xfrm>
            <a:off x="480485" y="1412776"/>
            <a:ext cx="5516033"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4" name="Segnaposto contenuto 3"/>
          <p:cNvSpPr>
            <a:spLocks noGrp="1"/>
          </p:cNvSpPr>
          <p:nvPr>
            <p:ph sz="half" idx="2"/>
          </p:nvPr>
        </p:nvSpPr>
        <p:spPr>
          <a:xfrm>
            <a:off x="480000" y="2052539"/>
            <a:ext cx="551651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5" name="Segnaposto testo 4"/>
          <p:cNvSpPr>
            <a:spLocks noGrp="1"/>
          </p:cNvSpPr>
          <p:nvPr>
            <p:ph type="body" sz="quarter" idx="3" hasCustomPrompt="1"/>
          </p:nvPr>
        </p:nvSpPr>
        <p:spPr>
          <a:xfrm>
            <a:off x="6193368" y="1412776"/>
            <a:ext cx="5508347"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6193368" y="2052539"/>
            <a:ext cx="550834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testo 7"/>
          <p:cNvSpPr>
            <a:spLocks noGrp="1"/>
          </p:cNvSpPr>
          <p:nvPr>
            <p:ph type="body" sz="quarter" idx="13"/>
          </p:nvPr>
        </p:nvSpPr>
        <p:spPr>
          <a:xfrm>
            <a:off x="480485" y="740702"/>
            <a:ext cx="11221231" cy="246221"/>
          </a:xfrm>
          <a:noFill/>
        </p:spPr>
        <p:txBody>
          <a:bodyPr wrap="square" rtlCol="0">
            <a:spAutoFit/>
          </a:bodyPr>
          <a:lstStyle>
            <a:lvl1pPr marL="0" indent="0">
              <a:buNone/>
              <a:defRPr lang="it-IT" sz="1600">
                <a:solidFill>
                  <a:schemeClr val="accent3"/>
                </a:solidFill>
                <a:latin typeface="Univers Condensed" panose="020B0506020202050204" pitchFamily="34" charset="0"/>
              </a:defRPr>
            </a:lvl1pPr>
            <a:lvl2pPr>
              <a:defRPr lang="it-IT" sz="2400"/>
            </a:lvl2pPr>
            <a:lvl3pPr>
              <a:defRPr lang="it-IT"/>
            </a:lvl3pPr>
            <a:lvl4pPr>
              <a:defRPr lang="it-IT" sz="2400"/>
            </a:lvl4pPr>
            <a:lvl5pPr>
              <a:defRPr lang="it-IT" sz="2400"/>
            </a:lvl5pPr>
          </a:lstStyle>
          <a:p>
            <a:pPr marL="0" lvl="0"/>
            <a:r>
              <a:rPr lang="it-IT" dirty="0"/>
              <a:t>Fare clic per modificare gli stili del testo dello schema</a:t>
            </a:r>
          </a:p>
        </p:txBody>
      </p:sp>
      <p:sp>
        <p:nvSpPr>
          <p:cNvPr id="11" name="Titolo 1"/>
          <p:cNvSpPr>
            <a:spLocks noGrp="1"/>
          </p:cNvSpPr>
          <p:nvPr>
            <p:ph type="title"/>
          </p:nvPr>
        </p:nvSpPr>
        <p:spPr>
          <a:xfrm>
            <a:off x="480000" y="229810"/>
            <a:ext cx="11221715" cy="507831"/>
          </a:xfrm>
        </p:spPr>
        <p:txBody>
          <a:bodyPr/>
          <a:lstStyle>
            <a:lvl1pPr algn="l">
              <a:defRPr/>
            </a:lvl1pPr>
          </a:lstStyle>
          <a:p>
            <a:r>
              <a:rPr lang="it-IT"/>
              <a:t>Fare clic per modificare stile</a:t>
            </a:r>
          </a:p>
        </p:txBody>
      </p:sp>
      <p:sp>
        <p:nvSpPr>
          <p:cNvPr id="14" name="Slide Number Placeholder 5">
            <a:extLst>
              <a:ext uri="{FF2B5EF4-FFF2-40B4-BE49-F238E27FC236}">
                <a16:creationId xmlns:a16="http://schemas.microsoft.com/office/drawing/2014/main" id="{B3C1B85B-1AB0-4A7C-A48B-3E7C0B5AA727}"/>
              </a:ext>
            </a:extLst>
          </p:cNvPr>
          <p:cNvSpPr>
            <a:spLocks noGrp="1"/>
          </p:cNvSpPr>
          <p:nvPr>
            <p:ph type="sldNum" sz="quarter" idx="12"/>
          </p:nvPr>
        </p:nvSpPr>
        <p:spPr>
          <a:xfrm>
            <a:off x="334433" y="6378562"/>
            <a:ext cx="1344083" cy="164212"/>
          </a:xfrm>
          <a:prstGeom prst="rect">
            <a:avLst/>
          </a:prstGeo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12EBB557-A8D1-4897-82A9-57A49BC96BC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306" y="6297859"/>
            <a:ext cx="819340" cy="367291"/>
          </a:xfrm>
          <a:prstGeom prst="rect">
            <a:avLst/>
          </a:prstGeom>
        </p:spPr>
      </p:pic>
    </p:spTree>
    <p:extLst>
      <p:ext uri="{BB962C8B-B14F-4D97-AF65-F5344CB8AC3E}">
        <p14:creationId xmlns:p14="http://schemas.microsoft.com/office/powerpoint/2010/main" val="2029108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27/03/2025</a:t>
            </a:fld>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a:p>
        </p:txBody>
      </p:sp>
    </p:spTree>
    <p:extLst>
      <p:ext uri="{BB962C8B-B14F-4D97-AF65-F5344CB8AC3E}">
        <p14:creationId xmlns:p14="http://schemas.microsoft.com/office/powerpoint/2010/main" val="25248596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pic>
        <p:nvPicPr>
          <p:cNvPr id="13" name="Immagine 12">
            <a:extLst>
              <a:ext uri="{FF2B5EF4-FFF2-40B4-BE49-F238E27FC236}">
                <a16:creationId xmlns:a16="http://schemas.microsoft.com/office/drawing/2014/main" id="{4467E431-821E-4A48-AB5C-9E6AA61225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6574028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2" name="Immagine 1">
            <a:extLst>
              <a:ext uri="{FF2B5EF4-FFF2-40B4-BE49-F238E27FC236}">
                <a16:creationId xmlns:a16="http://schemas.microsoft.com/office/drawing/2014/main" id="{19052EA8-FDCE-8244-A61A-45C5B1CB90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5987637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spTree>
    <p:extLst>
      <p:ext uri="{BB962C8B-B14F-4D97-AF65-F5344CB8AC3E}">
        <p14:creationId xmlns:p14="http://schemas.microsoft.com/office/powerpoint/2010/main" val="32190405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0" name="Immagine 9">
            <a:extLst>
              <a:ext uri="{FF2B5EF4-FFF2-40B4-BE49-F238E27FC236}">
                <a16:creationId xmlns:a16="http://schemas.microsoft.com/office/drawing/2014/main" id="{F7A7F5FE-594E-4B43-927C-14C79A417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4518493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153204119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spTree>
    <p:extLst>
      <p:ext uri="{BB962C8B-B14F-4D97-AF65-F5344CB8AC3E}">
        <p14:creationId xmlns:p14="http://schemas.microsoft.com/office/powerpoint/2010/main" val="271312866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24564590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3170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588087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36063786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64509094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7121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4268091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407595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092470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93214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4235559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89938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257117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8172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826706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76437442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09825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974858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417556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7618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6067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07968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25093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78787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20108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400709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0085997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721038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81067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14384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86198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15593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4549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28124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34291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474268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8603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568410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034591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172382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77495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829318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428936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635854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37266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94417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978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76610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00121190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455988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29276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51522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4766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10942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208812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93924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440300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24753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412563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554132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22950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46272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23959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49049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620546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19442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3554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481312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35093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896965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8765247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4569660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4160588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292549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359090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7890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49475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3076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66366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862905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4056743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09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3/27/2025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070124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68263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030382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429334424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83225416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92370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50675725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19422546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6110564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9448094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1653220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67663592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540954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4161307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22222510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65058442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8413068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0086614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88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99464279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078664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75972032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4404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0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a:p>
        </p:txBody>
      </p:sp>
    </p:spTree>
    <p:extLst>
      <p:ext uri="{BB962C8B-B14F-4D97-AF65-F5344CB8AC3E}">
        <p14:creationId xmlns:p14="http://schemas.microsoft.com/office/powerpoint/2010/main" val="3370091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42774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49864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4165468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328057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152189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29704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6947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041664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660826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36162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884169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5754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75227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6401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81372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9484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79037983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20120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5732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3860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970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313826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52946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87378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12669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53594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3833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84706463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08460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0549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19577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8902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15523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6156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34633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99650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89314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20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52454317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348572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8383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33898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133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096801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6045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676438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334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9994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590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3245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4747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9890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07376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1261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5670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8284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70965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252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8884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9424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84984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7129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917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20929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1569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7332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796111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9561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27470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8711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76" Type="http://schemas.openxmlformats.org/officeDocument/2006/relationships/oleObject" Target="../embeddings/oleObject2.bin"/><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66" Type="http://schemas.openxmlformats.org/officeDocument/2006/relationships/slideLayout" Target="../slideLayouts/slideLayout101.xml"/><Relationship Id="rId74"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61" Type="http://schemas.openxmlformats.org/officeDocument/2006/relationships/slideLayout" Target="../slideLayouts/slideLayout96.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image" Target="../media/image8.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image" Target="../media/image9.emf"/><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tags" Target="../tags/tag3.xml"/><Relationship Id="rId1" Type="http://schemas.openxmlformats.org/officeDocument/2006/relationships/slideLayout" Target="../slideLayouts/slideLayout36.xml"/><Relationship Id="rId6"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theme" Target="../theme/theme5.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slideLayout" Target="../slideLayouts/slideLayout126.xml"/><Relationship Id="rId7" Type="http://schemas.openxmlformats.org/officeDocument/2006/relationships/theme" Target="../theme/theme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10" Type="http://schemas.openxmlformats.org/officeDocument/2006/relationships/image" Target="../media/image18.emf"/><Relationship Id="rId4" Type="http://schemas.openxmlformats.org/officeDocument/2006/relationships/slideLayout" Target="../slideLayouts/slideLayout127.xml"/><Relationship Id="rId9" Type="http://schemas.openxmlformats.org/officeDocument/2006/relationships/oleObject" Target="../embeddings/oleObject74.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7.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76" Type="http://schemas.openxmlformats.org/officeDocument/2006/relationships/oleObject" Target="../embeddings/oleObject75.bin"/><Relationship Id="rId7" Type="http://schemas.openxmlformats.org/officeDocument/2006/relationships/slideLayout" Target="../slideLayouts/slideLayout146.xml"/><Relationship Id="rId71" Type="http://schemas.openxmlformats.org/officeDocument/2006/relationships/slideLayout" Target="../slideLayouts/slideLayout2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9" Type="http://schemas.openxmlformats.org/officeDocument/2006/relationships/slideLayout" Target="../slideLayouts/slideLayout168.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66" Type="http://schemas.openxmlformats.org/officeDocument/2006/relationships/slideLayout" Target="../slideLayouts/slideLayout205.xml"/><Relationship Id="rId74" Type="http://schemas.openxmlformats.org/officeDocument/2006/relationships/theme" Target="../theme/theme8.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61" Type="http://schemas.openxmlformats.org/officeDocument/2006/relationships/slideLayout" Target="../slideLayouts/slideLayout200.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image" Target="../media/image8.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image" Target="../media/image9.emf"/><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tags" Target="../tags/tag85.xml"/><Relationship Id="rId1" Type="http://schemas.openxmlformats.org/officeDocument/2006/relationships/slideLayout" Target="../slideLayouts/slideLayout140.xml"/><Relationship Id="rId6"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840790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5498446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913"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856922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52701421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605178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76169566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979623-4C76-3D24-F1BC-13C5F23141E6}"/>
              </a:ext>
            </a:extLst>
          </p:cNvPr>
          <p:cNvGraphicFramePr>
            <a:graphicFrameLocks noChangeAspect="1"/>
          </p:cNvGraphicFramePr>
          <p:nvPr userDrawn="1">
            <p:custDataLst>
              <p:tags r:id="rId8"/>
            </p:custDataLst>
            <p:extLst>
              <p:ext uri="{D42A27DB-BD31-4B8C-83A1-F6EECF244321}">
                <p14:modId xmlns:p14="http://schemas.microsoft.com/office/powerpoint/2010/main" val="18690992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9" imgW="405" imgH="405" progId="TCLayout.ActiveDocument.1">
                  <p:embed/>
                </p:oleObj>
              </mc:Choice>
              <mc:Fallback>
                <p:oleObj name="Diapositiva think-cell" r:id="rId9" imgW="405" imgH="405" progId="TCLayout.ActiveDocument.1">
                  <p:embed/>
                  <p:pic>
                    <p:nvPicPr>
                      <p:cNvPr id="7" name="think-cell data - do not delete" hidden="1">
                        <a:extLst>
                          <a:ext uri="{FF2B5EF4-FFF2-40B4-BE49-F238E27FC236}">
                            <a16:creationId xmlns:a16="http://schemas.microsoft.com/office/drawing/2014/main" id="{5F979623-4C76-3D24-F1BC-13C5F23141E6}"/>
                          </a:ext>
                        </a:extLst>
                      </p:cNvPr>
                      <p:cNvPicPr/>
                      <p:nvPr/>
                    </p:nvPicPr>
                    <p:blipFill>
                      <a:blip r:embed="rId10"/>
                      <a:stretch>
                        <a:fillRect/>
                      </a:stretch>
                    </p:blipFill>
                    <p:spPr>
                      <a:xfrm>
                        <a:off x="2118" y="2118"/>
                        <a:ext cx="2117" cy="2117"/>
                      </a:xfrm>
                      <a:prstGeom prst="rect">
                        <a:avLst/>
                      </a:prstGeom>
                    </p:spPr>
                  </p:pic>
                </p:oleObj>
              </mc:Fallback>
            </mc:AlternateContent>
          </a:graphicData>
        </a:graphic>
      </p:graphicFrame>
      <p:sp>
        <p:nvSpPr>
          <p:cNvPr id="2" name="Holder 2"/>
          <p:cNvSpPr>
            <a:spLocks noGrp="1"/>
          </p:cNvSpPr>
          <p:nvPr>
            <p:ph type="title"/>
          </p:nvPr>
        </p:nvSpPr>
        <p:spPr>
          <a:xfrm>
            <a:off x="800599" y="311390"/>
            <a:ext cx="4016120" cy="507831"/>
          </a:xfrm>
          <a:prstGeom prst="rect">
            <a:avLst/>
          </a:prstGeom>
        </p:spPr>
        <p:txBody>
          <a:bodyPr wrap="square" lIns="0" tIns="0" rIns="0" bIns="0">
            <a:spAutoFit/>
          </a:bodyPr>
          <a:lstStyle>
            <a:lvl1pPr>
              <a:defRPr sz="3300"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7"/>
            <a:ext cx="9576072" cy="507831"/>
          </a:xfrm>
          <a:prstGeom prst="rect">
            <a:avLst/>
          </a:prstGeom>
        </p:spPr>
        <p:txBody>
          <a:bodyPr wrap="square" lIns="0" tIns="0" rIns="0" bIns="0">
            <a:spAutoFit/>
          </a:bodyPr>
          <a:lstStyle>
            <a:lvl1pPr>
              <a:defRPr sz="3300" b="1" i="1">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280E32E-8F5D-4824-B828-3D66920E82E9}" type="datetime1">
              <a:rPr lang="en-US" smtClean="0"/>
              <a:t>3/27/2025</a:t>
            </a:fld>
            <a:endParaRPr lang="en-US"/>
          </a:p>
        </p:txBody>
      </p:sp>
      <p:sp>
        <p:nvSpPr>
          <p:cNvPr id="6" name="Holder 6"/>
          <p:cNvSpPr>
            <a:spLocks noGrp="1"/>
          </p:cNvSpPr>
          <p:nvPr>
            <p:ph type="sldNum" sz="quarter" idx="7"/>
          </p:nvPr>
        </p:nvSpPr>
        <p:spPr>
          <a:xfrm>
            <a:off x="383294" y="6163229"/>
            <a:ext cx="230671" cy="179536"/>
          </a:xfrm>
          <a:prstGeom prst="rect">
            <a:avLst/>
          </a:prstGeom>
        </p:spPr>
        <p:txBody>
          <a:bodyPr wrap="square" lIns="0" tIns="0" rIns="0" bIns="0">
            <a:spAutoFit/>
          </a:bodyPr>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42331583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Lst>
  <p:hf hdr="0" ftr="0" dt="0"/>
  <p:txStyles>
    <p:titleStyle>
      <a:lvl1pPr>
        <a:defRPr>
          <a:latin typeface="+mj-lt"/>
          <a:ea typeface="+mj-ea"/>
          <a:cs typeface="+mj-cs"/>
        </a:defRPr>
      </a:lvl1pPr>
    </p:titleStyle>
    <p:bodyStyle>
      <a:lvl1pPr marL="0">
        <a:defRPr>
          <a:latin typeface="Univers Condensed" panose="020B0506020202050204" pitchFamily="34" charset="0"/>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5" name="CasellaDiTesto 4">
            <a:extLst>
              <a:ext uri="{FF2B5EF4-FFF2-40B4-BE49-F238E27FC236}">
                <a16:creationId xmlns:a16="http://schemas.microsoft.com/office/drawing/2014/main" id="{68102DA0-6235-4DA7-C17C-ECF2DFB3D9CA}"/>
              </a:ext>
            </a:extLst>
          </p:cNvPr>
          <p:cNvSpPr txBox="1"/>
          <p:nvPr userDrawn="1">
            <p:extLst>
              <p:ext uri="{1162E1C5-73C7-4A58-AE30-91384D911F3F}">
                <p184:classification xmlns:p184="http://schemas.microsoft.com/office/powerpoint/2018/4/main" val="ftr"/>
              </p:ext>
            </p:extLst>
          </p:nvPr>
        </p:nvSpPr>
        <p:spPr>
          <a:xfrm>
            <a:off x="5664200" y="6657340"/>
            <a:ext cx="895350" cy="137160"/>
          </a:xfrm>
          <a:prstGeom prst="rect">
            <a:avLst/>
          </a:prstGeom>
        </p:spPr>
        <p:txBody>
          <a:bodyPr horzOverflow="overflow" lIns="0" tIns="0" rIns="0" bIns="0">
            <a:spAutoFit/>
          </a:bodyPr>
          <a:lstStyle/>
          <a:p>
            <a:pPr algn="l"/>
            <a:r>
              <a:rPr lang="it-IT" sz="900">
                <a:solidFill>
                  <a:srgbClr val="737373"/>
                </a:solidFill>
                <a:latin typeface="Arial" panose="020B0604020202020204" pitchFamily="34" charset="0"/>
                <a:cs typeface="Arial" panose="020B0604020202020204" pitchFamily="34" charset="0"/>
              </a:rPr>
              <a:t>Interno – Internal</a:t>
            </a:r>
          </a:p>
        </p:txBody>
      </p:sp>
    </p:spTree>
    <p:extLst>
      <p:ext uri="{BB962C8B-B14F-4D97-AF65-F5344CB8AC3E}">
        <p14:creationId xmlns:p14="http://schemas.microsoft.com/office/powerpoint/2010/main" val="168550884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77237689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18805595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125.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0.png"/><Relationship Id="rId1" Type="http://schemas.openxmlformats.org/officeDocument/2006/relationships/slideLayout" Target="../slideLayouts/slideLayout17.xml"/><Relationship Id="rId4" Type="http://schemas.openxmlformats.org/officeDocument/2006/relationships/image" Target="../media/image76.sv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25.xml"/><Relationship Id="rId6" Type="http://schemas.openxmlformats.org/officeDocument/2006/relationships/image" Target="../media/image82.png"/><Relationship Id="rId11" Type="http://schemas.openxmlformats.org/officeDocument/2006/relationships/image" Target="../media/image61.png"/><Relationship Id="rId5" Type="http://schemas.openxmlformats.org/officeDocument/2006/relationships/image" Target="../media/image81.png"/><Relationship Id="rId10" Type="http://schemas.openxmlformats.org/officeDocument/2006/relationships/image" Target="../media/image60.png"/><Relationship Id="rId4" Type="http://schemas.openxmlformats.org/officeDocument/2006/relationships/image" Target="../media/image80.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57.svg"/><Relationship Id="rId2" Type="http://schemas.openxmlformats.org/officeDocument/2006/relationships/image" Target="../media/image86.png"/><Relationship Id="rId16"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svg"/></Relationships>
</file>

<file path=ppt/slides/_rels/slide3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jpeg"/><Relationship Id="rId1" Type="http://schemas.openxmlformats.org/officeDocument/2006/relationships/slideLayout" Target="../slideLayouts/slideLayout1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16.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jpe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1.svg"/><Relationship Id="rId2" Type="http://schemas.openxmlformats.org/officeDocument/2006/relationships/notesSlide" Target="../notesSlides/notesSlide11.xml"/><Relationship Id="rId16" Type="http://schemas.openxmlformats.org/officeDocument/2006/relationships/image" Target="../media/image120.png"/><Relationship Id="rId1" Type="http://schemas.openxmlformats.org/officeDocument/2006/relationships/slideLayout" Target="../slideLayouts/slideLayout25.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5" Type="http://schemas.openxmlformats.org/officeDocument/2006/relationships/image" Target="../media/image57.sv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23.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9.png"/><Relationship Id="rId7" Type="http://schemas.openxmlformats.org/officeDocument/2006/relationships/hyperlink" Target="mailto:info@sacesimest.it" TargetMode="External"/><Relationship Id="rId2" Type="http://schemas.openxmlformats.org/officeDocument/2006/relationships/image" Target="../media/image128.jpeg"/><Relationship Id="rId1" Type="http://schemas.openxmlformats.org/officeDocument/2006/relationships/slideLayout" Target="../slideLayouts/slideLayout112.xml"/><Relationship Id="rId6" Type="http://schemas.openxmlformats.org/officeDocument/2006/relationships/image" Target="../media/image132.png"/><Relationship Id="rId11" Type="http://schemas.openxmlformats.org/officeDocument/2006/relationships/image" Target="../media/image135.jpeg"/><Relationship Id="rId5" Type="http://schemas.openxmlformats.org/officeDocument/2006/relationships/image" Target="../media/image131.png"/><Relationship Id="rId10" Type="http://schemas.openxmlformats.org/officeDocument/2006/relationships/image" Target="../media/image134.png"/><Relationship Id="rId4" Type="http://schemas.openxmlformats.org/officeDocument/2006/relationships/image" Target="../media/image130.png"/><Relationship Id="rId9" Type="http://schemas.openxmlformats.org/officeDocument/2006/relationships/hyperlink" Target="http://www.simest.i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sv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jpeg"/><Relationship Id="rId16" Type="http://schemas.openxmlformats.org/officeDocument/2006/relationships/image" Target="../media/image58.jpeg"/><Relationship Id="rId1" Type="http://schemas.openxmlformats.org/officeDocument/2006/relationships/slideLayout" Target="../slideLayouts/slideLayout112.xml"/><Relationship Id="rId6" Type="http://schemas.openxmlformats.org/officeDocument/2006/relationships/image" Target="../media/image48.jpeg"/><Relationship Id="rId11" Type="http://schemas.openxmlformats.org/officeDocument/2006/relationships/image" Target="../media/image53.svg"/><Relationship Id="rId5" Type="http://schemas.openxmlformats.org/officeDocument/2006/relationships/image" Target="../media/image47.jpe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5.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 y="2560321"/>
            <a:ext cx="8431731" cy="2098307"/>
          </a:xfrm>
          <a:prstGeom prst="rect">
            <a:avLst/>
          </a:prstGeom>
        </p:spPr>
        <p:txBody>
          <a:bodyPr vert="horz" wrap="square" lIns="91440" tIns="45720" rIns="91440" bIns="45720" rtlCol="0" anchor="ct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6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CB29245D-5152-BB5C-2BA3-65E3F2E364A5}"/>
              </a:ext>
            </a:extLst>
          </p:cNvPr>
          <p:cNvSpPr txBox="1"/>
          <p:nvPr/>
        </p:nvSpPr>
        <p:spPr>
          <a:xfrm>
            <a:off x="5926192" y="1280160"/>
            <a:ext cx="0" cy="0"/>
          </a:xfrm>
          <a:prstGeom prst="rect">
            <a:avLst/>
          </a:prstGeom>
        </p:spPr>
        <p:txBody>
          <a:bodyPr vert="horz" wrap="none" lIns="91440" tIns="45720" rIns="91440" bIns="45720" rtlCol="0" anchor="b">
            <a:normAutofit fontScale="250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grpSp>
        <p:nvGrpSpPr>
          <p:cNvPr id="5" name="Gruppo 4">
            <a:extLst>
              <a:ext uri="{FF2B5EF4-FFF2-40B4-BE49-F238E27FC236}">
                <a16:creationId xmlns:a16="http://schemas.microsoft.com/office/drawing/2014/main" id="{9CB6179B-DC02-CC46-189C-FF380D73106E}"/>
              </a:ext>
            </a:extLst>
          </p:cNvPr>
          <p:cNvGrpSpPr/>
          <p:nvPr/>
        </p:nvGrpSpPr>
        <p:grpSpPr>
          <a:xfrm>
            <a:off x="0" y="1897864"/>
            <a:ext cx="5059695" cy="2853881"/>
            <a:chOff x="458770" y="1974492"/>
            <a:chExt cx="5059695" cy="2853881"/>
          </a:xfrm>
        </p:grpSpPr>
        <p:sp>
          <p:nvSpPr>
            <p:cNvPr id="11" name="Rettangolo 10">
              <a:extLst>
                <a:ext uri="{FF2B5EF4-FFF2-40B4-BE49-F238E27FC236}">
                  <a16:creationId xmlns:a16="http://schemas.microsoft.com/office/drawing/2014/main" id="{70E8D758-4C16-45D3-8A3E-CACD007DF3E9}"/>
                </a:ext>
              </a:extLst>
            </p:cNvPr>
            <p:cNvSpPr/>
            <p:nvPr/>
          </p:nvSpPr>
          <p:spPr>
            <a:xfrm>
              <a:off x="458770" y="1974492"/>
              <a:ext cx="5059695" cy="2853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415364"/>
                  </a:solidFill>
                  <a:effectLst/>
                  <a:uLnTx/>
                  <a:uFillTx/>
                  <a:latin typeface="+mj-lt"/>
                  <a:ea typeface="+mn-ea"/>
                  <a:cs typeface="+mn-cs"/>
                </a:rPr>
                <a:t>La TUA </a:t>
              </a:r>
            </a:p>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415364"/>
                  </a:solidFill>
                  <a:effectLst/>
                  <a:uLnTx/>
                  <a:uFillTx/>
                  <a:latin typeface="+mj-lt"/>
                  <a:ea typeface="+mn-ea"/>
                  <a:cs typeface="+mn-cs"/>
                </a:rPr>
                <a:t>IMPRESA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mj-lt"/>
                  <a:ea typeface="+mn-ea"/>
                  <a:cs typeface="+mn-cs"/>
                </a:rPr>
                <a:t>con SIMEST si arricchisce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mj-lt"/>
                  <a:ea typeface="+mn-ea"/>
                  <a:cs typeface="+mn-cs"/>
                </a:rPr>
                <a:t>con le nuove misure per la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mj-lt"/>
                  <a:ea typeface="+mn-ea"/>
                  <a:cs typeface="+mn-cs"/>
                </a:rPr>
                <a:t>competitività internazionale</a:t>
              </a:r>
              <a:r>
                <a:rPr kumimoji="0" lang="it-IT" sz="1400" b="1" i="0" u="none" strike="noStrike" kern="1200" cap="none" spc="0" normalizeH="0" baseline="0" noProof="0" dirty="0">
                  <a:ln>
                    <a:noFill/>
                  </a:ln>
                  <a:solidFill>
                    <a:srgbClr val="415364"/>
                  </a:solidFill>
                  <a:effectLst/>
                  <a:uLnTx/>
                  <a:uFillTx/>
                  <a:latin typeface="+mj-lt"/>
                  <a:ea typeface="+mn-ea"/>
                  <a:cs typeface="+mn-cs"/>
                </a:rPr>
                <a:t>.</a:t>
              </a:r>
              <a:endParaRPr kumimoji="0" lang="it-IT" sz="2800" b="1" i="0" u="none" strike="noStrike" kern="1200" cap="none" spc="0" normalizeH="0" baseline="0" noProof="0" dirty="0">
                <a:ln>
                  <a:noFill/>
                </a:ln>
                <a:solidFill>
                  <a:srgbClr val="415364"/>
                </a:solidFill>
                <a:effectLst/>
                <a:uLnTx/>
                <a:uFillTx/>
                <a:latin typeface="+mj-lt"/>
                <a:ea typeface="+mn-ea"/>
                <a:cs typeface="+mn-cs"/>
              </a:endParaRPr>
            </a:p>
          </p:txBody>
        </p:sp>
        <p:pic>
          <p:nvPicPr>
            <p:cNvPr id="4" name="Immagine 3">
              <a:extLst>
                <a:ext uri="{FF2B5EF4-FFF2-40B4-BE49-F238E27FC236}">
                  <a16:creationId xmlns:a16="http://schemas.microsoft.com/office/drawing/2014/main" id="{C58C7190-33B4-B225-D7F4-C5426D96F7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6043" y="2560321"/>
              <a:ext cx="1424108" cy="96272"/>
            </a:xfrm>
            <a:prstGeom prst="rect">
              <a:avLst/>
            </a:prstGeom>
          </p:spPr>
        </p:pic>
      </p:grpSp>
      <p:pic>
        <p:nvPicPr>
          <p:cNvPr id="7" name="Immagine 6" descr="Immagine che contiene persona, aria aperta, vestiti, cielo&#10;&#10;Il contenuto generato dall'IA potrebbe non essere corretto.">
            <a:extLst>
              <a:ext uri="{FF2B5EF4-FFF2-40B4-BE49-F238E27FC236}">
                <a16:creationId xmlns:a16="http://schemas.microsoft.com/office/drawing/2014/main" id="{19EB08D3-AEE1-CFA3-96C4-F584112AC78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591213" y="3498379"/>
            <a:ext cx="2894616" cy="2879618"/>
          </a:xfrm>
          <a:prstGeom prst="rect">
            <a:avLst/>
          </a:prstGeom>
        </p:spPr>
      </p:pic>
      <p:pic>
        <p:nvPicPr>
          <p:cNvPr id="9" name="Immagine 8" descr="Immagine che contiene persona, vestiti, aria aperta, Viso umano&#10;&#10;Il contenuto generato dall'IA potrebbe non essere corretto.">
            <a:extLst>
              <a:ext uri="{FF2B5EF4-FFF2-40B4-BE49-F238E27FC236}">
                <a16:creationId xmlns:a16="http://schemas.microsoft.com/office/drawing/2014/main" id="{A1AEB7DE-09F1-E37B-B78C-0E68766E703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591213" y="458055"/>
            <a:ext cx="2894616" cy="2879618"/>
          </a:xfrm>
          <a:prstGeom prst="rect">
            <a:avLst/>
          </a:prstGeom>
        </p:spPr>
      </p:pic>
      <p:pic>
        <p:nvPicPr>
          <p:cNvPr id="13" name="Immagine 12" descr="Immagine che contiene persona, vestiti, Viso umano, interno&#10;&#10;Il contenuto generato dall'IA potrebbe non essere corretto.">
            <a:extLst>
              <a:ext uri="{FF2B5EF4-FFF2-40B4-BE49-F238E27FC236}">
                <a16:creationId xmlns:a16="http://schemas.microsoft.com/office/drawing/2014/main" id="{F6AEB1FD-2AB4-939C-B156-1C87D975711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660418" y="458055"/>
            <a:ext cx="2927755" cy="2879618"/>
          </a:xfrm>
          <a:prstGeom prst="rect">
            <a:avLst/>
          </a:prstGeom>
        </p:spPr>
      </p:pic>
      <p:pic>
        <p:nvPicPr>
          <p:cNvPr id="15" name="Immagine 14" descr="Immagine che contiene persona, vestiti, Viso umano, sorriso&#10;&#10;Il contenuto generato dall'IA potrebbe non essere corretto.">
            <a:extLst>
              <a:ext uri="{FF2B5EF4-FFF2-40B4-BE49-F238E27FC236}">
                <a16:creationId xmlns:a16="http://schemas.microsoft.com/office/drawing/2014/main" id="{9D115720-B5EE-6D59-A9DD-5632D44B02B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660418" y="3498379"/>
            <a:ext cx="2942070" cy="2879618"/>
          </a:xfrm>
          <a:prstGeom prst="rect">
            <a:avLst/>
          </a:prstGeom>
        </p:spPr>
      </p:pic>
    </p:spTree>
    <p:extLst>
      <p:ext uri="{BB962C8B-B14F-4D97-AF65-F5344CB8AC3E}">
        <p14:creationId xmlns:p14="http://schemas.microsoft.com/office/powerpoint/2010/main" val="4017954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2" name="Segnaposto testo 1"/>
          <p:cNvSpPr>
            <a:spLocks noGrp="1"/>
          </p:cNvSpPr>
          <p:nvPr>
            <p:ph type="body" idx="13"/>
          </p:nvPr>
        </p:nvSpPr>
        <p:spPr>
          <a:xfrm>
            <a:off x="534494" y="325974"/>
            <a:ext cx="11603468" cy="383116"/>
          </a:xfrm>
        </p:spPr>
        <p:txBody>
          <a:bodyPr/>
          <a:lstStyle/>
          <a:p>
            <a:r>
              <a:rPr lang="it-IT" dirty="0"/>
              <a:t>Sostegno al rafforzamento delle imprese italiane con interessi in Africa </a:t>
            </a:r>
            <a:r>
              <a:rPr lang="it-IT" dirty="0">
                <a:solidFill>
                  <a:schemeClr val="accent2"/>
                </a:solidFill>
              </a:rPr>
              <a:t>(«Potenziamento mercati africani»</a:t>
            </a:r>
            <a:r>
              <a:rPr lang="it-IT" dirty="0"/>
              <a:t>) </a:t>
            </a:r>
          </a:p>
        </p:txBody>
      </p:sp>
      <p:sp>
        <p:nvSpPr>
          <p:cNvPr id="65" name="Segnaposto testo 25">
            <a:extLst>
              <a:ext uri="{FF2B5EF4-FFF2-40B4-BE49-F238E27FC236}">
                <a16:creationId xmlns:a16="http://schemas.microsoft.com/office/drawing/2014/main" id="{6B995381-B17B-4631-89F9-93B28697404F}"/>
              </a:ext>
            </a:extLst>
          </p:cNvPr>
          <p:cNvSpPr txBox="1">
            <a:spLocks/>
          </p:cNvSpPr>
          <p:nvPr/>
        </p:nvSpPr>
        <p:spPr bwMode="auto">
          <a:xfrm>
            <a:off x="807281" y="92398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Finanziamento agevolato in regime “de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minimis</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per la realizzazione di investimenti per il rafforzamento patrimoniale, investimenti digitali, ecologici, nonché produttivi o commerciali </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beneficio di imprese italiane con interessi nel mercato africano </a:t>
            </a:r>
            <a:endPar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p:txBody>
      </p:sp>
      <p:pic>
        <p:nvPicPr>
          <p:cNvPr id="66" name="Immagine 65"/>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3480" y="1121102"/>
            <a:ext cx="597824" cy="597824"/>
          </a:xfrm>
          <a:prstGeom prst="rect">
            <a:avLst/>
          </a:prstGeom>
        </p:spPr>
      </p:pic>
      <p:sp>
        <p:nvSpPr>
          <p:cNvPr id="6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255947" y="1880080"/>
            <a:ext cx="5364033" cy="17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a:t>
            </a:r>
            <a:r>
              <a:rPr kumimoji="0" lang="it-IT" altLang="it-IT" sz="1133" b="1" i="0" u="none" strike="noStrike" kern="1200" cap="none" spc="0" normalizeH="0" baseline="0" noProof="0" dirty="0">
                <a:ln>
                  <a:noFill/>
                </a:ln>
                <a:solidFill>
                  <a:srgbClr val="797979"/>
                </a:solidFill>
                <a:effectLst/>
                <a:uLnTx/>
                <a:uFillTx/>
                <a:latin typeface="Arial"/>
              </a:rPr>
              <a:t>italiane esportatrici </a:t>
            </a:r>
            <a:r>
              <a:rPr kumimoji="0" lang="it-IT" altLang="it-IT" sz="1133" b="0" i="0" u="none" strike="noStrike" kern="1200" cap="none" spc="0" normalizeH="0" baseline="0" noProof="0" dirty="0">
                <a:ln>
                  <a:noFill/>
                </a:ln>
                <a:solidFill>
                  <a:srgbClr val="797979"/>
                </a:solidFill>
                <a:effectLst/>
                <a:uLnTx/>
                <a:uFillTx/>
                <a:latin typeface="Arial"/>
              </a:rPr>
              <a:t>(con un fatturato estero </a:t>
            </a:r>
            <a:r>
              <a:rPr lang="it-IT" altLang="it-IT" sz="1200" dirty="0">
                <a:solidFill>
                  <a:srgbClr val="797979"/>
                </a:solidFill>
                <a:latin typeface="Arial" panose="020B0604020202020204" pitchFamily="34" charset="0"/>
              </a:rPr>
              <a:t>≥</a:t>
            </a:r>
            <a:r>
              <a:rPr kumimoji="0" lang="it-IT" altLang="it-IT" sz="1133" b="0" i="0" u="none" strike="noStrike" kern="1200" cap="none" spc="0" normalizeH="0" baseline="0" noProof="0" dirty="0">
                <a:ln>
                  <a:noFill/>
                </a:ln>
                <a:solidFill>
                  <a:srgbClr val="797979"/>
                </a:solidFill>
                <a:effectLst/>
                <a:uLnTx/>
                <a:uFillTx/>
                <a:latin typeface="Arial"/>
              </a:rPr>
              <a:t>5% realizzato nell’ultimo anno) che rispettino uno dei seguenti requisiti: (i) </a:t>
            </a:r>
            <a:r>
              <a:rPr kumimoji="0" lang="it-IT" sz="1133" b="1" i="0" u="none" strike="noStrike" kern="1200" cap="none" spc="0" normalizeH="0" baseline="0" noProof="0" dirty="0">
                <a:ln>
                  <a:noFill/>
                </a:ln>
                <a:solidFill>
                  <a:srgbClr val="797979"/>
                </a:solidFill>
                <a:effectLst/>
                <a:uLnTx/>
                <a:uFillTx/>
                <a:latin typeface="Arial"/>
              </a:rPr>
              <a:t>esportazioni o importazioni </a:t>
            </a:r>
            <a:r>
              <a:rPr kumimoji="0" lang="it-IT" sz="1133" b="0" i="0" u="none" strike="noStrike" kern="1200" cap="none" spc="0" normalizeH="0" baseline="0" noProof="0" dirty="0">
                <a:ln>
                  <a:noFill/>
                </a:ln>
                <a:solidFill>
                  <a:srgbClr val="797979"/>
                </a:solidFill>
                <a:effectLst/>
                <a:uLnTx/>
                <a:uFillTx/>
                <a:latin typeface="Arial"/>
              </a:rPr>
              <a:t>da/verso Africa </a:t>
            </a:r>
            <a:r>
              <a:rPr lang="it-IT" altLang="it-IT" sz="1200" dirty="0">
                <a:solidFill>
                  <a:srgbClr val="797979"/>
                </a:solidFill>
                <a:latin typeface="Arial" panose="020B0604020202020204" pitchFamily="34" charset="0"/>
              </a:rPr>
              <a:t>≥</a:t>
            </a:r>
            <a:r>
              <a:rPr kumimoji="0" lang="it-IT" sz="1133" b="0" i="0" u="none" strike="noStrike" kern="1200" cap="none" spc="0" normalizeH="0" baseline="0" noProof="0" dirty="0">
                <a:ln>
                  <a:noFill/>
                </a:ln>
                <a:solidFill>
                  <a:srgbClr val="797979"/>
                </a:solidFill>
                <a:effectLst/>
                <a:uLnTx/>
                <a:uFillTx/>
                <a:latin typeface="Arial"/>
              </a:rPr>
              <a:t>2%</a:t>
            </a:r>
            <a:r>
              <a:rPr kumimoji="0" lang="it-IT" sz="1133" b="0" i="0" u="none" strike="noStrike" kern="1200" cap="none" spc="0" normalizeH="0" baseline="30000" noProof="0" dirty="0">
                <a:ln>
                  <a:noFill/>
                </a:ln>
                <a:solidFill>
                  <a:srgbClr val="797979"/>
                </a:solidFill>
                <a:effectLst/>
                <a:uLnTx/>
                <a:uFillTx/>
                <a:latin typeface="Arial"/>
              </a:rPr>
              <a:t>1</a:t>
            </a:r>
            <a:r>
              <a:rPr kumimoji="0" lang="it-IT" sz="1133" b="0" i="0" u="none" strike="noStrike" kern="1200" cap="none" spc="0" normalizeH="0" baseline="0" noProof="0" dirty="0">
                <a:ln>
                  <a:noFill/>
                </a:ln>
                <a:solidFill>
                  <a:srgbClr val="797979"/>
                </a:solidFill>
                <a:effectLst/>
                <a:uLnTx/>
                <a:uFillTx/>
                <a:latin typeface="Arial"/>
              </a:rPr>
              <a:t> o (ii) </a:t>
            </a:r>
            <a:r>
              <a:rPr kumimoji="0" lang="it-IT" sz="1133" b="1" i="0" u="none" strike="noStrike" kern="1200" cap="none" spc="0" normalizeH="0" baseline="0" noProof="0" dirty="0">
                <a:ln>
                  <a:noFill/>
                </a:ln>
                <a:solidFill>
                  <a:srgbClr val="797979"/>
                </a:solidFill>
                <a:effectLst/>
                <a:uLnTx/>
                <a:uFillTx/>
                <a:latin typeface="Arial"/>
              </a:rPr>
              <a:t>presenza in Africa</a:t>
            </a:r>
            <a:r>
              <a:rPr kumimoji="0" lang="it-IT" sz="1133" b="0" i="0" u="none" strike="noStrike" kern="1200" cap="none" spc="0" normalizeH="0" baseline="30000" noProof="0" dirty="0">
                <a:ln>
                  <a:noFill/>
                </a:ln>
                <a:solidFill>
                  <a:srgbClr val="797979"/>
                </a:solidFill>
                <a:effectLst/>
                <a:uLnTx/>
                <a:uFillTx/>
                <a:latin typeface="Arial"/>
              </a:rPr>
              <a:t>2</a:t>
            </a:r>
            <a:r>
              <a:rPr kumimoji="0" lang="it-IT" sz="1133" b="1" i="0" u="none" strike="noStrike" kern="1200" cap="none" spc="0" normalizeH="0" baseline="0" noProof="0" dirty="0">
                <a:ln>
                  <a:noFill/>
                </a:ln>
                <a:solidFill>
                  <a:srgbClr val="797979"/>
                </a:solidFill>
                <a:effectLst/>
                <a:uLnTx/>
                <a:uFillTx/>
                <a:latin typeface="Arial"/>
              </a:rPr>
              <a:t>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italiane con fatturato realizzato del</a:t>
            </a:r>
            <a:r>
              <a:rPr kumimoji="0" lang="it-IT" altLang="it-IT" sz="1133" b="1" i="0" u="none" strike="noStrike" kern="1200" cap="none" spc="0" normalizeH="0" baseline="0" noProof="0" dirty="0">
                <a:ln>
                  <a:noFill/>
                </a:ln>
                <a:solidFill>
                  <a:srgbClr val="797979"/>
                </a:solidFill>
                <a:effectLst/>
                <a:uLnTx/>
                <a:uFillTx/>
                <a:latin typeface="Arial"/>
              </a:rPr>
              <a:t> </a:t>
            </a:r>
            <a:r>
              <a:rPr lang="it-IT" altLang="it-IT" sz="1200" dirty="0">
                <a:solidFill>
                  <a:srgbClr val="797979"/>
                </a:solidFill>
                <a:latin typeface="Arial" panose="020B0604020202020204" pitchFamily="34" charset="0"/>
              </a:rPr>
              <a:t>≥</a:t>
            </a:r>
            <a:r>
              <a:rPr kumimoji="0" lang="it-IT" altLang="it-IT" sz="1133" b="1" i="0" u="none" strike="noStrike" kern="1200" cap="none" spc="0" normalizeH="0" baseline="0" noProof="0" dirty="0">
                <a:ln>
                  <a:noFill/>
                </a:ln>
                <a:solidFill>
                  <a:srgbClr val="797979"/>
                </a:solidFill>
                <a:effectLst/>
                <a:uLnTx/>
                <a:uFillTx/>
                <a:latin typeface="Arial"/>
              </a:rPr>
              <a:t>10% verso le imprese di cui sopra,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lang="it-IT" sz="1133" dirty="0">
                <a:solidFill>
                  <a:srgbClr val="797979"/>
                </a:solidFill>
                <a:latin typeface="Arial"/>
              </a:rPr>
              <a:t>Imprese, </a:t>
            </a:r>
            <a:r>
              <a:rPr lang="it-IT" sz="1133" b="1" dirty="0">
                <a:solidFill>
                  <a:schemeClr val="accent2"/>
                </a:solidFill>
                <a:latin typeface="Arial"/>
              </a:rPr>
              <a:t>anche non esportatrici</a:t>
            </a:r>
            <a:r>
              <a:rPr lang="it-IT" sz="1133" dirty="0">
                <a:solidFill>
                  <a:srgbClr val="797979"/>
                </a:solidFill>
                <a:latin typeface="Arial"/>
              </a:rPr>
              <a:t>, che intendono </a:t>
            </a:r>
            <a:r>
              <a:rPr lang="it-IT" sz="1133" b="1" dirty="0">
                <a:solidFill>
                  <a:schemeClr val="accent2"/>
                </a:solidFill>
                <a:latin typeface="Arial"/>
              </a:rPr>
              <a:t>investire in Africa </a:t>
            </a:r>
            <a:r>
              <a:rPr lang="it-IT" sz="1133" dirty="0">
                <a:solidFill>
                  <a:srgbClr val="797979"/>
                </a:solidFill>
                <a:latin typeface="Arial"/>
              </a:rPr>
              <a:t>(30% dell’importo ammissibile)</a:t>
            </a:r>
            <a:endParaRPr kumimoji="0" lang="it-IT" sz="1133" b="0" i="0" u="none" strike="noStrike" kern="1200" cap="none" spc="0" normalizeH="0" baseline="30000" noProof="0" dirty="0">
              <a:ln>
                <a:noFill/>
              </a:ln>
              <a:solidFill>
                <a:srgbClr val="797979"/>
              </a:solidFill>
              <a:effectLst/>
              <a:uLnTx/>
              <a:uFillTx/>
              <a:latin typeface="Arial"/>
            </a:endParaRPr>
          </a:p>
        </p:txBody>
      </p:sp>
      <p:sp>
        <p:nvSpPr>
          <p:cNvPr id="70" name="Rettangolo 69">
            <a:extLst>
              <a:ext uri="{FF2B5EF4-FFF2-40B4-BE49-F238E27FC236}">
                <a16:creationId xmlns:a16="http://schemas.microsoft.com/office/drawing/2014/main" id="{DEC0FADB-17C8-423C-A4CF-8F31DAAD1FE1}"/>
              </a:ext>
            </a:extLst>
          </p:cNvPr>
          <p:cNvSpPr/>
          <p:nvPr/>
        </p:nvSpPr>
        <p:spPr>
          <a:xfrm>
            <a:off x="221724" y="5320737"/>
            <a:ext cx="5196347" cy="487313"/>
          </a:xfrm>
          <a:prstGeom prst="rect">
            <a:avLst/>
          </a:prstGeom>
        </p:spPr>
        <p:txBody>
          <a:bodyPr wrap="square" lIns="91440" tIns="45720" rIns="91440" bIns="45720">
            <a:spAutoFit/>
          </a:body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DURATA DEL FINANZIAMENTO</a:t>
            </a:r>
          </a:p>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6 anni, di cui 2 di preammortamento</a:t>
            </a:r>
          </a:p>
        </p:txBody>
      </p:sp>
      <p:sp>
        <p:nvSpPr>
          <p:cNvPr id="7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392572" y="3118120"/>
            <a:ext cx="5262782" cy="178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SPESE FINANZIABILI</a:t>
            </a: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Almeno il 60%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investimenti per il rafforzamento patrimoniale dell’impresa, anche in Italia, inclusi i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finanziamenti finalizzati all’incremento di capitale sociale e finanziamenti soci delle controllate dell’impresa richiedente</a:t>
            </a:r>
            <a:r>
              <a:rPr kumimoji="0" lang="it-IT" altLang="it-IT" sz="113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t>
            </a:r>
            <a:endPar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Massimo il 40%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strettamente connesse alla realizzazione degli investimenti», tra cui anche le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 per formazione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a:t>
            </a:r>
            <a:r>
              <a:rPr kumimoji="0" lang="it-IT" altLang="it-IT" sz="113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personale </a:t>
            </a:r>
            <a:r>
              <a:rPr kumimoji="0" lang="it-IT" altLang="it-IT" sz="113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(incluse le spese per contratti di lavoro destinati alla formazione e all’inserimento degli stessi)</a:t>
            </a:r>
            <a:r>
              <a:rPr kumimoji="0" lang="it-IT" altLang="it-IT" sz="113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viaggio e di ingresso e regolarizzazione in Italia</a:t>
            </a:r>
          </a:p>
        </p:txBody>
      </p:sp>
      <p:pic>
        <p:nvPicPr>
          <p:cNvPr id="73" name="Immagine 72"/>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46458" y="5303394"/>
            <a:ext cx="487313" cy="487313"/>
          </a:xfrm>
          <a:prstGeom prst="rect">
            <a:avLst/>
          </a:prstGeom>
        </p:spPr>
      </p:pic>
      <p:cxnSp>
        <p:nvCxnSpPr>
          <p:cNvPr id="74" name="Connettore diritto 73"/>
          <p:cNvCxnSpPr>
            <a:cxnSpLocks/>
          </p:cNvCxnSpPr>
          <p:nvPr/>
        </p:nvCxnSpPr>
        <p:spPr>
          <a:xfrm flipH="1">
            <a:off x="5935342" y="1881718"/>
            <a:ext cx="21984" cy="41836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997529" y="5237443"/>
            <a:ext cx="522000" cy="522000"/>
          </a:xfrm>
          <a:prstGeom prst="rect">
            <a:avLst/>
          </a:prstGeom>
        </p:spPr>
      </p:pic>
      <p:pic>
        <p:nvPicPr>
          <p:cNvPr id="76" name="Immagine 75"/>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00475" y="1752130"/>
            <a:ext cx="443024" cy="443024"/>
          </a:xfrm>
          <a:prstGeom prst="rect">
            <a:avLst/>
          </a:prstGeom>
        </p:spPr>
      </p:pic>
      <p:pic>
        <p:nvPicPr>
          <p:cNvPr id="77" name="Immagine 76"/>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014826" y="3444235"/>
            <a:ext cx="396000" cy="396000"/>
          </a:xfrm>
          <a:prstGeom prst="rect">
            <a:avLst/>
          </a:prstGeom>
        </p:spPr>
      </p:pic>
      <p:sp>
        <p:nvSpPr>
          <p:cNvPr id="78" name="Rettangolo 77"/>
          <p:cNvSpPr/>
          <p:nvPr/>
        </p:nvSpPr>
        <p:spPr>
          <a:xfrm>
            <a:off x="534494" y="6180399"/>
            <a:ext cx="11438791" cy="507831"/>
          </a:xfrm>
          <a:prstGeom prst="rect">
            <a:avLst/>
          </a:prstGeom>
        </p:spPr>
        <p:txBody>
          <a:bodyPr wrap="square">
            <a:spAutoFit/>
          </a:bodyPr>
          <a:lstStyle/>
          <a:p>
            <a:pPr marL="228600" indent="-228600">
              <a:buAutoNum type="arabicPlain"/>
              <a:defRPr/>
            </a:pPr>
            <a:r>
              <a:rPr lang="it-IT" sz="900" dirty="0">
                <a:solidFill>
                  <a:srgbClr val="797979"/>
                </a:solidFill>
                <a:latin typeface="Arial" panose="020B0604020202020204"/>
              </a:rPr>
              <a:t>La percentuale è data dal rapporto tra il valore delle esportazioni o importazioni e fatturato totale di una singola annualità dell’ultimo triennio precedente alla data di presentazione della Domanda</a:t>
            </a:r>
          </a:p>
          <a:p>
            <a:pPr marL="228600" indent="-228600">
              <a:buAutoNum type="arabicPlain"/>
              <a:defRPr/>
            </a:pPr>
            <a:r>
              <a:rPr lang="it-IT" sz="900" dirty="0">
                <a:solidFill>
                  <a:srgbClr val="797979"/>
                </a:solidFill>
                <a:latin typeface="Arial" panose="020B0604020202020204"/>
              </a:rPr>
              <a:t>La stabile presenza in Africa deve risultare da almeno 6 mesi antecedenti alla data di presentazione della domanda o comunque entro la prima erogazione</a:t>
            </a:r>
          </a:p>
          <a:p>
            <a:pPr>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 v</a:t>
            </a:r>
            <a:r>
              <a:rPr lang="it-IT" sz="900" dirty="0">
                <a:solidFill>
                  <a:srgbClr val="797979"/>
                </a:solidFill>
                <a:latin typeface="Arial" panose="020B0604020202020204"/>
              </a:rPr>
              <a:t>. definizioni in Circolare</a:t>
            </a:r>
            <a:endPar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endParaRPr>
          </a:p>
        </p:txBody>
      </p:sp>
      <p:sp>
        <p:nvSpPr>
          <p:cNvPr id="79" name="Rettangolo 78">
            <a:extLst>
              <a:ext uri="{FF2B5EF4-FFF2-40B4-BE49-F238E27FC236}">
                <a16:creationId xmlns:a16="http://schemas.microsoft.com/office/drawing/2014/main" id="{CB8AE001-6839-4DC6-827E-F42764EFF6F0}"/>
              </a:ext>
            </a:extLst>
          </p:cNvPr>
          <p:cNvSpPr>
            <a:spLocks noChangeArrowheads="1"/>
          </p:cNvSpPr>
          <p:nvPr/>
        </p:nvSpPr>
        <p:spPr bwMode="auto">
          <a:xfrm>
            <a:off x="6815818" y="1834937"/>
            <a:ext cx="4410847" cy="109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INCENTIVI E PREMIALITÀ</a:t>
            </a:r>
          </a:p>
          <a:p>
            <a:pPr algn="ctr" defTabSz="810604">
              <a:spcBef>
                <a:spcPct val="20000"/>
              </a:spcBef>
              <a:defRPr/>
            </a:pPr>
            <a:r>
              <a:rPr lang="it-IT" altLang="it-IT" sz="1100" dirty="0">
                <a:solidFill>
                  <a:srgbClr val="797979"/>
                </a:solidFill>
                <a:latin typeface="Arial" panose="020B0604020202020204" pitchFamily="34" charset="0"/>
              </a:rPr>
              <a:t>Possibilità di </a:t>
            </a:r>
            <a:r>
              <a:rPr lang="it-IT" altLang="it-IT" sz="1100" b="1" dirty="0">
                <a:solidFill>
                  <a:schemeClr val="accent2"/>
                </a:solidFill>
                <a:latin typeface="Arial" panose="020B0604020202020204" pitchFamily="34" charset="0"/>
              </a:rPr>
              <a:t>esenzione dalle garanzie</a:t>
            </a:r>
            <a:endParaRPr lang="it-IT" altLang="it-IT" sz="1100" dirty="0">
              <a:solidFill>
                <a:schemeClr val="accent2"/>
              </a:solidFill>
              <a:latin typeface="Arial" panose="020B0604020202020204" pitchFamily="34" charset="0"/>
            </a:endParaRPr>
          </a:p>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Quota a</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fondo perduto fino al 20% con un massimo di €200.000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le  imprese con almeno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una sede operativa nel Sud Italia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o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fino al 10% con un massimo di €100.000 </a:t>
            </a:r>
            <a:endParaRPr kumimoji="0" lang="it-IT" altLang="it-IT" sz="113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pic>
        <p:nvPicPr>
          <p:cNvPr id="80" name="Immagine 79"/>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5599" y="1808808"/>
            <a:ext cx="523800" cy="523800"/>
          </a:xfrm>
          <a:prstGeom prst="rect">
            <a:avLst/>
          </a:prstGeom>
        </p:spPr>
      </p:pic>
      <p:sp>
        <p:nvSpPr>
          <p:cNvPr id="22" name="Rettangolo 21">
            <a:extLst>
              <a:ext uri="{FF2B5EF4-FFF2-40B4-BE49-F238E27FC236}">
                <a16:creationId xmlns:a16="http://schemas.microsoft.com/office/drawing/2014/main" id="{0AEDE799-5098-4883-A5DA-D298FD3A6FBC}"/>
              </a:ext>
            </a:extLst>
          </p:cNvPr>
          <p:cNvSpPr>
            <a:spLocks noChangeArrowheads="1"/>
          </p:cNvSpPr>
          <p:nvPr/>
        </p:nvSpPr>
        <p:spPr bwMode="auto">
          <a:xfrm>
            <a:off x="6474597" y="5122437"/>
            <a:ext cx="5623655"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EROGAZIONE </a:t>
            </a:r>
          </a:p>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Prima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pari al 25% a titolo di anticipo; seconda erogazione pari al 25% entro un anno dalla stipula a seguito di prima rendicontazione obbligatoria; terza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 saldo dell’importo rendicontato </a:t>
            </a:r>
          </a:p>
        </p:txBody>
      </p:sp>
      <p:sp>
        <p:nvSpPr>
          <p:cNvPr id="3" name="Segnaposto numero diapositiva 3">
            <a:extLst>
              <a:ext uri="{FF2B5EF4-FFF2-40B4-BE49-F238E27FC236}">
                <a16:creationId xmlns:a16="http://schemas.microsoft.com/office/drawing/2014/main" id="{2033C799-BA76-C5D6-73DE-21DDCC7BB0A4}"/>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lang="it-IT" sz="900">
                <a:solidFill>
                  <a:srgbClr val="797979"/>
                </a:solidFill>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lang="it-IT" sz="900" dirty="0">
              <a:solidFill>
                <a:srgbClr val="797979"/>
              </a:solidFill>
              <a:latin typeface="Arial" panose="020B0604020202020204"/>
              <a:ea typeface="+mn-ea"/>
              <a:cs typeface="+mn-cs"/>
            </a:endParaRPr>
          </a:p>
        </p:txBody>
      </p:sp>
      <p:sp>
        <p:nvSpPr>
          <p:cNvPr id="4" name="Rettangolo 3">
            <a:extLst>
              <a:ext uri="{FF2B5EF4-FFF2-40B4-BE49-F238E27FC236}">
                <a16:creationId xmlns:a16="http://schemas.microsoft.com/office/drawing/2014/main" id="{15A5D093-3FB2-57BF-F9C9-345552B03441}"/>
              </a:ext>
            </a:extLst>
          </p:cNvPr>
          <p:cNvSpPr>
            <a:spLocks noChangeArrowheads="1"/>
          </p:cNvSpPr>
          <p:nvPr/>
        </p:nvSpPr>
        <p:spPr bwMode="auto">
          <a:xfrm>
            <a:off x="71800" y="3821839"/>
            <a:ext cx="5333267"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IMPORTO FINANZIABILE</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Max 35% del fatturato medio ultimo biennio</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minimo </a:t>
            </a:r>
            <a:r>
              <a:rPr kumimoji="0" lang="it-IT" sz="1130" b="0" i="0" u="none" strike="noStrike" kern="1200" cap="none" spc="0" normalizeH="0" baseline="0" noProof="0" dirty="0">
                <a:ln>
                  <a:noFill/>
                </a:ln>
                <a:solidFill>
                  <a:srgbClr val="005392"/>
                </a:solidFill>
                <a:effectLst/>
                <a:uLnTx/>
                <a:uFillTx/>
                <a:latin typeface="Arial"/>
                <a:ea typeface="+mn-ea"/>
                <a:cs typeface="+mn-cs"/>
              </a:rPr>
              <a:t>euro 10.000</a:t>
            </a:r>
            <a:r>
              <a:rPr kumimoji="0" lang="it-IT" sz="1130" b="0" i="0" u="none" strike="noStrike" kern="1200" cap="none" spc="0" normalizeH="0" baseline="0" noProof="0" dirty="0">
                <a:ln>
                  <a:noFill/>
                </a:ln>
                <a:solidFill>
                  <a:srgbClr val="797979"/>
                </a:solidFill>
                <a:effectLst/>
                <a:uLnTx/>
                <a:uFillTx/>
                <a:latin typeface="Arial"/>
                <a:ea typeface="+mn-ea"/>
                <a:cs typeface="+mn-cs"/>
              </a:rPr>
              <a:t>. </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massimo variabile in funzione della dimensione</a:t>
            </a:r>
            <a:r>
              <a:rPr lang="it-IT" sz="1130" dirty="0">
                <a:solidFill>
                  <a:srgbClr val="797979"/>
                </a:solidFill>
                <a:latin typeface="Arial"/>
              </a:rPr>
              <a:t>: </a:t>
            </a:r>
            <a:r>
              <a:rPr lang="it-IT" sz="1130" dirty="0">
                <a:solidFill>
                  <a:schemeClr val="accent2"/>
                </a:solidFill>
                <a:latin typeface="Arial"/>
              </a:rPr>
              <a:t>500.000 per micro imprese*, 2.500.000 per PMI* (comprese innovative) e Start up innovative*, 5.000.000 altre imprese</a:t>
            </a:r>
          </a:p>
        </p:txBody>
      </p:sp>
      <p:pic>
        <p:nvPicPr>
          <p:cNvPr id="8" name="Immagine 7">
            <a:extLst>
              <a:ext uri="{FF2B5EF4-FFF2-40B4-BE49-F238E27FC236}">
                <a16:creationId xmlns:a16="http://schemas.microsoft.com/office/drawing/2014/main" id="{77D8D01C-C6BC-3638-03F8-89F3850D2CFD}"/>
              </a:ext>
            </a:extLst>
          </p:cNvPr>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56152" y="3666399"/>
            <a:ext cx="522000" cy="522000"/>
          </a:xfrm>
          <a:prstGeom prst="rect">
            <a:avLst/>
          </a:prstGeom>
        </p:spPr>
      </p:pic>
      <p:pic>
        <p:nvPicPr>
          <p:cNvPr id="9" name="Immagine 8" descr="Immagine che contiene nero, oscurità&#10;&#10;Descrizione generata automaticamente">
            <a:extLst>
              <a:ext uri="{FF2B5EF4-FFF2-40B4-BE49-F238E27FC236}">
                <a16:creationId xmlns:a16="http://schemas.microsoft.com/office/drawing/2014/main" id="{1D69A70E-2BD4-1783-1740-43F5FCCCFA7C}"/>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6834" y="3118120"/>
            <a:ext cx="348714" cy="348714"/>
          </a:xfrm>
          <a:prstGeom prst="rect">
            <a:avLst/>
          </a:prstGeom>
        </p:spPr>
      </p:pic>
      <p:pic>
        <p:nvPicPr>
          <p:cNvPr id="2" name="Immagine 1" descr="Immagine che contiene nero, oscurità&#10;&#10;Descrizione generata automaticamente">
            <a:extLst>
              <a:ext uri="{FF2B5EF4-FFF2-40B4-BE49-F238E27FC236}">
                <a16:creationId xmlns:a16="http://schemas.microsoft.com/office/drawing/2014/main" id="{886465CD-ADD6-EFAA-6DE8-8BDF2702B6DF}"/>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637099" y="3469505"/>
            <a:ext cx="348714" cy="348714"/>
          </a:xfrm>
          <a:prstGeom prst="rect">
            <a:avLst/>
          </a:prstGeom>
        </p:spPr>
      </p:pic>
      <p:sp>
        <p:nvSpPr>
          <p:cNvPr id="5" name="Rettangolo con angoli arrotondati 4">
            <a:extLst>
              <a:ext uri="{FF2B5EF4-FFF2-40B4-BE49-F238E27FC236}">
                <a16:creationId xmlns:a16="http://schemas.microsoft.com/office/drawing/2014/main" id="{7F910612-BBD2-FB2E-004E-0675E6866895}"/>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6" name="Immagine 5" descr="Immagine che contiene nero, oscurità&#10;&#10;Descrizione generata automaticamente">
            <a:extLst>
              <a:ext uri="{FF2B5EF4-FFF2-40B4-BE49-F238E27FC236}">
                <a16:creationId xmlns:a16="http://schemas.microsoft.com/office/drawing/2014/main" id="{7299BBBB-621A-0477-0340-0805CABF7CE4}"/>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655354" y="4310026"/>
            <a:ext cx="348714" cy="348714"/>
          </a:xfrm>
          <a:prstGeom prst="rect">
            <a:avLst/>
          </a:prstGeom>
        </p:spPr>
      </p:pic>
    </p:spTree>
    <p:extLst>
      <p:ext uri="{BB962C8B-B14F-4D97-AF65-F5344CB8AC3E}">
        <p14:creationId xmlns:p14="http://schemas.microsoft.com/office/powerpoint/2010/main" val="40115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7D31260-7FE5-A9AF-CD2C-364C738FACF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Segnaposto testo 1">
            <a:extLst>
              <a:ext uri="{FF2B5EF4-FFF2-40B4-BE49-F238E27FC236}">
                <a16:creationId xmlns:a16="http://schemas.microsoft.com/office/drawing/2014/main" id="{BF1585EE-6B53-9C20-E7A2-7F50FC88A814}"/>
              </a:ext>
            </a:extLst>
          </p:cNvPr>
          <p:cNvSpPr>
            <a:spLocks noGrp="1"/>
          </p:cNvSpPr>
          <p:nvPr>
            <p:ph type="body" idx="13"/>
          </p:nvPr>
        </p:nvSpPr>
        <p:spPr>
          <a:xfrm>
            <a:off x="152737" y="264478"/>
            <a:ext cx="11985225" cy="383116"/>
          </a:xfrm>
        </p:spPr>
        <p:txBody>
          <a:bodyPr/>
          <a:lstStyle/>
          <a:p>
            <a:r>
              <a:rPr lang="it-IT" sz="2000" dirty="0"/>
              <a:t>«Potenziamento mercati africani»: spese ammissibili </a:t>
            </a:r>
          </a:p>
        </p:txBody>
      </p:sp>
      <p:sp>
        <p:nvSpPr>
          <p:cNvPr id="8" name="CasellaDiTesto 7">
            <a:extLst>
              <a:ext uri="{FF2B5EF4-FFF2-40B4-BE49-F238E27FC236}">
                <a16:creationId xmlns:a16="http://schemas.microsoft.com/office/drawing/2014/main" id="{9F190DCE-4982-F6C0-9430-A6B39E0477CA}"/>
              </a:ext>
            </a:extLst>
          </p:cNvPr>
          <p:cNvSpPr txBox="1"/>
          <p:nvPr/>
        </p:nvSpPr>
        <p:spPr>
          <a:xfrm>
            <a:off x="152737" y="728518"/>
            <a:ext cx="5870628" cy="925724"/>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Spese per investimenti volti a rafforzare la propria solidità patrimoniale, anche in Italia, (almeno il 60% dell’Intervento) inclusi i finanziamenti finalizzati all’incremento di capitale sociale e finanziamenti soci delle controllate dell’impresa richiedente:</a:t>
            </a:r>
          </a:p>
        </p:txBody>
      </p:sp>
      <p:sp>
        <p:nvSpPr>
          <p:cNvPr id="9" name="CasellaDiTesto 8">
            <a:extLst>
              <a:ext uri="{FF2B5EF4-FFF2-40B4-BE49-F238E27FC236}">
                <a16:creationId xmlns:a16="http://schemas.microsoft.com/office/drawing/2014/main" id="{5E00E193-D9A8-CBCB-29E7-90D7FEA76AF9}"/>
              </a:ext>
            </a:extLst>
          </p:cNvPr>
          <p:cNvSpPr txBox="1"/>
          <p:nvPr/>
        </p:nvSpPr>
        <p:spPr>
          <a:xfrm>
            <a:off x="6111971" y="694562"/>
            <a:ext cx="5774415" cy="533480"/>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b) Spese strettamente connesse alla realizzazione dell’investimento (massimo il 40% dell’intervento):</a:t>
            </a: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CasellaDiTesto 10">
            <a:extLst>
              <a:ext uri="{FF2B5EF4-FFF2-40B4-BE49-F238E27FC236}">
                <a16:creationId xmlns:a16="http://schemas.microsoft.com/office/drawing/2014/main" id="{F2894D24-5CE9-1C3A-FE18-493862AA8689}"/>
              </a:ext>
            </a:extLst>
          </p:cNvPr>
          <p:cNvSpPr txBox="1"/>
          <p:nvPr/>
        </p:nvSpPr>
        <p:spPr>
          <a:xfrm>
            <a:off x="6087652" y="1203747"/>
            <a:ext cx="5862821" cy="2862322"/>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la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formazione professionale in Italia o in Africa di personale finalizzata all’assunzione in Italia o Africa</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Una volta svolta la formazione, l’assunzione** dovrà essere garantita per la durata di almeno un anno all’interno del Periodo di Realizzazione. La formazione dev’essere erogata da una società terza ovvero da enti o istituti di formazione (in ogni caso certificati e dotati di requisiti di professionalità e indipendenza) ovvero da professionisti anch’essi dotati di requisiti di professionalità e indipendenza, nonché comprovata esperienza e certificazioni;</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l’affitto e per l’allestimento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di strutture (es. ufficio, showroom, corner commerciale, negozio e dell’</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eventuale struttura destinata alla formazione del personale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compreso l’allestimento di strutture di proprietà);</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propedeutiche all’inserimento in azienda del personale formato o da formare, tra cui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di viaggio, ingresso</a:t>
            </a:r>
            <a:r>
              <a:rPr kumimoji="0" lang="it-IT" sz="1000" b="1"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(incluse eventuali spese per le pratiche di regolarizzazione in Italia) e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soggiorno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in Italia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per visite mediche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eventuali divise e altre spese connesse;</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promozionali, spese per certificazioni, omologazioni di prodotto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it-IT" sz="1000" dirty="0">
                <a:solidFill>
                  <a:srgbClr val="415364"/>
                </a:solidFill>
                <a:latin typeface="Arial" panose="020B0604020202020204" pitchFamily="34" charset="0"/>
                <a:cs typeface="Times New Roman" panose="02020603050405020304" pitchFamily="18" charset="0"/>
              </a:rPr>
              <a:t>spese finalizzate all’instaurazione di un </a:t>
            </a:r>
            <a:r>
              <a:rPr lang="it-IT" sz="1000" b="1" dirty="0">
                <a:solidFill>
                  <a:schemeClr val="accent2"/>
                </a:solidFill>
                <a:latin typeface="Arial" panose="020B0604020202020204" pitchFamily="34" charset="0"/>
                <a:cs typeface="Times New Roman" panose="02020603050405020304" pitchFamily="18" charset="0"/>
              </a:rPr>
              <a:t>contratto di apprendistato o tirocinio</a:t>
            </a:r>
            <a:r>
              <a:rPr lang="it-IT" sz="1000" dirty="0">
                <a:solidFill>
                  <a:srgbClr val="415364"/>
                </a:solidFill>
                <a:latin typeface="Arial" panose="020B0604020202020204" pitchFamily="34" charset="0"/>
                <a:cs typeface="Times New Roman" panose="02020603050405020304" pitchFamily="18" charset="0"/>
              </a:rPr>
              <a:t>, o similare (contratto di lavoro tipicamente a scopo/causa di formazione e inserimento), con </a:t>
            </a:r>
            <a:r>
              <a:rPr lang="it-IT" sz="1000" b="1" dirty="0">
                <a:solidFill>
                  <a:schemeClr val="accent2"/>
                </a:solidFill>
                <a:latin typeface="Arial" panose="020B0604020202020204" pitchFamily="34" charset="0"/>
                <a:cs typeface="Times New Roman" panose="02020603050405020304" pitchFamily="18" charset="0"/>
              </a:rPr>
              <a:t>copertura del relativo costo</a:t>
            </a:r>
            <a:r>
              <a:rPr lang="it-IT" sz="1000" dirty="0">
                <a:solidFill>
                  <a:srgbClr val="415364"/>
                </a:solidFill>
                <a:latin typeface="Arial" panose="020B0604020202020204" pitchFamily="34" charset="0"/>
                <a:cs typeface="Times New Roman" panose="02020603050405020304" pitchFamily="18" charset="0"/>
              </a:rPr>
              <a:t> per un massimo di 6 mesi, per personale proveniente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da un Paese Africano</a:t>
            </a:r>
            <a:r>
              <a:rPr lang="it-IT" sz="1000" dirty="0">
                <a:solidFill>
                  <a:srgbClr val="415364"/>
                </a:solidFill>
                <a:latin typeface="Arial" panose="020B0604020202020204" pitchFamily="34" charset="0"/>
                <a:cs typeface="Times New Roman" panose="02020603050405020304" pitchFamily="18" charset="0"/>
              </a:rPr>
              <a:t> purché l’Impresa Richiedente fornisca specifiche evidenze***. </a:t>
            </a:r>
          </a:p>
        </p:txBody>
      </p:sp>
      <p:sp>
        <p:nvSpPr>
          <p:cNvPr id="19" name="CasellaDiTesto 18">
            <a:extLst>
              <a:ext uri="{FF2B5EF4-FFF2-40B4-BE49-F238E27FC236}">
                <a16:creationId xmlns:a16="http://schemas.microsoft.com/office/drawing/2014/main" id="{31F2950F-8DC7-BC2A-00C2-94FC7AABCF48}"/>
              </a:ext>
            </a:extLst>
          </p:cNvPr>
          <p:cNvSpPr txBox="1"/>
          <p:nvPr/>
        </p:nvSpPr>
        <p:spPr>
          <a:xfrm>
            <a:off x="143144" y="1653059"/>
            <a:ext cx="5902572" cy="132343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a:t>
            </a:r>
            <a:r>
              <a:rPr lang="it-IT" sz="1000" dirty="0">
                <a:solidFill>
                  <a:srgbClr val="415364"/>
                </a:solidFill>
                <a:latin typeface="Arial" panose="020B0604020202020204"/>
              </a:rPr>
              <a:t>solo se</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 destinate ad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incrementi di capitale sociale delle società controllate e/o a finanziamento soci delle stesse controllate (</a:t>
            </a:r>
            <a:r>
              <a:rPr lang="it-IT" sz="1000" b="1" dirty="0">
                <a:solidFill>
                  <a:srgbClr val="415364"/>
                </a:solidFill>
                <a:latin typeface="Arial" panose="020B0604020202020204"/>
              </a:rPr>
              <a:t>per un importo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fino a €600.000)</a:t>
            </a: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it-IT" sz="1000" dirty="0">
              <a:solidFill>
                <a:srgbClr val="415364"/>
              </a:solidFill>
              <a:latin typeface="Arial" panose="020B0604020202020204"/>
            </a:endParaRPr>
          </a:p>
          <a:p>
            <a:pPr marR="0" lvl="0" algn="just" defTabSz="914400" rtl="0" eaLnBrk="1" fontAlgn="auto" latinLnBrk="0" hangingPunct="1">
              <a:lnSpc>
                <a:spcPct val="100000"/>
              </a:lnSpc>
              <a:spcBef>
                <a:spcPts val="0"/>
              </a:spcBef>
              <a:spcAft>
                <a:spcPts val="0"/>
              </a:spcAft>
              <a:buClrTx/>
              <a:buSzTx/>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Tra le spese ammissibili rientrano, a titolo esemplificativo e non esaustivo:</a:t>
            </a:r>
          </a:p>
        </p:txBody>
      </p:sp>
      <p:sp>
        <p:nvSpPr>
          <p:cNvPr id="21" name="CasellaDiTesto 20">
            <a:extLst>
              <a:ext uri="{FF2B5EF4-FFF2-40B4-BE49-F238E27FC236}">
                <a16:creationId xmlns:a16="http://schemas.microsoft.com/office/drawing/2014/main" id="{0A685934-5F9C-D11A-4F6B-CB87065AFF27}"/>
              </a:ext>
            </a:extLst>
          </p:cNvPr>
          <p:cNvSpPr txBox="1"/>
          <p:nvPr/>
        </p:nvSpPr>
        <p:spPr>
          <a:xfrm>
            <a:off x="133152" y="3132007"/>
            <a:ext cx="5870628" cy="2714910"/>
          </a:xfrm>
          <a:prstGeom prst="rect">
            <a:avLst/>
          </a:prstGeom>
          <a:noFill/>
        </p:spPr>
        <p:txBody>
          <a:bodyPr wrap="square">
            <a:spAutoFit/>
          </a:bodyPr>
          <a:lstStyle/>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acquisto/leasing finanziario di macchinari, apparecchiature ad uso produttivo, impianti e beni strumentali o potenziamento/riconversione di beni produttivi e strumentali esistenti* ;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tecnologie hardware e software, incluso il potenziamento o riconversione di tecnologie esistenti;</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 realizzazione/ammodernamento di modelli organizzativi e gestionali in ottica digitale;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implementazioni e gestione di sistemi di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disaster</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recovery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business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continuity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blockchain</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investimenti legate all’industria 4.0 e 5.0 (es. cyber security, big data e analisi dei dati,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cloud</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fog</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computing</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simulazione e sistemi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cyber-</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 intelligenza artificiale);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di investimento per l’effettuazione di un inserimento in un Paese Africano tramite l’acquisto di un nuova struttura/immobile/fabbricato anche produttiva o il potenziamento di una struttura esistente in un Paese Africano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spese per investimenti per la sostenibilità ambientale e sociale, anche in Italia (es. efficientamento energetico, idrico, mitigazione impatti climatici, ecc.).</a:t>
            </a:r>
          </a:p>
        </p:txBody>
      </p:sp>
      <p:sp>
        <p:nvSpPr>
          <p:cNvPr id="12" name="CasellaDiTesto 11">
            <a:extLst>
              <a:ext uri="{FF2B5EF4-FFF2-40B4-BE49-F238E27FC236}">
                <a16:creationId xmlns:a16="http://schemas.microsoft.com/office/drawing/2014/main" id="{3762921C-30CB-D3CF-EA51-8BB72E7F5A94}"/>
              </a:ext>
            </a:extLst>
          </p:cNvPr>
          <p:cNvSpPr txBox="1"/>
          <p:nvPr/>
        </p:nvSpPr>
        <p:spPr>
          <a:xfrm>
            <a:off x="6244872" y="4248794"/>
            <a:ext cx="5804800"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N.B. con riferimento alle spese per la formazione professionale di personale e alle spese connesse, l’Impresa Richiedente dovrà fornire evidenza documentale: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a)  entro 12 mesi dalla data di stipula del contratto di finanziamento, dell’assunzione, diretta o per il tramite di proprie controllate, anche estere, di almeno una risorsa tra quelle formate e lo stato di avanzamento delle assunzioni successive;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b) entro il termine del Periodo di Realizzazione, in fase di rendicontazione, dell’assunzione di almeno il 30% del personale formato direttamente o per il tramite di proprie controllate, anche estere</a:t>
            </a:r>
          </a:p>
        </p:txBody>
      </p:sp>
      <p:sp>
        <p:nvSpPr>
          <p:cNvPr id="2" name="Rettangolo con angoli arrotondati 1">
            <a:extLst>
              <a:ext uri="{FF2B5EF4-FFF2-40B4-BE49-F238E27FC236}">
                <a16:creationId xmlns:a16="http://schemas.microsoft.com/office/drawing/2014/main" id="{E94B658A-F474-269E-A1B1-5FF2960A4284}"/>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12044DC6-27B6-7F0A-9494-909FDFA25C85}"/>
              </a:ext>
            </a:extLst>
          </p:cNvPr>
          <p:cNvSpPr txBox="1"/>
          <p:nvPr/>
        </p:nvSpPr>
        <p:spPr>
          <a:xfrm>
            <a:off x="590887" y="6244321"/>
            <a:ext cx="5673535" cy="21544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*Tali spese possono riguardare anche macchinari, apparecchiature, impianti e beni produttivi o strumentali usati.</a:t>
            </a:r>
          </a:p>
        </p:txBody>
      </p:sp>
      <p:sp>
        <p:nvSpPr>
          <p:cNvPr id="10" name="CasellaDiTesto 9">
            <a:extLst>
              <a:ext uri="{FF2B5EF4-FFF2-40B4-BE49-F238E27FC236}">
                <a16:creationId xmlns:a16="http://schemas.microsoft.com/office/drawing/2014/main" id="{19CCA586-11AB-9BE8-A511-B2C565F67B12}"/>
              </a:ext>
            </a:extLst>
          </p:cNvPr>
          <p:cNvSpPr txBox="1"/>
          <p:nvPr/>
        </p:nvSpPr>
        <p:spPr>
          <a:xfrm>
            <a:off x="6260234" y="5252700"/>
            <a:ext cx="5677008" cy="1101868"/>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c) Spese consulenziali per la conformità alla normativa ambientale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d) Spese per consulenze per la presentazione e gestione della richiesta di Intervento Agevolativo e alle asseverazioni rese dal Revisore </a:t>
            </a:r>
            <a:r>
              <a:rPr kumimoji="0" lang="it-IT" sz="105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(v. requisiti in Circolare)</a:t>
            </a: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3" name="CasellaDiTesto 12">
            <a:extLst>
              <a:ext uri="{FF2B5EF4-FFF2-40B4-BE49-F238E27FC236}">
                <a16:creationId xmlns:a16="http://schemas.microsoft.com/office/drawing/2014/main" id="{6397FE95-D622-0638-D704-CD417C1873C0}"/>
              </a:ext>
            </a:extLst>
          </p:cNvPr>
          <p:cNvSpPr txBox="1"/>
          <p:nvPr/>
        </p:nvSpPr>
        <p:spPr>
          <a:xfrm>
            <a:off x="6111971" y="6296397"/>
            <a:ext cx="42478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i) che il periodo a cui si riferiscono i rapporti oggetto di intervento agevolativo siano relativi ad un contratto di apprendistato/tirocinio o similare; (ii) della provenienza del personale, (iii) del programma formativo, anche linguistico effettuato o in corso</a:t>
            </a:r>
          </a:p>
        </p:txBody>
      </p:sp>
      <p:sp>
        <p:nvSpPr>
          <p:cNvPr id="14" name="CasellaDiTesto 13">
            <a:extLst>
              <a:ext uri="{FF2B5EF4-FFF2-40B4-BE49-F238E27FC236}">
                <a16:creationId xmlns:a16="http://schemas.microsoft.com/office/drawing/2014/main" id="{A502ED52-5243-424C-F715-F6BDECB829C7}"/>
              </a:ext>
            </a:extLst>
          </p:cNvPr>
          <p:cNvSpPr txBox="1"/>
          <p:nvPr/>
        </p:nvSpPr>
        <p:spPr>
          <a:xfrm>
            <a:off x="590887" y="6455403"/>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spTree>
    <p:extLst>
      <p:ext uri="{BB962C8B-B14F-4D97-AF65-F5344CB8AC3E}">
        <p14:creationId xmlns:p14="http://schemas.microsoft.com/office/powerpoint/2010/main" val="1381692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alace of Fine Arts Mexico City">
            <a:extLst>
              <a:ext uri="{FF2B5EF4-FFF2-40B4-BE49-F238E27FC236}">
                <a16:creationId xmlns:a16="http://schemas.microsoft.com/office/drawing/2014/main" id="{18990005-0B14-8FD6-E5A1-000430EAFE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000" y="-38100"/>
            <a:ext cx="10343190" cy="6895460"/>
          </a:xfrm>
          <a:prstGeom prst="rect">
            <a:avLst/>
          </a:prstGeom>
        </p:spPr>
      </p:pic>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12</a:t>
            </a:fld>
            <a:endParaRPr kumimoji="0" lang="it-IT" sz="1200" b="0" i="0" u="none" strike="noStrike" kern="1200" cap="none" spc="-31" normalizeH="0" baseline="0" noProof="0" dirty="0">
              <a:ln>
                <a:noFill/>
              </a:ln>
              <a:solidFill>
                <a:srgbClr val="FFFFFF"/>
              </a:solidFill>
              <a:effectLst/>
              <a:uLnTx/>
              <a:uFillTx/>
              <a:ea typeface="+mn-ea"/>
              <a:cs typeface="Arial" panose="020B0604020202020204" pitchFamily="34" charset="0"/>
            </a:endParaRPr>
          </a:p>
        </p:txBody>
      </p:sp>
      <p:sp>
        <p:nvSpPr>
          <p:cNvPr id="6" name="Rettangolo 5">
            <a:extLst>
              <a:ext uri="{FF2B5EF4-FFF2-40B4-BE49-F238E27FC236}">
                <a16:creationId xmlns:a16="http://schemas.microsoft.com/office/drawing/2014/main" id="{25C39850-90BF-182E-06C2-8A6A6431297A}"/>
              </a:ext>
            </a:extLst>
          </p:cNvPr>
          <p:cNvSpPr/>
          <p:nvPr/>
        </p:nvSpPr>
        <p:spPr>
          <a:xfrm>
            <a:off x="-56189" y="-34129"/>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white"/>
              </a:solidFill>
              <a:effectLst/>
              <a:uLnTx/>
              <a:uFillTx/>
              <a:latin typeface="+mj-lt"/>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1" y="335135"/>
            <a:ext cx="12191079"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02518" y="510413"/>
            <a:ext cx="12025085"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mj-lt"/>
              </a:rPr>
              <a:t>Finanziamenti agevolati - </a:t>
            </a:r>
            <a:r>
              <a:rPr kumimoji="0" lang="it-IT" sz="2400" b="1" i="0" u="none" strike="noStrike" kern="100" cap="none" spc="0" normalizeH="0" baseline="0" noProof="0" dirty="0">
                <a:ln>
                  <a:noFill/>
                </a:ln>
                <a:solidFill>
                  <a:srgbClr val="415064"/>
                </a:solidFill>
                <a:effectLst/>
                <a:uLnTx/>
                <a:uFillTx/>
                <a:latin typeface="+mj-lt"/>
              </a:rPr>
              <a:t>Focus «Misura America Latina»</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37252" y="2303510"/>
            <a:ext cx="5322199"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10% di Cofinanziamento a fondo perduto, 20% per il Sud</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Finanziamenti per digitalizzazione e sostenibilità, rafforzamento patrimoniale e formazione del personale</a:t>
            </a: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4105"/>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mj-lt"/>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mj-lt"/>
                <a:ea typeface="+mn-ea"/>
                <a:cs typeface="Arial" panose="020B0604020202020204" pitchFamily="34" charset="0"/>
              </a:rPr>
              <a:t>CONDIZIONI DEDICATE</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59562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mj-lt"/>
                <a:ea typeface="Calibri" panose="020F0502020204030204" pitchFamily="34" charset="0"/>
                <a:cs typeface="Arial" panose="020B0604020202020204" pitchFamily="34" charset="0"/>
              </a:rPr>
              <a:t>Riserva dedicata al nuovo strumento lanciato a marzo 2025: </a:t>
            </a:r>
            <a:r>
              <a:rPr kumimoji="0" lang="it-IT" sz="1400" b="1"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704992"/>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0" cap="none" spc="0" normalizeH="0" baseline="0" noProof="0" dirty="0">
                <a:ln>
                  <a:noFill/>
                </a:ln>
                <a:solidFill>
                  <a:srgbClr val="FFFEFD"/>
                </a:solidFill>
                <a:effectLst/>
                <a:uLnTx/>
                <a:uFillTx/>
                <a:latin typeface="+mj-lt"/>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mj-lt"/>
                <a:ea typeface="+mn-ea"/>
                <a:cs typeface="Arial" panose="020B0604020202020204" pitchFamily="34" charset="0"/>
              </a:rPr>
              <a:t>  IMPRESE BENEFICIARIE</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221927" y="4966779"/>
            <a:ext cx="3336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export, import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o</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presenza in America Latina</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e imprese della loro </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filiera</a:t>
            </a: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543176" y="4967858"/>
            <a:ext cx="423836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che richiedono </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fino al 31.12.2026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finanziamenti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con focus America Latina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mj-lt"/>
                <a:ea typeface="+mn-ea"/>
                <a:cs typeface="Arial" panose="020B0604020202020204" pitchFamily="34" charset="0"/>
              </a:rPr>
              <a:t>Inserimento Mercati, Certificazioni e Consulenze, Fiere ed Eventi, E-commerce, Temporary Manager</a:t>
            </a:r>
          </a:p>
        </p:txBody>
      </p:sp>
      <p:sp>
        <p:nvSpPr>
          <p:cNvPr id="2" name="CasellaDiTesto 32">
            <a:extLst>
              <a:ext uri="{FF2B5EF4-FFF2-40B4-BE49-F238E27FC236}">
                <a16:creationId xmlns:a16="http://schemas.microsoft.com/office/drawing/2014/main" id="{2E10D04E-2ED5-424E-9195-15E2AC3E4899}"/>
              </a:ext>
            </a:extLst>
          </p:cNvPr>
          <p:cNvSpPr txBox="1">
            <a:spLocks noChangeArrowheads="1"/>
          </p:cNvSpPr>
          <p:nvPr/>
        </p:nvSpPr>
        <p:spPr bwMode="auto">
          <a:xfrm>
            <a:off x="819124" y="4997460"/>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anche non esportatici che intendono investire in loco</a:t>
            </a:r>
          </a:p>
        </p:txBody>
      </p:sp>
      <p:sp>
        <p:nvSpPr>
          <p:cNvPr id="5" name="Rettangolo 4">
            <a:extLst>
              <a:ext uri="{FF2B5EF4-FFF2-40B4-BE49-F238E27FC236}">
                <a16:creationId xmlns:a16="http://schemas.microsoft.com/office/drawing/2014/main" id="{8F64E9CC-2E78-55EC-9388-CE2B84865E3C}"/>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sym typeface="Helvetica Neue Medium"/>
            </a:endParaRPr>
          </a:p>
        </p:txBody>
      </p:sp>
      <p:sp>
        <p:nvSpPr>
          <p:cNvPr id="33" name="Rettangolo 32">
            <a:extLst>
              <a:ext uri="{FF2B5EF4-FFF2-40B4-BE49-F238E27FC236}">
                <a16:creationId xmlns:a16="http://schemas.microsoft.com/office/drawing/2014/main" id="{75A5FFA4-E802-471E-CF04-9A91F61FC489}"/>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mj-lt"/>
                <a:ea typeface="+mn-ea"/>
                <a:cs typeface="Arial" panose="020B0604020202020204" pitchFamily="34" charset="0"/>
              </a:rPr>
              <a:t>    AREE COINVOLTE</a:t>
            </a:r>
          </a:p>
        </p:txBody>
      </p:sp>
      <p:pic>
        <p:nvPicPr>
          <p:cNvPr id="1026" name="Picture 2" descr="Bandiera del Messico - Wikipedia">
            <a:extLst>
              <a:ext uri="{FF2B5EF4-FFF2-40B4-BE49-F238E27FC236}">
                <a16:creationId xmlns:a16="http://schemas.microsoft.com/office/drawing/2014/main" id="{EB1D8E17-F9F9-3CE1-69FC-7D6CBD0F5F8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92587" y="2828602"/>
            <a:ext cx="933035" cy="533385"/>
          </a:xfrm>
          <a:prstGeom prst="rect">
            <a:avLst/>
          </a:prstGeom>
          <a:noFill/>
          <a:extLst>
            <a:ext uri="{909E8E84-426E-40DD-AFC4-6F175D3DCCD1}">
              <a14:hiddenFill xmlns:a14="http://schemas.microsoft.com/office/drawing/2010/main">
                <a:solidFill>
                  <a:srgbClr val="FFFFFF"/>
                </a:solidFill>
              </a14:hiddenFill>
            </a:ext>
          </a:extLst>
        </p:spPr>
      </p:pic>
      <p:pic>
        <p:nvPicPr>
          <p:cNvPr id="799" name="Immagine 798">
            <a:extLst>
              <a:ext uri="{FF2B5EF4-FFF2-40B4-BE49-F238E27FC236}">
                <a16:creationId xmlns:a16="http://schemas.microsoft.com/office/drawing/2014/main" id="{5F6C0166-632D-C811-3C22-44FA176C41A9}"/>
              </a:ext>
            </a:extLst>
          </p:cNvPr>
          <p:cNvPicPr>
            <a:picLocks noChangeAspect="1"/>
          </p:cNvPicPr>
          <p:nvPr/>
        </p:nvPicPr>
        <p:blipFill>
          <a:blip r:embed="rId6"/>
          <a:stretch>
            <a:fillRect/>
          </a:stretch>
        </p:blipFill>
        <p:spPr>
          <a:xfrm>
            <a:off x="10858594" y="2445389"/>
            <a:ext cx="714397" cy="1228763"/>
          </a:xfrm>
          <a:prstGeom prst="rect">
            <a:avLst/>
          </a:prstGeom>
        </p:spPr>
      </p:pic>
      <p:pic>
        <p:nvPicPr>
          <p:cNvPr id="800" name="Immagine 799">
            <a:extLst>
              <a:ext uri="{FF2B5EF4-FFF2-40B4-BE49-F238E27FC236}">
                <a16:creationId xmlns:a16="http://schemas.microsoft.com/office/drawing/2014/main" id="{34827FEB-CF74-0D80-1402-9BC0869CB310}"/>
              </a:ext>
            </a:extLst>
          </p:cNvPr>
          <p:cNvPicPr>
            <a:picLocks noChangeAspect="1"/>
          </p:cNvPicPr>
          <p:nvPr/>
        </p:nvPicPr>
        <p:blipFill>
          <a:blip r:embed="rId7"/>
          <a:stretch>
            <a:fillRect/>
          </a:stretch>
        </p:blipFill>
        <p:spPr>
          <a:xfrm>
            <a:off x="9067295" y="2735011"/>
            <a:ext cx="1353429" cy="1048603"/>
          </a:xfrm>
          <a:prstGeom prst="rect">
            <a:avLst/>
          </a:prstGeom>
        </p:spPr>
      </p:pic>
      <p:sp>
        <p:nvSpPr>
          <p:cNvPr id="34" name="CasellaDiTesto 33">
            <a:extLst>
              <a:ext uri="{FF2B5EF4-FFF2-40B4-BE49-F238E27FC236}">
                <a16:creationId xmlns:a16="http://schemas.microsoft.com/office/drawing/2014/main" id="{8CE2E280-78D2-364B-0F04-B0D073002FE0}"/>
              </a:ext>
            </a:extLst>
          </p:cNvPr>
          <p:cNvSpPr txBox="1"/>
          <p:nvPr/>
        </p:nvSpPr>
        <p:spPr>
          <a:xfrm>
            <a:off x="7620443" y="2109166"/>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MESSICO</a:t>
            </a:r>
          </a:p>
        </p:txBody>
      </p:sp>
      <p:sp>
        <p:nvSpPr>
          <p:cNvPr id="35" name="CasellaDiTesto 34">
            <a:extLst>
              <a:ext uri="{FF2B5EF4-FFF2-40B4-BE49-F238E27FC236}">
                <a16:creationId xmlns:a16="http://schemas.microsoft.com/office/drawing/2014/main" id="{043F93A7-29FA-8D90-B192-6F8FD366FAB8}"/>
              </a:ext>
            </a:extLst>
          </p:cNvPr>
          <p:cNvSpPr txBox="1"/>
          <p:nvPr/>
        </p:nvSpPr>
        <p:spPr>
          <a:xfrm>
            <a:off x="9031281" y="1979539"/>
            <a:ext cx="9572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AMERICA CENTRALE</a:t>
            </a:r>
          </a:p>
        </p:txBody>
      </p:sp>
      <p:sp>
        <p:nvSpPr>
          <p:cNvPr id="36" name="CasellaDiTesto 35">
            <a:extLst>
              <a:ext uri="{FF2B5EF4-FFF2-40B4-BE49-F238E27FC236}">
                <a16:creationId xmlns:a16="http://schemas.microsoft.com/office/drawing/2014/main" id="{19335886-3C79-90B7-CDD0-C3E3ACDE54BC}"/>
              </a:ext>
            </a:extLst>
          </p:cNvPr>
          <p:cNvSpPr txBox="1"/>
          <p:nvPr/>
        </p:nvSpPr>
        <p:spPr>
          <a:xfrm>
            <a:off x="10546344" y="1979539"/>
            <a:ext cx="120958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AMERICA MERIDIONALE</a:t>
            </a:r>
          </a:p>
        </p:txBody>
      </p:sp>
      <p:sp>
        <p:nvSpPr>
          <p:cNvPr id="15" name="Segnaposto numero diapositiva 3">
            <a:extLst>
              <a:ext uri="{FF2B5EF4-FFF2-40B4-BE49-F238E27FC236}">
                <a16:creationId xmlns:a16="http://schemas.microsoft.com/office/drawing/2014/main" id="{23021DD7-AE33-CAEE-B41A-AD01D2C94B7E}"/>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08DA0FE-9C19-F746-8419-6700E348BF78}" type="slidenum">
              <a:rPr lang="it-IT" sz="1050" smtClean="0">
                <a:solidFill>
                  <a:srgbClr val="415064"/>
                </a:solidFill>
                <a:latin typeface="+mj-lt"/>
              </a:rPr>
              <a:pPr>
                <a:defRPr/>
              </a:pPr>
              <a:t>12</a:t>
            </a:fld>
            <a:endParaRPr lang="it-IT" sz="1050" dirty="0">
              <a:solidFill>
                <a:srgbClr val="415064"/>
              </a:solidFill>
              <a:latin typeface="+mj-lt"/>
            </a:endParaRPr>
          </a:p>
        </p:txBody>
      </p:sp>
      <p:sp>
        <p:nvSpPr>
          <p:cNvPr id="21" name="Rettangolo 20">
            <a:extLst>
              <a:ext uri="{FF2B5EF4-FFF2-40B4-BE49-F238E27FC236}">
                <a16:creationId xmlns:a16="http://schemas.microsoft.com/office/drawing/2014/main" id="{C959B61C-617C-3FB7-359B-52C71B0FA3FF}"/>
              </a:ext>
            </a:extLst>
          </p:cNvPr>
          <p:cNvSpPr/>
          <p:nvPr/>
        </p:nvSpPr>
        <p:spPr>
          <a:xfrm>
            <a:off x="3069075" y="6296733"/>
            <a:ext cx="7491709" cy="484594"/>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defTabSz="1178125">
              <a:lnSpc>
                <a:spcPct val="100000"/>
              </a:lnSpc>
              <a:spcBef>
                <a:spcPts val="0"/>
              </a:spcBef>
              <a:defRPr/>
            </a:pPr>
            <a:r>
              <a:rPr kumimoji="0" lang="it-IT"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Previsto inoltre Plafond </a:t>
            </a:r>
            <a:r>
              <a:rPr kumimoji="0" lang="it-IT" sz="1800" b="1"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rPr>
              <a:t>300 €mln</a:t>
            </a:r>
            <a:r>
              <a:rPr kumimoji="0" lang="it-IT"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per commesse export</a:t>
            </a:r>
          </a:p>
        </p:txBody>
      </p:sp>
    </p:spTree>
    <p:extLst>
      <p:ext uri="{BB962C8B-B14F-4D97-AF65-F5344CB8AC3E}">
        <p14:creationId xmlns:p14="http://schemas.microsoft.com/office/powerpoint/2010/main" val="418971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2" name="Segnaposto testo 1"/>
          <p:cNvSpPr>
            <a:spLocks noGrp="1"/>
          </p:cNvSpPr>
          <p:nvPr>
            <p:ph type="body" idx="13"/>
          </p:nvPr>
        </p:nvSpPr>
        <p:spPr>
          <a:xfrm>
            <a:off x="534494" y="325974"/>
            <a:ext cx="11603468" cy="383116"/>
          </a:xfrm>
        </p:spPr>
        <p:txBody>
          <a:bodyPr/>
          <a:lstStyle/>
          <a:p>
            <a:r>
              <a:rPr lang="it-IT" dirty="0"/>
              <a:t>Sostegno alla competitività delle imprese italiane con interessi in America Centrale o Meridionale </a:t>
            </a:r>
            <a:r>
              <a:rPr lang="it-IT" sz="2300" dirty="0">
                <a:solidFill>
                  <a:schemeClr val="accent2"/>
                </a:solidFill>
              </a:rPr>
              <a:t>(«Potenziamento c</a:t>
            </a:r>
            <a:r>
              <a:rPr lang="it-IT" sz="2300" b="1" dirty="0">
                <a:solidFill>
                  <a:schemeClr val="accent2"/>
                </a:solidFill>
                <a:latin typeface="Arial" panose="020B0604020202020204"/>
              </a:rPr>
              <a:t>ompetitività in America Latina</a:t>
            </a:r>
            <a:r>
              <a:rPr lang="it-IT" sz="2300" dirty="0">
                <a:solidFill>
                  <a:schemeClr val="accent2"/>
                </a:solidFill>
              </a:rPr>
              <a:t>») </a:t>
            </a:r>
          </a:p>
        </p:txBody>
      </p:sp>
      <p:sp>
        <p:nvSpPr>
          <p:cNvPr id="65" name="Segnaposto testo 25">
            <a:extLst>
              <a:ext uri="{FF2B5EF4-FFF2-40B4-BE49-F238E27FC236}">
                <a16:creationId xmlns:a16="http://schemas.microsoft.com/office/drawing/2014/main" id="{6B995381-B17B-4631-89F9-93B28697404F}"/>
              </a:ext>
            </a:extLst>
          </p:cNvPr>
          <p:cNvSpPr txBox="1">
            <a:spLocks/>
          </p:cNvSpPr>
          <p:nvPr/>
        </p:nvSpPr>
        <p:spPr bwMode="auto">
          <a:xfrm>
            <a:off x="807281" y="92398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Finanziamento agevolato in regime “de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minimis</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per la realizzazione di investimenti per il rafforzamento patrimoniale, investimenti digitali, ecologici, nonché produttivi o commercial </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beneficio di imprese italiane con interessi in America Latina</a:t>
            </a:r>
            <a:endPar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p:txBody>
      </p:sp>
      <p:pic>
        <p:nvPicPr>
          <p:cNvPr id="66" name="Immagine 65"/>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09457" y="1090079"/>
            <a:ext cx="597824" cy="597824"/>
          </a:xfrm>
          <a:prstGeom prst="rect">
            <a:avLst/>
          </a:prstGeom>
        </p:spPr>
      </p:pic>
      <p:sp>
        <p:nvSpPr>
          <p:cNvPr id="6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70907" y="1838863"/>
            <a:ext cx="5610366" cy="17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a:t>
            </a:r>
            <a:r>
              <a:rPr kumimoji="0" lang="it-IT" altLang="it-IT" sz="1133" b="1" i="0" u="none" strike="noStrike" kern="1200" cap="none" spc="0" normalizeH="0" baseline="0" noProof="0" dirty="0">
                <a:ln>
                  <a:noFill/>
                </a:ln>
                <a:solidFill>
                  <a:srgbClr val="797979"/>
                </a:solidFill>
                <a:effectLst/>
                <a:uLnTx/>
                <a:uFillTx/>
                <a:latin typeface="Arial"/>
              </a:rPr>
              <a:t>italiane esportatrici </a:t>
            </a:r>
            <a:r>
              <a:rPr kumimoji="0" lang="it-IT" altLang="it-IT" sz="1133" b="0" i="0" u="none" strike="noStrike" kern="1200" cap="none" spc="0" normalizeH="0" baseline="0" noProof="0" dirty="0">
                <a:ln>
                  <a:noFill/>
                </a:ln>
                <a:solidFill>
                  <a:srgbClr val="797979"/>
                </a:solidFill>
                <a:effectLst/>
                <a:uLnTx/>
                <a:uFillTx/>
                <a:latin typeface="Arial"/>
              </a:rPr>
              <a:t>(con un fatturato estero </a:t>
            </a:r>
            <a:r>
              <a:rPr lang="it-IT" altLang="it-IT" sz="1200" dirty="0">
                <a:solidFill>
                  <a:srgbClr val="797979"/>
                </a:solidFill>
                <a:latin typeface="Arial" panose="020B0604020202020204" pitchFamily="34" charset="0"/>
              </a:rPr>
              <a:t>≥</a:t>
            </a:r>
            <a:r>
              <a:rPr kumimoji="0" lang="it-IT" altLang="it-IT" sz="1133" b="0" i="0" u="none" strike="noStrike" kern="1200" cap="none" spc="0" normalizeH="0" baseline="0" noProof="0" dirty="0">
                <a:ln>
                  <a:noFill/>
                </a:ln>
                <a:solidFill>
                  <a:srgbClr val="797979"/>
                </a:solidFill>
                <a:effectLst/>
                <a:uLnTx/>
                <a:uFillTx/>
                <a:latin typeface="Arial"/>
              </a:rPr>
              <a:t>5% realizzato nell’ultimo anno) che rispettino uno dei seguenti requisiti: (i) </a:t>
            </a:r>
            <a:r>
              <a:rPr kumimoji="0" lang="it-IT" sz="1133" b="1" i="0" u="none" strike="noStrike" kern="1200" cap="none" spc="0" normalizeH="0" baseline="0" noProof="0" dirty="0">
                <a:ln>
                  <a:noFill/>
                </a:ln>
                <a:solidFill>
                  <a:srgbClr val="797979"/>
                </a:solidFill>
                <a:effectLst/>
                <a:uLnTx/>
                <a:uFillTx/>
                <a:latin typeface="Arial"/>
              </a:rPr>
              <a:t>esportazioni o importazioni </a:t>
            </a:r>
            <a:r>
              <a:rPr kumimoji="0" lang="it-IT" sz="1133" b="0" i="0" u="none" strike="noStrike" kern="1200" cap="none" spc="0" normalizeH="0" baseline="0" noProof="0" dirty="0">
                <a:ln>
                  <a:noFill/>
                </a:ln>
                <a:solidFill>
                  <a:srgbClr val="797979"/>
                </a:solidFill>
                <a:effectLst/>
                <a:uLnTx/>
                <a:uFillTx/>
                <a:latin typeface="Arial"/>
              </a:rPr>
              <a:t>da/verso l’America Latina </a:t>
            </a:r>
            <a:r>
              <a:rPr lang="it-IT" altLang="it-IT" sz="1200" dirty="0">
                <a:solidFill>
                  <a:srgbClr val="797979"/>
                </a:solidFill>
                <a:latin typeface="Arial" panose="020B0604020202020204" pitchFamily="34" charset="0"/>
              </a:rPr>
              <a:t>≥</a:t>
            </a:r>
            <a:r>
              <a:rPr kumimoji="0" lang="it-IT" sz="1133" b="0" i="0" u="none" strike="noStrike" kern="1200" cap="none" spc="0" normalizeH="0" baseline="0" noProof="0" dirty="0">
                <a:ln>
                  <a:noFill/>
                </a:ln>
                <a:solidFill>
                  <a:srgbClr val="797979"/>
                </a:solidFill>
                <a:effectLst/>
                <a:uLnTx/>
                <a:uFillTx/>
                <a:latin typeface="Arial"/>
              </a:rPr>
              <a:t>2%</a:t>
            </a:r>
            <a:r>
              <a:rPr kumimoji="0" lang="it-IT" sz="1133" b="0" i="0" u="none" strike="noStrike" kern="1200" cap="none" spc="0" normalizeH="0" baseline="30000" noProof="0" dirty="0">
                <a:ln>
                  <a:noFill/>
                </a:ln>
                <a:solidFill>
                  <a:srgbClr val="797979"/>
                </a:solidFill>
                <a:effectLst/>
                <a:uLnTx/>
                <a:uFillTx/>
                <a:latin typeface="Arial"/>
              </a:rPr>
              <a:t>1</a:t>
            </a:r>
            <a:r>
              <a:rPr kumimoji="0" lang="it-IT" sz="1133" b="0" i="0" u="none" strike="noStrike" kern="1200" cap="none" spc="0" normalizeH="0" baseline="0" noProof="0" dirty="0">
                <a:ln>
                  <a:noFill/>
                </a:ln>
                <a:solidFill>
                  <a:srgbClr val="797979"/>
                </a:solidFill>
                <a:effectLst/>
                <a:uLnTx/>
                <a:uFillTx/>
                <a:latin typeface="Arial"/>
              </a:rPr>
              <a:t> o (ii) </a:t>
            </a:r>
            <a:r>
              <a:rPr kumimoji="0" lang="it-IT" sz="1133" b="1" i="0" u="none" strike="noStrike" kern="1200" cap="none" spc="0" normalizeH="0" baseline="0" noProof="0" dirty="0">
                <a:ln>
                  <a:noFill/>
                </a:ln>
                <a:solidFill>
                  <a:srgbClr val="797979"/>
                </a:solidFill>
                <a:effectLst/>
                <a:uLnTx/>
                <a:uFillTx/>
                <a:latin typeface="Arial"/>
              </a:rPr>
              <a:t>presenza in America </a:t>
            </a:r>
            <a:r>
              <a:rPr lang="it-IT" sz="1133" b="1" dirty="0">
                <a:solidFill>
                  <a:srgbClr val="797979"/>
                </a:solidFill>
                <a:latin typeface="Arial"/>
              </a:rPr>
              <a:t>Latina</a:t>
            </a:r>
            <a:r>
              <a:rPr lang="it-IT" sz="1133" baseline="30000" dirty="0">
                <a:solidFill>
                  <a:srgbClr val="797979"/>
                </a:solidFill>
                <a:latin typeface="Arial"/>
              </a:rPr>
              <a:t>2</a:t>
            </a:r>
            <a:r>
              <a:rPr kumimoji="0" lang="it-IT" sz="1133" b="1" i="0" u="none" strike="noStrike" kern="1200" cap="none" spc="0" normalizeH="0" baseline="0" noProof="0" dirty="0">
                <a:ln>
                  <a:noFill/>
                </a:ln>
                <a:solidFill>
                  <a:srgbClr val="797979"/>
                </a:solidFill>
                <a:effectLst/>
                <a:uLnTx/>
                <a:uFillTx/>
                <a:latin typeface="Arial"/>
              </a:rPr>
              <a:t>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italiane con fatturato realizzato del </a:t>
            </a:r>
            <a:r>
              <a:rPr lang="it-IT" altLang="it-IT" sz="1200" dirty="0">
                <a:solidFill>
                  <a:srgbClr val="797979"/>
                </a:solidFill>
                <a:latin typeface="Arial" panose="020B0604020202020204" pitchFamily="34" charset="0"/>
              </a:rPr>
              <a:t>≥</a:t>
            </a:r>
            <a:r>
              <a:rPr kumimoji="0" lang="it-IT" altLang="it-IT" sz="1133" b="1" i="0" u="none" strike="noStrike" kern="1200" cap="none" spc="0" normalizeH="0" baseline="0" noProof="0" dirty="0">
                <a:ln>
                  <a:noFill/>
                </a:ln>
                <a:solidFill>
                  <a:srgbClr val="797979"/>
                </a:solidFill>
                <a:effectLst/>
                <a:uLnTx/>
                <a:uFillTx/>
                <a:latin typeface="Arial"/>
              </a:rPr>
              <a:t>10% verso le imprese di cui sopra,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lang="it-IT" sz="1133" dirty="0">
                <a:solidFill>
                  <a:srgbClr val="797979"/>
                </a:solidFill>
                <a:latin typeface="Arial"/>
              </a:rPr>
              <a:t>Imprese, </a:t>
            </a:r>
            <a:r>
              <a:rPr lang="it-IT" sz="1133" b="1" dirty="0">
                <a:solidFill>
                  <a:srgbClr val="797979"/>
                </a:solidFill>
                <a:latin typeface="Arial"/>
              </a:rPr>
              <a:t>anche non esportatrici</a:t>
            </a:r>
            <a:r>
              <a:rPr lang="it-IT" sz="1133" dirty="0">
                <a:solidFill>
                  <a:srgbClr val="797979"/>
                </a:solidFill>
                <a:latin typeface="Arial"/>
              </a:rPr>
              <a:t>, che intendono </a:t>
            </a:r>
            <a:r>
              <a:rPr lang="it-IT" sz="1133" b="1" dirty="0">
                <a:solidFill>
                  <a:srgbClr val="797979"/>
                </a:solidFill>
                <a:latin typeface="Arial"/>
              </a:rPr>
              <a:t>investire in America Latina </a:t>
            </a:r>
            <a:r>
              <a:rPr lang="it-IT" sz="1133" dirty="0">
                <a:solidFill>
                  <a:srgbClr val="797979"/>
                </a:solidFill>
                <a:latin typeface="Arial"/>
              </a:rPr>
              <a:t>(30% dell’importo ammissibile)</a:t>
            </a:r>
            <a:endParaRPr kumimoji="0" lang="it-IT" sz="1133" b="0" i="0" u="none" strike="noStrike" kern="1200" cap="none" spc="0" normalizeH="0" baseline="30000" noProof="0" dirty="0">
              <a:ln>
                <a:noFill/>
              </a:ln>
              <a:solidFill>
                <a:srgbClr val="797979"/>
              </a:solidFill>
              <a:effectLst/>
              <a:uLnTx/>
              <a:uFillTx/>
              <a:latin typeface="Arial"/>
            </a:endParaRPr>
          </a:p>
        </p:txBody>
      </p:sp>
      <p:cxnSp>
        <p:nvCxnSpPr>
          <p:cNvPr id="74" name="Connettore diritto 73"/>
          <p:cNvCxnSpPr>
            <a:cxnSpLocks/>
          </p:cNvCxnSpPr>
          <p:nvPr/>
        </p:nvCxnSpPr>
        <p:spPr>
          <a:xfrm flipH="1">
            <a:off x="5935342" y="1881718"/>
            <a:ext cx="21984" cy="41836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982819" y="5468048"/>
            <a:ext cx="522000" cy="522000"/>
          </a:xfrm>
          <a:prstGeom prst="rect">
            <a:avLst/>
          </a:prstGeom>
        </p:spPr>
      </p:pic>
      <p:pic>
        <p:nvPicPr>
          <p:cNvPr id="76" name="Immagine 75"/>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00475" y="1752130"/>
            <a:ext cx="443024" cy="443024"/>
          </a:xfrm>
          <a:prstGeom prst="rect">
            <a:avLst/>
          </a:prstGeom>
        </p:spPr>
      </p:pic>
      <p:sp>
        <p:nvSpPr>
          <p:cNvPr id="78" name="Rettangolo 77"/>
          <p:cNvSpPr/>
          <p:nvPr/>
        </p:nvSpPr>
        <p:spPr>
          <a:xfrm>
            <a:off x="508368" y="6065393"/>
            <a:ext cx="11438791" cy="507831"/>
          </a:xfrm>
          <a:prstGeom prst="rect">
            <a:avLst/>
          </a:prstGeom>
        </p:spPr>
        <p:txBody>
          <a:bodyPr wrap="square">
            <a:spAutoFit/>
          </a:bodyPr>
          <a:lstStyle/>
          <a:p>
            <a:pPr marL="228600" indent="-228600">
              <a:buAutoNum type="arabicPlain"/>
              <a:defRPr/>
            </a:pPr>
            <a:r>
              <a:rPr lang="it-IT" sz="900" dirty="0">
                <a:solidFill>
                  <a:srgbClr val="797979"/>
                </a:solidFill>
                <a:latin typeface="Arial" panose="020B0604020202020204"/>
              </a:rPr>
              <a:t>La percentuale è data dal rapporto tra il valore delle esportazioni o importazioni e fatturato totale di una singola annualità dell’ultimo triennio precedente alla data di presentazione della Domanda</a:t>
            </a:r>
          </a:p>
          <a:p>
            <a:pPr marL="228600" indent="-228600">
              <a:buAutoNum type="arabicPlain"/>
              <a:defRPr/>
            </a:pPr>
            <a:r>
              <a:rPr lang="it-IT" sz="900" dirty="0">
                <a:solidFill>
                  <a:srgbClr val="797979"/>
                </a:solidFill>
                <a:latin typeface="Arial" panose="020B0604020202020204"/>
              </a:rPr>
              <a:t>La stabile presenza in America Latina deve risultare da almeno 6 mesi antecedenti alla data di presentazione della domanda o comunque entro la prima erogazione</a:t>
            </a:r>
          </a:p>
          <a:p>
            <a:pPr>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 </a:t>
            </a:r>
            <a:r>
              <a:rPr lang="it-IT" sz="900" dirty="0">
                <a:solidFill>
                  <a:srgbClr val="797979"/>
                </a:solidFill>
                <a:latin typeface="Arial" panose="020B0604020202020204"/>
              </a:rPr>
              <a:t>V. definizioni in Circolare</a:t>
            </a:r>
            <a:endPar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endParaRPr>
          </a:p>
        </p:txBody>
      </p:sp>
      <p:sp>
        <p:nvSpPr>
          <p:cNvPr id="22" name="Rettangolo 21">
            <a:extLst>
              <a:ext uri="{FF2B5EF4-FFF2-40B4-BE49-F238E27FC236}">
                <a16:creationId xmlns:a16="http://schemas.microsoft.com/office/drawing/2014/main" id="{0AEDE799-5098-4883-A5DA-D298FD3A6FBC}"/>
              </a:ext>
            </a:extLst>
          </p:cNvPr>
          <p:cNvSpPr>
            <a:spLocks noChangeArrowheads="1"/>
          </p:cNvSpPr>
          <p:nvPr/>
        </p:nvSpPr>
        <p:spPr bwMode="auto">
          <a:xfrm>
            <a:off x="6514307" y="5193951"/>
            <a:ext cx="5623655"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EROGAZIONE </a:t>
            </a:r>
          </a:p>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Prima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pari al 25% a titolo di anticipo; seconda erogazione pari al 25% entro un anno dalla stipula a seguito di prima rendicontazione obbligatoria; terza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 saldo dell’importo rendicontato </a:t>
            </a:r>
          </a:p>
        </p:txBody>
      </p:sp>
      <p:sp>
        <p:nvSpPr>
          <p:cNvPr id="3" name="Segnaposto numero diapositiva 3">
            <a:extLst>
              <a:ext uri="{FF2B5EF4-FFF2-40B4-BE49-F238E27FC236}">
                <a16:creationId xmlns:a16="http://schemas.microsoft.com/office/drawing/2014/main" id="{2033C799-BA76-C5D6-73DE-21DDCC7BB0A4}"/>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lang="it-IT" sz="900">
                <a:solidFill>
                  <a:srgbClr val="797979"/>
                </a:solidFill>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lang="it-IT" sz="900" dirty="0">
              <a:solidFill>
                <a:srgbClr val="797979"/>
              </a:solidFill>
              <a:latin typeface="Arial" panose="020B0604020202020204"/>
              <a:ea typeface="+mn-ea"/>
              <a:cs typeface="+mn-cs"/>
            </a:endParaRPr>
          </a:p>
        </p:txBody>
      </p:sp>
      <p:pic>
        <p:nvPicPr>
          <p:cNvPr id="5" name="Immagine 4" descr="Immagine che contiene nero, oscurità&#10;&#10;Descrizione generata automaticamente">
            <a:extLst>
              <a:ext uri="{FF2B5EF4-FFF2-40B4-BE49-F238E27FC236}">
                <a16:creationId xmlns:a16="http://schemas.microsoft.com/office/drawing/2014/main" id="{748DD50C-4426-2E56-AF1F-FD9CF43DE7E9}"/>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4038" y="297738"/>
            <a:ext cx="422171" cy="422171"/>
          </a:xfrm>
          <a:prstGeom prst="rect">
            <a:avLst/>
          </a:prstGeom>
        </p:spPr>
      </p:pic>
      <p:sp>
        <p:nvSpPr>
          <p:cNvPr id="6" name="Rettangolo 5">
            <a:extLst>
              <a:ext uri="{FF2B5EF4-FFF2-40B4-BE49-F238E27FC236}">
                <a16:creationId xmlns:a16="http://schemas.microsoft.com/office/drawing/2014/main" id="{4F05EB78-C5AF-A245-47BB-ACACE0485101}"/>
              </a:ext>
            </a:extLst>
          </p:cNvPr>
          <p:cNvSpPr/>
          <p:nvPr/>
        </p:nvSpPr>
        <p:spPr>
          <a:xfrm>
            <a:off x="304128" y="5224391"/>
            <a:ext cx="5196347" cy="487313"/>
          </a:xfrm>
          <a:prstGeom prst="rect">
            <a:avLst/>
          </a:prstGeom>
        </p:spPr>
        <p:txBody>
          <a:bodyPr wrap="square" lIns="91440" tIns="45720" rIns="91440" bIns="45720">
            <a:spAutoFit/>
          </a:body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DURATA DEL FINANZIAMENTO</a:t>
            </a:r>
          </a:p>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6 anni, di cui 2 di preammortamento</a:t>
            </a:r>
          </a:p>
        </p:txBody>
      </p:sp>
      <p:sp>
        <p:nvSpPr>
          <p:cNvPr id="9" name="Rettangolo 4">
            <a:extLst>
              <a:ext uri="{FF2B5EF4-FFF2-40B4-BE49-F238E27FC236}">
                <a16:creationId xmlns:a16="http://schemas.microsoft.com/office/drawing/2014/main" id="{14DCC87D-7018-6DD3-A8C4-BD41D875B28B}"/>
              </a:ext>
            </a:extLst>
          </p:cNvPr>
          <p:cNvSpPr>
            <a:spLocks noChangeArrowheads="1"/>
          </p:cNvSpPr>
          <p:nvPr/>
        </p:nvSpPr>
        <p:spPr bwMode="auto">
          <a:xfrm>
            <a:off x="6451637" y="3246674"/>
            <a:ext cx="5262782" cy="178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SPESE FINANZIABILI</a:t>
            </a: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Almeno il 60%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investimenti per il rafforzamento patrimoniale dell’impresa, anche in Italia, inclusi i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finanziamenti finalizzati all’incremento di capitale sociale e finanziamenti soci delle controllate dell’impresa richiedente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endPar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endParaRP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Massimo il 40%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strettamente connesse alla realizzazione degli investimenti», tra cui anche le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 per formazione </a:t>
            </a:r>
            <a:r>
              <a:rPr kumimoji="0" lang="it-IT" altLang="it-IT" sz="113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personale </a:t>
            </a:r>
            <a:r>
              <a:rPr kumimoji="0" lang="it-IT" altLang="it-IT" sz="113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(incluse spese per contratti di lavoro destinati alla formazione e all’inserimento degli stessi),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viaggio e di ingresso e regolarizzazione in Italia</a:t>
            </a:r>
          </a:p>
        </p:txBody>
      </p:sp>
      <p:pic>
        <p:nvPicPr>
          <p:cNvPr id="10" name="Immagine 9">
            <a:extLst>
              <a:ext uri="{FF2B5EF4-FFF2-40B4-BE49-F238E27FC236}">
                <a16:creationId xmlns:a16="http://schemas.microsoft.com/office/drawing/2014/main" id="{28F345D3-5837-7B7F-F42D-AE5A59E343EF}"/>
              </a:ext>
            </a:extLst>
          </p:cNvPr>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12560" y="5172331"/>
            <a:ext cx="487313" cy="487313"/>
          </a:xfrm>
          <a:prstGeom prst="rect">
            <a:avLst/>
          </a:prstGeom>
        </p:spPr>
      </p:pic>
      <p:pic>
        <p:nvPicPr>
          <p:cNvPr id="11" name="Immagine 10">
            <a:extLst>
              <a:ext uri="{FF2B5EF4-FFF2-40B4-BE49-F238E27FC236}">
                <a16:creationId xmlns:a16="http://schemas.microsoft.com/office/drawing/2014/main" id="{9D7B9F7A-BB4F-7459-F213-3F31A9D94BE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073891" y="3572789"/>
            <a:ext cx="396000" cy="396000"/>
          </a:xfrm>
          <a:prstGeom prst="rect">
            <a:avLst/>
          </a:prstGeom>
        </p:spPr>
      </p:pic>
      <p:sp>
        <p:nvSpPr>
          <p:cNvPr id="12" name="Rettangolo 11">
            <a:extLst>
              <a:ext uri="{FF2B5EF4-FFF2-40B4-BE49-F238E27FC236}">
                <a16:creationId xmlns:a16="http://schemas.microsoft.com/office/drawing/2014/main" id="{7DC961A3-C568-DAF6-2A8E-237C34717AEB}"/>
              </a:ext>
            </a:extLst>
          </p:cNvPr>
          <p:cNvSpPr>
            <a:spLocks noChangeArrowheads="1"/>
          </p:cNvSpPr>
          <p:nvPr/>
        </p:nvSpPr>
        <p:spPr bwMode="auto">
          <a:xfrm>
            <a:off x="6959626" y="1881718"/>
            <a:ext cx="4410847" cy="109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INCENTIVI E PREMIALITÀ</a:t>
            </a:r>
          </a:p>
          <a:p>
            <a:pPr algn="ctr" defTabSz="810604">
              <a:spcBef>
                <a:spcPct val="20000"/>
              </a:spcBef>
              <a:defRPr/>
            </a:pPr>
            <a:r>
              <a:rPr lang="it-IT" altLang="it-IT" sz="1100" dirty="0">
                <a:solidFill>
                  <a:srgbClr val="797979"/>
                </a:solidFill>
                <a:latin typeface="Arial" panose="020B0604020202020204" pitchFamily="34" charset="0"/>
              </a:rPr>
              <a:t>Possibilità di </a:t>
            </a:r>
            <a:r>
              <a:rPr lang="it-IT" altLang="it-IT" sz="1100" b="1" dirty="0">
                <a:solidFill>
                  <a:schemeClr val="accent2"/>
                </a:solidFill>
                <a:latin typeface="Arial" panose="020B0604020202020204" pitchFamily="34" charset="0"/>
              </a:rPr>
              <a:t>esenzione dalle garanzie</a:t>
            </a:r>
            <a:endParaRPr lang="it-IT" altLang="it-IT" sz="1100" dirty="0">
              <a:solidFill>
                <a:schemeClr val="accent2"/>
              </a:solidFill>
              <a:latin typeface="Arial" panose="020B0604020202020204" pitchFamily="34" charset="0"/>
            </a:endParaRPr>
          </a:p>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Quota a</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fondo perduto fino al 20% con un massimo di €200.000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le  imprese con almeno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una sede operativa nel Sud Italia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o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fino al 10% con un massimo di €100.000 </a:t>
            </a:r>
            <a:endParaRPr kumimoji="0" lang="it-IT" altLang="it-IT" sz="113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pic>
        <p:nvPicPr>
          <p:cNvPr id="13" name="Immagine 12">
            <a:extLst>
              <a:ext uri="{FF2B5EF4-FFF2-40B4-BE49-F238E27FC236}">
                <a16:creationId xmlns:a16="http://schemas.microsoft.com/office/drawing/2014/main" id="{D3A79122-C04E-D816-1B6E-E8D1D30CE27D}"/>
              </a:ext>
            </a:extLst>
          </p:cNvPr>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46205" y="1840241"/>
            <a:ext cx="523800" cy="523800"/>
          </a:xfrm>
          <a:prstGeom prst="rect">
            <a:avLst/>
          </a:prstGeom>
        </p:spPr>
      </p:pic>
      <p:sp>
        <p:nvSpPr>
          <p:cNvPr id="14" name="Rettangolo 13">
            <a:extLst>
              <a:ext uri="{FF2B5EF4-FFF2-40B4-BE49-F238E27FC236}">
                <a16:creationId xmlns:a16="http://schemas.microsoft.com/office/drawing/2014/main" id="{61F4EB94-4D85-3641-B6B2-14BA81ADFF42}"/>
              </a:ext>
            </a:extLst>
          </p:cNvPr>
          <p:cNvSpPr>
            <a:spLocks noChangeArrowheads="1"/>
          </p:cNvSpPr>
          <p:nvPr/>
        </p:nvSpPr>
        <p:spPr bwMode="auto">
          <a:xfrm>
            <a:off x="209457" y="3678667"/>
            <a:ext cx="5333267"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IMPORTO FINANZIABILE</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Max 35% del fatturato medio ultimo biennio</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minimo </a:t>
            </a:r>
            <a:r>
              <a:rPr kumimoji="0" lang="it-IT" sz="1130" b="0" i="0" u="none" strike="noStrike" kern="1200" cap="none" spc="0" normalizeH="0" baseline="0" noProof="0" dirty="0">
                <a:ln>
                  <a:noFill/>
                </a:ln>
                <a:solidFill>
                  <a:srgbClr val="005392"/>
                </a:solidFill>
                <a:effectLst/>
                <a:uLnTx/>
                <a:uFillTx/>
                <a:latin typeface="Arial"/>
                <a:ea typeface="+mn-ea"/>
                <a:cs typeface="+mn-cs"/>
              </a:rPr>
              <a:t>euro 10.000</a:t>
            </a:r>
            <a:r>
              <a:rPr kumimoji="0" lang="it-IT" sz="1130" b="0" i="0" u="none" strike="noStrike" kern="1200" cap="none" spc="0" normalizeH="0" baseline="0" noProof="0" dirty="0">
                <a:ln>
                  <a:noFill/>
                </a:ln>
                <a:solidFill>
                  <a:srgbClr val="797979"/>
                </a:solidFill>
                <a:effectLst/>
                <a:uLnTx/>
                <a:uFillTx/>
                <a:latin typeface="Arial"/>
                <a:ea typeface="+mn-ea"/>
                <a:cs typeface="+mn-cs"/>
              </a:rPr>
              <a:t>. </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massimo variabile in funzione della dimensione</a:t>
            </a:r>
            <a:r>
              <a:rPr lang="it-IT" sz="1130" dirty="0">
                <a:solidFill>
                  <a:srgbClr val="797979"/>
                </a:solidFill>
                <a:latin typeface="Arial"/>
              </a:rPr>
              <a:t>: </a:t>
            </a:r>
            <a:r>
              <a:rPr lang="it-IT" sz="1130" dirty="0">
                <a:solidFill>
                  <a:schemeClr val="accent2"/>
                </a:solidFill>
                <a:latin typeface="Arial"/>
              </a:rPr>
              <a:t>500.000 per micro imprese*, 2.500.000 per PMI* (comprese innovative) e Start up innovative*, 5.000.000 altre imprese</a:t>
            </a:r>
          </a:p>
        </p:txBody>
      </p:sp>
      <p:pic>
        <p:nvPicPr>
          <p:cNvPr id="16" name="Immagine 15">
            <a:extLst>
              <a:ext uri="{FF2B5EF4-FFF2-40B4-BE49-F238E27FC236}">
                <a16:creationId xmlns:a16="http://schemas.microsoft.com/office/drawing/2014/main" id="{0D3F7190-D934-3744-1E28-719DA837105B}"/>
              </a:ext>
            </a:extLst>
          </p:cNvPr>
          <p:cNvPicPr>
            <a:picLocks noChangeAspect="1"/>
          </p:cNvPicPr>
          <p:nvPr/>
        </p:nvPicPr>
        <p:blipFill>
          <a:blip r:embed="rId10"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56152" y="3666399"/>
            <a:ext cx="522000" cy="522000"/>
          </a:xfrm>
          <a:prstGeom prst="rect">
            <a:avLst/>
          </a:prstGeom>
        </p:spPr>
      </p:pic>
      <p:sp>
        <p:nvSpPr>
          <p:cNvPr id="4" name="Rettangolo con angoli arrotondati 3">
            <a:extLst>
              <a:ext uri="{FF2B5EF4-FFF2-40B4-BE49-F238E27FC236}">
                <a16:creationId xmlns:a16="http://schemas.microsoft.com/office/drawing/2014/main" id="{DE55E909-A1D3-2DD5-C5EB-18B5CB636B93}"/>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878850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7D31260-7FE5-A9AF-CD2C-364C738FACF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Segnaposto testo 1">
            <a:extLst>
              <a:ext uri="{FF2B5EF4-FFF2-40B4-BE49-F238E27FC236}">
                <a16:creationId xmlns:a16="http://schemas.microsoft.com/office/drawing/2014/main" id="{BF1585EE-6B53-9C20-E7A2-7F50FC88A814}"/>
              </a:ext>
            </a:extLst>
          </p:cNvPr>
          <p:cNvSpPr>
            <a:spLocks noGrp="1"/>
          </p:cNvSpPr>
          <p:nvPr>
            <p:ph type="body" idx="13"/>
          </p:nvPr>
        </p:nvSpPr>
        <p:spPr>
          <a:xfrm>
            <a:off x="152737" y="264478"/>
            <a:ext cx="11985225" cy="383116"/>
          </a:xfrm>
        </p:spPr>
        <p:txBody>
          <a:bodyPr/>
          <a:lstStyle/>
          <a:p>
            <a:r>
              <a:rPr lang="it-IT" sz="2000" b="1" dirty="0">
                <a:solidFill>
                  <a:schemeClr val="accent1"/>
                </a:solidFill>
                <a:latin typeface="Arial" panose="020B0604020202020204"/>
              </a:rPr>
              <a:t>«Competitività delle imprese e filiere italiane in America Latina»</a:t>
            </a:r>
            <a:r>
              <a:rPr lang="it-IT" sz="2000" dirty="0">
                <a:solidFill>
                  <a:schemeClr val="accent1"/>
                </a:solidFill>
              </a:rPr>
              <a:t>: </a:t>
            </a:r>
            <a:r>
              <a:rPr lang="it-IT" sz="2000" dirty="0"/>
              <a:t>spese ammissibili </a:t>
            </a:r>
          </a:p>
        </p:txBody>
      </p:sp>
      <p:sp>
        <p:nvSpPr>
          <p:cNvPr id="8" name="CasellaDiTesto 7">
            <a:extLst>
              <a:ext uri="{FF2B5EF4-FFF2-40B4-BE49-F238E27FC236}">
                <a16:creationId xmlns:a16="http://schemas.microsoft.com/office/drawing/2014/main" id="{9F190DCE-4982-F6C0-9430-A6B39E0477CA}"/>
              </a:ext>
            </a:extLst>
          </p:cNvPr>
          <p:cNvSpPr txBox="1"/>
          <p:nvPr/>
        </p:nvSpPr>
        <p:spPr>
          <a:xfrm>
            <a:off x="152737" y="661712"/>
            <a:ext cx="5870628" cy="925724"/>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Spese per investimenti volti a rafforzare la propria solidità patrimoniale, anche in Italia, (almeno il 60% dell’Intervento) inclusi i finanziamenti finalizzati all’incremento di capitale sociale e finanziamenti soci delle controllate dell’impresa richiedente:</a:t>
            </a:r>
          </a:p>
        </p:txBody>
      </p:sp>
      <p:sp>
        <p:nvSpPr>
          <p:cNvPr id="9" name="CasellaDiTesto 8">
            <a:extLst>
              <a:ext uri="{FF2B5EF4-FFF2-40B4-BE49-F238E27FC236}">
                <a16:creationId xmlns:a16="http://schemas.microsoft.com/office/drawing/2014/main" id="{5E00E193-D9A8-CBCB-29E7-90D7FEA76AF9}"/>
              </a:ext>
            </a:extLst>
          </p:cNvPr>
          <p:cNvSpPr txBox="1"/>
          <p:nvPr/>
        </p:nvSpPr>
        <p:spPr>
          <a:xfrm>
            <a:off x="6111971" y="694562"/>
            <a:ext cx="5774415" cy="533480"/>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b) Spese strettamente connesse alla realizzazione dell’investimento (massimo il 40% dell’intervento):</a:t>
            </a: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CasellaDiTesto 10">
            <a:extLst>
              <a:ext uri="{FF2B5EF4-FFF2-40B4-BE49-F238E27FC236}">
                <a16:creationId xmlns:a16="http://schemas.microsoft.com/office/drawing/2014/main" id="{F2894D24-5CE9-1C3A-FE18-493862AA8689}"/>
              </a:ext>
            </a:extLst>
          </p:cNvPr>
          <p:cNvSpPr txBox="1"/>
          <p:nvPr/>
        </p:nvSpPr>
        <p:spPr>
          <a:xfrm>
            <a:off x="6080030" y="1184115"/>
            <a:ext cx="5862821" cy="3016210"/>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a:t>
            </a:r>
            <a:r>
              <a:rPr kumimoji="0" lang="it-IT" sz="10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Times New Roman" panose="02020603050405020304" pitchFamily="18" charset="0"/>
              </a:rPr>
              <a:t>la formazione professionale in Italia o in America centrale o meridionale di personale locale finalizzata all’assunzione dello stesso in Italia o in America centrale o meridionale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Una volta svolta la formazione, l’assunzione** dovrà essere garantita per la durata di almeno un anno all’interno del Periodo di Realizzazione. La formazione dev’essere erogata da una società terza ovvero da enti o istituti di formazione (in ogni caso certificati e dotati di requisiti di professionalità e indipendenza) ovvero da professionisti anch’essi dotati di requisiti di professionalità e indipendenza , nonché comprovata esperienza e certificazioni;</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l’affitto e per l’allestimento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di strutture (es. ufficio, showroom, corner commerciale, negozio e dell’</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eventuale struttura destinata alla formazione del personale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compreso l’allestimento di strutture di proprietà);</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propedeutiche all’inserimento in azienda del personale formato o da formare, tra cui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di viaggio, ingresso</a:t>
            </a:r>
            <a:r>
              <a:rPr kumimoji="0" lang="it-IT" sz="1000" b="1"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(incluse eventuali spese per le pratiche di regolarizzazione in Italia) e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soggiorno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in Italia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per visite mediche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eventuali divise e altre spese connesse;</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promozionali, spese per certificazioni, omologazioni di prodotto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it-IT" sz="1000" dirty="0">
                <a:solidFill>
                  <a:srgbClr val="415364"/>
                </a:solidFill>
                <a:latin typeface="Arial" panose="020B0604020202020204" pitchFamily="34" charset="0"/>
                <a:cs typeface="Times New Roman" panose="02020603050405020304" pitchFamily="18" charset="0"/>
              </a:rPr>
              <a:t>spese finalizzate all’instaurazione di un </a:t>
            </a:r>
            <a:r>
              <a:rPr lang="it-IT" sz="1000" b="1" dirty="0">
                <a:solidFill>
                  <a:schemeClr val="accent2"/>
                </a:solidFill>
                <a:latin typeface="Arial" panose="020B0604020202020204" pitchFamily="34" charset="0"/>
                <a:cs typeface="Times New Roman" panose="02020603050405020304" pitchFamily="18" charset="0"/>
              </a:rPr>
              <a:t>contratto di apprendistato o tirocinio</a:t>
            </a:r>
            <a:r>
              <a:rPr lang="it-IT" sz="1000" dirty="0">
                <a:solidFill>
                  <a:srgbClr val="415364"/>
                </a:solidFill>
                <a:latin typeface="Arial" panose="020B0604020202020204" pitchFamily="34" charset="0"/>
                <a:cs typeface="Times New Roman" panose="02020603050405020304" pitchFamily="18" charset="0"/>
              </a:rPr>
              <a:t>, o similare (contratto di lavoro tipicamente a scopo/causa di formazione e inserimento), con </a:t>
            </a:r>
            <a:r>
              <a:rPr lang="it-IT" sz="1000" b="1" dirty="0">
                <a:solidFill>
                  <a:schemeClr val="accent2"/>
                </a:solidFill>
                <a:latin typeface="Arial" panose="020B0604020202020204" pitchFamily="34" charset="0"/>
                <a:cs typeface="Times New Roman" panose="02020603050405020304" pitchFamily="18" charset="0"/>
              </a:rPr>
              <a:t>copertura del relativo costo</a:t>
            </a:r>
            <a:r>
              <a:rPr lang="it-IT" sz="1000" dirty="0">
                <a:solidFill>
                  <a:srgbClr val="415364"/>
                </a:solidFill>
                <a:latin typeface="Arial" panose="020B0604020202020204" pitchFamily="34" charset="0"/>
                <a:cs typeface="Times New Roman" panose="02020603050405020304" pitchFamily="18" charset="0"/>
              </a:rPr>
              <a:t> per un massimo di 6 mesi, per personale proveniente dall’America Latina purché l’Impresa Richiedente fornisca specifiche evidenze***. </a:t>
            </a:r>
          </a:p>
        </p:txBody>
      </p:sp>
      <p:sp>
        <p:nvSpPr>
          <p:cNvPr id="21" name="CasellaDiTesto 20">
            <a:extLst>
              <a:ext uri="{FF2B5EF4-FFF2-40B4-BE49-F238E27FC236}">
                <a16:creationId xmlns:a16="http://schemas.microsoft.com/office/drawing/2014/main" id="{0A685934-5F9C-D11A-4F6B-CB87065AFF27}"/>
              </a:ext>
            </a:extLst>
          </p:cNvPr>
          <p:cNvSpPr txBox="1"/>
          <p:nvPr/>
        </p:nvSpPr>
        <p:spPr>
          <a:xfrm>
            <a:off x="133152" y="3132007"/>
            <a:ext cx="5870628" cy="2714910"/>
          </a:xfrm>
          <a:prstGeom prst="rect">
            <a:avLst/>
          </a:prstGeom>
          <a:noFill/>
        </p:spPr>
        <p:txBody>
          <a:bodyPr wrap="square">
            <a:spAutoFit/>
          </a:bodyPr>
          <a:lstStyle/>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acquisto/leasing finanziario di macchinari, apparecchiature ad uso produttivo, impianti e beni strumentali o potenziamento/riconversione di beni produttivi e strumentali esistenti* ;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tecnologie hardware e software, incluso il potenziamento o riconversione di tecnologie esistenti;</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 realizzazione/ammodernamento di modelli organizzativi e gestionali in ottica digitale;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implementazioni e gestione di sistemi di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disaster</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recovery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business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continuity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blockchain</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investimenti legate all’industria 4.0 e 5.0 (es. cyber security, big data e analisi dei dati,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cloud</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fog</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computing</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simulazione e sistemi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cyber-</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 intelligenza artificiale);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di investimento per l’effettuazione di un inserimento in America centrale  o meridionale tramite l’acquisto di un nuova struttura/immobile/fabbricato anche produttiva o il potenziamento di una struttura esistente in America Latina</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spese per investimenti per la sostenibilità ambientale e sociale, anche in Italia (es. efficientamento energetico, idrico, mitigazione impatti climatici, ecc.).</a:t>
            </a:r>
          </a:p>
        </p:txBody>
      </p:sp>
      <p:sp>
        <p:nvSpPr>
          <p:cNvPr id="5" name="CasellaDiTesto 4">
            <a:extLst>
              <a:ext uri="{FF2B5EF4-FFF2-40B4-BE49-F238E27FC236}">
                <a16:creationId xmlns:a16="http://schemas.microsoft.com/office/drawing/2014/main" id="{DE6D5B70-BB29-3615-0694-15139FC74164}"/>
              </a:ext>
            </a:extLst>
          </p:cNvPr>
          <p:cNvSpPr txBox="1"/>
          <p:nvPr/>
        </p:nvSpPr>
        <p:spPr>
          <a:xfrm>
            <a:off x="590887" y="6244321"/>
            <a:ext cx="5673535" cy="21544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*Tali spese possono riguardare anche macchinari, apparecchiature, impianti e beni produttivi o strumentali usati.</a:t>
            </a:r>
          </a:p>
        </p:txBody>
      </p:sp>
      <p:sp>
        <p:nvSpPr>
          <p:cNvPr id="12" name="CasellaDiTesto 11">
            <a:extLst>
              <a:ext uri="{FF2B5EF4-FFF2-40B4-BE49-F238E27FC236}">
                <a16:creationId xmlns:a16="http://schemas.microsoft.com/office/drawing/2014/main" id="{3762921C-30CB-D3CF-EA51-8BB72E7F5A94}"/>
              </a:ext>
            </a:extLst>
          </p:cNvPr>
          <p:cNvSpPr txBox="1"/>
          <p:nvPr/>
        </p:nvSpPr>
        <p:spPr>
          <a:xfrm>
            <a:off x="6254048" y="4186531"/>
            <a:ext cx="5804800"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N.B. con riferimento alle spese per la formazione professionale di personale e alle spese connesse, l’Impresa Richiedente dovrà fornire evidenza documentale: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a)  entro 12 mesi dalla data di stipula del contratto di finanziamento, dell’assunzione, diretta o per il tramite di proprie controllate, anche estere, di almeno una risorsa tra quelle formate e lo stato di avanzamento delle assunzioni successive;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b) entro il termine del Periodo di Realizzazione, in fase di rendicontazione, dell’assunzione di almeno il 30% del personale formato direttamente o per il tramite di proprie controllate, anche estere</a:t>
            </a:r>
          </a:p>
        </p:txBody>
      </p:sp>
      <p:sp>
        <p:nvSpPr>
          <p:cNvPr id="3" name="CasellaDiTesto 2">
            <a:extLst>
              <a:ext uri="{FF2B5EF4-FFF2-40B4-BE49-F238E27FC236}">
                <a16:creationId xmlns:a16="http://schemas.microsoft.com/office/drawing/2014/main" id="{D1E0CC17-C93F-0E4E-86C3-F842468CFB32}"/>
              </a:ext>
            </a:extLst>
          </p:cNvPr>
          <p:cNvSpPr txBox="1"/>
          <p:nvPr/>
        </p:nvSpPr>
        <p:spPr>
          <a:xfrm>
            <a:off x="6328318" y="5210562"/>
            <a:ext cx="5677008" cy="1101868"/>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c) Spese consulenziali per la conformità alla normativa ambientale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d) Spese per consulenze per la presentazione e gestione della richiesta di Intervento Agevolativo e alle asseverazioni rese dal Revisore </a:t>
            </a:r>
            <a:r>
              <a:rPr kumimoji="0" lang="it-IT" sz="105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(v. requisiti in Circolare)</a:t>
            </a: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7" name="CasellaDiTesto 16">
            <a:extLst>
              <a:ext uri="{FF2B5EF4-FFF2-40B4-BE49-F238E27FC236}">
                <a16:creationId xmlns:a16="http://schemas.microsoft.com/office/drawing/2014/main" id="{C97B860D-2308-1233-7B93-E6CD5338E49B}"/>
              </a:ext>
            </a:extLst>
          </p:cNvPr>
          <p:cNvSpPr txBox="1"/>
          <p:nvPr/>
        </p:nvSpPr>
        <p:spPr>
          <a:xfrm>
            <a:off x="6111971" y="6296397"/>
            <a:ext cx="42478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i) che il periodo a cui si riferiscono i rapporti oggetto di intervento agevolativo siano relativi ad un contratto di apprendistato/tirocinio o similare; (ii) della provenienza del personale, (iii) del programma formativo, anche linguistico effettuato o in corso</a:t>
            </a:r>
          </a:p>
        </p:txBody>
      </p:sp>
      <p:sp>
        <p:nvSpPr>
          <p:cNvPr id="22" name="CasellaDiTesto 21">
            <a:extLst>
              <a:ext uri="{FF2B5EF4-FFF2-40B4-BE49-F238E27FC236}">
                <a16:creationId xmlns:a16="http://schemas.microsoft.com/office/drawing/2014/main" id="{22EA91CE-3E17-6705-1874-BEE628C583F3}"/>
              </a:ext>
            </a:extLst>
          </p:cNvPr>
          <p:cNvSpPr txBox="1"/>
          <p:nvPr/>
        </p:nvSpPr>
        <p:spPr>
          <a:xfrm>
            <a:off x="590887" y="6455403"/>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sp>
        <p:nvSpPr>
          <p:cNvPr id="7" name="Rettangolo con angoli arrotondati 6">
            <a:extLst>
              <a:ext uri="{FF2B5EF4-FFF2-40B4-BE49-F238E27FC236}">
                <a16:creationId xmlns:a16="http://schemas.microsoft.com/office/drawing/2014/main" id="{9F721E0A-BF95-6C48-8755-C6119497BCF7}"/>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0" name="CasellaDiTesto 9">
            <a:extLst>
              <a:ext uri="{FF2B5EF4-FFF2-40B4-BE49-F238E27FC236}">
                <a16:creationId xmlns:a16="http://schemas.microsoft.com/office/drawing/2014/main" id="{FD9D5021-6BFF-2C72-4B39-411578E13F84}"/>
              </a:ext>
            </a:extLst>
          </p:cNvPr>
          <p:cNvSpPr txBox="1"/>
          <p:nvPr/>
        </p:nvSpPr>
        <p:spPr>
          <a:xfrm>
            <a:off x="143144" y="1653059"/>
            <a:ext cx="5902572" cy="132343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a:t>
            </a:r>
            <a:r>
              <a:rPr lang="it-IT" sz="1000" dirty="0">
                <a:solidFill>
                  <a:srgbClr val="415364"/>
                </a:solidFill>
                <a:latin typeface="Arial" panose="020B0604020202020204"/>
              </a:rPr>
              <a:t>solo se</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 destinate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ad incrementi di capitale sociale delle società controllate e/o a finanziamento soci delle stesse controllate (</a:t>
            </a:r>
            <a:r>
              <a:rPr lang="it-IT" sz="1000" b="1" dirty="0">
                <a:solidFill>
                  <a:srgbClr val="415364"/>
                </a:solidFill>
                <a:latin typeface="Arial" panose="020B0604020202020204"/>
              </a:rPr>
              <a:t>per un importo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fino a €600.000) </a:t>
            </a: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it-IT" sz="1000" dirty="0">
              <a:solidFill>
                <a:srgbClr val="415364"/>
              </a:solidFill>
              <a:latin typeface="Arial" panose="020B0604020202020204"/>
            </a:endParaRPr>
          </a:p>
          <a:p>
            <a:pPr marR="0" lvl="0" algn="just" defTabSz="914400" rtl="0" eaLnBrk="1" fontAlgn="auto" latinLnBrk="0" hangingPunct="1">
              <a:lnSpc>
                <a:spcPct val="100000"/>
              </a:lnSpc>
              <a:spcBef>
                <a:spcPts val="0"/>
              </a:spcBef>
              <a:spcAft>
                <a:spcPts val="0"/>
              </a:spcAft>
              <a:buClrTx/>
              <a:buSzTx/>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Tra le spese ammissibili rientrano, a titolo esemplificativo e non esaustivo:</a:t>
            </a:r>
          </a:p>
        </p:txBody>
      </p:sp>
    </p:spTree>
    <p:extLst>
      <p:ext uri="{BB962C8B-B14F-4D97-AF65-F5344CB8AC3E}">
        <p14:creationId xmlns:p14="http://schemas.microsoft.com/office/powerpoint/2010/main" val="4034783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descr="Paesaggio di montagna con stelle nel cielo">
            <a:extLst>
              <a:ext uri="{FF2B5EF4-FFF2-40B4-BE49-F238E27FC236}">
                <a16:creationId xmlns:a16="http://schemas.microsoft.com/office/drawing/2014/main" id="{ED1308FC-6BD0-E030-4A0E-AE3D39439C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058592"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ttangolo 24">
            <a:extLst>
              <a:ext uri="{FF2B5EF4-FFF2-40B4-BE49-F238E27FC236}">
                <a16:creationId xmlns:a16="http://schemas.microsoft.com/office/drawing/2014/main" id="{F31832FB-7980-B3CB-4315-DDD05D51816D}"/>
              </a:ext>
            </a:extLst>
          </p:cNvPr>
          <p:cNvSpPr/>
          <p:nvPr/>
        </p:nvSpPr>
        <p:spPr>
          <a:xfrm>
            <a:off x="136489" y="358296"/>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27" name="Rettangolo 26">
            <a:extLst>
              <a:ext uri="{FF2B5EF4-FFF2-40B4-BE49-F238E27FC236}">
                <a16:creationId xmlns:a16="http://schemas.microsoft.com/office/drawing/2014/main" id="{CD524B89-2709-DABA-5421-DFCF939D0040}"/>
              </a:ext>
            </a:extLst>
          </p:cNvPr>
          <p:cNvSpPr/>
          <p:nvPr/>
        </p:nvSpPr>
        <p:spPr>
          <a:xfrm>
            <a:off x="247598" y="422400"/>
            <a:ext cx="2114938"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DCF6EFC0-10BE-6837-487C-0ECA7BF08DFF}"/>
              </a:ext>
            </a:extLst>
          </p:cNvPr>
          <p:cNvSpPr/>
          <p:nvPr/>
        </p:nvSpPr>
        <p:spPr>
          <a:xfrm>
            <a:off x="291501" y="384636"/>
            <a:ext cx="12011608"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Finanziamenti agevolati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t>
            </a: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Misura per le imprese energivore</a:t>
            </a:r>
          </a:p>
        </p:txBody>
      </p:sp>
      <p:sp>
        <p:nvSpPr>
          <p:cNvPr id="28" name="Rettangolo 27">
            <a:extLst>
              <a:ext uri="{FF2B5EF4-FFF2-40B4-BE49-F238E27FC236}">
                <a16:creationId xmlns:a16="http://schemas.microsoft.com/office/drawing/2014/main" id="{E5653A86-3F08-E040-2405-42313E0F67C3}"/>
              </a:ext>
            </a:extLst>
          </p:cNvPr>
          <p:cNvSpPr/>
          <p:nvPr/>
        </p:nvSpPr>
        <p:spPr>
          <a:xfrm>
            <a:off x="558098" y="1589812"/>
            <a:ext cx="7348041"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Sostegno patrimoniale </a:t>
            </a:r>
            <a:r>
              <a:rPr kumimoji="0" lang="it-IT" sz="2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per alleggerire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l’impatto dei </a:t>
            </a:r>
            <a:r>
              <a:rPr kumimoji="0" lang="it-IT" sz="2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costi energetici</a:t>
            </a:r>
          </a:p>
        </p:txBody>
      </p:sp>
      <p:sp>
        <p:nvSpPr>
          <p:cNvPr id="39" name="Rettangolo 38">
            <a:extLst>
              <a:ext uri="{FF2B5EF4-FFF2-40B4-BE49-F238E27FC236}">
                <a16:creationId xmlns:a16="http://schemas.microsoft.com/office/drawing/2014/main" id="{D76012FE-1D81-97F7-19A7-C4A27D732876}"/>
              </a:ext>
            </a:extLst>
          </p:cNvPr>
          <p:cNvSpPr/>
          <p:nvPr/>
        </p:nvSpPr>
        <p:spPr>
          <a:xfrm>
            <a:off x="354911" y="4231054"/>
            <a:ext cx="4014910"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CasellaDiTesto 28">
            <a:extLst>
              <a:ext uri="{FF2B5EF4-FFF2-40B4-BE49-F238E27FC236}">
                <a16:creationId xmlns:a16="http://schemas.microsoft.com/office/drawing/2014/main" id="{70C3A11B-9EE4-741B-ABD8-CBA821F91266}"/>
              </a:ext>
            </a:extLst>
          </p:cNvPr>
          <p:cNvSpPr txBox="1"/>
          <p:nvPr/>
        </p:nvSpPr>
        <p:spPr>
          <a:xfrm>
            <a:off x="952781" y="4237318"/>
            <a:ext cx="6976054"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20% di Cofinanziamento a fondo perduto</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Fino al 90% del finanziamento Transizione Digitale o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Ecologica da destinare a spese per il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rafforzamento patrimoniale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possibilità di realizzare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incrementi di capitale sociale e finanziamenti soci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alle proprie società controllate </a:t>
            </a:r>
          </a:p>
        </p:txBody>
      </p:sp>
      <p:sp>
        <p:nvSpPr>
          <p:cNvPr id="30" name="Rettangolo con angoli arrotondati 29">
            <a:extLst>
              <a:ext uri="{FF2B5EF4-FFF2-40B4-BE49-F238E27FC236}">
                <a16:creationId xmlns:a16="http://schemas.microsoft.com/office/drawing/2014/main" id="{11998808-035C-0C90-1D69-93269A7246A4}"/>
              </a:ext>
            </a:extLst>
          </p:cNvPr>
          <p:cNvSpPr/>
          <p:nvPr/>
        </p:nvSpPr>
        <p:spPr>
          <a:xfrm>
            <a:off x="558098" y="2969855"/>
            <a:ext cx="7348041" cy="3217602"/>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pic>
        <p:nvPicPr>
          <p:cNvPr id="36" name="Immagine 35" descr="Immagine che contiene nero, oscurità&#10;&#10;Descrizione generata automaticamente">
            <a:extLst>
              <a:ext uri="{FF2B5EF4-FFF2-40B4-BE49-F238E27FC236}">
                <a16:creationId xmlns:a16="http://schemas.microsoft.com/office/drawing/2014/main" id="{C6D61935-CD8F-F4B4-76E0-3AACD734FD4B}"/>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84175" y="4562760"/>
            <a:ext cx="582499" cy="582499"/>
          </a:xfrm>
          <a:prstGeom prst="rect">
            <a:avLst/>
          </a:prstGeom>
          <a:solidFill>
            <a:srgbClr val="FFFEFD"/>
          </a:solidFill>
        </p:spPr>
      </p:pic>
      <p:sp>
        <p:nvSpPr>
          <p:cNvPr id="37" name="Rettangolo 36">
            <a:extLst>
              <a:ext uri="{FF2B5EF4-FFF2-40B4-BE49-F238E27FC236}">
                <a16:creationId xmlns:a16="http://schemas.microsoft.com/office/drawing/2014/main" id="{1D2A1F60-2571-71E0-90D5-74EB36796E73}"/>
              </a:ext>
            </a:extLst>
          </p:cNvPr>
          <p:cNvSpPr/>
          <p:nvPr/>
        </p:nvSpPr>
        <p:spPr>
          <a:xfrm>
            <a:off x="2865784" y="2834463"/>
            <a:ext cx="2385616" cy="281242"/>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cs typeface="Arial" panose="020B0604020202020204" pitchFamily="34" charset="0"/>
              </a:rPr>
              <a:t>CONDIZIONI DEDICATE</a:t>
            </a:r>
          </a:p>
        </p:txBody>
      </p:sp>
      <p:sp>
        <p:nvSpPr>
          <p:cNvPr id="38" name="CasellaDiTesto 37">
            <a:extLst>
              <a:ext uri="{FF2B5EF4-FFF2-40B4-BE49-F238E27FC236}">
                <a16:creationId xmlns:a16="http://schemas.microsoft.com/office/drawing/2014/main" id="{DD13ED79-A7C3-063B-1AD8-827C9E4A1911}"/>
              </a:ext>
            </a:extLst>
          </p:cNvPr>
          <p:cNvSpPr txBox="1"/>
          <p:nvPr/>
        </p:nvSpPr>
        <p:spPr>
          <a:xfrm>
            <a:off x="603380" y="3249962"/>
            <a:ext cx="715968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Da marzo 2025, la “Transizione digitale o ecologica” si rivolge anche alle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imprese esportatrici energivore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o che hanno intrapreso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percorsi certificati di efficientamento energetico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nuove spese ammissibili e condizioni dedicate:</a:t>
            </a:r>
          </a:p>
        </p:txBody>
      </p:sp>
    </p:spTree>
    <p:extLst>
      <p:ext uri="{BB962C8B-B14F-4D97-AF65-F5344CB8AC3E}">
        <p14:creationId xmlns:p14="http://schemas.microsoft.com/office/powerpoint/2010/main" val="15734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62" name="Segnaposto testo 1"/>
          <p:cNvSpPr>
            <a:spLocks noGrp="1"/>
          </p:cNvSpPr>
          <p:nvPr>
            <p:ph type="body" idx="13"/>
          </p:nvPr>
        </p:nvSpPr>
        <p:spPr>
          <a:xfrm>
            <a:off x="508370" y="342111"/>
            <a:ext cx="9471428" cy="383116"/>
          </a:xfrm>
        </p:spPr>
        <p:txBody>
          <a:bodyPr/>
          <a:lstStyle/>
          <a:p>
            <a:r>
              <a:rPr lang="it-IT" dirty="0"/>
              <a:t>Transizione Digitale </a:t>
            </a:r>
            <a:r>
              <a:rPr lang="it-IT" dirty="0">
                <a:solidFill>
                  <a:schemeClr val="accent1"/>
                </a:solidFill>
              </a:rPr>
              <a:t>o Ecologica </a:t>
            </a:r>
            <a:r>
              <a:rPr lang="it-IT" dirty="0"/>
              <a:t>delle imprese italiane con vocazione internazionale </a:t>
            </a:r>
            <a:r>
              <a:rPr lang="it-IT" dirty="0">
                <a:solidFill>
                  <a:schemeClr val="accent2"/>
                </a:solidFill>
              </a:rPr>
              <a:t>(«Transizione Digitale o Ecologica»</a:t>
            </a:r>
            <a:r>
              <a:rPr lang="it-IT" dirty="0"/>
              <a:t>) </a:t>
            </a:r>
          </a:p>
        </p:txBody>
      </p:sp>
      <p:sp>
        <p:nvSpPr>
          <p:cNvPr id="65" name="Segnaposto testo 25">
            <a:extLst>
              <a:ext uri="{FF2B5EF4-FFF2-40B4-BE49-F238E27FC236}">
                <a16:creationId xmlns:a16="http://schemas.microsoft.com/office/drawing/2014/main" id="{6B995381-B17B-4631-89F9-93B28697404F}"/>
              </a:ext>
            </a:extLst>
          </p:cNvPr>
          <p:cNvSpPr txBox="1">
            <a:spLocks/>
          </p:cNvSpPr>
          <p:nvPr/>
        </p:nvSpPr>
        <p:spPr bwMode="auto">
          <a:xfrm>
            <a:off x="807281" y="927717"/>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t>
            </a:r>
            <a:r>
              <a:rPr lang="it-IT" altLang="it-IT" sz="1400" b="1" dirty="0">
                <a:solidFill>
                  <a:srgbClr val="415364"/>
                </a:solidFill>
                <a:latin typeface="Arial" panose="020B0604020202020204" pitchFamily="34" charset="0"/>
              </a:rPr>
              <a:t>a sostegno di investimenti per la transizione digitale</a:t>
            </a:r>
            <a:r>
              <a:rPr lang="it-IT" altLang="it-IT" sz="1400" dirty="0">
                <a:solidFill>
                  <a:srgbClr val="415364"/>
                </a:solidFill>
                <a:latin typeface="Arial" panose="020B0604020202020204" pitchFamily="34" charset="0"/>
              </a:rPr>
              <a:t> delle imprese italiane con vocazione internazionale</a:t>
            </a:r>
          </a:p>
        </p:txBody>
      </p:sp>
      <p:pic>
        <p:nvPicPr>
          <p:cNvPr id="66" name="Immagine 65"/>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09457" y="984232"/>
            <a:ext cx="597824" cy="597824"/>
          </a:xfrm>
          <a:prstGeom prst="rect">
            <a:avLst/>
          </a:prstGeom>
        </p:spPr>
      </p:pic>
      <p:sp>
        <p:nvSpPr>
          <p:cNvPr id="6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107925" y="1779549"/>
            <a:ext cx="5283643" cy="19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33" b="1" dirty="0">
                <a:solidFill>
                  <a:srgbClr val="005392"/>
                </a:solidFill>
                <a:latin typeface="Arial" panose="020B0604020202020204"/>
              </a:rPr>
              <a:t>A CHI È DEDICATA</a:t>
            </a:r>
          </a:p>
          <a:p>
            <a:pPr algn="ctr">
              <a:spcAft>
                <a:spcPts val="800"/>
              </a:spcAft>
            </a:pPr>
            <a:r>
              <a:rPr lang="it-IT" altLang="it-IT" sz="1133" dirty="0">
                <a:solidFill>
                  <a:srgbClr val="797979"/>
                </a:solidFill>
                <a:latin typeface="Arial"/>
              </a:rPr>
              <a:t>Imprese </a:t>
            </a:r>
            <a:r>
              <a:rPr lang="it-IT" altLang="it-IT" sz="1133" b="1" dirty="0">
                <a:solidFill>
                  <a:srgbClr val="797979"/>
                </a:solidFill>
                <a:latin typeface="Arial"/>
              </a:rPr>
              <a:t>italiane esportatrici </a:t>
            </a:r>
            <a:r>
              <a:rPr lang="it-IT" altLang="it-IT" sz="1133" dirty="0">
                <a:solidFill>
                  <a:srgbClr val="797979"/>
                </a:solidFill>
                <a:latin typeface="Arial"/>
              </a:rPr>
              <a:t>(con un fatturato estero </a:t>
            </a:r>
            <a:r>
              <a:rPr lang="it-IT" altLang="it-IT" sz="1200" dirty="0">
                <a:solidFill>
                  <a:srgbClr val="797979"/>
                </a:solidFill>
                <a:latin typeface="Arial" panose="020B0604020202020204" pitchFamily="34" charset="0"/>
              </a:rPr>
              <a:t>≥</a:t>
            </a:r>
            <a:r>
              <a:rPr lang="it-IT" altLang="it-IT" sz="1133" dirty="0">
                <a:solidFill>
                  <a:srgbClr val="797979"/>
                </a:solidFill>
                <a:latin typeface="Arial"/>
              </a:rPr>
              <a:t>10% realizzato nell’ultimo anno) di qualsiasi dimensione che abbiano depositato almeno 2 bilanci relativi a 2 esercizi completi o in alternativa</a:t>
            </a:r>
          </a:p>
          <a:p>
            <a:pPr algn="ctr">
              <a:spcAft>
                <a:spcPts val="800"/>
              </a:spcAft>
            </a:pPr>
            <a:r>
              <a:rPr lang="it-IT" altLang="it-IT" sz="1133" dirty="0">
                <a:solidFill>
                  <a:srgbClr val="797979"/>
                </a:solidFill>
                <a:latin typeface="Arial"/>
              </a:rPr>
              <a:t>Imprese </a:t>
            </a:r>
            <a:r>
              <a:rPr lang="it-IT" altLang="it-IT" sz="1133" b="1" dirty="0">
                <a:solidFill>
                  <a:srgbClr val="797979"/>
                </a:solidFill>
                <a:latin typeface="Arial"/>
              </a:rPr>
              <a:t>italiane esportatrici </a:t>
            </a:r>
            <a:r>
              <a:rPr lang="it-IT" altLang="it-IT" sz="1133" dirty="0">
                <a:solidFill>
                  <a:srgbClr val="797979"/>
                </a:solidFill>
                <a:latin typeface="Arial"/>
              </a:rPr>
              <a:t>(con un fatturato estero </a:t>
            </a:r>
            <a:r>
              <a:rPr lang="it-IT" altLang="it-IT" sz="1200" dirty="0">
                <a:solidFill>
                  <a:srgbClr val="797979"/>
                </a:solidFill>
                <a:latin typeface="Arial" panose="020B0604020202020204" pitchFamily="34" charset="0"/>
              </a:rPr>
              <a:t>≥</a:t>
            </a:r>
            <a:r>
              <a:rPr lang="it-IT" altLang="it-IT" sz="1133" dirty="0">
                <a:solidFill>
                  <a:srgbClr val="797979"/>
                </a:solidFill>
                <a:latin typeface="Arial"/>
              </a:rPr>
              <a:t>3% realizzato nell’ultimo anno)</a:t>
            </a:r>
            <a:r>
              <a:rPr lang="it-IT" altLang="it-IT" sz="1133" b="1" dirty="0">
                <a:solidFill>
                  <a:srgbClr val="797979"/>
                </a:solidFill>
                <a:latin typeface="Arial"/>
              </a:rPr>
              <a:t> </a:t>
            </a:r>
            <a:r>
              <a:rPr lang="it-IT" sz="1133" dirty="0">
                <a:solidFill>
                  <a:srgbClr val="797979"/>
                </a:solidFill>
                <a:latin typeface="Arial"/>
              </a:rPr>
              <a:t>e almeno il 10% del fatturato realizzato verso una e più imprese esportatrici (ciascuna con fatturato export </a:t>
            </a:r>
            <a:r>
              <a:rPr lang="it-IT" altLang="it-IT" sz="1200" dirty="0">
                <a:solidFill>
                  <a:srgbClr val="797979"/>
                </a:solidFill>
                <a:latin typeface="Arial" panose="020B0604020202020204" pitchFamily="34" charset="0"/>
              </a:rPr>
              <a:t>≥</a:t>
            </a:r>
            <a:r>
              <a:rPr lang="it-IT" sz="1133" dirty="0">
                <a:solidFill>
                  <a:srgbClr val="797979"/>
                </a:solidFill>
                <a:latin typeface="Arial"/>
              </a:rPr>
              <a:t>3%) o</a:t>
            </a:r>
          </a:p>
          <a:p>
            <a:pPr algn="ctr">
              <a:spcAft>
                <a:spcPts val="800"/>
              </a:spcAft>
            </a:pPr>
            <a:r>
              <a:rPr lang="it-IT" altLang="it-IT" sz="1133" b="1" dirty="0">
                <a:solidFill>
                  <a:schemeClr val="accent2"/>
                </a:solidFill>
                <a:latin typeface="Arial"/>
              </a:rPr>
              <a:t>Imprese energivore o che hanno intrapreso un percorso di efficientamento energetico</a:t>
            </a:r>
            <a:r>
              <a:rPr lang="it-IT" altLang="it-IT" sz="1133" b="1" dirty="0">
                <a:solidFill>
                  <a:srgbClr val="797979"/>
                </a:solidFill>
                <a:latin typeface="Arial"/>
              </a:rPr>
              <a:t>, </a:t>
            </a:r>
            <a:r>
              <a:rPr lang="it-IT" altLang="it-IT" sz="1133" dirty="0">
                <a:solidFill>
                  <a:srgbClr val="797979"/>
                </a:solidFill>
                <a:latin typeface="Arial"/>
              </a:rPr>
              <a:t>con fatturato export pari a </a:t>
            </a:r>
            <a:r>
              <a:rPr lang="it-IT" altLang="it-IT" sz="1200" dirty="0">
                <a:solidFill>
                  <a:srgbClr val="797979"/>
                </a:solidFill>
                <a:latin typeface="Arial" panose="020B0604020202020204" pitchFamily="34" charset="0"/>
              </a:rPr>
              <a:t>≥</a:t>
            </a:r>
            <a:r>
              <a:rPr lang="it-IT" altLang="it-IT" sz="1133" dirty="0">
                <a:solidFill>
                  <a:srgbClr val="797979"/>
                </a:solidFill>
                <a:latin typeface="Arial"/>
              </a:rPr>
              <a:t> </a:t>
            </a:r>
            <a:r>
              <a:rPr lang="it-IT" altLang="it-IT" sz="1133" b="1" dirty="0">
                <a:solidFill>
                  <a:schemeClr val="accent2"/>
                </a:solidFill>
                <a:latin typeface="Arial"/>
              </a:rPr>
              <a:t>3%</a:t>
            </a:r>
          </a:p>
        </p:txBody>
      </p:sp>
      <p:sp>
        <p:nvSpPr>
          <p:cNvPr id="69" name="Rettangolo 68">
            <a:extLst>
              <a:ext uri="{FF2B5EF4-FFF2-40B4-BE49-F238E27FC236}">
                <a16:creationId xmlns:a16="http://schemas.microsoft.com/office/drawing/2014/main" id="{C4DC1474-D9A6-4443-B30F-FDC0AB40DE10}"/>
              </a:ext>
            </a:extLst>
          </p:cNvPr>
          <p:cNvSpPr>
            <a:spLocks noChangeArrowheads="1"/>
          </p:cNvSpPr>
          <p:nvPr/>
        </p:nvSpPr>
        <p:spPr bwMode="auto">
          <a:xfrm>
            <a:off x="283637" y="3914165"/>
            <a:ext cx="5135076"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534975" indent="-174621" algn="just" defTabSz="914354">
              <a:spcAft>
                <a:spcPts val="300"/>
              </a:spcAft>
              <a:buFont typeface="Arial" panose="020B0604020202020204" pitchFamily="34" charset="0"/>
              <a:buChar char="•"/>
              <a:defRPr/>
            </a:pPr>
            <a:r>
              <a:rPr lang="it-IT" sz="1130" dirty="0">
                <a:solidFill>
                  <a:srgbClr val="797979"/>
                </a:solidFill>
                <a:latin typeface="Arial"/>
              </a:rPr>
              <a:t>Max 35% del fatturato medio ultimo biennio</a:t>
            </a:r>
          </a:p>
          <a:p>
            <a:pPr marL="534975" indent="-174621" algn="just"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r>
              <a:rPr lang="it-IT" sz="1130" dirty="0">
                <a:solidFill>
                  <a:srgbClr val="797979"/>
                </a:solidFill>
                <a:latin typeface="Arial"/>
              </a:rPr>
              <a:t>. </a:t>
            </a:r>
          </a:p>
          <a:p>
            <a:pPr marL="534975" indent="-174621" algn="just" defTabSz="914354">
              <a:spcAft>
                <a:spcPts val="300"/>
              </a:spcAft>
              <a:buFont typeface="Arial" panose="020B0604020202020204" pitchFamily="34" charset="0"/>
              <a:buChar char="•"/>
              <a:defRPr/>
            </a:pPr>
            <a:r>
              <a:rPr lang="it-IT" sz="1130" dirty="0">
                <a:solidFill>
                  <a:srgbClr val="797979"/>
                </a:solidFill>
                <a:latin typeface="Arial"/>
              </a:rPr>
              <a:t>Importo massimo variabile in funzione della dimensione: </a:t>
            </a:r>
            <a:r>
              <a:rPr lang="it-IT" sz="1130" dirty="0">
                <a:solidFill>
                  <a:schemeClr val="accent2"/>
                </a:solidFill>
                <a:latin typeface="Arial"/>
              </a:rPr>
              <a:t>500.000 per micro imprese*, 2.500.000 per PMI* (comprese innovative) e Start up innovative*, 5.000.000 altre imprese</a:t>
            </a:r>
            <a:endParaRPr lang="it-IT" sz="1130" dirty="0">
              <a:solidFill>
                <a:srgbClr val="797979"/>
              </a:solidFill>
              <a:latin typeface="Arial"/>
            </a:endParaRPr>
          </a:p>
        </p:txBody>
      </p:sp>
      <p:sp>
        <p:nvSpPr>
          <p:cNvPr id="70" name="Rettangolo 69">
            <a:extLst>
              <a:ext uri="{FF2B5EF4-FFF2-40B4-BE49-F238E27FC236}">
                <a16:creationId xmlns:a16="http://schemas.microsoft.com/office/drawing/2014/main" id="{DEC0FADB-17C8-423C-A4CF-8F31DAAD1FE1}"/>
              </a:ext>
            </a:extLst>
          </p:cNvPr>
          <p:cNvSpPr/>
          <p:nvPr/>
        </p:nvSpPr>
        <p:spPr>
          <a:xfrm>
            <a:off x="107925" y="5576082"/>
            <a:ext cx="5196347" cy="487313"/>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32">
              <a:spcAft>
                <a:spcPts val="225"/>
              </a:spcAft>
              <a:defRPr/>
            </a:pPr>
            <a:r>
              <a:rPr lang="it-IT" altLang="it-IT" sz="1130" dirty="0">
                <a:solidFill>
                  <a:srgbClr val="797979"/>
                </a:solidFill>
                <a:latin typeface="Arial" panose="020B0604020202020204" pitchFamily="34" charset="0"/>
              </a:rPr>
              <a:t>6 anni, di cui 2 di preammortamento</a:t>
            </a:r>
          </a:p>
        </p:txBody>
      </p:sp>
      <p:sp>
        <p:nvSpPr>
          <p:cNvPr id="7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210019" y="1764047"/>
            <a:ext cx="5768849" cy="252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176400" algn="just" defTabSz="914354">
              <a:spcAft>
                <a:spcPts val="600"/>
              </a:spcAft>
              <a:buFont typeface="Arial" panose="020B0604020202020204" pitchFamily="34" charset="0"/>
              <a:buChar char="•"/>
              <a:defRPr/>
            </a:pPr>
            <a:r>
              <a:rPr lang="it-IT" altLang="it-IT" sz="1130" b="1" dirty="0">
                <a:solidFill>
                  <a:srgbClr val="797979"/>
                </a:solidFill>
                <a:latin typeface="Arial" panose="020B0604020202020204" pitchFamily="34" charset="0"/>
              </a:rPr>
              <a:t>Almeno il 50% </a:t>
            </a:r>
            <a:r>
              <a:rPr lang="it-IT" altLang="it-IT" sz="1130" dirty="0">
                <a:solidFill>
                  <a:srgbClr val="797979"/>
                </a:solidFill>
                <a:latin typeface="Arial" panose="020B0604020202020204" pitchFamily="34" charset="0"/>
              </a:rPr>
              <a:t>per «Spese per la Transizione Digitale o Ecologica». </a:t>
            </a:r>
          </a:p>
          <a:p>
            <a:pPr marL="285744" indent="-176400" algn="just" defTabSz="914354">
              <a:spcAft>
                <a:spcPts val="600"/>
              </a:spcAft>
              <a:buFont typeface="Arial" panose="020B0604020202020204" pitchFamily="34" charset="0"/>
              <a:buChar char="•"/>
              <a:defRPr/>
            </a:pPr>
            <a:r>
              <a:rPr lang="it-IT" altLang="it-IT" sz="1130" b="1" dirty="0">
                <a:solidFill>
                  <a:srgbClr val="797979"/>
                </a:solidFill>
                <a:latin typeface="Arial" panose="020B0604020202020204" pitchFamily="34" charset="0"/>
              </a:rPr>
              <a:t>Massimo il 50% </a:t>
            </a:r>
            <a:r>
              <a:rPr lang="it-IT" altLang="it-IT" sz="1130" dirty="0">
                <a:solidFill>
                  <a:srgbClr val="797979"/>
                </a:solidFill>
                <a:latin typeface="Arial" panose="020B0604020202020204" pitchFamily="34" charset="0"/>
              </a:rPr>
              <a:t>per «Spese</a:t>
            </a:r>
            <a:r>
              <a:rPr lang="it-IT" altLang="it-IT" sz="1130" b="1" dirty="0">
                <a:solidFill>
                  <a:srgbClr val="797979"/>
                </a:solidFill>
                <a:latin typeface="Arial" panose="020B0604020202020204" pitchFamily="34" charset="0"/>
              </a:rPr>
              <a:t> </a:t>
            </a:r>
            <a:r>
              <a:rPr lang="it-IT" altLang="it-IT" sz="1130" dirty="0">
                <a:solidFill>
                  <a:srgbClr val="797979"/>
                </a:solidFill>
                <a:latin typeface="Arial" panose="020B0604020202020204" pitchFamily="34" charset="0"/>
              </a:rPr>
              <a:t>per investimenti per il rafforzamento patrimoniale dell’impresa, </a:t>
            </a:r>
            <a:r>
              <a:rPr lang="it-IT" altLang="it-IT" sz="1130" dirty="0">
                <a:solidFill>
                  <a:schemeClr val="accent2"/>
                </a:solidFill>
                <a:latin typeface="Arial" panose="020B0604020202020204" pitchFamily="34" charset="0"/>
              </a:rPr>
              <a:t>inclusi i finanziamenti finalizzati all’incremento di capitale sociale e finanziamenti soci delle controllate dell’impresa richiedente</a:t>
            </a:r>
            <a:r>
              <a:rPr lang="it-IT" altLang="it-IT" sz="1130" dirty="0">
                <a:solidFill>
                  <a:srgbClr val="797979"/>
                </a:solidFill>
                <a:latin typeface="Arial" panose="020B0604020202020204" pitchFamily="34" charset="0"/>
              </a:rPr>
              <a:t>», incrementabili fino al:</a:t>
            </a:r>
          </a:p>
          <a:p>
            <a:pPr marL="444489" indent="-171446" algn="just" defTabSz="914354">
              <a:buFont typeface="Wingdings" panose="05000000000000000000" pitchFamily="2" charset="2"/>
              <a:buChar char="v"/>
              <a:defRPr/>
            </a:pPr>
            <a:r>
              <a:rPr lang="it-IT" altLang="it-IT" sz="1300" b="1" dirty="0">
                <a:solidFill>
                  <a:srgbClr val="797979"/>
                </a:solidFill>
                <a:latin typeface="Arial" panose="020B0604020202020204" pitchFamily="34" charset="0"/>
              </a:rPr>
              <a:t>70%</a:t>
            </a:r>
            <a:r>
              <a:rPr lang="it-IT" altLang="it-IT" sz="1100" dirty="0">
                <a:solidFill>
                  <a:srgbClr val="797979"/>
                </a:solidFill>
                <a:latin typeface="Arial" panose="020B0604020202020204" pitchFamily="34" charset="0"/>
              </a:rPr>
              <a:t> per imprese che dimostrino in rendicontazione un incremento dei costi energetici del 100% dal raffronto dei due bilanci precedenti la data della domanda (con asseverazione di un revisore) e con un fatturato estero ≥20%</a:t>
            </a:r>
          </a:p>
          <a:p>
            <a:pPr marL="444489" indent="-171446" algn="just" defTabSz="914354">
              <a:spcAft>
                <a:spcPts val="600"/>
              </a:spcAft>
              <a:buFont typeface="Wingdings" panose="05000000000000000000" pitchFamily="2" charset="2"/>
              <a:buChar char="v"/>
              <a:defRPr/>
            </a:pPr>
            <a:r>
              <a:rPr lang="it-IT" altLang="it-IT" sz="1300" b="1" dirty="0">
                <a:solidFill>
                  <a:srgbClr val="797979"/>
                </a:solidFill>
                <a:latin typeface="Arial" panose="020B0604020202020204" pitchFamily="34" charset="0"/>
              </a:rPr>
              <a:t>80% </a:t>
            </a:r>
            <a:r>
              <a:rPr lang="it-IT" altLang="it-IT" sz="1100" dirty="0">
                <a:solidFill>
                  <a:srgbClr val="797979"/>
                </a:solidFill>
                <a:latin typeface="Arial" panose="020B0604020202020204" pitchFamily="34" charset="0"/>
              </a:rPr>
              <a:t>in caso di impresa con interessi diretti nei Balcani Occidentali</a:t>
            </a:r>
          </a:p>
          <a:p>
            <a:pPr marL="444489" indent="-171446" algn="just" defTabSz="914354">
              <a:spcAft>
                <a:spcPts val="600"/>
              </a:spcAft>
              <a:buFont typeface="Wingdings" panose="05000000000000000000" pitchFamily="2" charset="2"/>
              <a:buChar char="v"/>
              <a:defRPr/>
            </a:pPr>
            <a:r>
              <a:rPr lang="it-IT" altLang="it-IT" sz="1300" b="1" dirty="0">
                <a:solidFill>
                  <a:srgbClr val="797979"/>
                </a:solidFill>
                <a:latin typeface="Arial" panose="020B0604020202020204" pitchFamily="34" charset="0"/>
              </a:rPr>
              <a:t>90%</a:t>
            </a:r>
            <a:r>
              <a:rPr lang="it-IT" altLang="it-IT" sz="1100" dirty="0">
                <a:solidFill>
                  <a:srgbClr val="797979"/>
                </a:solidFill>
                <a:latin typeface="Arial" panose="020B0604020202020204" pitchFamily="34" charset="0"/>
              </a:rPr>
              <a:t> per </a:t>
            </a:r>
            <a:r>
              <a:rPr lang="it-IT" altLang="it-IT" sz="1050" dirty="0">
                <a:solidFill>
                  <a:srgbClr val="797979"/>
                </a:solidFill>
                <a:latin typeface="Arial" panose="020B0604020202020204" pitchFamily="34" charset="0"/>
              </a:rPr>
              <a:t>impresa </a:t>
            </a:r>
            <a:r>
              <a:rPr lang="it-IT" altLang="it-IT" sz="1100" dirty="0">
                <a:solidFill>
                  <a:srgbClr val="797979"/>
                </a:solidFill>
                <a:latin typeface="Arial"/>
              </a:rPr>
              <a:t>esportatrice localizzata nei territori colpiti </a:t>
            </a:r>
            <a:r>
              <a:rPr lang="it-IT" altLang="it-IT" sz="1050" dirty="0">
                <a:solidFill>
                  <a:srgbClr val="797979"/>
                </a:solidFill>
                <a:latin typeface="Arial" panose="020B0604020202020204" pitchFamily="34" charset="0"/>
              </a:rPr>
              <a:t>dalle alluvioni e </a:t>
            </a:r>
            <a:r>
              <a:rPr lang="it-IT" altLang="it-IT" sz="1100" dirty="0">
                <a:solidFill>
                  <a:srgbClr val="797979"/>
                </a:solidFill>
                <a:latin typeface="Arial" panose="020B0604020202020204" pitchFamily="34" charset="0"/>
              </a:rPr>
              <a:t>per </a:t>
            </a:r>
            <a:r>
              <a:rPr lang="it-IT" altLang="it-IT" sz="1100" b="1" dirty="0">
                <a:solidFill>
                  <a:schemeClr val="accent2"/>
                </a:solidFill>
                <a:latin typeface="Arial" panose="020B0604020202020204" pitchFamily="34" charset="0"/>
              </a:rPr>
              <a:t>impresa energivora </a:t>
            </a:r>
            <a:r>
              <a:rPr lang="it-IT" altLang="it-IT" sz="1100" dirty="0">
                <a:solidFill>
                  <a:srgbClr val="797979"/>
                </a:solidFill>
                <a:latin typeface="Arial" panose="020B0604020202020204" pitchFamily="34" charset="0"/>
              </a:rPr>
              <a:t>o che ha </a:t>
            </a:r>
            <a:r>
              <a:rPr lang="it-IT" altLang="it-IT" sz="1100" b="1" dirty="0">
                <a:solidFill>
                  <a:schemeClr val="accent2"/>
                </a:solidFill>
                <a:latin typeface="Arial" panose="020B0604020202020204" pitchFamily="34" charset="0"/>
              </a:rPr>
              <a:t>intrapreso un percorso di efficientamento energetico</a:t>
            </a:r>
          </a:p>
        </p:txBody>
      </p:sp>
      <p:pic>
        <p:nvPicPr>
          <p:cNvPr id="72" name="Immagine 71"/>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48450" y="3808175"/>
            <a:ext cx="522000" cy="522000"/>
          </a:xfrm>
          <a:prstGeom prst="rect">
            <a:avLst/>
          </a:prstGeom>
        </p:spPr>
      </p:pic>
      <p:pic>
        <p:nvPicPr>
          <p:cNvPr id="73" name="Immagine 72"/>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04272" y="5523120"/>
            <a:ext cx="522000" cy="522000"/>
          </a:xfrm>
          <a:prstGeom prst="rect">
            <a:avLst/>
          </a:prstGeom>
        </p:spPr>
      </p:pic>
      <p:cxnSp>
        <p:nvCxnSpPr>
          <p:cNvPr id="74" name="Connettore diritto 73"/>
          <p:cNvCxnSpPr/>
          <p:nvPr/>
        </p:nvCxnSpPr>
        <p:spPr>
          <a:xfrm flipH="1">
            <a:off x="5950135" y="1881718"/>
            <a:ext cx="7191" cy="4419647"/>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029456" y="5847529"/>
            <a:ext cx="522000" cy="522000"/>
          </a:xfrm>
          <a:prstGeom prst="rect">
            <a:avLst/>
          </a:prstGeom>
        </p:spPr>
      </p:pic>
      <p:pic>
        <p:nvPicPr>
          <p:cNvPr id="76" name="Immagine 75"/>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8549" y="1916585"/>
            <a:ext cx="459007" cy="459007"/>
          </a:xfrm>
          <a:prstGeom prst="rect">
            <a:avLst/>
          </a:prstGeom>
        </p:spPr>
      </p:pic>
      <p:pic>
        <p:nvPicPr>
          <p:cNvPr id="77" name="Immagine 76"/>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987216" y="1948088"/>
            <a:ext cx="396000" cy="396000"/>
          </a:xfrm>
          <a:prstGeom prst="rect">
            <a:avLst/>
          </a:prstGeom>
        </p:spPr>
      </p:pic>
      <p:sp>
        <p:nvSpPr>
          <p:cNvPr id="78" name="Rettangolo 77"/>
          <p:cNvSpPr/>
          <p:nvPr/>
        </p:nvSpPr>
        <p:spPr>
          <a:xfrm>
            <a:off x="668319" y="6247609"/>
            <a:ext cx="5174715" cy="246221"/>
          </a:xfrm>
          <a:prstGeom prst="rect">
            <a:avLst/>
          </a:prstGeom>
        </p:spPr>
        <p:txBody>
          <a:bodyPr wrap="square">
            <a:spAutoFit/>
          </a:bodyPr>
          <a:lstStyle/>
          <a:p>
            <a:pPr>
              <a:defRPr/>
            </a:pPr>
            <a:r>
              <a:rPr lang="it-IT" sz="1000" dirty="0">
                <a:solidFill>
                  <a:srgbClr val="797979"/>
                </a:solidFill>
                <a:latin typeface="Arial" panose="020B0604020202020204"/>
              </a:rPr>
              <a:t>* v. requisiti circolari</a:t>
            </a:r>
          </a:p>
        </p:txBody>
      </p:sp>
      <p:sp>
        <p:nvSpPr>
          <p:cNvPr id="79" name="Rettangolo 78">
            <a:extLst>
              <a:ext uri="{FF2B5EF4-FFF2-40B4-BE49-F238E27FC236}">
                <a16:creationId xmlns:a16="http://schemas.microsoft.com/office/drawing/2014/main" id="{CB8AE001-6839-4DC6-827E-F42764EFF6F0}"/>
              </a:ext>
            </a:extLst>
          </p:cNvPr>
          <p:cNvSpPr>
            <a:spLocks noChangeArrowheads="1"/>
          </p:cNvSpPr>
          <p:nvPr/>
        </p:nvSpPr>
        <p:spPr bwMode="auto">
          <a:xfrm>
            <a:off x="6185216" y="4596093"/>
            <a:ext cx="5971031" cy="95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 </a:t>
            </a:r>
          </a:p>
          <a:p>
            <a:pPr algn="ctr" defTabSz="810604">
              <a:spcBef>
                <a:spcPct val="20000"/>
              </a:spcBef>
              <a:defRPr/>
            </a:pPr>
            <a:r>
              <a:rPr lang="it-IT" altLang="it-IT" sz="1130" dirty="0">
                <a:solidFill>
                  <a:srgbClr val="797979"/>
                </a:solidFill>
                <a:latin typeface="Arial" panose="020B0604020202020204" pitchFamily="34" charset="0"/>
              </a:rPr>
              <a:t>Quota a</a:t>
            </a:r>
            <a:r>
              <a:rPr lang="it-IT" altLang="it-IT" sz="1130" b="1" dirty="0">
                <a:solidFill>
                  <a:srgbClr val="797979"/>
                </a:solidFill>
                <a:latin typeface="Arial" panose="020B0604020202020204" pitchFamily="34" charset="0"/>
              </a:rPr>
              <a:t> fondo perduto fino al 10% con maxi €100.000 </a:t>
            </a:r>
            <a:r>
              <a:rPr lang="it-IT" altLang="it-IT" sz="1130" dirty="0">
                <a:solidFill>
                  <a:srgbClr val="797979"/>
                </a:solidFill>
                <a:latin typeface="Arial" panose="020B0604020202020204" pitchFamily="34" charset="0"/>
              </a:rPr>
              <a:t>in funzione di specifici requisiti o </a:t>
            </a:r>
            <a:r>
              <a:rPr lang="it-IT" altLang="it-IT" sz="1130" b="1" dirty="0">
                <a:solidFill>
                  <a:schemeClr val="accent2"/>
                </a:solidFill>
                <a:latin typeface="Arial" panose="020B0604020202020204" pitchFamily="34" charset="0"/>
              </a:rPr>
              <a:t>per imprese energivore fino al 20% </a:t>
            </a:r>
            <a:r>
              <a:rPr lang="it-IT" altLang="it-IT" sz="1130" dirty="0">
                <a:solidFill>
                  <a:srgbClr val="797979"/>
                </a:solidFill>
                <a:latin typeface="Arial" panose="020B0604020202020204" pitchFamily="34" charset="0"/>
              </a:rPr>
              <a:t>con max €200.000</a:t>
            </a:r>
            <a:endParaRPr lang="it-IT" altLang="it-IT" sz="1130" b="1" dirty="0">
              <a:solidFill>
                <a:srgbClr val="797979"/>
              </a:solidFill>
              <a:latin typeface="Arial" panose="020B0604020202020204" pitchFamily="34" charset="0"/>
            </a:endParaRPr>
          </a:p>
        </p:txBody>
      </p:sp>
      <p:pic>
        <p:nvPicPr>
          <p:cNvPr id="80" name="Immagine 79"/>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001825" y="4650457"/>
            <a:ext cx="523800" cy="523800"/>
          </a:xfrm>
          <a:prstGeom prst="rect">
            <a:avLst/>
          </a:prstGeom>
        </p:spPr>
      </p:pic>
      <p:sp>
        <p:nvSpPr>
          <p:cNvPr id="22" name="Rettangolo 21">
            <a:extLst>
              <a:ext uri="{FF2B5EF4-FFF2-40B4-BE49-F238E27FC236}">
                <a16:creationId xmlns:a16="http://schemas.microsoft.com/office/drawing/2014/main" id="{0AEDE799-5098-4883-A5DA-D298FD3A6FBC}"/>
              </a:ext>
            </a:extLst>
          </p:cNvPr>
          <p:cNvSpPr>
            <a:spLocks noChangeArrowheads="1"/>
          </p:cNvSpPr>
          <p:nvPr/>
        </p:nvSpPr>
        <p:spPr bwMode="auto">
          <a:xfrm>
            <a:off x="6554389" y="5666100"/>
            <a:ext cx="5507473"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pari al 25% entro un anno dalla stipula a seguito di prima rendicontazione obbligatoria; terza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a saldo dell’importo rendicontato </a:t>
            </a:r>
          </a:p>
        </p:txBody>
      </p:sp>
      <p:sp>
        <p:nvSpPr>
          <p:cNvPr id="3" name="Segnaposto numero diapositiva 3">
            <a:extLst>
              <a:ext uri="{FF2B5EF4-FFF2-40B4-BE49-F238E27FC236}">
                <a16:creationId xmlns:a16="http://schemas.microsoft.com/office/drawing/2014/main" id="{2033C799-BA76-C5D6-73DE-21DDCC7BB0A4}"/>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2" name="Immagine 1" descr="Immagine che contiene nero, oscurità&#10;&#10;Descrizione generata automaticamente">
            <a:extLst>
              <a:ext uri="{FF2B5EF4-FFF2-40B4-BE49-F238E27FC236}">
                <a16:creationId xmlns:a16="http://schemas.microsoft.com/office/drawing/2014/main" id="{A918B30A-4F7B-CB50-555D-850987A6E7F0}"/>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332738" y="3515346"/>
            <a:ext cx="254454" cy="254454"/>
          </a:xfrm>
          <a:prstGeom prst="rect">
            <a:avLst/>
          </a:prstGeom>
        </p:spPr>
      </p:pic>
      <p:pic>
        <p:nvPicPr>
          <p:cNvPr id="4" name="Immagine 3" descr="Immagine che contiene nero, oscurità&#10;&#10;Descrizione generata automaticamente">
            <a:extLst>
              <a:ext uri="{FF2B5EF4-FFF2-40B4-BE49-F238E27FC236}">
                <a16:creationId xmlns:a16="http://schemas.microsoft.com/office/drawing/2014/main" id="{ADD90D94-0550-E85D-238A-07ACC267B970}"/>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401663" y="4641196"/>
            <a:ext cx="254454" cy="254454"/>
          </a:xfrm>
          <a:prstGeom prst="rect">
            <a:avLst/>
          </a:prstGeom>
        </p:spPr>
      </p:pic>
      <p:pic>
        <p:nvPicPr>
          <p:cNvPr id="5" name="Immagine 4" descr="Immagine che contiene nero, oscurità&#10;&#10;Descrizione generata automaticamente">
            <a:extLst>
              <a:ext uri="{FF2B5EF4-FFF2-40B4-BE49-F238E27FC236}">
                <a16:creationId xmlns:a16="http://schemas.microsoft.com/office/drawing/2014/main" id="{25771412-77D0-BC70-F902-AD0847AC1200}"/>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234294" y="2488852"/>
            <a:ext cx="254454" cy="254454"/>
          </a:xfrm>
          <a:prstGeom prst="rect">
            <a:avLst/>
          </a:prstGeom>
        </p:spPr>
      </p:pic>
      <p:pic>
        <p:nvPicPr>
          <p:cNvPr id="7" name="Immagine 6" descr="Immagine che contiene nero, oscurità&#10;&#10;Descrizione generata automaticamente">
            <a:extLst>
              <a:ext uri="{FF2B5EF4-FFF2-40B4-BE49-F238E27FC236}">
                <a16:creationId xmlns:a16="http://schemas.microsoft.com/office/drawing/2014/main" id="{8141256A-2F58-D454-8339-9B47CAF4AB61}"/>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240237" y="3718689"/>
            <a:ext cx="254454" cy="254454"/>
          </a:xfrm>
          <a:prstGeom prst="rect">
            <a:avLst/>
          </a:prstGeom>
        </p:spPr>
      </p:pic>
    </p:spTree>
    <p:extLst>
      <p:ext uri="{BB962C8B-B14F-4D97-AF65-F5344CB8AC3E}">
        <p14:creationId xmlns:p14="http://schemas.microsoft.com/office/powerpoint/2010/main" val="391430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Transizione digitale o ecologica</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17</a:t>
            </a:fld>
            <a:endParaRPr lang="it-IT" dirty="0"/>
          </a:p>
        </p:txBody>
      </p:sp>
      <p:sp>
        <p:nvSpPr>
          <p:cNvPr id="3" name="CasellaDiTesto 2">
            <a:extLst>
              <a:ext uri="{FF2B5EF4-FFF2-40B4-BE49-F238E27FC236}">
                <a16:creationId xmlns:a16="http://schemas.microsoft.com/office/drawing/2014/main" id="{81C68CE6-B2E4-6F18-EB67-3D3DFF9359E6}"/>
              </a:ext>
            </a:extLst>
          </p:cNvPr>
          <p:cNvSpPr txBox="1"/>
          <p:nvPr/>
        </p:nvSpPr>
        <p:spPr>
          <a:xfrm>
            <a:off x="82035" y="845113"/>
            <a:ext cx="4420295" cy="533480"/>
          </a:xfrm>
          <a:prstGeom prst="rect">
            <a:avLst/>
          </a:prstGeom>
          <a:noFill/>
        </p:spPr>
        <p:txBody>
          <a:bodyPr wrap="square" lIns="48000" tIns="48000" rIns="48000" bIns="48000" anchor="ctr" anchorCtr="0">
            <a:noAutofit/>
          </a:bodyPr>
          <a:lstStyle/>
          <a:p>
            <a:pPr algn="ctr"/>
            <a:r>
              <a:rPr lang="it-IT" altLang="it-IT" sz="1333" b="1" dirty="0">
                <a:solidFill>
                  <a:srgbClr val="415364"/>
                </a:solidFill>
                <a:latin typeface="Arial" panose="020B0604020202020204" pitchFamily="34" charset="0"/>
              </a:rPr>
              <a:t>1. Spese per transizione digitale, anche in Italia</a:t>
            </a:r>
            <a:endParaRPr lang="it-IT" sz="1333" b="1" dirty="0"/>
          </a:p>
        </p:txBody>
      </p:sp>
      <p:sp>
        <p:nvSpPr>
          <p:cNvPr id="5" name="CasellaDiTesto 4">
            <a:extLst>
              <a:ext uri="{FF2B5EF4-FFF2-40B4-BE49-F238E27FC236}">
                <a16:creationId xmlns:a16="http://schemas.microsoft.com/office/drawing/2014/main" id="{785B1F7B-8B40-B5BB-8E8D-F284AD6DBD87}"/>
              </a:ext>
            </a:extLst>
          </p:cNvPr>
          <p:cNvSpPr txBox="1"/>
          <p:nvPr/>
        </p:nvSpPr>
        <p:spPr>
          <a:xfrm>
            <a:off x="262954" y="4402010"/>
            <a:ext cx="4321696" cy="533480"/>
          </a:xfrm>
          <a:prstGeom prst="rect">
            <a:avLst/>
          </a:prstGeom>
          <a:noFill/>
        </p:spPr>
        <p:txBody>
          <a:bodyPr wrap="square" lIns="48000" tIns="48000" rIns="48000" bIns="48000" anchor="ctr" anchorCtr="0">
            <a:noAutofit/>
          </a:bodyPr>
          <a:lstStyle/>
          <a:p>
            <a:pPr algn="ctr"/>
            <a:r>
              <a:rPr lang="it-IT" altLang="it-IT" sz="1333" b="1" dirty="0">
                <a:solidFill>
                  <a:srgbClr val="415364"/>
                </a:solidFill>
                <a:latin typeface="Arial" panose="020B0604020202020204" pitchFamily="34" charset="0"/>
              </a:rPr>
              <a:t>2. Spese per Transizione Ecologica, anche in Italia</a:t>
            </a:r>
            <a:endParaRPr lang="it-IT" sz="1333" b="1" dirty="0"/>
          </a:p>
        </p:txBody>
      </p:sp>
      <p:sp>
        <p:nvSpPr>
          <p:cNvPr id="7" name="CasellaDiTesto 6">
            <a:extLst>
              <a:ext uri="{FF2B5EF4-FFF2-40B4-BE49-F238E27FC236}">
                <a16:creationId xmlns:a16="http://schemas.microsoft.com/office/drawing/2014/main" id="{2C8C5F73-0119-0C25-1F11-71E9201768F8}"/>
              </a:ext>
            </a:extLst>
          </p:cNvPr>
          <p:cNvSpPr txBox="1"/>
          <p:nvPr/>
        </p:nvSpPr>
        <p:spPr>
          <a:xfrm>
            <a:off x="262954" y="1378593"/>
            <a:ext cx="5653808" cy="3075522"/>
          </a:xfrm>
          <a:prstGeom prst="rect">
            <a:avLst/>
          </a:prstGeom>
          <a:noFill/>
        </p:spPr>
        <p:txBody>
          <a:bodyPr wrap="square">
            <a:spAutoFit/>
          </a:bodyPr>
          <a:lstStyle/>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realizzazione/ammodernamento di modelli organizzativi e gestionali in ottica digitale;</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consulenze in ambito digitale (i.e. </a:t>
            </a:r>
            <a:r>
              <a:rPr lang="it-IT" sz="1200" i="1" dirty="0">
                <a:latin typeface="Arial" panose="020B0604020202020204" pitchFamily="34" charset="0"/>
                <a:ea typeface="Calibri" panose="020F0502020204030204" pitchFamily="34" charset="0"/>
                <a:cs typeface="Times New Roman" panose="02020603050405020304" pitchFamily="18" charset="0"/>
              </a:rPr>
              <a:t>digital manager</a:t>
            </a:r>
            <a:r>
              <a:rPr lang="it-IT" sz="1200" dirty="0">
                <a:latin typeface="Arial" panose="020B0604020202020204" pitchFamily="34" charset="0"/>
                <a:ea typeface="Calibri" panose="020F0502020204030204" pitchFamily="34" charset="0"/>
                <a:cs typeface="Times New Roman" panose="02020603050405020304" pitchFamily="18" charset="0"/>
              </a:rPr>
              <a:t>);</a:t>
            </a:r>
          </a:p>
          <a:p>
            <a:pPr marL="355591" lvl="1" indent="-253994" algn="just">
              <a:lnSpc>
                <a:spcPct val="107000"/>
              </a:lnSpc>
              <a:spcAft>
                <a:spcPts val="300"/>
              </a:spcAft>
              <a:buFont typeface="+mj-lt"/>
              <a:buAutoNum type="alphaLcPeriod"/>
            </a:pPr>
            <a:r>
              <a:rPr lang="en-GB" sz="1200" i="1" dirty="0">
                <a:latin typeface="Arial" panose="020B0604020202020204" pitchFamily="34" charset="0"/>
                <a:ea typeface="Calibri" panose="020F0502020204030204" pitchFamily="34" charset="0"/>
                <a:cs typeface="Times New Roman" panose="02020603050405020304" pitchFamily="18" charset="0"/>
              </a:rPr>
              <a:t>disaster recovery</a:t>
            </a:r>
            <a:r>
              <a:rPr lang="en-GB" sz="1200" dirty="0">
                <a:latin typeface="Arial" panose="020B0604020202020204" pitchFamily="34" charset="0"/>
                <a:ea typeface="Calibri" panose="020F0502020204030204" pitchFamily="34" charset="0"/>
                <a:cs typeface="Times New Roman" panose="02020603050405020304" pitchFamily="18" charset="0"/>
              </a:rPr>
              <a:t> e </a:t>
            </a:r>
            <a:r>
              <a:rPr lang="en-GB" sz="1200" i="1" dirty="0">
                <a:latin typeface="Arial" panose="020B0604020202020204" pitchFamily="34" charset="0"/>
                <a:ea typeface="Calibri" panose="020F0502020204030204" pitchFamily="34" charset="0"/>
                <a:cs typeface="Times New Roman" panose="02020603050405020304" pitchFamily="18" charset="0"/>
              </a:rPr>
              <a:t>business continuity;</a:t>
            </a:r>
            <a:endParaRPr lang="it-IT" sz="1200" dirty="0">
              <a:latin typeface="Arial" panose="020B0604020202020204" pitchFamily="34" charset="0"/>
              <a:ea typeface="Calibri" panose="020F0502020204030204" pitchFamily="34" charset="0"/>
              <a:cs typeface="Times New Roman" panose="02020603050405020304" pitchFamily="18" charset="0"/>
            </a:endParaRPr>
          </a:p>
          <a:p>
            <a:pPr marL="355591" lvl="1" indent="-253994" algn="just">
              <a:lnSpc>
                <a:spcPct val="107000"/>
              </a:lnSpc>
              <a:spcAft>
                <a:spcPts val="300"/>
              </a:spcAft>
              <a:buFont typeface="+mj-lt"/>
              <a:buAutoNum type="alphaLcPeriod"/>
            </a:pPr>
            <a:r>
              <a:rPr lang="it-IT" sz="1200" i="1" dirty="0">
                <a:latin typeface="Arial" panose="020B0604020202020204" pitchFamily="34" charset="0"/>
                <a:ea typeface="Calibri" panose="020F0502020204030204" pitchFamily="34" charset="0"/>
                <a:cs typeface="Times New Roman" panose="02020603050405020304" pitchFamily="18" charset="0"/>
              </a:rPr>
              <a:t>blockchain </a:t>
            </a:r>
            <a:r>
              <a:rPr lang="it-IT" sz="1200" dirty="0">
                <a:latin typeface="Arial" panose="020B0604020202020204" pitchFamily="34" charset="0"/>
                <a:ea typeface="Calibri" panose="020F0502020204030204" pitchFamily="34" charset="0"/>
                <a:cs typeface="Times New Roman" panose="02020603050405020304" pitchFamily="18" charset="0"/>
              </a:rPr>
              <a:t>(esclusivamente per la </a:t>
            </a:r>
            <a:r>
              <a:rPr lang="it-IT" sz="1200" dirty="0" err="1">
                <a:latin typeface="Arial" panose="020B0604020202020204" pitchFamily="34" charset="0"/>
                <a:ea typeface="Calibri" panose="020F0502020204030204" pitchFamily="34" charset="0"/>
                <a:cs typeface="Times New Roman" panose="02020603050405020304" pitchFamily="18" charset="0"/>
              </a:rPr>
              <a:t>notarizzazione</a:t>
            </a:r>
            <a:r>
              <a:rPr lang="it-IT" sz="1200" dirty="0">
                <a:latin typeface="Arial" panose="020B0604020202020204" pitchFamily="34" charset="0"/>
                <a:ea typeface="Calibri" panose="020F0502020204030204" pitchFamily="34" charset="0"/>
                <a:cs typeface="Times New Roman" panose="02020603050405020304" pitchFamily="18" charset="0"/>
              </a:rPr>
              <a:t> dei processi produttivi e gestionali aziendali);</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spese per investimenti e formazione legate all’industria 4.0 (es. </a:t>
            </a:r>
            <a:r>
              <a:rPr lang="it-IT" sz="1200" i="1" dirty="0">
                <a:latin typeface="Arial" panose="020B0604020202020204" pitchFamily="34" charset="0"/>
                <a:ea typeface="Calibri" panose="020F0502020204030204" pitchFamily="34" charset="0"/>
                <a:cs typeface="Times New Roman" panose="02020603050405020304" pitchFamily="18" charset="0"/>
              </a:rPr>
              <a:t>cyber security</a:t>
            </a:r>
            <a:r>
              <a:rPr lang="it-IT" sz="1200" dirty="0">
                <a:latin typeface="Arial" panose="020B0604020202020204" pitchFamily="34" charset="0"/>
                <a:ea typeface="Calibri" panose="020F0502020204030204" pitchFamily="34" charset="0"/>
                <a:cs typeface="Times New Roman" panose="02020603050405020304" pitchFamily="18" charset="0"/>
              </a:rPr>
              <a:t>, </a:t>
            </a:r>
            <a:r>
              <a:rPr lang="it-IT" sz="1200" i="1" dirty="0">
                <a:latin typeface="Arial" panose="020B0604020202020204" pitchFamily="34" charset="0"/>
                <a:ea typeface="Calibri" panose="020F0502020204030204" pitchFamily="34" charset="0"/>
                <a:cs typeface="Times New Roman" panose="02020603050405020304" pitchFamily="18" charset="0"/>
              </a:rPr>
              <a:t>big data</a:t>
            </a:r>
            <a:r>
              <a:rPr lang="it-IT" sz="1200" dirty="0">
                <a:latin typeface="Arial" panose="020B0604020202020204" pitchFamily="34" charset="0"/>
                <a:ea typeface="Calibri" panose="020F0502020204030204" pitchFamily="34" charset="0"/>
                <a:cs typeface="Times New Roman" panose="02020603050405020304" pitchFamily="18" charset="0"/>
              </a:rPr>
              <a:t> e analisi dei dati, </a:t>
            </a:r>
            <a:r>
              <a:rPr lang="it-IT" sz="1200" i="1" dirty="0">
                <a:latin typeface="Arial" panose="020B0604020202020204" pitchFamily="34" charset="0"/>
                <a:ea typeface="Calibri" panose="020F0502020204030204" pitchFamily="34" charset="0"/>
                <a:cs typeface="Times New Roman" panose="02020603050405020304" pitchFamily="18" charset="0"/>
              </a:rPr>
              <a:t>cloud</a:t>
            </a:r>
            <a:r>
              <a:rPr lang="it-IT" sz="1200" dirty="0">
                <a:latin typeface="Arial" panose="020B0604020202020204" pitchFamily="34" charset="0"/>
                <a:ea typeface="Calibri" panose="020F0502020204030204" pitchFamily="34" charset="0"/>
                <a:cs typeface="Times New Roman" panose="02020603050405020304" pitchFamily="18" charset="0"/>
              </a:rPr>
              <a:t> e </a:t>
            </a:r>
            <a:r>
              <a:rPr lang="it-IT" sz="1200" i="1" dirty="0" err="1">
                <a:latin typeface="Arial" panose="020B0604020202020204" pitchFamily="34" charset="0"/>
                <a:ea typeface="Calibri" panose="020F0502020204030204" pitchFamily="34" charset="0"/>
                <a:cs typeface="Times New Roman" panose="02020603050405020304" pitchFamily="18" charset="0"/>
              </a:rPr>
              <a:t>fog</a:t>
            </a:r>
            <a:r>
              <a:rPr lang="it-IT" sz="1200" i="1" dirty="0">
                <a:latin typeface="Arial" panose="020B0604020202020204" pitchFamily="34" charset="0"/>
                <a:ea typeface="Calibri" panose="020F0502020204030204" pitchFamily="34" charset="0"/>
                <a:cs typeface="Times New Roman" panose="02020603050405020304" pitchFamily="18" charset="0"/>
              </a:rPr>
              <a:t> computing</a:t>
            </a:r>
            <a:r>
              <a:rPr lang="it-IT" sz="1200" dirty="0">
                <a:latin typeface="Arial" panose="020B0604020202020204" pitchFamily="34" charset="0"/>
                <a:ea typeface="Calibri" panose="020F0502020204030204" pitchFamily="34" charset="0"/>
                <a:cs typeface="Times New Roman" panose="02020603050405020304" pitchFamily="18" charset="0"/>
              </a:rPr>
              <a:t>, simulazione e sistemi </a:t>
            </a:r>
            <a:r>
              <a:rPr lang="it-IT" sz="1200" i="1" dirty="0">
                <a:latin typeface="Arial" panose="020B0604020202020204" pitchFamily="34" charset="0"/>
                <a:ea typeface="Calibri" panose="020F0502020204030204" pitchFamily="34" charset="0"/>
                <a:cs typeface="Times New Roman" panose="02020603050405020304" pitchFamily="18" charset="0"/>
              </a:rPr>
              <a:t>cyber</a:t>
            </a:r>
            <a:r>
              <a:rPr lang="it-IT" sz="1200" dirty="0">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a:t>
            </a:r>
          </a:p>
        </p:txBody>
      </p:sp>
      <p:sp>
        <p:nvSpPr>
          <p:cNvPr id="9" name="CasellaDiTesto 8">
            <a:extLst>
              <a:ext uri="{FF2B5EF4-FFF2-40B4-BE49-F238E27FC236}">
                <a16:creationId xmlns:a16="http://schemas.microsoft.com/office/drawing/2014/main" id="{8B693864-23A7-4449-17B3-69175CE50FAE}"/>
              </a:ext>
            </a:extLst>
          </p:cNvPr>
          <p:cNvSpPr txBox="1"/>
          <p:nvPr/>
        </p:nvSpPr>
        <p:spPr>
          <a:xfrm>
            <a:off x="262954" y="4950905"/>
            <a:ext cx="5653808" cy="1143070"/>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lvl="1"/>
            <a:r>
              <a:rPr lang="it-IT" sz="1200" dirty="0"/>
              <a:t>spese per investimenti per la sostenibilità ambientale e sociale, anche in Italia (es. efficientamento energetico, idrico, mitigazione impatti climatici, ecc.);</a:t>
            </a:r>
          </a:p>
          <a:p>
            <a:pPr lvl="1"/>
            <a:r>
              <a:rPr lang="it-IT" sz="1200" dirty="0"/>
              <a:t>spese per ottenimento e mantenimento delle certificazioni ambientali connesse gli investimenti oggetto del finanziamento;</a:t>
            </a:r>
          </a:p>
        </p:txBody>
      </p:sp>
      <p:sp>
        <p:nvSpPr>
          <p:cNvPr id="11" name="CasellaDiTesto 10">
            <a:extLst>
              <a:ext uri="{FF2B5EF4-FFF2-40B4-BE49-F238E27FC236}">
                <a16:creationId xmlns:a16="http://schemas.microsoft.com/office/drawing/2014/main" id="{7F84429A-0541-0AA1-9779-0FD307E53D27}"/>
              </a:ext>
            </a:extLst>
          </p:cNvPr>
          <p:cNvSpPr txBox="1"/>
          <p:nvPr/>
        </p:nvSpPr>
        <p:spPr>
          <a:xfrm>
            <a:off x="6275240" y="725037"/>
            <a:ext cx="5377835" cy="1117943"/>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3. Spese per investimenti volti a rafforzare la propria solidità patrimoniale, anche in Italia, ammissibili in base ai limiti previsti da Circolare</a:t>
            </a:r>
            <a:endParaRPr lang="it-IT" sz="1333" dirty="0"/>
          </a:p>
        </p:txBody>
      </p:sp>
      <p:sp>
        <p:nvSpPr>
          <p:cNvPr id="13" name="CasellaDiTesto 12">
            <a:extLst>
              <a:ext uri="{FF2B5EF4-FFF2-40B4-BE49-F238E27FC236}">
                <a16:creationId xmlns:a16="http://schemas.microsoft.com/office/drawing/2014/main" id="{C6A2146F-3829-9484-D801-2C05F428F32B}"/>
              </a:ext>
            </a:extLst>
          </p:cNvPr>
          <p:cNvSpPr txBox="1"/>
          <p:nvPr/>
        </p:nvSpPr>
        <p:spPr>
          <a:xfrm>
            <a:off x="6370581" y="4147548"/>
            <a:ext cx="5282494" cy="533480"/>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4. Spese consulenziali professionali  per le verifiche di conformità alla normativa ambientale nazionale</a:t>
            </a:r>
            <a:endParaRPr lang="it-IT" sz="1333" b="1" dirty="0"/>
          </a:p>
        </p:txBody>
      </p:sp>
      <p:sp>
        <p:nvSpPr>
          <p:cNvPr id="14" name="CasellaDiTesto 13">
            <a:extLst>
              <a:ext uri="{FF2B5EF4-FFF2-40B4-BE49-F238E27FC236}">
                <a16:creationId xmlns:a16="http://schemas.microsoft.com/office/drawing/2014/main" id="{0401023B-D551-7520-2012-A1694D03376F}"/>
              </a:ext>
            </a:extLst>
          </p:cNvPr>
          <p:cNvSpPr txBox="1"/>
          <p:nvPr/>
        </p:nvSpPr>
        <p:spPr>
          <a:xfrm>
            <a:off x="6370581" y="4913665"/>
            <a:ext cx="5282494" cy="913172"/>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5. Spese per consulenze  finalizzate alla presentazione e gestione della richiesta di Intervento Agevolativo per un valore fino a un massimo del 5% dell’importo deliberato*</a:t>
            </a:r>
            <a:endParaRPr lang="it-IT" sz="1333" b="1" dirty="0"/>
          </a:p>
        </p:txBody>
      </p:sp>
      <p:sp>
        <p:nvSpPr>
          <p:cNvPr id="12" name="CasellaDiTesto 11">
            <a:extLst>
              <a:ext uri="{FF2B5EF4-FFF2-40B4-BE49-F238E27FC236}">
                <a16:creationId xmlns:a16="http://schemas.microsoft.com/office/drawing/2014/main" id="{9559835F-E2CF-4837-A063-DBBF10CDF340}"/>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pic>
        <p:nvPicPr>
          <p:cNvPr id="6" name="Immagine 5" descr="Immagine che contiene nero, oscurità&#10;&#10;Descrizione generata automaticamente">
            <a:extLst>
              <a:ext uri="{FF2B5EF4-FFF2-40B4-BE49-F238E27FC236}">
                <a16:creationId xmlns:a16="http://schemas.microsoft.com/office/drawing/2014/main" id="{B765D492-A852-8690-C37C-F6561C616338}"/>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652950" y="2817899"/>
            <a:ext cx="254454" cy="254454"/>
          </a:xfrm>
          <a:prstGeom prst="rect">
            <a:avLst/>
          </a:prstGeom>
        </p:spPr>
      </p:pic>
      <p:sp>
        <p:nvSpPr>
          <p:cNvPr id="8" name="CasellaDiTesto 7">
            <a:extLst>
              <a:ext uri="{FF2B5EF4-FFF2-40B4-BE49-F238E27FC236}">
                <a16:creationId xmlns:a16="http://schemas.microsoft.com/office/drawing/2014/main" id="{8799CD5E-89AF-0C0F-3C98-E5A9C633A923}"/>
              </a:ext>
            </a:extLst>
          </p:cNvPr>
          <p:cNvSpPr txBox="1"/>
          <p:nvPr/>
        </p:nvSpPr>
        <p:spPr>
          <a:xfrm>
            <a:off x="6275240" y="1842980"/>
            <a:ext cx="5653806" cy="205440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a:t>
            </a:r>
            <a:r>
              <a:rPr lang="it-IT" sz="1200" dirty="0">
                <a:solidFill>
                  <a:srgbClr val="415364"/>
                </a:solidFill>
                <a:latin typeface="Arial" panose="020B0604020202020204"/>
              </a:rPr>
              <a:t>solo se</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destinate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ad incrementi di capitale sociale delle società controllate e/o a finanziamento soci delle stesse controllate (</a:t>
            </a:r>
            <a:r>
              <a:rPr lang="it-IT" sz="1200" b="1" dirty="0">
                <a:solidFill>
                  <a:srgbClr val="415364"/>
                </a:solidFill>
                <a:latin typeface="Arial" panose="020B0604020202020204"/>
              </a:rPr>
              <a:t>per un importo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fino a €600.000</a:t>
            </a:r>
            <a:r>
              <a:rPr lang="it-IT" sz="1200" b="1" dirty="0">
                <a:solidFill>
                  <a:srgbClr val="415364"/>
                </a:solidFill>
                <a:latin typeface="Arial" panose="020B0604020202020204"/>
              </a:rPr>
              <a:t>, elevato a €800.000 per le </a:t>
            </a:r>
            <a:r>
              <a:rPr lang="it-IT" sz="1200" b="1" dirty="0">
                <a:solidFill>
                  <a:schemeClr val="accent2"/>
                </a:solidFill>
                <a:latin typeface="Arial" panose="020B0604020202020204"/>
              </a:rPr>
              <a:t>imprese energivore</a:t>
            </a:r>
            <a:r>
              <a:rPr lang="it-IT" sz="1200" b="1" dirty="0">
                <a:solidFill>
                  <a:srgbClr val="415364"/>
                </a:solidFill>
                <a:latin typeface="Arial" panose="020B0604020202020204"/>
              </a:rPr>
              <a:t>)</a:t>
            </a:r>
          </a:p>
          <a:p>
            <a:pPr marR="0" lvl="0" algn="just" defTabSz="914400" rtl="0" eaLnBrk="1" fontAlgn="auto" latinLnBrk="0" hangingPunct="1">
              <a:lnSpc>
                <a:spcPct val="100000"/>
              </a:lnSpc>
              <a:spcBef>
                <a:spcPts val="0"/>
              </a:spcBef>
              <a:spcAft>
                <a:spcPts val="300"/>
              </a:spcAft>
              <a:buClrTx/>
              <a:buSzTx/>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p:txBody>
      </p:sp>
    </p:spTree>
    <p:extLst>
      <p:ext uri="{BB962C8B-B14F-4D97-AF65-F5344CB8AC3E}">
        <p14:creationId xmlns:p14="http://schemas.microsoft.com/office/powerpoint/2010/main" val="559646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25" name="Segnaposto testo 1"/>
          <p:cNvSpPr>
            <a:spLocks noGrp="1"/>
          </p:cNvSpPr>
          <p:nvPr>
            <p:ph type="body" idx="13"/>
          </p:nvPr>
        </p:nvSpPr>
        <p:spPr>
          <a:xfrm>
            <a:off x="379692" y="320748"/>
            <a:ext cx="9471428" cy="383116"/>
          </a:xfrm>
        </p:spPr>
        <p:txBody>
          <a:bodyPr/>
          <a:lstStyle/>
          <a:p>
            <a:r>
              <a:rPr lang="it-IT" dirty="0"/>
              <a:t>Certificazioni e Consulenze per l’internazionalizzazione delle imprese italiane («</a:t>
            </a:r>
            <a:r>
              <a:rPr lang="it-IT" dirty="0">
                <a:solidFill>
                  <a:schemeClr val="accent2"/>
                </a:solidFill>
              </a:rPr>
              <a:t>Certificazioni e Consulenze</a:t>
            </a:r>
            <a:r>
              <a:rPr lang="it-IT" dirty="0"/>
              <a:t>»)</a:t>
            </a:r>
          </a:p>
        </p:txBody>
      </p:sp>
      <p:sp>
        <p:nvSpPr>
          <p:cNvPr id="28" name="Segnaposto testo 25">
            <a:extLst>
              <a:ext uri="{FF2B5EF4-FFF2-40B4-BE49-F238E27FC236}">
                <a16:creationId xmlns:a16="http://schemas.microsoft.com/office/drawing/2014/main" id="{6B995381-B17B-4631-89F9-93B28697404F}"/>
              </a:ext>
            </a:extLst>
          </p:cNvPr>
          <p:cNvSpPr txBox="1">
            <a:spLocks/>
          </p:cNvSpPr>
          <p:nvPr/>
        </p:nvSpPr>
        <p:spPr bwMode="auto">
          <a:xfrm>
            <a:off x="835987" y="1170005"/>
            <a:ext cx="10976320"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 sostegno di</a:t>
            </a:r>
            <a:r>
              <a:rPr lang="it-IT" altLang="it-IT" sz="1400" b="1" dirty="0">
                <a:solidFill>
                  <a:srgbClr val="415364"/>
                </a:solidFill>
                <a:latin typeface="Arial" panose="020B0604020202020204" pitchFamily="34" charset="0"/>
              </a:rPr>
              <a:t> (i) spese per certificazioni </a:t>
            </a:r>
            <a:r>
              <a:rPr lang="it-IT" altLang="it-IT" sz="1400" dirty="0">
                <a:solidFill>
                  <a:srgbClr val="415364"/>
                </a:solidFill>
                <a:latin typeface="Arial" panose="020B0604020202020204" pitchFamily="34" charset="0"/>
              </a:rPr>
              <a:t>di prodotto e di sostenibilità e </a:t>
            </a:r>
            <a:r>
              <a:rPr lang="it-IT" altLang="it-IT" sz="1400" b="1" dirty="0">
                <a:solidFill>
                  <a:srgbClr val="415364"/>
                </a:solidFill>
                <a:latin typeface="Arial" panose="020B0604020202020204" pitchFamily="34" charset="0"/>
              </a:rPr>
              <a:t>(ii) spese per consulenze </a:t>
            </a:r>
            <a:r>
              <a:rPr lang="it-IT" altLang="it-IT" sz="1400" dirty="0">
                <a:solidFill>
                  <a:srgbClr val="415364"/>
                </a:solidFill>
                <a:latin typeface="Arial" panose="020B0604020202020204" pitchFamily="34" charset="0"/>
              </a:rPr>
              <a:t>e studi di fattibilità per la realizzazione di progetti di internazionalizzazione, di innovazione tecnologica e di prodotto, dei propri processi produttivi e della propria sostenibilità purché mirati allo sviluppo del processo di internazionalizzazione delle imprese </a:t>
            </a:r>
          </a:p>
        </p:txBody>
      </p:sp>
      <p:pic>
        <p:nvPicPr>
          <p:cNvPr id="29" name="Immagine 28"/>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28701" y="1364644"/>
            <a:ext cx="597824" cy="597824"/>
          </a:xfrm>
          <a:prstGeom prst="rect">
            <a:avLst/>
          </a:prstGeom>
        </p:spPr>
      </p:pic>
      <p:sp>
        <p:nvSpPr>
          <p:cNvPr id="30" name="Rettangolo 29">
            <a:extLst>
              <a:ext uri="{FF2B5EF4-FFF2-40B4-BE49-F238E27FC236}">
                <a16:creationId xmlns:a16="http://schemas.microsoft.com/office/drawing/2014/main" id="{CB8AE001-6839-4DC6-827E-F42764EFF6F0}"/>
              </a:ext>
            </a:extLst>
          </p:cNvPr>
          <p:cNvSpPr>
            <a:spLocks noChangeArrowheads="1"/>
          </p:cNvSpPr>
          <p:nvPr/>
        </p:nvSpPr>
        <p:spPr bwMode="auto">
          <a:xfrm>
            <a:off x="7024173" y="5171064"/>
            <a:ext cx="4715987"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a saldo dell’importo rendicontato </a:t>
            </a:r>
          </a:p>
        </p:txBody>
      </p:sp>
      <p:sp>
        <p:nvSpPr>
          <p:cNvPr id="3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589130" y="2273138"/>
            <a:ext cx="4712487"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 almeno 2 bilanci relativi a 2 esercizi completi</a:t>
            </a:r>
          </a:p>
        </p:txBody>
      </p:sp>
      <p:sp>
        <p:nvSpPr>
          <p:cNvPr id="32" name="Rettangolo 31">
            <a:extLst>
              <a:ext uri="{FF2B5EF4-FFF2-40B4-BE49-F238E27FC236}">
                <a16:creationId xmlns:a16="http://schemas.microsoft.com/office/drawing/2014/main" id="{C4DC1474-D9A6-4443-B30F-FDC0AB40DE10}"/>
              </a:ext>
            </a:extLst>
          </p:cNvPr>
          <p:cNvSpPr>
            <a:spLocks noChangeArrowheads="1"/>
          </p:cNvSpPr>
          <p:nvPr/>
        </p:nvSpPr>
        <p:spPr bwMode="auto">
          <a:xfrm>
            <a:off x="585629" y="3402223"/>
            <a:ext cx="4715987"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Max 20% del fatturato medio ultimo biennio</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massimo: </a:t>
            </a:r>
            <a:r>
              <a:rPr lang="it-IT" sz="1130" dirty="0">
                <a:solidFill>
                  <a:srgbClr val="005392"/>
                </a:solidFill>
                <a:latin typeface="Arial"/>
              </a:rPr>
              <a:t>euro 500.000</a:t>
            </a:r>
          </a:p>
        </p:txBody>
      </p:sp>
      <p:sp>
        <p:nvSpPr>
          <p:cNvPr id="33" name="Rettangolo 32">
            <a:extLst>
              <a:ext uri="{FF2B5EF4-FFF2-40B4-BE49-F238E27FC236}">
                <a16:creationId xmlns:a16="http://schemas.microsoft.com/office/drawing/2014/main" id="{DEC0FADB-17C8-423C-A4CF-8F31DAAD1FE1}"/>
              </a:ext>
            </a:extLst>
          </p:cNvPr>
          <p:cNvSpPr/>
          <p:nvPr/>
        </p:nvSpPr>
        <p:spPr>
          <a:xfrm>
            <a:off x="7018359" y="2220147"/>
            <a:ext cx="4721801" cy="502702"/>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130" dirty="0">
                <a:solidFill>
                  <a:srgbClr val="797979"/>
                </a:solidFill>
                <a:latin typeface="Arial"/>
              </a:rPr>
              <a:t>4 anni, di cui 2 di preammortamento</a:t>
            </a:r>
          </a:p>
        </p:txBody>
      </p:sp>
      <p:sp>
        <p:nvSpPr>
          <p:cNvPr id="34"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769281" y="2973911"/>
            <a:ext cx="4970874" cy="206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consulenze per l’internazionalizzazione finalizzate all’individuazione dei mercati internazionali di interesse, </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certificazioni ambientali e di prodotto/registrazione marchi; </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formazione tecnica, commerciale e linguistica, spese per consulenze di innovazione tecnologica e di prodotto, di sostenibilità.</a:t>
            </a:r>
          </a:p>
          <a:p>
            <a:pPr marL="285744" indent="-285744" algn="just" defTabSz="914354">
              <a:buClr>
                <a:schemeClr val="accent6">
                  <a:lumMod val="75000"/>
                </a:schemeClr>
              </a:buClr>
              <a:buFont typeface="Arial" panose="020B0604020202020204" pitchFamily="34" charset="0"/>
              <a:buChar char="•"/>
              <a:defRPr/>
            </a:pPr>
            <a:r>
              <a:rPr lang="it-IT" altLang="it-IT" sz="1130" dirty="0">
                <a:solidFill>
                  <a:schemeClr val="accent2"/>
                </a:solidFill>
                <a:latin typeface="Arial" panose="020B0604020202020204" pitchFamily="34" charset="0"/>
              </a:rPr>
              <a:t>Spese per la formazione di personale italiano o estero e </a:t>
            </a:r>
            <a:r>
              <a:rPr lang="it-IT" altLang="it-IT" sz="1130" b="1" dirty="0">
                <a:solidFill>
                  <a:srgbClr val="00B050"/>
                </a:solidFill>
                <a:latin typeface="Arial" panose="020B0604020202020204" pitchFamily="34" charset="0"/>
              </a:rPr>
              <a:t>Africa o America Latina</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a:t>
            </a:r>
            <a:r>
              <a:rPr lang="it-IT" altLang="it-IT" sz="1130" dirty="0">
                <a:solidFill>
                  <a:schemeClr val="accent2"/>
                </a:solidFill>
                <a:latin typeface="Arial" panose="020B0604020202020204" pitchFamily="34" charset="0"/>
              </a:rPr>
              <a:t>spese accessorie alla formazione</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Max 20% per le spese di supporto al progetto</a:t>
            </a:r>
          </a:p>
          <a:p>
            <a:pPr algn="just" defTabSz="914354">
              <a:defRPr/>
            </a:pPr>
            <a:endParaRPr lang="it-IT" altLang="it-IT" sz="1130" b="1" dirty="0">
              <a:solidFill>
                <a:schemeClr val="accent2"/>
              </a:solidFill>
              <a:latin typeface="Arial" panose="020B0604020202020204" pitchFamily="34" charset="0"/>
            </a:endParaRPr>
          </a:p>
          <a:p>
            <a:pPr marL="285744" indent="-285744" algn="just" defTabSz="914354">
              <a:buFont typeface="Arial" panose="020B0604020202020204" pitchFamily="34" charset="0"/>
              <a:buChar char="•"/>
              <a:defRPr/>
            </a:pPr>
            <a:endParaRPr lang="it-IT" altLang="it-IT" sz="1200" dirty="0">
              <a:solidFill>
                <a:srgbClr val="797979"/>
              </a:solidFill>
              <a:latin typeface="Arial" panose="020B0604020202020204" pitchFamily="34" charset="0"/>
            </a:endParaRPr>
          </a:p>
        </p:txBody>
      </p:sp>
      <p:pic>
        <p:nvPicPr>
          <p:cNvPr id="35" name="Immagine 34"/>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2631" y="3363155"/>
            <a:ext cx="522000" cy="522000"/>
          </a:xfrm>
          <a:prstGeom prst="rect">
            <a:avLst/>
          </a:prstGeom>
        </p:spPr>
      </p:pic>
      <p:pic>
        <p:nvPicPr>
          <p:cNvPr id="36" name="Immagine 35"/>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70049" y="2224747"/>
            <a:ext cx="522000" cy="522000"/>
          </a:xfrm>
          <a:prstGeom prst="rect">
            <a:avLst/>
          </a:prstGeom>
        </p:spPr>
      </p:pic>
      <p:cxnSp>
        <p:nvCxnSpPr>
          <p:cNvPr id="37" name="Connettore diritto 36"/>
          <p:cNvCxnSpPr/>
          <p:nvPr/>
        </p:nvCxnSpPr>
        <p:spPr>
          <a:xfrm>
            <a:off x="6046151" y="1985647"/>
            <a:ext cx="0" cy="3765664"/>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38" name="Immagine 37"/>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85491" y="5243347"/>
            <a:ext cx="522000" cy="522000"/>
          </a:xfrm>
          <a:prstGeom prst="rect">
            <a:avLst/>
          </a:prstGeom>
        </p:spPr>
      </p:pic>
      <p:pic>
        <p:nvPicPr>
          <p:cNvPr id="39" name="Immagine 38"/>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6130" y="2231375"/>
            <a:ext cx="459007" cy="459007"/>
          </a:xfrm>
          <a:prstGeom prst="rect">
            <a:avLst/>
          </a:prstGeom>
        </p:spPr>
      </p:pic>
      <p:pic>
        <p:nvPicPr>
          <p:cNvPr id="40" name="Immagine 39"/>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9716" y="3403287"/>
            <a:ext cx="396000" cy="396000"/>
          </a:xfrm>
          <a:prstGeom prst="rect">
            <a:avLst/>
          </a:prstGeom>
        </p:spPr>
      </p:pic>
      <p:pic>
        <p:nvPicPr>
          <p:cNvPr id="42" name="Immagine 41"/>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11983" y="4674281"/>
            <a:ext cx="523800" cy="523800"/>
          </a:xfrm>
          <a:prstGeom prst="rect">
            <a:avLst/>
          </a:prstGeom>
        </p:spPr>
      </p:pic>
      <p:sp>
        <p:nvSpPr>
          <p:cNvPr id="43" name="Segnaposto testo 25">
            <a:extLst>
              <a:ext uri="{FF2B5EF4-FFF2-40B4-BE49-F238E27FC236}">
                <a16:creationId xmlns:a16="http://schemas.microsoft.com/office/drawing/2014/main" id="{6B995381-B17B-4631-89F9-93B28697404F}"/>
              </a:ext>
            </a:extLst>
          </p:cNvPr>
          <p:cNvSpPr txBox="1">
            <a:spLocks/>
          </p:cNvSpPr>
          <p:nvPr/>
        </p:nvSpPr>
        <p:spPr bwMode="auto">
          <a:xfrm>
            <a:off x="379692" y="6254746"/>
            <a:ext cx="11432615" cy="400110"/>
          </a:xfrm>
          <a:prstGeom prst="rect">
            <a:avLst/>
          </a:prstGeom>
        </p:spPr>
        <p:txBody>
          <a:bodyPr wrap="square">
            <a:spAutoFit/>
          </a:bodyPr>
          <a:lstStyle>
            <a:defPPr>
              <a:defRPr lang="it-IT"/>
            </a:defPPr>
            <a:lvl1pPr>
              <a:defRPr sz="1000">
                <a:solidFill>
                  <a:schemeClr val="accent6"/>
                </a:solidFill>
              </a:defRPr>
            </a:lvl1pPr>
          </a:lstStyle>
          <a:p>
            <a:pPr>
              <a:defRPr/>
            </a:pPr>
            <a:r>
              <a:rPr lang="it-IT" altLang="it-IT" dirty="0">
                <a:solidFill>
                  <a:srgbClr val="797979"/>
                </a:solidFill>
                <a:latin typeface="Arial" panose="020B0604020202020204"/>
              </a:rPr>
              <a:t>*Il servizio è regolato da un apposito contratto di prestazioni </a:t>
            </a:r>
            <a:r>
              <a:rPr lang="it-IT" altLang="it-IT" dirty="0" err="1">
                <a:solidFill>
                  <a:srgbClr val="797979"/>
                </a:solidFill>
                <a:latin typeface="Arial" panose="020B0604020202020204"/>
              </a:rPr>
              <a:t>consulenziali</a:t>
            </a:r>
            <a:r>
              <a:rPr lang="it-IT" altLang="it-IT" dirty="0">
                <a:solidFill>
                  <a:srgbClr val="797979"/>
                </a:solidFill>
                <a:latin typeface="Arial" panose="020B0604020202020204"/>
              </a:rPr>
              <a:t> erogate esclusivamente da Società di Servizi (società di capitali anche di diritto straniero). La società che eroga il servizio dovrà rispettare requisiti predeterminati tra cui quelli di professionalità e indipendenza</a:t>
            </a:r>
          </a:p>
        </p:txBody>
      </p:sp>
      <p:sp>
        <p:nvSpPr>
          <p:cNvPr id="3" name="Segnaposto numero diapositiva 3">
            <a:extLst>
              <a:ext uri="{FF2B5EF4-FFF2-40B4-BE49-F238E27FC236}">
                <a16:creationId xmlns:a16="http://schemas.microsoft.com/office/drawing/2014/main" id="{B646F0AE-981B-FCA8-0D78-99847698976F}"/>
              </a:ext>
            </a:extLst>
          </p:cNvPr>
          <p:cNvSpPr>
            <a:spLocks noGrp="1"/>
          </p:cNvSpPr>
          <p:nvPr>
            <p:ph type="sldNum" sz="quarter" idx="12"/>
          </p:nvPr>
        </p:nvSpPr>
        <p:spPr>
          <a:xfrm>
            <a:off x="254483" y="6425374"/>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4" name="Rettangolo 3">
            <a:extLst>
              <a:ext uri="{FF2B5EF4-FFF2-40B4-BE49-F238E27FC236}">
                <a16:creationId xmlns:a16="http://schemas.microsoft.com/office/drawing/2014/main" id="{3D95F049-ECC5-A1A1-671B-87E0D8E70332}"/>
              </a:ext>
            </a:extLst>
          </p:cNvPr>
          <p:cNvSpPr>
            <a:spLocks noChangeArrowheads="1"/>
          </p:cNvSpPr>
          <p:nvPr/>
        </p:nvSpPr>
        <p:spPr bwMode="auto">
          <a:xfrm>
            <a:off x="282514" y="4502076"/>
            <a:ext cx="5129469" cy="147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 Italia </a:t>
            </a:r>
            <a:endParaRPr lang="it-IT" altLang="it-IT" sz="1130" dirty="0">
              <a:solidFill>
                <a:srgbClr val="797979"/>
              </a:solidFill>
              <a:latin typeface="Arial" panose="020B0604020202020204" pitchFamily="34" charset="0"/>
            </a:endParaRPr>
          </a:p>
        </p:txBody>
      </p:sp>
      <p:pic>
        <p:nvPicPr>
          <p:cNvPr id="2" name="Immagine 1" descr="Immagine che contiene nero, oscurità&#10;&#10;Descrizione generata automaticamente">
            <a:extLst>
              <a:ext uri="{FF2B5EF4-FFF2-40B4-BE49-F238E27FC236}">
                <a16:creationId xmlns:a16="http://schemas.microsoft.com/office/drawing/2014/main" id="{2DFEA737-C1FF-4A98-F410-FCA069B4172B}"/>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04387" y="4139636"/>
            <a:ext cx="254454" cy="254454"/>
          </a:xfrm>
          <a:prstGeom prst="rect">
            <a:avLst/>
          </a:prstGeom>
        </p:spPr>
      </p:pic>
    </p:spTree>
    <p:extLst>
      <p:ext uri="{BB962C8B-B14F-4D97-AF65-F5344CB8AC3E}">
        <p14:creationId xmlns:p14="http://schemas.microsoft.com/office/powerpoint/2010/main" val="238729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Certificazioni e consulenze</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19</a:t>
            </a:fld>
            <a:endParaRPr lang="it-IT" dirty="0"/>
          </a:p>
        </p:txBody>
      </p:sp>
      <p:sp>
        <p:nvSpPr>
          <p:cNvPr id="3" name="CasellaDiTesto 2">
            <a:extLst>
              <a:ext uri="{FF2B5EF4-FFF2-40B4-BE49-F238E27FC236}">
                <a16:creationId xmlns:a16="http://schemas.microsoft.com/office/drawing/2014/main" id="{413369EA-4E46-F9DA-587F-14AC1B93CC07}"/>
              </a:ext>
            </a:extLst>
          </p:cNvPr>
          <p:cNvSpPr txBox="1"/>
          <p:nvPr/>
        </p:nvSpPr>
        <p:spPr>
          <a:xfrm>
            <a:off x="334433" y="701507"/>
            <a:ext cx="5033160" cy="911204"/>
          </a:xfrm>
          <a:prstGeom prst="rect">
            <a:avLst/>
          </a:prstGeom>
          <a:noFill/>
        </p:spPr>
        <p:txBody>
          <a:bodyPr wrap="square" lIns="48000" tIns="48000" rIns="48000" bIns="48000" anchor="ctr" anchorCtr="0">
            <a:noAutofit/>
          </a:bodyPr>
          <a:lstStyle/>
          <a:p>
            <a:pPr algn="just"/>
            <a:r>
              <a:rPr lang="it-IT" altLang="it-IT" sz="1200" b="1" dirty="0">
                <a:solidFill>
                  <a:srgbClr val="415364"/>
                </a:solidFill>
                <a:latin typeface="Arial" panose="020B0604020202020204" pitchFamily="34" charset="0"/>
              </a:rPr>
              <a:t>1. Consulenze per indagini e studi di fattibilità per l’internazionalizzazione finalizzate all’individuazione, allo sviluppo e al rafforzamento della presenza sui mercati esteri di interesse. </a:t>
            </a:r>
            <a:endParaRPr lang="it-IT" sz="1200" b="1" dirty="0"/>
          </a:p>
        </p:txBody>
      </p:sp>
      <p:sp>
        <p:nvSpPr>
          <p:cNvPr id="5" name="CasellaDiTesto 4">
            <a:extLst>
              <a:ext uri="{FF2B5EF4-FFF2-40B4-BE49-F238E27FC236}">
                <a16:creationId xmlns:a16="http://schemas.microsoft.com/office/drawing/2014/main" id="{648DCA9A-6012-9070-60C7-2E818EFE127F}"/>
              </a:ext>
            </a:extLst>
          </p:cNvPr>
          <p:cNvSpPr txBox="1"/>
          <p:nvPr/>
        </p:nvSpPr>
        <p:spPr>
          <a:xfrm>
            <a:off x="5940417" y="2606129"/>
            <a:ext cx="5898681"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6. Spese consulenziali per la conformità alla normativa ambientale nazionale</a:t>
            </a:r>
            <a:endParaRPr lang="it-IT" sz="1200" b="1" dirty="0"/>
          </a:p>
        </p:txBody>
      </p:sp>
      <p:sp>
        <p:nvSpPr>
          <p:cNvPr id="6" name="CasellaDiTesto 5">
            <a:extLst>
              <a:ext uri="{FF2B5EF4-FFF2-40B4-BE49-F238E27FC236}">
                <a16:creationId xmlns:a16="http://schemas.microsoft.com/office/drawing/2014/main" id="{26A61391-03C3-E06E-3B5D-AD149CC958B9}"/>
              </a:ext>
            </a:extLst>
          </p:cNvPr>
          <p:cNvSpPr txBox="1"/>
          <p:nvPr/>
        </p:nvSpPr>
        <p:spPr>
          <a:xfrm>
            <a:off x="5965779" y="2960427"/>
            <a:ext cx="5898681" cy="913172"/>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7. Spese per consulenze per la presentazione e gestione della richiesta di Intervento Agevolativo per un valore fino a un massimo del 5% dell’importo deliberato*</a:t>
            </a:r>
            <a:endParaRPr lang="it-IT" sz="1200" b="1" dirty="0"/>
          </a:p>
        </p:txBody>
      </p:sp>
      <p:sp>
        <p:nvSpPr>
          <p:cNvPr id="9" name="CasellaDiTesto 8">
            <a:extLst>
              <a:ext uri="{FF2B5EF4-FFF2-40B4-BE49-F238E27FC236}">
                <a16:creationId xmlns:a16="http://schemas.microsoft.com/office/drawing/2014/main" id="{FE09DC64-8530-6CA0-A20D-A3A0F49DA2EF}"/>
              </a:ext>
            </a:extLst>
          </p:cNvPr>
          <p:cNvSpPr txBox="1"/>
          <p:nvPr/>
        </p:nvSpPr>
        <p:spPr>
          <a:xfrm>
            <a:off x="268992" y="4641264"/>
            <a:ext cx="5033160" cy="533480"/>
          </a:xfrm>
          <a:prstGeom prst="rect">
            <a:avLst/>
          </a:prstGeom>
          <a:noFill/>
        </p:spPr>
        <p:txBody>
          <a:bodyPr wrap="square" lIns="48000" tIns="48000" rIns="48000" bIns="48000" anchor="ctr" anchorCtr="0">
            <a:noAutofit/>
          </a:bodyPr>
          <a:lstStyle>
            <a:defPPr>
              <a:defRPr lang="it-IT"/>
            </a:defPPr>
            <a:lvl1pPr algn="just">
              <a:defRPr sz="1000" b="1">
                <a:solidFill>
                  <a:srgbClr val="415364"/>
                </a:solidFill>
                <a:latin typeface="Arial" panose="020B0604020202020204" pitchFamily="34" charset="0"/>
              </a:defRPr>
            </a:lvl1pPr>
          </a:lstStyle>
          <a:p>
            <a:r>
              <a:rPr lang="it-IT" sz="1200" dirty="0"/>
              <a:t>3. Consulenze per innovazione tecnologica e di prodotto relative ai processi produttivi e alla sostenibilità ambientale.</a:t>
            </a:r>
          </a:p>
        </p:txBody>
      </p:sp>
      <p:sp>
        <p:nvSpPr>
          <p:cNvPr id="11" name="CasellaDiTesto 10">
            <a:extLst>
              <a:ext uri="{FF2B5EF4-FFF2-40B4-BE49-F238E27FC236}">
                <a16:creationId xmlns:a16="http://schemas.microsoft.com/office/drawing/2014/main" id="{BDD719D3-2A8E-AB57-9EB2-D820BC822A65}"/>
              </a:ext>
            </a:extLst>
          </p:cNvPr>
          <p:cNvSpPr txBox="1"/>
          <p:nvPr/>
        </p:nvSpPr>
        <p:spPr>
          <a:xfrm>
            <a:off x="5870958" y="1332512"/>
            <a:ext cx="6044823" cy="281299"/>
          </a:xfrm>
          <a:prstGeom prst="rect">
            <a:avLst/>
          </a:prstGeom>
          <a:noFill/>
        </p:spPr>
        <p:txBody>
          <a:bodyPr wrap="square" lIns="48000" tIns="48000" rIns="48000" bIns="48000" anchor="ctr" anchorCtr="0">
            <a:noAutofit/>
          </a:bodyPr>
          <a:lstStyle>
            <a:defPPr>
              <a:defRPr lang="it-IT"/>
            </a:defPPr>
            <a:lvl1pPr algn="just">
              <a:defRPr sz="1000" b="1">
                <a:solidFill>
                  <a:srgbClr val="415364"/>
                </a:solidFill>
                <a:latin typeface="Arial" panose="020B0604020202020204" pitchFamily="34" charset="0"/>
              </a:defRPr>
            </a:lvl1pPr>
          </a:lstStyle>
          <a:p>
            <a:pPr marL="0" lvl="1" algn="just">
              <a:lnSpc>
                <a:spcPct val="107000"/>
              </a:lnSpc>
              <a:spcAft>
                <a:spcPts val="800"/>
              </a:spcAft>
            </a:pPr>
            <a:r>
              <a:rPr lang="it-IT" sz="1200" b="1" dirty="0"/>
              <a:t>4. Certificazioni di prodotto e di sostenibilità ambientale: </a:t>
            </a:r>
            <a:r>
              <a:rPr lang="it-IT" sz="1200" dirty="0"/>
              <a:t>s</a:t>
            </a:r>
            <a:r>
              <a:rPr lang="it-IT" sz="1200" dirty="0">
                <a:latin typeface="Arial" panose="020B0604020202020204" pitchFamily="34" charset="0"/>
                <a:ea typeface="Calibri" panose="020F0502020204030204" pitchFamily="34" charset="0"/>
                <a:cs typeface="Times New Roman" panose="02020603050405020304" pitchFamily="18" charset="0"/>
              </a:rPr>
              <a:t>pese per l’innovazione/adeguamento di prodotto e/o servizio o altre spese finalizzate all’ottenimento di certificazioni internazionali; spese per ottenimento delle licenze di prodotti e/o servizi, registrazione di marchi o altre forme di tutela del made in Italy; spese per consulenze propedeutiche all’ottenimento delle certificazioni.</a:t>
            </a:r>
          </a:p>
          <a:p>
            <a:r>
              <a:rPr lang="it-IT" sz="1200" dirty="0"/>
              <a:t> </a:t>
            </a:r>
          </a:p>
        </p:txBody>
      </p:sp>
      <p:sp>
        <p:nvSpPr>
          <p:cNvPr id="13" name="CasellaDiTesto 12">
            <a:extLst>
              <a:ext uri="{FF2B5EF4-FFF2-40B4-BE49-F238E27FC236}">
                <a16:creationId xmlns:a16="http://schemas.microsoft.com/office/drawing/2014/main" id="{E7F0B1D3-C97D-F0EA-9CD3-7099D1E57CE0}"/>
              </a:ext>
            </a:extLst>
          </p:cNvPr>
          <p:cNvSpPr txBox="1"/>
          <p:nvPr/>
        </p:nvSpPr>
        <p:spPr>
          <a:xfrm>
            <a:off x="5870959" y="2074648"/>
            <a:ext cx="5898681" cy="533480"/>
          </a:xfrm>
          <a:prstGeom prst="rect">
            <a:avLst/>
          </a:prstGeom>
          <a:noFill/>
        </p:spPr>
        <p:txBody>
          <a:bodyPr wrap="square" lIns="48000" tIns="48000" rIns="48000" bIns="48000" anchor="ctr" anchorCtr="0">
            <a:noAutofit/>
          </a:bodyPr>
          <a:lstStyle>
            <a:defPPr>
              <a:defRPr lang="it-IT"/>
            </a:defPPr>
            <a:lvl1pPr algn="just">
              <a:defRPr sz="1000" b="1">
                <a:solidFill>
                  <a:srgbClr val="415364"/>
                </a:solidFill>
                <a:latin typeface="Arial" panose="020B0604020202020204" pitchFamily="34" charset="0"/>
              </a:defRPr>
            </a:lvl1pPr>
          </a:lstStyle>
          <a:p>
            <a:r>
              <a:rPr lang="it-IT" sz="1200" dirty="0"/>
              <a:t>5. Spese di supporto al progetto (max 20%): </a:t>
            </a:r>
            <a:r>
              <a:rPr lang="it-IT" sz="1200" b="0" dirty="0">
                <a:latin typeface="Arial" panose="020B0604020202020204" pitchFamily="34" charset="0"/>
                <a:ea typeface="Calibri" panose="020F0502020204030204" pitchFamily="34" charset="0"/>
                <a:cs typeface="Times New Roman" panose="02020603050405020304" pitchFamily="18" charset="0"/>
              </a:rPr>
              <a:t>spese di viaggio e soggiorno da parte degli amministratori dell’impresa richiedente e di incoming di potenziali partner locali (esclusa la clientela)</a:t>
            </a:r>
          </a:p>
          <a:p>
            <a:endParaRPr lang="it-IT" sz="1200" dirty="0"/>
          </a:p>
        </p:txBody>
      </p:sp>
      <p:sp>
        <p:nvSpPr>
          <p:cNvPr id="14" name="CasellaDiTesto 13">
            <a:extLst>
              <a:ext uri="{FF2B5EF4-FFF2-40B4-BE49-F238E27FC236}">
                <a16:creationId xmlns:a16="http://schemas.microsoft.com/office/drawing/2014/main" id="{E096CE00-9A2E-47EE-9787-85748B443F55}"/>
              </a:ext>
            </a:extLst>
          </p:cNvPr>
          <p:cNvSpPr txBox="1"/>
          <p:nvPr/>
        </p:nvSpPr>
        <p:spPr>
          <a:xfrm>
            <a:off x="268992" y="5263197"/>
            <a:ext cx="5033160" cy="215444"/>
          </a:xfrm>
          <a:prstGeom prst="rect">
            <a:avLst/>
          </a:prstGeom>
          <a:noFill/>
        </p:spPr>
        <p:txBody>
          <a:bodyPr wrap="square">
            <a:spAutoFit/>
          </a:bodyPr>
          <a:lstStyle>
            <a:defPPr>
              <a:defRPr lang="it-IT"/>
            </a:defPPr>
            <a:lvl1pPr marR="0" lvl="0" indent="0" algn="just" fontAlgn="auto">
              <a:lnSpc>
                <a:spcPct val="100000"/>
              </a:lnSpc>
              <a:spcBef>
                <a:spcPts val="0"/>
              </a:spcBef>
              <a:spcAft>
                <a:spcPts val="0"/>
              </a:spcAft>
              <a:buClrTx/>
              <a:buSzTx/>
              <a:buFontTx/>
              <a:buNone/>
              <a:tabLst/>
              <a:defRPr kumimoji="0" sz="800" b="0" i="1" u="none" strike="noStrike" cap="none" spc="0" normalizeH="0" baseline="0">
                <a:ln>
                  <a:noFill/>
                </a:ln>
                <a:solidFill>
                  <a:srgbClr val="415364"/>
                </a:solidFill>
                <a:effectLst/>
                <a:uLnTx/>
                <a:uFillTx/>
                <a:latin typeface="Arial" panose="020B0604020202020204"/>
              </a:defRPr>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r>
              <a:rPr lang="it-IT" dirty="0"/>
              <a:t>*v. condizioni in Circolare</a:t>
            </a:r>
          </a:p>
        </p:txBody>
      </p:sp>
      <p:sp>
        <p:nvSpPr>
          <p:cNvPr id="8" name="CasellaDiTesto 7">
            <a:extLst>
              <a:ext uri="{FF2B5EF4-FFF2-40B4-BE49-F238E27FC236}">
                <a16:creationId xmlns:a16="http://schemas.microsoft.com/office/drawing/2014/main" id="{5AA0C842-D52A-2E83-30C5-FADDE74451F7}"/>
              </a:ext>
            </a:extLst>
          </p:cNvPr>
          <p:cNvSpPr txBox="1"/>
          <p:nvPr/>
        </p:nvSpPr>
        <p:spPr>
          <a:xfrm>
            <a:off x="5902074" y="3801703"/>
            <a:ext cx="5975365" cy="1685974"/>
          </a:xfrm>
          <a:prstGeom prst="rect">
            <a:avLst/>
          </a:prstGeom>
          <a:noFill/>
          <a:ln w="9525">
            <a:solidFill>
              <a:schemeClr val="accent2"/>
            </a:solidFill>
            <a:prstDash val="dash"/>
          </a:ln>
        </p:spPr>
        <p:txBody>
          <a:bodyPr wrap="square" lIns="96000" tIns="48000" rIns="96000" bIns="48000" anchor="ctr">
            <a:noAutofit/>
          </a:bodyPr>
          <a:lstStyle/>
          <a:p>
            <a:pPr algn="just" defTabSz="810584">
              <a:lnSpc>
                <a:spcPct val="114000"/>
              </a:lnSpc>
              <a:defRPr/>
            </a:pPr>
            <a:r>
              <a:rPr lang="it-IT" altLang="it-IT" sz="1333" b="1" dirty="0">
                <a:solidFill>
                  <a:schemeClr val="accent2"/>
                </a:solidFill>
                <a:latin typeface="Arial" panose="020B0604020202020204" pitchFamily="34" charset="0"/>
              </a:rPr>
              <a:t>Per le imprese con interessi </a:t>
            </a:r>
            <a:r>
              <a:rPr lang="it-IT" altLang="it-IT" sz="1333" b="1" dirty="0">
                <a:solidFill>
                  <a:srgbClr val="00B050"/>
                </a:solidFill>
                <a:latin typeface="Arial" panose="020B0604020202020204" pitchFamily="34" charset="0"/>
              </a:rPr>
              <a:t>in Africa o in America Latina</a:t>
            </a:r>
            <a:r>
              <a:rPr lang="it-IT" altLang="it-IT" sz="1333" b="1" dirty="0">
                <a:solidFill>
                  <a:schemeClr val="accent2"/>
                </a:solidFill>
                <a:latin typeface="Arial" panose="020B0604020202020204" pitchFamily="34" charset="0"/>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p>
            <a:pPr marL="266700" lvl="1" indent="-266700" algn="just">
              <a:lnSpc>
                <a:spcPct val="107000"/>
              </a:lnSpc>
              <a:spcAft>
                <a:spcPts val="600"/>
              </a:spcAft>
              <a:buSzPct val="100000"/>
              <a:buFont typeface="Wingdings" panose="05000000000000000000" pitchFamily="2" charset="2"/>
              <a:buChar char="§"/>
            </a:pPr>
            <a:r>
              <a:rPr lang="it-IT" sz="1200" dirty="0">
                <a:effectLst/>
                <a:latin typeface="Arial" panose="020B0604020202020204" pitchFamily="34" charset="0"/>
                <a:ea typeface="Arial" panose="020B0604020202020204" pitchFamily="34" charset="0"/>
                <a:cs typeface="Times New Roman" panose="02020603050405020304" pitchFamily="18" charset="0"/>
              </a:rPr>
              <a:t>spese per l’affitto e per l’allestimento della eventuale struttura destinata alla formazione del personale;</a:t>
            </a:r>
          </a:p>
          <a:p>
            <a:pPr marL="266700" lvl="1" indent="-266700" algn="just">
              <a:lnSpc>
                <a:spcPct val="107000"/>
              </a:lnSpc>
              <a:spcAft>
                <a:spcPts val="600"/>
              </a:spcAft>
              <a:buSzPct val="100000"/>
              <a:buFont typeface="Wingdings" panose="05000000000000000000" pitchFamily="2" charset="2"/>
              <a:buChar char="§"/>
            </a:pPr>
            <a:r>
              <a:rPr lang="it-IT" sz="1200" dirty="0">
                <a:effectLst/>
                <a:latin typeface="Arial" panose="020B0604020202020204" pitchFamily="34" charset="0"/>
                <a:ea typeface="Arial" panose="020B0604020202020204" pitchFamily="34" charset="0"/>
                <a:cs typeface="Times New Roman" panose="02020603050405020304" pitchFamily="18" charset="0"/>
              </a:rPr>
              <a:t>spese di viaggio, ingresso (incluse eventuali spese per le pratiche di regolarizzazione in Italia) e soggiorno in Italia del personale per assunzione a seguito di formazione, nonché tutti gli altri costi connessi e/o strumentali all’assunzione (visite mediche, divise etc.)</a:t>
            </a:r>
          </a:p>
        </p:txBody>
      </p:sp>
      <p:sp>
        <p:nvSpPr>
          <p:cNvPr id="12" name="CasellaDiTesto 11">
            <a:extLst>
              <a:ext uri="{FF2B5EF4-FFF2-40B4-BE49-F238E27FC236}">
                <a16:creationId xmlns:a16="http://schemas.microsoft.com/office/drawing/2014/main" id="{DC57DD7F-A0AF-5805-4C66-C01267FDE924}"/>
              </a:ext>
            </a:extLst>
          </p:cNvPr>
          <p:cNvSpPr txBox="1"/>
          <p:nvPr/>
        </p:nvSpPr>
        <p:spPr>
          <a:xfrm>
            <a:off x="5965779" y="5563450"/>
            <a:ext cx="5975365" cy="984885"/>
          </a:xfrm>
          <a:prstGeom prst="rect">
            <a:avLst/>
          </a:prstGeom>
          <a:noFill/>
        </p:spPr>
        <p:txBody>
          <a:bodyPr wrap="square">
            <a:spAutoFit/>
          </a:bodyPr>
          <a:lstStyle/>
          <a:p>
            <a:pPr marL="0" lvl="1" algn="just">
              <a:lnSpc>
                <a:spcPct val="107000"/>
              </a:lnSpc>
              <a:spcAft>
                <a:spcPts val="600"/>
              </a:spcAft>
              <a:buSzPct val="100000"/>
            </a:pPr>
            <a:r>
              <a:rPr lang="it-IT" sz="1100" b="1" i="1" dirty="0">
                <a:solidFill>
                  <a:schemeClr val="accent3"/>
                </a:solidFill>
                <a:latin typeface="Arial" panose="020B0604020202020204" pitchFamily="34" charset="0"/>
                <a:cs typeface="Times New Roman" panose="02020603050405020304" pitchFamily="18" charset="0"/>
              </a:rPr>
              <a:t>N.B. con riferimento alle spese per la formazione professionale di personale e alle spese connesse di viaggio, ingresso (regolarizzazione in Italia) e soggiorno in Italia del personale, l’Impresa Richiedente dovrà fornire evidenza documentale che attesti l’assunzione, anche per il tramite di proprie controllate, anche estere, di almeno il 30% del personale formato per la durata di almeno un anno nel Periodo di Realizzazione</a:t>
            </a:r>
          </a:p>
        </p:txBody>
      </p:sp>
      <p:sp>
        <p:nvSpPr>
          <p:cNvPr id="19" name="CasellaDiTesto 18">
            <a:extLst>
              <a:ext uri="{FF2B5EF4-FFF2-40B4-BE49-F238E27FC236}">
                <a16:creationId xmlns:a16="http://schemas.microsoft.com/office/drawing/2014/main" id="{F8C7DA59-ADA1-41D7-C267-ABFACF8EC5A8}"/>
              </a:ext>
            </a:extLst>
          </p:cNvPr>
          <p:cNvSpPr txBox="1"/>
          <p:nvPr/>
        </p:nvSpPr>
        <p:spPr>
          <a:xfrm>
            <a:off x="268992" y="1491976"/>
            <a:ext cx="5244684" cy="3196196"/>
          </a:xfrm>
          <a:prstGeom prst="rect">
            <a:avLst/>
          </a:prstGeom>
          <a:solidFill>
            <a:schemeClr val="bg1"/>
          </a:solidFill>
        </p:spPr>
        <p:txBody>
          <a:bodyPr wrap="square">
            <a:spAutoFit/>
          </a:bodyPr>
          <a:lstStyle/>
          <a:p>
            <a:pPr lvl="0" algn="just">
              <a:lnSpc>
                <a:spcPct val="107000"/>
              </a:lnSpc>
              <a:spcAft>
                <a:spcPts val="600"/>
              </a:spcAft>
            </a:pPr>
            <a:r>
              <a:rPr lang="it-IT" sz="1200" b="1" dirty="0">
                <a:effectLst/>
                <a:latin typeface="Arial" panose="020B0604020202020204" pitchFamily="34" charset="0"/>
                <a:ea typeface="Calibri" panose="020F0502020204030204" pitchFamily="34" charset="0"/>
                <a:cs typeface="Times New Roman" panose="02020603050405020304" pitchFamily="18" charset="0"/>
              </a:rPr>
              <a:t>2. Spese per la Formazione, </a:t>
            </a:r>
            <a:r>
              <a:rPr lang="it-IT" sz="1200" dirty="0">
                <a:effectLst/>
                <a:latin typeface="Arial" panose="020B0604020202020204" pitchFamily="34" charset="0"/>
                <a:ea typeface="Calibri" panose="020F0502020204030204" pitchFamily="34" charset="0"/>
                <a:cs typeface="Times New Roman" panose="02020603050405020304" pitchFamily="18" charset="0"/>
              </a:rPr>
              <a:t>a titolo esemplificativo e non esaustivo, tecnica, commerciale e linguistica</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endParaRPr lang="it-IT"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LcParenR"/>
            </a:pPr>
            <a:r>
              <a:rPr lang="it-IT" sz="1200" dirty="0">
                <a:effectLst/>
                <a:latin typeface="Arial" panose="020B0604020202020204" pitchFamily="34" charset="0"/>
                <a:ea typeface="Calibri" panose="020F0502020204030204" pitchFamily="34" charset="0"/>
                <a:cs typeface="Times New Roman" panose="02020603050405020304" pitchFamily="18" charset="0"/>
              </a:rPr>
              <a:t>del personale della società richiedente, ovvero di </a:t>
            </a:r>
            <a:r>
              <a:rPr lang="it-IT" sz="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personale italiano o estero</a:t>
            </a:r>
            <a:r>
              <a:rPr lang="it-IT" sz="1200" dirty="0">
                <a:effectLst/>
                <a:latin typeface="Arial" panose="020B0604020202020204" pitchFamily="34" charset="0"/>
                <a:ea typeface="Calibri" panose="020F0502020204030204" pitchFamily="34" charset="0"/>
                <a:cs typeface="Times New Roman" panose="02020603050405020304" pitchFamily="18" charset="0"/>
              </a:rPr>
              <a:t>, finalizzata all’assunzione**, con l’obiettivo di rafforzare la presenza dell’Impresa Richiedente sui mercati esteri. La formazione dev’essere erogata da una società terza ovvero da enti o istituti di formazione (in ogni caso certificati e dotati di requisiti di professionalità e indipendenza) ovvero da professionisti anch’essi dotati di requisiti di professionalità e indipendenza, nonché di comprovata esperienza e certificazioni. </a:t>
            </a:r>
          </a:p>
          <a:p>
            <a:pPr marL="342900" lvl="0" indent="-342900" algn="just">
              <a:lnSpc>
                <a:spcPct val="107000"/>
              </a:lnSpc>
              <a:spcAft>
                <a:spcPts val="600"/>
              </a:spcAft>
              <a:buFont typeface="+mj-lt"/>
              <a:buAutoNum type="alphaLcParenR"/>
            </a:pPr>
            <a:r>
              <a:rPr lang="it-IT" sz="1200" dirty="0">
                <a:effectLst/>
                <a:latin typeface="Arial" panose="020B0604020202020204" pitchFamily="34" charset="0"/>
                <a:ea typeface="Calibri" panose="020F0502020204030204" pitchFamily="34" charset="0"/>
                <a:cs typeface="Times New Roman" panose="02020603050405020304" pitchFamily="18" charset="0"/>
              </a:rPr>
              <a:t>spese finalizzate </a:t>
            </a:r>
            <a:r>
              <a:rPr lang="it-IT" sz="1200" dirty="0">
                <a:solidFill>
                  <a:srgbClr val="415364"/>
                </a:solidFill>
                <a:effectLst/>
                <a:latin typeface="Arial" panose="020B0604020202020204" pitchFamily="34" charset="0"/>
                <a:ea typeface="Calibri" panose="020F0502020204030204" pitchFamily="34" charset="0"/>
                <a:cs typeface="Times New Roman" panose="02020603050405020304" pitchFamily="18" charset="0"/>
              </a:rPr>
              <a:t>all’</a:t>
            </a:r>
            <a:r>
              <a:rPr lang="it-IT" sz="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instaurazione di un contratto di apprendistato o tirocinio</a:t>
            </a:r>
            <a:r>
              <a:rPr lang="it-IT" sz="1200" dirty="0">
                <a:effectLst/>
                <a:latin typeface="Arial" panose="020B0604020202020204" pitchFamily="34" charset="0"/>
                <a:ea typeface="Calibri" panose="020F0502020204030204" pitchFamily="34" charset="0"/>
                <a:cs typeface="Times New Roman" panose="02020603050405020304" pitchFamily="18" charset="0"/>
              </a:rPr>
              <a:t>, o similare (contratto di lavoro tipicamente a scopo/causa di formazione e inserimento), </a:t>
            </a:r>
            <a:r>
              <a:rPr lang="it-IT" sz="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con copertura del relativo costo</a:t>
            </a:r>
            <a:r>
              <a:rPr lang="it-IT" sz="1200" dirty="0">
                <a:effectLst/>
                <a:latin typeface="Arial" panose="020B0604020202020204" pitchFamily="34" charset="0"/>
                <a:ea typeface="Calibri" panose="020F0502020204030204" pitchFamily="34" charset="0"/>
                <a:cs typeface="Times New Roman" panose="02020603050405020304" pitchFamily="18" charset="0"/>
              </a:rPr>
              <a:t> per un massimo di 6 mesi, per  personale formato, purché l’Impresa Richiedente fornisca evidenza*** </a:t>
            </a:r>
          </a:p>
        </p:txBody>
      </p:sp>
      <p:sp>
        <p:nvSpPr>
          <p:cNvPr id="20" name="CasellaDiTesto 19">
            <a:extLst>
              <a:ext uri="{FF2B5EF4-FFF2-40B4-BE49-F238E27FC236}">
                <a16:creationId xmlns:a16="http://schemas.microsoft.com/office/drawing/2014/main" id="{BDFE766A-36F8-AF9D-5991-0AC0D573A574}"/>
              </a:ext>
            </a:extLst>
          </p:cNvPr>
          <p:cNvSpPr txBox="1"/>
          <p:nvPr/>
        </p:nvSpPr>
        <p:spPr>
          <a:xfrm>
            <a:off x="250856" y="5788500"/>
            <a:ext cx="52765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i) che il periodo a cui si riferiscono i rapporti oggetto di intervento agevolativo siano relativi ad un contratto di apprendistato/tirocinio o similare; (ii) della provenienza del personale, (iii) del programma formativo, anche linguistico effettuato o in corso</a:t>
            </a:r>
          </a:p>
        </p:txBody>
      </p:sp>
      <p:sp>
        <p:nvSpPr>
          <p:cNvPr id="21" name="CasellaDiTesto 20">
            <a:extLst>
              <a:ext uri="{FF2B5EF4-FFF2-40B4-BE49-F238E27FC236}">
                <a16:creationId xmlns:a16="http://schemas.microsoft.com/office/drawing/2014/main" id="{D9E21739-FB6E-A6CB-CE19-94130493F738}"/>
              </a:ext>
            </a:extLst>
          </p:cNvPr>
          <p:cNvSpPr txBox="1"/>
          <p:nvPr/>
        </p:nvSpPr>
        <p:spPr>
          <a:xfrm>
            <a:off x="250856" y="5467849"/>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pic>
        <p:nvPicPr>
          <p:cNvPr id="7" name="Immagine 6" descr="Immagine che contiene nero, oscurità&#10;&#10;Descrizione generata automaticamente">
            <a:extLst>
              <a:ext uri="{FF2B5EF4-FFF2-40B4-BE49-F238E27FC236}">
                <a16:creationId xmlns:a16="http://schemas.microsoft.com/office/drawing/2014/main" id="{D5A301F0-11E6-21B4-2573-24966FB58AEB}"/>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1962282"/>
            <a:ext cx="254454" cy="254454"/>
          </a:xfrm>
          <a:prstGeom prst="rect">
            <a:avLst/>
          </a:prstGeom>
        </p:spPr>
      </p:pic>
      <p:pic>
        <p:nvPicPr>
          <p:cNvPr id="10" name="Immagine 9" descr="Immagine che contiene nero, oscurità&#10;&#10;Descrizione generata automaticamente">
            <a:extLst>
              <a:ext uri="{FF2B5EF4-FFF2-40B4-BE49-F238E27FC236}">
                <a16:creationId xmlns:a16="http://schemas.microsoft.com/office/drawing/2014/main" id="{62BFAE70-C847-4EA9-656B-FEF2C592D5B6}"/>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4538" y="3607272"/>
            <a:ext cx="254454" cy="254454"/>
          </a:xfrm>
          <a:prstGeom prst="rect">
            <a:avLst/>
          </a:prstGeom>
        </p:spPr>
      </p:pic>
    </p:spTree>
    <p:extLst>
      <p:ext uri="{BB962C8B-B14F-4D97-AF65-F5344CB8AC3E}">
        <p14:creationId xmlns:p14="http://schemas.microsoft.com/office/powerpoint/2010/main" val="115990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Chi siamo</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Freeform 5"/>
          <p:cNvSpPr>
            <a:spLocks noChangeAspect="1" noEditPoints="1"/>
          </p:cNvSpPr>
          <p:nvPr/>
        </p:nvSpPr>
        <p:spPr bwMode="auto">
          <a:xfrm>
            <a:off x="681314" y="720236"/>
            <a:ext cx="10719902" cy="5652162"/>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grpSp>
        <p:nvGrpSpPr>
          <p:cNvPr id="7" name="Gruppo 6"/>
          <p:cNvGrpSpPr/>
          <p:nvPr/>
        </p:nvGrpSpPr>
        <p:grpSpPr>
          <a:xfrm>
            <a:off x="-66315" y="1807831"/>
            <a:ext cx="4473061" cy="3677472"/>
            <a:chOff x="9422227" y="985631"/>
            <a:chExt cx="3654696" cy="2880310"/>
          </a:xfrm>
        </p:grpSpPr>
        <p:graphicFrame>
          <p:nvGraphicFramePr>
            <p:cNvPr id="8" name="Grafico 7"/>
            <p:cNvGraphicFramePr/>
            <p:nvPr/>
          </p:nvGraphicFramePr>
          <p:xfrm>
            <a:off x="9422227" y="1560217"/>
            <a:ext cx="3654696" cy="2305724"/>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p:cNvSpPr txBox="1"/>
            <p:nvPr/>
          </p:nvSpPr>
          <p:spPr>
            <a:xfrm>
              <a:off x="11673034" y="2732125"/>
              <a:ext cx="668425" cy="59322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CDP</a:t>
              </a:r>
            </a:p>
          </p:txBody>
        </p:sp>
        <p:sp>
          <p:nvSpPr>
            <p:cNvPr id="10" name="CasellaDiTesto 9"/>
            <p:cNvSpPr txBox="1"/>
            <p:nvPr/>
          </p:nvSpPr>
          <p:spPr>
            <a:xfrm>
              <a:off x="9524588" y="1386839"/>
              <a:ext cx="1016973" cy="799979"/>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rPr>
                <a:t>Banche e associazioni</a:t>
              </a:r>
            </a:p>
          </p:txBody>
        </p:sp>
        <p:cxnSp>
          <p:nvCxnSpPr>
            <p:cNvPr id="11" name="Connettore diritto 10"/>
            <p:cNvCxnSpPr/>
            <p:nvPr/>
          </p:nvCxnSpPr>
          <p:spPr>
            <a:xfrm>
              <a:off x="10263597" y="1424964"/>
              <a:ext cx="2357023" cy="0"/>
            </a:xfrm>
            <a:prstGeom prst="line">
              <a:avLst/>
            </a:prstGeom>
            <a:ln w="38100">
              <a:solidFill>
                <a:schemeClr val="accent5">
                  <a:lumMod val="20000"/>
                  <a:lumOff val="80000"/>
                </a:schemeClr>
              </a:solidFill>
            </a:ln>
          </p:spPr>
          <p:style>
            <a:lnRef idx="1">
              <a:schemeClr val="accent3"/>
            </a:lnRef>
            <a:fillRef idx="0">
              <a:schemeClr val="accent3"/>
            </a:fillRef>
            <a:effectRef idx="0">
              <a:schemeClr val="accent3"/>
            </a:effectRef>
            <a:fontRef idx="minor">
              <a:schemeClr val="tx1"/>
            </a:fontRef>
          </p:style>
        </p:cxnSp>
        <p:sp>
          <p:nvSpPr>
            <p:cNvPr id="12" name="CasellaDiTesto 11"/>
            <p:cNvSpPr txBox="1"/>
            <p:nvPr/>
          </p:nvSpPr>
          <p:spPr>
            <a:xfrm>
              <a:off x="10019989" y="985631"/>
              <a:ext cx="2290709" cy="42645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5F85B1"/>
                  </a:solidFill>
                  <a:effectLst/>
                  <a:uLnTx/>
                  <a:uFillTx/>
                  <a:latin typeface="Arial" panose="020B0604020202020204"/>
                  <a:ea typeface="+mn-ea"/>
                  <a:cs typeface="+mn-cs"/>
                </a:rPr>
                <a:t>Azionisti</a:t>
              </a:r>
            </a:p>
          </p:txBody>
        </p:sp>
      </p:grpSp>
      <p:grpSp>
        <p:nvGrpSpPr>
          <p:cNvPr id="13" name="Gruppo 12"/>
          <p:cNvGrpSpPr/>
          <p:nvPr/>
        </p:nvGrpSpPr>
        <p:grpSpPr>
          <a:xfrm>
            <a:off x="3770312" y="873844"/>
            <a:ext cx="8421688" cy="5110310"/>
            <a:chOff x="3770312" y="873844"/>
            <a:chExt cx="4651374" cy="5110310"/>
          </a:xfrm>
        </p:grpSpPr>
        <p:sp>
          <p:nvSpPr>
            <p:cNvPr id="14" name="Figura a mano libera 13"/>
            <p:cNvSpPr/>
            <p:nvPr/>
          </p:nvSpPr>
          <p:spPr>
            <a:xfrm>
              <a:off x="3956367" y="1075403"/>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glow rad="127000">
                <a:schemeClr val="accent1">
                  <a:alpha val="14000"/>
                </a:schemeClr>
              </a:glow>
              <a:outerShdw blurRad="50800" dist="50800" dir="5400000" sx="1000" sy="1000" algn="ctr" rotWithShape="0">
                <a:srgbClr val="000000">
                  <a:alpha val="37000"/>
                </a:srgbClr>
              </a:outerShdw>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5" name="Rettangolo 14"/>
            <p:cNvSpPr/>
            <p:nvPr/>
          </p:nvSpPr>
          <p:spPr>
            <a:xfrm>
              <a:off x="3770312" y="873844"/>
              <a:ext cx="976788" cy="1465183"/>
            </a:xfrm>
            <a:prstGeom prst="rect">
              <a:avLst/>
            </a:prstGeom>
            <a:ln/>
          </p:spPr>
          <p:style>
            <a:lnRef idx="2">
              <a:schemeClr val="accent4"/>
            </a:lnRef>
            <a:fillRef idx="1">
              <a:schemeClr val="lt1"/>
            </a:fillRef>
            <a:effectRef idx="0">
              <a:schemeClr val="accent4"/>
            </a:effectRef>
            <a:fontRef idx="minor">
              <a:schemeClr val="dk1"/>
            </a:fontRef>
          </p:style>
          <p:txBody>
            <a:bodyPr/>
            <a:lstStyle/>
            <a:p>
              <a:endParaRPr lang="it-IT"/>
            </a:p>
          </p:txBody>
        </p:sp>
        <p:sp>
          <p:nvSpPr>
            <p:cNvPr id="16" name="Figura a mano libera 15"/>
            <p:cNvSpPr/>
            <p:nvPr/>
          </p:nvSpPr>
          <p:spPr>
            <a:xfrm>
              <a:off x="3956367" y="2832073"/>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glow rad="127000">
                <a:schemeClr val="accent1">
                  <a:alpha val="14000"/>
                </a:schemeClr>
              </a:glow>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7" name="Rettangolo 16"/>
            <p:cNvSpPr/>
            <p:nvPr/>
          </p:nvSpPr>
          <p:spPr>
            <a:xfrm>
              <a:off x="3770312" y="2630513"/>
              <a:ext cx="976788" cy="1465183"/>
            </a:xfrm>
            <a:prstGeom prst="rect">
              <a:avLst/>
            </a:prstGeom>
            <a:ln/>
          </p:spPr>
          <p:style>
            <a:lnRef idx="2">
              <a:schemeClr val="accent4"/>
            </a:lnRef>
            <a:fillRef idx="1">
              <a:schemeClr val="lt1"/>
            </a:fillRef>
            <a:effectRef idx="0">
              <a:schemeClr val="accent4"/>
            </a:effectRef>
            <a:fontRef idx="minor">
              <a:schemeClr val="dk1"/>
            </a:fontRef>
          </p:style>
          <p:txBody>
            <a:bodyPr/>
            <a:lstStyle/>
            <a:p>
              <a:endParaRPr lang="it-IT"/>
            </a:p>
          </p:txBody>
        </p:sp>
        <p:sp>
          <p:nvSpPr>
            <p:cNvPr id="18" name="Figura a mano libera 17"/>
            <p:cNvSpPr/>
            <p:nvPr/>
          </p:nvSpPr>
          <p:spPr>
            <a:xfrm>
              <a:off x="3956367" y="4588742"/>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glow rad="127000">
                <a:schemeClr val="accent1">
                  <a:alpha val="14000"/>
                </a:schemeClr>
              </a:glow>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9" name="Rettangolo 18"/>
            <p:cNvSpPr/>
            <p:nvPr/>
          </p:nvSpPr>
          <p:spPr>
            <a:xfrm>
              <a:off x="3770312" y="4387182"/>
              <a:ext cx="976788" cy="1465183"/>
            </a:xfrm>
            <a:prstGeom prst="rect">
              <a:avLst/>
            </a:prstGeom>
            <a:ln/>
          </p:spPr>
          <p:style>
            <a:lnRef idx="2">
              <a:schemeClr val="accent4"/>
            </a:lnRef>
            <a:fillRef idx="1">
              <a:schemeClr val="lt1"/>
            </a:fillRef>
            <a:effectRef idx="0">
              <a:schemeClr val="accent4"/>
            </a:effectRef>
            <a:fontRef idx="minor">
              <a:schemeClr val="dk1"/>
            </a:fontRef>
          </p:style>
          <p:txBody>
            <a:bodyPr/>
            <a:lstStyle/>
            <a:p>
              <a:endParaRPr lang="it-IT"/>
            </a:p>
          </p:txBody>
        </p:sp>
      </p:grpSp>
      <p:pic>
        <p:nvPicPr>
          <p:cNvPr id="20" name="Immagine 4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4715" y="1669897"/>
            <a:ext cx="1104744" cy="6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807188" y="942393"/>
            <a:ext cx="1565160" cy="67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5"/>
          <p:cNvPicPr>
            <a:picLocks noChangeAspect="1"/>
          </p:cNvPicPr>
          <p:nvPr/>
        </p:nvPicPr>
        <p:blipFill>
          <a:blip r:embed="rId5" cstate="email">
            <a:extLst>
              <a:ext uri="{28A0092B-C50C-407E-A947-70E740481C1C}">
                <a14:useLocalDpi xmlns:a14="http://schemas.microsoft.com/office/drawing/2010/main"/>
              </a:ext>
            </a:extLst>
          </a:blip>
          <a:srcRect t="29053" b="27373"/>
          <a:stretch>
            <a:fillRect/>
          </a:stretch>
        </p:blipFill>
        <p:spPr bwMode="auto">
          <a:xfrm>
            <a:off x="3890183" y="4837448"/>
            <a:ext cx="1482165" cy="64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p:cNvSpPr txBox="1"/>
          <p:nvPr/>
        </p:nvSpPr>
        <p:spPr>
          <a:xfrm>
            <a:off x="5575744" y="1241770"/>
            <a:ext cx="6616256" cy="1062677"/>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rPr>
              <a:t>SIMEST è una società del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rPr>
              <a:t>Gruppo Cassa Depositi e Prestiti,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rPr>
              <a:t>controllato dal Ministero dell’Economia e delle Finanze italiano</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rPr>
              <a:t>che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rPr>
              <a:t>sostiene la crescita delle imprese italiane attraverso l’internazionalizzazione della loro attività</a:t>
            </a:r>
          </a:p>
        </p:txBody>
      </p:sp>
      <p:sp>
        <p:nvSpPr>
          <p:cNvPr id="26" name="CasellaDiTesto 25"/>
          <p:cNvSpPr txBox="1"/>
          <p:nvPr/>
        </p:nvSpPr>
        <p:spPr>
          <a:xfrm>
            <a:off x="5575744" y="2833334"/>
            <a:ext cx="6616256" cy="1367164"/>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Siamo al centro del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sostegno istituzionale al Sistema Italia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in capo al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Ministero degli Affari Esteri e della Cooperazione Internazionale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(MAECI),  che assomma le competenze in materia di politica commerciale e di internazionalizzazione del Sistema Paese, inclusa la vigilanza su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SIMEST</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e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ICE</a:t>
            </a:r>
            <a:endPar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7" name="CasellaDiTesto 26"/>
          <p:cNvSpPr txBox="1"/>
          <p:nvPr/>
        </p:nvSpPr>
        <p:spPr>
          <a:xfrm>
            <a:off x="5575744" y="4755109"/>
            <a:ext cx="6616256" cy="1062677"/>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SIMEST aderisce al </a:t>
            </a:r>
            <a:r>
              <a:rPr kumimoji="0" lang="it-IT" altLang="it-IT" sz="15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network</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5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EDFI</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 </a:t>
            </a:r>
            <a:r>
              <a:rPr kumimoji="0" lang="it-IT" altLang="it-IT" sz="15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European</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Development Financial </a:t>
            </a:r>
            <a:r>
              <a:rPr kumimoji="0" lang="it-IT" altLang="it-IT" sz="15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Institutions</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ed è partner delle principali </a:t>
            </a:r>
            <a:r>
              <a:rPr kumimoji="0" lang="it-IT" altLang="it-IT" sz="15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istituzioni finanziarie mondiali</a:t>
            </a:r>
            <a:endPar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24" name="Immagin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54225" y="3440789"/>
            <a:ext cx="1241155" cy="623793"/>
          </a:xfrm>
          <a:prstGeom prst="rect">
            <a:avLst/>
          </a:prstGeom>
          <a:noFill/>
          <a:ln w="9525">
            <a:noFill/>
          </a:ln>
          <a:effectLst/>
        </p:spPr>
      </p:pic>
      <p:pic>
        <p:nvPicPr>
          <p:cNvPr id="1026" name="Picture 2" descr="Logo-MAECI - Comune di Spoleto">
            <a:extLst>
              <a:ext uri="{FF2B5EF4-FFF2-40B4-BE49-F238E27FC236}">
                <a16:creationId xmlns:a16="http://schemas.microsoft.com/office/drawing/2014/main" id="{D21443A8-4901-C492-0C15-B03694A2388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90183" y="2692178"/>
            <a:ext cx="1117147" cy="7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455605" y="6045251"/>
            <a:ext cx="1571947" cy="704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25" name="Segnaposto testo 1"/>
          <p:cNvSpPr>
            <a:spLocks noGrp="1"/>
          </p:cNvSpPr>
          <p:nvPr>
            <p:ph type="body" idx="13"/>
          </p:nvPr>
        </p:nvSpPr>
        <p:spPr>
          <a:xfrm>
            <a:off x="412311" y="342111"/>
            <a:ext cx="9471428" cy="383116"/>
          </a:xfrm>
        </p:spPr>
        <p:txBody>
          <a:bodyPr/>
          <a:lstStyle/>
          <a:p>
            <a:r>
              <a:rPr lang="it-IT" dirty="0"/>
              <a:t>Inserimento delle imprese italiane sui mercati internazionali («</a:t>
            </a:r>
            <a:r>
              <a:rPr lang="it-IT" dirty="0">
                <a:solidFill>
                  <a:schemeClr val="accent2"/>
                </a:solidFill>
              </a:rPr>
              <a:t>Inserimento Mercati</a:t>
            </a:r>
            <a:r>
              <a:rPr lang="it-IT" dirty="0"/>
              <a:t>») </a:t>
            </a:r>
          </a:p>
          <a:p>
            <a:endParaRPr lang="it-IT" dirty="0"/>
          </a:p>
        </p:txBody>
      </p:sp>
      <p:sp>
        <p:nvSpPr>
          <p:cNvPr id="28" name="Segnaposto testo 25">
            <a:extLst>
              <a:ext uri="{FF2B5EF4-FFF2-40B4-BE49-F238E27FC236}">
                <a16:creationId xmlns:a16="http://schemas.microsoft.com/office/drawing/2014/main" id="{6B995381-B17B-4631-89F9-93B28697404F}"/>
              </a:ext>
            </a:extLst>
          </p:cNvPr>
          <p:cNvSpPr txBox="1">
            <a:spLocks/>
          </p:cNvSpPr>
          <p:nvPr/>
        </p:nvSpPr>
        <p:spPr bwMode="auto">
          <a:xfrm>
            <a:off x="926041" y="1203367"/>
            <a:ext cx="10931527"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per la realizzazione di investimenti sui mercati internazionali, relativi </a:t>
            </a:r>
            <a:r>
              <a:rPr lang="it-IT" altLang="it-IT" sz="1400" b="1" dirty="0">
                <a:solidFill>
                  <a:srgbClr val="415364"/>
                </a:solidFill>
                <a:latin typeface="Arial" panose="020B0604020202020204" pitchFamily="34" charset="0"/>
              </a:rPr>
              <a:t>(i) all’apertura di nuove strutture commerciali all’estero </a:t>
            </a:r>
            <a:r>
              <a:rPr lang="it-IT" altLang="it-IT" sz="1400" dirty="0">
                <a:solidFill>
                  <a:srgbClr val="415364"/>
                </a:solidFill>
                <a:latin typeface="Arial" panose="020B0604020202020204" pitchFamily="34" charset="0"/>
              </a:rPr>
              <a:t>ove non già presenti o </a:t>
            </a:r>
            <a:r>
              <a:rPr lang="it-IT" altLang="it-IT" sz="1400" b="1" dirty="0">
                <a:solidFill>
                  <a:srgbClr val="415364"/>
                </a:solidFill>
                <a:latin typeface="Arial" panose="020B0604020202020204" pitchFamily="34" charset="0"/>
              </a:rPr>
              <a:t>(ii) al potenziamento e/o sostituzione di una propria Struttura già esistente (ad eccezione del negozio)</a:t>
            </a:r>
            <a:r>
              <a:rPr lang="it-IT" altLang="it-IT" sz="1400" dirty="0">
                <a:solidFill>
                  <a:srgbClr val="415364"/>
                </a:solidFill>
                <a:latin typeface="Arial" panose="020B0604020202020204" pitchFamily="34" charset="0"/>
              </a:rPr>
              <a:t>. Le tipologie di Strutture ammissibili sono un negozio o un corner, uno showroom e un ufficio*</a:t>
            </a:r>
          </a:p>
        </p:txBody>
      </p:sp>
      <p:pic>
        <p:nvPicPr>
          <p:cNvPr id="29" name="Immagine 28"/>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34433" y="1320781"/>
            <a:ext cx="597824" cy="597824"/>
          </a:xfrm>
          <a:prstGeom prst="rect">
            <a:avLst/>
          </a:prstGeom>
        </p:spPr>
      </p:pic>
      <p:sp>
        <p:nvSpPr>
          <p:cNvPr id="30" name="Rettangolo 29">
            <a:extLst>
              <a:ext uri="{FF2B5EF4-FFF2-40B4-BE49-F238E27FC236}">
                <a16:creationId xmlns:a16="http://schemas.microsoft.com/office/drawing/2014/main" id="{CB8AE001-6839-4DC6-827E-F42764EFF6F0}"/>
              </a:ext>
            </a:extLst>
          </p:cNvPr>
          <p:cNvSpPr>
            <a:spLocks noChangeArrowheads="1"/>
          </p:cNvSpPr>
          <p:nvPr/>
        </p:nvSpPr>
        <p:spPr bwMode="auto">
          <a:xfrm>
            <a:off x="6875787" y="5463102"/>
            <a:ext cx="4925847"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pari al 25% entro un anno dalla stipula a seguito di prima rendicontazione obbligatoria; terza tranche a saldo dell’importo rendicontato </a:t>
            </a:r>
          </a:p>
        </p:txBody>
      </p:sp>
      <p:sp>
        <p:nvSpPr>
          <p:cNvPr id="3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490400" y="2271364"/>
            <a:ext cx="4637513"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 almeno 2 bilanci relativi a 2 esercizi completi</a:t>
            </a:r>
          </a:p>
        </p:txBody>
      </p:sp>
      <p:sp>
        <p:nvSpPr>
          <p:cNvPr id="42" name="Rettangolo 41">
            <a:extLst>
              <a:ext uri="{FF2B5EF4-FFF2-40B4-BE49-F238E27FC236}">
                <a16:creationId xmlns:a16="http://schemas.microsoft.com/office/drawing/2014/main" id="{C4DC1474-D9A6-4443-B30F-FDC0AB40DE10}"/>
              </a:ext>
            </a:extLst>
          </p:cNvPr>
          <p:cNvSpPr>
            <a:spLocks noChangeArrowheads="1"/>
          </p:cNvSpPr>
          <p:nvPr/>
        </p:nvSpPr>
        <p:spPr bwMode="auto">
          <a:xfrm>
            <a:off x="564993" y="3553373"/>
            <a:ext cx="4784037" cy="109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defTabSz="914354">
              <a:spcAft>
                <a:spcPts val="300"/>
              </a:spcAft>
              <a:buFont typeface="Arial" panose="020B0604020202020204" pitchFamily="34" charset="0"/>
              <a:buChar char="•"/>
              <a:defRPr/>
            </a:pPr>
            <a:r>
              <a:rPr lang="it-IT" sz="1130" dirty="0">
                <a:solidFill>
                  <a:srgbClr val="797979"/>
                </a:solidFill>
                <a:latin typeface="Arial"/>
              </a:rPr>
              <a:t>Max 35% del fatturato medio ultimo biennio</a:t>
            </a:r>
          </a:p>
          <a:p>
            <a:pPr marL="92064" indent="-92064"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endParaRPr lang="it-IT" sz="1130" dirty="0">
              <a:solidFill>
                <a:srgbClr val="797979"/>
              </a:solidFill>
              <a:latin typeface="Arial"/>
            </a:endParaRPr>
          </a:p>
          <a:p>
            <a:pPr marL="92064" indent="-92064" defTabSz="914354">
              <a:spcAft>
                <a:spcPts val="300"/>
              </a:spcAft>
              <a:buFont typeface="Arial" panose="020B0604020202020204" pitchFamily="34" charset="0"/>
              <a:buChar char="•"/>
              <a:defRPr/>
            </a:pPr>
            <a:r>
              <a:rPr lang="it-IT" sz="1130" dirty="0">
                <a:solidFill>
                  <a:srgbClr val="797979"/>
                </a:solidFill>
                <a:latin typeface="Arial"/>
              </a:rPr>
              <a:t>Importo massimo variabile in funzione della dimensione: </a:t>
            </a:r>
            <a:r>
              <a:rPr lang="it-IT" sz="1130" dirty="0">
                <a:solidFill>
                  <a:schemeClr val="accent2"/>
                </a:solidFill>
                <a:latin typeface="Arial"/>
              </a:rPr>
              <a:t>500.000 per micro imprese*, 2.500.000 per PMI*, 3.500.000 altre imprese</a:t>
            </a:r>
            <a:endParaRPr lang="it-IT" sz="1130" dirty="0">
              <a:solidFill>
                <a:srgbClr val="00B050"/>
              </a:solidFill>
              <a:latin typeface="Arial" panose="020B0604020202020204" pitchFamily="34" charset="0"/>
            </a:endParaRPr>
          </a:p>
        </p:txBody>
      </p:sp>
      <p:sp>
        <p:nvSpPr>
          <p:cNvPr id="45" name="Rettangolo 44">
            <a:extLst>
              <a:ext uri="{FF2B5EF4-FFF2-40B4-BE49-F238E27FC236}">
                <a16:creationId xmlns:a16="http://schemas.microsoft.com/office/drawing/2014/main" id="{DEC0FADB-17C8-423C-A4CF-8F31DAAD1FE1}"/>
              </a:ext>
            </a:extLst>
          </p:cNvPr>
          <p:cNvSpPr/>
          <p:nvPr/>
        </p:nvSpPr>
        <p:spPr>
          <a:xfrm>
            <a:off x="669577" y="5138778"/>
            <a:ext cx="4721801" cy="487313"/>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32">
              <a:spcAft>
                <a:spcPts val="225"/>
              </a:spcAft>
              <a:defRPr/>
            </a:pPr>
            <a:r>
              <a:rPr lang="it-IT" altLang="it-IT" sz="1130" dirty="0">
                <a:solidFill>
                  <a:srgbClr val="797979"/>
                </a:solidFill>
                <a:latin typeface="Arial" panose="020B0604020202020204" pitchFamily="34" charset="0"/>
              </a:rPr>
              <a:t>6 anni, di cui 2 di preammortamento</a:t>
            </a:r>
          </a:p>
        </p:txBody>
      </p:sp>
      <p:sp>
        <p:nvSpPr>
          <p:cNvPr id="4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446624" y="2271364"/>
            <a:ext cx="5745376" cy="15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66700" defTabSz="914332">
              <a:spcAft>
                <a:spcPts val="225"/>
              </a:spcAft>
              <a:defRPr/>
            </a:pPr>
            <a:r>
              <a:rPr lang="it-IT" altLang="it-IT" sz="1130" dirty="0">
                <a:solidFill>
                  <a:srgbClr val="797979"/>
                </a:solidFill>
                <a:latin typeface="Arial" panose="020B0604020202020204" pitchFamily="34" charset="0"/>
              </a:rPr>
              <a:t>Compilazione di una scheda programma che preveda:</a:t>
            </a:r>
          </a:p>
          <a:p>
            <a:pPr marL="447675" indent="-180975" algn="just" defTabSz="914354">
              <a:buFont typeface="Arial" panose="020B0604020202020204" pitchFamily="34" charset="0"/>
              <a:buChar char="•"/>
              <a:tabLst>
                <a:tab pos="808018" algn="l"/>
              </a:tabLst>
              <a:defRPr/>
            </a:pPr>
            <a:r>
              <a:rPr lang="it-IT" altLang="it-IT" sz="1130" b="1" dirty="0">
                <a:solidFill>
                  <a:srgbClr val="797979"/>
                </a:solidFill>
                <a:latin typeface="Arial" panose="020B0604020202020204" pitchFamily="34" charset="0"/>
              </a:rPr>
              <a:t>almeno il 50% </a:t>
            </a:r>
            <a:r>
              <a:rPr lang="it-IT" altLang="it-IT" sz="1130" dirty="0">
                <a:solidFill>
                  <a:srgbClr val="797979"/>
                </a:solidFill>
                <a:latin typeface="Arial" panose="020B0604020202020204" pitchFamily="34" charset="0"/>
              </a:rPr>
              <a:t>del finanziamento a «Spese di investimento per la struttura» e </a:t>
            </a:r>
          </a:p>
          <a:p>
            <a:pPr marL="447675" indent="-180975" algn="just" defTabSz="914354">
              <a:buFont typeface="Arial" panose="020B0604020202020204" pitchFamily="34" charset="0"/>
              <a:buChar char="•"/>
              <a:tabLst>
                <a:tab pos="808018" algn="l"/>
              </a:tabLst>
              <a:defRPr/>
            </a:pPr>
            <a:r>
              <a:rPr lang="it-IT" altLang="it-IT" sz="1130" b="1" dirty="0">
                <a:solidFill>
                  <a:srgbClr val="797979"/>
                </a:solidFill>
                <a:latin typeface="Arial" panose="020B0604020202020204" pitchFamily="34" charset="0"/>
              </a:rPr>
              <a:t>massimo il 50% </a:t>
            </a:r>
            <a:r>
              <a:rPr lang="it-IT" altLang="it-IT" sz="1130" dirty="0">
                <a:solidFill>
                  <a:srgbClr val="797979"/>
                </a:solidFill>
                <a:latin typeface="Arial" panose="020B0604020202020204" pitchFamily="34" charset="0"/>
              </a:rPr>
              <a:t>a Spese per formazione, consulenze e attività promozionali (c.d. «spese di supporto»)</a:t>
            </a:r>
          </a:p>
          <a:p>
            <a:pPr marL="622284" indent="-261932" algn="just" defTabSz="914354">
              <a:buFont typeface="Arial" panose="020B0604020202020204" pitchFamily="34" charset="0"/>
              <a:buChar char="•"/>
              <a:tabLst>
                <a:tab pos="808018" algn="l"/>
              </a:tabLst>
              <a:defRPr/>
            </a:pPr>
            <a:endParaRPr lang="it-IT" altLang="it-IT" sz="1130" dirty="0">
              <a:solidFill>
                <a:srgbClr val="797979"/>
              </a:solidFill>
              <a:latin typeface="Arial" panose="020B0604020202020204" pitchFamily="34" charset="0"/>
            </a:endParaRPr>
          </a:p>
          <a:p>
            <a:pPr algn="ctr" defTabSz="914354">
              <a:tabLst>
                <a:tab pos="88900" algn="l"/>
              </a:tabLst>
              <a:defRPr/>
            </a:pPr>
            <a:r>
              <a:rPr lang="it-IT" altLang="it-IT" sz="1130" b="1" dirty="0">
                <a:solidFill>
                  <a:schemeClr val="accent2"/>
                </a:solidFill>
                <a:latin typeface="Arial" panose="020B0604020202020204" pitchFamily="34" charset="0"/>
              </a:rPr>
              <a:t>Nuove classi di spesa </a:t>
            </a:r>
            <a:r>
              <a:rPr lang="it-IT" altLang="it-IT" sz="1130" dirty="0">
                <a:solidFill>
                  <a:srgbClr val="797979"/>
                </a:solidFill>
                <a:latin typeface="Arial" panose="020B0604020202020204" pitchFamily="34" charset="0"/>
              </a:rPr>
              <a:t>finanziabili per progetti con </a:t>
            </a:r>
            <a:r>
              <a:rPr lang="it-IT" altLang="it-IT" sz="1130" b="1" dirty="0">
                <a:solidFill>
                  <a:srgbClr val="00B050"/>
                </a:solidFill>
                <a:latin typeface="Arial" panose="020B0604020202020204" pitchFamily="34" charset="0"/>
              </a:rPr>
              <a:t>focus Africa o America Latina</a:t>
            </a:r>
          </a:p>
          <a:p>
            <a:pPr marL="622284" indent="-261932" algn="just" defTabSz="914354">
              <a:buFont typeface="Arial" panose="020B0604020202020204" pitchFamily="34" charset="0"/>
              <a:buChar char="•"/>
              <a:tabLst>
                <a:tab pos="808018" algn="l"/>
              </a:tabLst>
              <a:defRPr/>
            </a:pPr>
            <a:endParaRPr lang="it-IT" altLang="it-IT" sz="1200" dirty="0">
              <a:solidFill>
                <a:srgbClr val="797979"/>
              </a:solidFill>
              <a:latin typeface="Arial" panose="020B0604020202020204" pitchFamily="34" charset="0"/>
            </a:endParaRPr>
          </a:p>
        </p:txBody>
      </p:sp>
      <p:pic>
        <p:nvPicPr>
          <p:cNvPr id="49" name="Immagine 48"/>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49030" y="3714027"/>
            <a:ext cx="522000" cy="522000"/>
          </a:xfrm>
          <a:prstGeom prst="rect">
            <a:avLst/>
          </a:prstGeom>
        </p:spPr>
      </p:pic>
      <p:pic>
        <p:nvPicPr>
          <p:cNvPr id="50" name="Immagine 49"/>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26654" y="5105740"/>
            <a:ext cx="522000" cy="522000"/>
          </a:xfrm>
          <a:prstGeom prst="rect">
            <a:avLst/>
          </a:prstGeom>
        </p:spPr>
      </p:pic>
      <p:cxnSp>
        <p:nvCxnSpPr>
          <p:cNvPr id="51" name="Connettore diritto 50"/>
          <p:cNvCxnSpPr/>
          <p:nvPr/>
        </p:nvCxnSpPr>
        <p:spPr>
          <a:xfrm>
            <a:off x="6075111" y="2214976"/>
            <a:ext cx="0" cy="4123277"/>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52" name="Immagine 51"/>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89403" y="5633739"/>
            <a:ext cx="522000" cy="522000"/>
          </a:xfrm>
          <a:prstGeom prst="rect">
            <a:avLst/>
          </a:prstGeom>
        </p:spPr>
      </p:pic>
      <p:pic>
        <p:nvPicPr>
          <p:cNvPr id="53" name="Immagine 52"/>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71591" y="2229602"/>
            <a:ext cx="459007" cy="459007"/>
          </a:xfrm>
          <a:prstGeom prst="rect">
            <a:avLst/>
          </a:prstGeom>
        </p:spPr>
      </p:pic>
      <p:pic>
        <p:nvPicPr>
          <p:cNvPr id="55" name="Immagine 54"/>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57907" y="2421856"/>
            <a:ext cx="396000" cy="396000"/>
          </a:xfrm>
          <a:prstGeom prst="rect">
            <a:avLst/>
          </a:prstGeom>
        </p:spPr>
      </p:pic>
      <p:sp>
        <p:nvSpPr>
          <p:cNvPr id="56" name="Rettangolo 55"/>
          <p:cNvSpPr/>
          <p:nvPr/>
        </p:nvSpPr>
        <p:spPr>
          <a:xfrm>
            <a:off x="609349" y="5946497"/>
            <a:ext cx="5264127" cy="246221"/>
          </a:xfrm>
          <a:prstGeom prst="rect">
            <a:avLst/>
          </a:prstGeom>
        </p:spPr>
        <p:txBody>
          <a:bodyPr wrap="square">
            <a:spAutoFit/>
          </a:bodyPr>
          <a:lstStyle/>
          <a:p>
            <a:pPr>
              <a:defRPr/>
            </a:pPr>
            <a:r>
              <a:rPr lang="it-IT" sz="1000" dirty="0">
                <a:solidFill>
                  <a:srgbClr val="797979"/>
                </a:solidFill>
                <a:latin typeface="Arial" panose="020B0604020202020204"/>
              </a:rPr>
              <a:t>* V. definizione in circolare</a:t>
            </a:r>
          </a:p>
        </p:txBody>
      </p:sp>
      <p:pic>
        <p:nvPicPr>
          <p:cNvPr id="58" name="Immagine 57"/>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29904" y="3906217"/>
            <a:ext cx="523800" cy="523800"/>
          </a:xfrm>
          <a:prstGeom prst="rect">
            <a:avLst/>
          </a:prstGeom>
        </p:spPr>
      </p:pic>
      <p:sp>
        <p:nvSpPr>
          <p:cNvPr id="22" name="Segnaposto testo 25">
            <a:extLst>
              <a:ext uri="{FF2B5EF4-FFF2-40B4-BE49-F238E27FC236}">
                <a16:creationId xmlns:a16="http://schemas.microsoft.com/office/drawing/2014/main" id="{7A364235-06FD-4721-82EF-97A8E2E1D4B3}"/>
              </a:ext>
            </a:extLst>
          </p:cNvPr>
          <p:cNvSpPr txBox="1">
            <a:spLocks/>
          </p:cNvSpPr>
          <p:nvPr/>
        </p:nvSpPr>
        <p:spPr bwMode="auto">
          <a:xfrm>
            <a:off x="609349" y="6514325"/>
            <a:ext cx="10931527" cy="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defTabSz="810604">
              <a:spcBef>
                <a:spcPct val="20000"/>
              </a:spcBef>
              <a:defRPr/>
            </a:pPr>
            <a:r>
              <a:rPr lang="it-IT" altLang="it-IT" sz="1000" dirty="0">
                <a:solidFill>
                  <a:srgbClr val="415364"/>
                </a:solidFill>
                <a:latin typeface="Arial" panose="020B0604020202020204" pitchFamily="34" charset="0"/>
              </a:rPr>
              <a:t>*E’ possibile finanziare solo il negozio esclusivamente se non si è già presenti in una specifica geografia, anche con proprie strutture.</a:t>
            </a:r>
          </a:p>
        </p:txBody>
      </p:sp>
      <p:sp>
        <p:nvSpPr>
          <p:cNvPr id="2" name="Segnaposto numero diapositiva 3">
            <a:extLst>
              <a:ext uri="{FF2B5EF4-FFF2-40B4-BE49-F238E27FC236}">
                <a16:creationId xmlns:a16="http://schemas.microsoft.com/office/drawing/2014/main" id="{E534139B-62AB-A5A6-9B60-8E59C083C21B}"/>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5BBBC232-127A-848C-0329-F2860E9AAC3E}"/>
              </a:ext>
            </a:extLst>
          </p:cNvPr>
          <p:cNvSpPr>
            <a:spLocks noChangeArrowheads="1"/>
          </p:cNvSpPr>
          <p:nvPr/>
        </p:nvSpPr>
        <p:spPr bwMode="auto">
          <a:xfrm>
            <a:off x="6597111" y="3841093"/>
            <a:ext cx="5307487" cy="147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 Italia </a:t>
            </a:r>
            <a:endParaRPr lang="it-IT" altLang="it-IT" sz="1130" dirty="0">
              <a:solidFill>
                <a:srgbClr val="797979"/>
              </a:solidFill>
              <a:latin typeface="Arial" panose="020B0604020202020204" pitchFamily="34" charset="0"/>
            </a:endParaRPr>
          </a:p>
        </p:txBody>
      </p:sp>
    </p:spTree>
    <p:extLst>
      <p:ext uri="{BB962C8B-B14F-4D97-AF65-F5344CB8AC3E}">
        <p14:creationId xmlns:p14="http://schemas.microsoft.com/office/powerpoint/2010/main" val="3026666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Inserimento mercati</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21</a:t>
            </a:fld>
            <a:endParaRPr lang="it-IT" dirty="0"/>
          </a:p>
        </p:txBody>
      </p:sp>
      <p:sp>
        <p:nvSpPr>
          <p:cNvPr id="7" name="Rettangolo con angoli arrotondati 6">
            <a:extLst>
              <a:ext uri="{FF2B5EF4-FFF2-40B4-BE49-F238E27FC236}">
                <a16:creationId xmlns:a16="http://schemas.microsoft.com/office/drawing/2014/main" id="{4241A3F9-A48D-CC91-65D5-CBF294D0E8EA}"/>
              </a:ext>
            </a:extLst>
          </p:cNvPr>
          <p:cNvSpPr/>
          <p:nvPr/>
        </p:nvSpPr>
        <p:spPr>
          <a:xfrm>
            <a:off x="7694921" y="192704"/>
            <a:ext cx="4130896" cy="713144"/>
          </a:xfrm>
          <a:prstGeom prst="roundRect">
            <a:avLst/>
          </a:prstGeom>
          <a:ln>
            <a:solidFill>
              <a:schemeClr val="accent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b="1" dirty="0">
                <a:solidFill>
                  <a:schemeClr val="accent1"/>
                </a:solidFill>
              </a:rPr>
              <a:t>Disponibile in Circolare allegato con dettaglio delle spese ammissibili per ciascuna voce</a:t>
            </a:r>
          </a:p>
        </p:txBody>
      </p:sp>
      <p:sp>
        <p:nvSpPr>
          <p:cNvPr id="9" name="CasellaDiTesto 8">
            <a:extLst>
              <a:ext uri="{FF2B5EF4-FFF2-40B4-BE49-F238E27FC236}">
                <a16:creationId xmlns:a16="http://schemas.microsoft.com/office/drawing/2014/main" id="{DF58A5C4-E90E-384B-B0E0-38312D2B953B}"/>
              </a:ext>
            </a:extLst>
          </p:cNvPr>
          <p:cNvSpPr txBox="1"/>
          <p:nvPr/>
        </p:nvSpPr>
        <p:spPr>
          <a:xfrm>
            <a:off x="334433" y="607405"/>
            <a:ext cx="3526367" cy="533480"/>
          </a:xfrm>
          <a:prstGeom prst="rect">
            <a:avLst/>
          </a:prstGeom>
          <a:noFill/>
        </p:spPr>
        <p:txBody>
          <a:bodyPr wrap="square" lIns="48000" tIns="48000" rIns="48000" bIns="48000" anchor="ctr" anchorCtr="0">
            <a:noAutofit/>
          </a:bodyPr>
          <a:lstStyle/>
          <a:p>
            <a:r>
              <a:rPr lang="it-IT" altLang="it-IT" sz="1400" b="1" dirty="0">
                <a:solidFill>
                  <a:schemeClr val="accent2"/>
                </a:solidFill>
                <a:latin typeface="Arial" panose="020B0604020202020204" pitchFamily="34" charset="0"/>
              </a:rPr>
              <a:t>Scheda programma</a:t>
            </a:r>
            <a:endParaRPr lang="it-IT" sz="1400" b="1" dirty="0">
              <a:solidFill>
                <a:schemeClr val="accent2"/>
              </a:solidFill>
            </a:endParaRPr>
          </a:p>
        </p:txBody>
      </p:sp>
      <p:graphicFrame>
        <p:nvGraphicFramePr>
          <p:cNvPr id="26" name="Tabella 26">
            <a:extLst>
              <a:ext uri="{FF2B5EF4-FFF2-40B4-BE49-F238E27FC236}">
                <a16:creationId xmlns:a16="http://schemas.microsoft.com/office/drawing/2014/main" id="{2070B536-6E7D-5147-E470-B6828A088830}"/>
              </a:ext>
            </a:extLst>
          </p:cNvPr>
          <p:cNvGraphicFramePr>
            <a:graphicFrameLocks noGrp="1"/>
          </p:cNvGraphicFramePr>
          <p:nvPr>
            <p:extLst>
              <p:ext uri="{D42A27DB-BD31-4B8C-83A1-F6EECF244321}">
                <p14:modId xmlns:p14="http://schemas.microsoft.com/office/powerpoint/2010/main" val="1241465912"/>
              </p:ext>
            </p:extLst>
          </p:nvPr>
        </p:nvGraphicFramePr>
        <p:xfrm>
          <a:off x="374648" y="1070862"/>
          <a:ext cx="11607800" cy="5562600"/>
        </p:xfrm>
        <a:graphic>
          <a:graphicData uri="http://schemas.openxmlformats.org/drawingml/2006/table">
            <a:tbl>
              <a:tblPr firstRow="1" bandRow="1">
                <a:tableStyleId>{5C22544A-7EE6-4342-B048-85BDC9FD1C3A}</a:tableStyleId>
              </a:tblPr>
              <a:tblGrid>
                <a:gridCol w="5803900">
                  <a:extLst>
                    <a:ext uri="{9D8B030D-6E8A-4147-A177-3AD203B41FA5}">
                      <a16:colId xmlns:a16="http://schemas.microsoft.com/office/drawing/2014/main" val="2159220101"/>
                    </a:ext>
                  </a:extLst>
                </a:gridCol>
                <a:gridCol w="5803900">
                  <a:extLst>
                    <a:ext uri="{9D8B030D-6E8A-4147-A177-3AD203B41FA5}">
                      <a16:colId xmlns:a16="http://schemas.microsoft.com/office/drawing/2014/main" val="2794987487"/>
                    </a:ext>
                  </a:extLst>
                </a:gridCol>
              </a:tblGrid>
              <a:tr h="274160">
                <a:tc gridSpan="2">
                  <a:txBody>
                    <a:bodyPr/>
                    <a:lstStyle/>
                    <a:p>
                      <a:pPr algn="ctr"/>
                      <a:r>
                        <a:rPr lang="it-IT" sz="1300" dirty="0"/>
                        <a:t>Classe 1 (almeno il 50% dell’Intervento Agevolativo)</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tcPr>
                </a:tc>
                <a:tc hMerge="1">
                  <a:txBody>
                    <a:bodyPr/>
                    <a:lstStyle/>
                    <a:p>
                      <a:pPr algn="ctr"/>
                      <a:endParaRPr lang="it-IT" sz="13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tcPr>
                </a:tc>
                <a:extLst>
                  <a:ext uri="{0D108BD9-81ED-4DB2-BD59-A6C34878D82A}">
                    <a16:rowId xmlns:a16="http://schemas.microsoft.com/office/drawing/2014/main" val="890500994"/>
                  </a:ext>
                </a:extLst>
              </a:tr>
              <a:tr h="274160">
                <a:tc gridSpan="2">
                  <a:txBody>
                    <a:bodyPr/>
                    <a:lstStyle/>
                    <a:p>
                      <a:r>
                        <a:rPr lang="it-IT" sz="1300" b="1" dirty="0"/>
                        <a:t>1. Spese di investimento per la struttura</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accent1">
                        <a:lumMod val="20000"/>
                        <a:lumOff val="80000"/>
                      </a:schemeClr>
                    </a:solidFill>
                  </a:tcPr>
                </a:tc>
                <a:tc hMerge="1">
                  <a:txBody>
                    <a:bodyPr/>
                    <a:lstStyle/>
                    <a:p>
                      <a:endParaRPr lang="it-IT" sz="1300" b="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52012293"/>
                  </a:ext>
                </a:extLst>
              </a:tr>
              <a:tr h="259731">
                <a:tc gridSpan="2">
                  <a:txBody>
                    <a:bodyPr/>
                    <a:lstStyle/>
                    <a:p>
                      <a:r>
                        <a:rPr lang="it-IT" sz="1200" b="1" dirty="0"/>
                        <a:t>1.1 Spese di struttura</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b="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92735111"/>
                  </a:ext>
                </a:extLst>
              </a:tr>
              <a:tr h="259731">
                <a:tc gridSpan="2">
                  <a:txBody>
                    <a:bodyPr/>
                    <a:lstStyle/>
                    <a:p>
                      <a:r>
                        <a:rPr lang="it-IT" sz="1200" dirty="0"/>
                        <a:t>1.1.1 Locali</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757348879"/>
                  </a:ext>
                </a:extLst>
              </a:tr>
              <a:tr h="259731">
                <a:tc gridSpan="2">
                  <a:txBody>
                    <a:bodyPr/>
                    <a:lstStyle/>
                    <a:p>
                      <a:r>
                        <a:rPr lang="it-IT" sz="1200" dirty="0"/>
                        <a:t>1.1.2 Ristrutturazione e investimento di </a:t>
                      </a:r>
                      <a:r>
                        <a:rPr lang="it-IT" sz="1200" i="1" dirty="0"/>
                        <a:t>start-up</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i="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3843930297"/>
                  </a:ext>
                </a:extLst>
              </a:tr>
              <a:tr h="259731">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200" b="1" dirty="0"/>
                        <a:t>1.2 Spese di personale</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it-IT" sz="1200" b="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3423603484"/>
                  </a:ext>
                </a:extLst>
              </a:tr>
              <a:tr h="259731">
                <a:tc gridSpan="2">
                  <a:txBody>
                    <a:bodyPr/>
                    <a:lstStyle/>
                    <a:p>
                      <a:r>
                        <a:rPr lang="it-IT" sz="1200" dirty="0"/>
                        <a:t>1.2.1 </a:t>
                      </a:r>
                      <a:r>
                        <a:rPr lang="it-IT" sz="1200" kern="1200" dirty="0">
                          <a:solidFill>
                            <a:schemeClr val="dk1"/>
                          </a:solidFill>
                          <a:effectLst/>
                          <a:latin typeface="+mn-lt"/>
                          <a:ea typeface="+mn-ea"/>
                          <a:cs typeface="+mn-cs"/>
                        </a:rPr>
                        <a:t>Personale in via esclusiva e continuativa all’estero, per lo svolgimento di mansioni non correlate all'attività commerciale di vendita</a:t>
                      </a:r>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4231947478"/>
                  </a:ext>
                </a:extLst>
              </a:tr>
              <a:tr h="259731">
                <a:tc gridSpan="2">
                  <a:txBody>
                    <a:bodyPr/>
                    <a:lstStyle/>
                    <a:p>
                      <a:r>
                        <a:rPr lang="it-IT" sz="1200" dirty="0"/>
                        <a:t>1.2.2 Viaggi del personale all’estero </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2801778849"/>
                  </a:ext>
                </a:extLst>
              </a:tr>
              <a:tr h="27416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FFFEFD"/>
                          </a:solidFill>
                          <a:effectLst/>
                          <a:uLnTx/>
                          <a:uFillTx/>
                          <a:latin typeface="Arial" panose="020B0604020202020204"/>
                          <a:ea typeface="+mn-ea"/>
                          <a:cs typeface="+mn-cs"/>
                        </a:rPr>
                        <a:t>Classe 2 (massimo il 50% dell’Intervento Agevolativo)</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tx1"/>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300" b="1" i="0" u="none" strike="noStrike" kern="1200" cap="none" spc="0" normalizeH="0" baseline="0" noProof="0" dirty="0">
                        <a:ln>
                          <a:noFill/>
                        </a:ln>
                        <a:solidFill>
                          <a:srgbClr val="FFFEFD"/>
                        </a:solidFill>
                        <a:effectLst/>
                        <a:uLnTx/>
                        <a:uFillTx/>
                        <a:latin typeface="Arial" panose="020B0604020202020204"/>
                        <a:ea typeface="+mn-ea"/>
                        <a:cs typeface="+mn-cs"/>
                      </a:endParaRP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71624904"/>
                  </a:ext>
                </a:extLst>
              </a:tr>
              <a:tr h="27416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300" b="1" kern="1200" dirty="0">
                          <a:solidFill>
                            <a:schemeClr val="dk1"/>
                          </a:solidFill>
                          <a:latin typeface="+mn-lt"/>
                          <a:ea typeface="+mn-ea"/>
                          <a:cs typeface="+mn-cs"/>
                        </a:rPr>
                        <a:t>2. Spese di supporto</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it-IT" sz="1300" b="1" kern="1200" dirty="0">
                        <a:solidFill>
                          <a:schemeClr val="dk1"/>
                        </a:solidFill>
                        <a:latin typeface="+mn-lt"/>
                        <a:ea typeface="+mn-ea"/>
                        <a:cs typeface="+mn-cs"/>
                      </a:endParaRP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18795845"/>
                  </a:ext>
                </a:extLst>
              </a:tr>
              <a:tr h="2055107">
                <a:tc>
                  <a:txBody>
                    <a:bodyPr/>
                    <a:lstStyle/>
                    <a:p>
                      <a:pPr marL="0" lvl="1" indent="0">
                        <a:lnSpc>
                          <a:spcPct val="100000"/>
                        </a:lnSpc>
                        <a:spcAft>
                          <a:spcPts val="600"/>
                        </a:spcAft>
                        <a:buFontTx/>
                        <a:buNone/>
                      </a:pPr>
                      <a:r>
                        <a:rPr lang="it-IT" sz="1200" kern="1200" dirty="0">
                          <a:solidFill>
                            <a:schemeClr val="dk1"/>
                          </a:solidFill>
                          <a:latin typeface="+mn-lt"/>
                          <a:ea typeface="+mn-ea"/>
                          <a:cs typeface="+mn-cs"/>
                        </a:rPr>
                        <a:t>2.1. Spese per formazione </a:t>
                      </a:r>
                    </a:p>
                    <a:p>
                      <a:pPr marL="0" lvl="1" indent="0">
                        <a:lnSpc>
                          <a:spcPct val="100000"/>
                        </a:lnSpc>
                        <a:spcAft>
                          <a:spcPts val="600"/>
                        </a:spcAft>
                        <a:buFontTx/>
                        <a:buNone/>
                      </a:pPr>
                      <a:r>
                        <a:rPr lang="it-IT" sz="1200" kern="1200" dirty="0">
                          <a:solidFill>
                            <a:schemeClr val="dk1"/>
                          </a:solidFill>
                          <a:latin typeface="+mn-lt"/>
                          <a:ea typeface="+mn-ea"/>
                          <a:cs typeface="+mn-cs"/>
                        </a:rPr>
                        <a:t>2.2. Spese per consulenze specialistiche afferenti alla realizzazione del programma</a:t>
                      </a:r>
                    </a:p>
                    <a:p>
                      <a:pPr marL="0" lvl="1" indent="0">
                        <a:lnSpc>
                          <a:spcPct val="100000"/>
                        </a:lnSpc>
                        <a:spcAft>
                          <a:spcPts val="600"/>
                        </a:spcAft>
                        <a:buFontTx/>
                        <a:buNone/>
                      </a:pPr>
                      <a:r>
                        <a:rPr lang="it-IT" sz="1200" kern="1200" dirty="0">
                          <a:solidFill>
                            <a:schemeClr val="dk1"/>
                          </a:solidFill>
                          <a:latin typeface="+mn-lt"/>
                          <a:ea typeface="+mn-ea"/>
                          <a:cs typeface="+mn-cs"/>
                        </a:rPr>
                        <a:t>2.3. Spese per attività promozionali allo scopo di lanciare su un nuovo mercato un prodotto nuovo o già esistente, ad esempio per la partecipazione a fiere;</a:t>
                      </a:r>
                    </a:p>
                    <a:p>
                      <a:pPr marL="0" lvl="1" indent="0">
                        <a:lnSpc>
                          <a:spcPct val="100000"/>
                        </a:lnSpc>
                        <a:spcAft>
                          <a:spcPts val="600"/>
                        </a:spcAft>
                        <a:buFontTx/>
                        <a:buNone/>
                      </a:pPr>
                      <a:r>
                        <a:rPr lang="it-IT" sz="1200" kern="1200" dirty="0">
                          <a:solidFill>
                            <a:schemeClr val="dk1"/>
                          </a:solidFill>
                          <a:latin typeface="+mn-lt"/>
                          <a:ea typeface="+mn-ea"/>
                          <a:cs typeface="+mn-cs"/>
                        </a:rPr>
                        <a:t>2.4. Spese per consulenze finalizzate alla presentazione e gestione della richiesta di Intervento Agevolativo</a:t>
                      </a:r>
                    </a:p>
                    <a:p>
                      <a:pPr marL="0" lvl="1" indent="0">
                        <a:lnSpc>
                          <a:spcPct val="100000"/>
                        </a:lnSpc>
                        <a:spcAft>
                          <a:spcPts val="600"/>
                        </a:spcAft>
                        <a:buFontTx/>
                        <a:buNone/>
                      </a:pPr>
                      <a:r>
                        <a:rPr lang="it-IT" sz="1200" kern="1200" dirty="0">
                          <a:solidFill>
                            <a:schemeClr val="dk1"/>
                          </a:solidFill>
                          <a:latin typeface="+mn-lt"/>
                          <a:ea typeface="+mn-ea"/>
                          <a:cs typeface="+mn-cs"/>
                        </a:rPr>
                        <a:t>2.5 Spese per consulenze professionali per le verifiche di conformità alla normativa ambientale nazionale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600"/>
                        </a:spcAft>
                      </a:pPr>
                      <a:r>
                        <a:rPr lang="it-IT" sz="1200" b="1" dirty="0"/>
                        <a:t>Per le imprese con interessi </a:t>
                      </a:r>
                      <a:r>
                        <a:rPr lang="it-IT" sz="1200" b="1" dirty="0">
                          <a:solidFill>
                            <a:srgbClr val="00B050"/>
                          </a:solidFill>
                        </a:rPr>
                        <a:t>in Africa o in America Latina</a:t>
                      </a:r>
                      <a:r>
                        <a:rPr lang="it-IT" sz="1200" b="1" dirty="0"/>
                        <a:t>:</a:t>
                      </a:r>
                    </a:p>
                    <a:p>
                      <a:pPr>
                        <a:spcAft>
                          <a:spcPts val="600"/>
                        </a:spcAft>
                      </a:pPr>
                      <a:r>
                        <a:rPr lang="it-IT" sz="1100" dirty="0"/>
                        <a:t>2.6 spese per la formazione professionale di personale in Italia o, rispettivamente, in Africa o in America Latina. La formazione dev’essere erogata da una società </a:t>
                      </a:r>
                      <a:r>
                        <a:rPr lang="it-IT" sz="1100" dirty="0">
                          <a:effectLst/>
                          <a:latin typeface="Arial" panose="020B0604020202020204" pitchFamily="34" charset="0"/>
                          <a:ea typeface="Arial" panose="020B0604020202020204" pitchFamily="34" charset="0"/>
                          <a:cs typeface="Times New Roman" panose="02020603050405020304" pitchFamily="18" charset="0"/>
                        </a:rPr>
                        <a:t>ovvero enti o istituti di formazione (in ogni caso </a:t>
                      </a:r>
                      <a:r>
                        <a:rPr lang="it-IT" sz="1100" dirty="0"/>
                        <a:t>certificati e dotati di requisiti di professionalità e indipendenza) ovvero da professionisti anch’essi dotati di requisiti di professionalità e indipendenza, nonché di comprovata esperienza e certificazioni. </a:t>
                      </a:r>
                    </a:p>
                    <a:p>
                      <a:pPr>
                        <a:spcAft>
                          <a:spcPts val="600"/>
                        </a:spcAft>
                      </a:pPr>
                      <a:r>
                        <a:rPr lang="it-IT" sz="1100" dirty="0"/>
                        <a:t>2.7 spese di affitto e allestimento dei locali adibiti alla formazione;</a:t>
                      </a:r>
                    </a:p>
                    <a:p>
                      <a:pPr>
                        <a:spcAft>
                          <a:spcPts val="600"/>
                        </a:spcAft>
                      </a:pPr>
                      <a:r>
                        <a:rPr lang="it-IT" sz="1100" dirty="0"/>
                        <a:t>2.8 spese di viaggio, ingresso (incluse eventuali spese per le pratiche di regolarizzazione in Italia) e soggiorno in Italia del personale per assunzione a seguito di formazione, nonché tutti gli altri costi connessi e/o strumentali all’assunzione (visite mediche, divise etc.)</a:t>
                      </a:r>
                    </a:p>
                    <a:p>
                      <a:pPr marL="0" marR="0" lvl="0" indent="0" algn="l" defTabSz="914377" rtl="0" eaLnBrk="1" fontAlgn="auto" latinLnBrk="0" hangingPunct="1">
                        <a:lnSpc>
                          <a:spcPct val="100000"/>
                        </a:lnSpc>
                        <a:spcBef>
                          <a:spcPts val="0"/>
                        </a:spcBef>
                        <a:spcAft>
                          <a:spcPts val="600"/>
                        </a:spcAft>
                        <a:buClrTx/>
                        <a:buSzTx/>
                        <a:buFontTx/>
                        <a:buNone/>
                        <a:tabLst/>
                        <a:defRPr/>
                      </a:pPr>
                      <a:r>
                        <a:rPr lang="it-IT" sz="1100" kern="1200" dirty="0">
                          <a:solidFill>
                            <a:schemeClr val="dk1"/>
                          </a:solidFill>
                          <a:latin typeface="+mn-lt"/>
                          <a:ea typeface="+mn-ea"/>
                          <a:cs typeface="+mn-cs"/>
                        </a:rPr>
                        <a:t>2.9 </a:t>
                      </a:r>
                      <a:r>
                        <a:rPr lang="it-IT" sz="1100" dirty="0">
                          <a:effectLst/>
                          <a:latin typeface="Arial" panose="020B0604020202020204" pitchFamily="34" charset="0"/>
                          <a:ea typeface="Calibri" panose="020F0502020204030204" pitchFamily="34" charset="0"/>
                          <a:cs typeface="Times New Roman" panose="02020603050405020304" pitchFamily="18" charset="0"/>
                        </a:rPr>
                        <a:t>spese finalizzate </a:t>
                      </a:r>
                      <a:r>
                        <a:rPr lang="it-IT" sz="1100" dirty="0">
                          <a:solidFill>
                            <a:srgbClr val="415364"/>
                          </a:solidFill>
                          <a:effectLst/>
                          <a:latin typeface="Arial" panose="020B0604020202020204" pitchFamily="34" charset="0"/>
                          <a:ea typeface="Calibri" panose="020F0502020204030204" pitchFamily="34" charset="0"/>
                          <a:cs typeface="Times New Roman" panose="02020603050405020304" pitchFamily="18" charset="0"/>
                        </a:rPr>
                        <a:t>all’instaurazione di un contratto di apprendistato o tirocinio, o similare (contratto di lavoro tipicamente a scopo/causa di formazione e inserimento), con copertura del relativo costo per un </a:t>
                      </a:r>
                      <a:r>
                        <a:rPr lang="it-IT" sz="1100" dirty="0">
                          <a:effectLst/>
                          <a:latin typeface="Arial" panose="020B0604020202020204" pitchFamily="34" charset="0"/>
                          <a:ea typeface="Calibri" panose="020F0502020204030204" pitchFamily="34" charset="0"/>
                          <a:cs typeface="Times New Roman" panose="02020603050405020304" pitchFamily="18" charset="0"/>
                        </a:rPr>
                        <a:t>massimo di 6 mesi, per personale proveniente da America Latina o da un Paese Africano</a:t>
                      </a:r>
                      <a:r>
                        <a:rPr lang="it-IT" sz="1100" kern="1200" dirty="0">
                          <a:solidFill>
                            <a:schemeClr val="dk1"/>
                          </a:solidFill>
                          <a:latin typeface="+mn-lt"/>
                          <a:ea typeface="+mn-ea"/>
                          <a:cs typeface="+mn-cs"/>
                        </a:rPr>
                        <a:t>, </a:t>
                      </a:r>
                      <a:r>
                        <a:rPr lang="it-IT" sz="1100" dirty="0">
                          <a:latin typeface="+mn-lt"/>
                          <a:cs typeface="Arial" panose="020B0604020202020204" pitchFamily="34" charset="0"/>
                        </a:rPr>
                        <a:t>fermo restando il vincolo di fornire delle specifiche evidenze</a:t>
                      </a:r>
                      <a:endParaRPr lang="it-IT"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0308068"/>
                  </a:ext>
                </a:extLst>
              </a:tr>
            </a:tbl>
          </a:graphicData>
        </a:graphic>
      </p:graphicFrame>
    </p:spTree>
    <p:extLst>
      <p:ext uri="{BB962C8B-B14F-4D97-AF65-F5344CB8AC3E}">
        <p14:creationId xmlns:p14="http://schemas.microsoft.com/office/powerpoint/2010/main" val="370874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814980" y="5999429"/>
            <a:ext cx="2260315" cy="710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83" name="Segnaposto testo 1"/>
          <p:cNvSpPr>
            <a:spLocks noGrp="1"/>
          </p:cNvSpPr>
          <p:nvPr>
            <p:ph type="body" idx="13"/>
          </p:nvPr>
        </p:nvSpPr>
        <p:spPr>
          <a:xfrm>
            <a:off x="412311" y="342111"/>
            <a:ext cx="9471428" cy="383116"/>
          </a:xfrm>
        </p:spPr>
        <p:txBody>
          <a:bodyPr/>
          <a:lstStyle/>
          <a:p>
            <a:r>
              <a:rPr lang="it-IT" dirty="0"/>
              <a:t>Partecipazione delle imprese italiane a fiere e eventi di carattere internazionale, anche in Italia («</a:t>
            </a:r>
            <a:r>
              <a:rPr lang="it-IT" dirty="0">
                <a:solidFill>
                  <a:schemeClr val="accent2"/>
                </a:solidFill>
              </a:rPr>
              <a:t>Fiere ed eventi</a:t>
            </a:r>
            <a:r>
              <a:rPr lang="it-IT" dirty="0"/>
              <a:t>»)</a:t>
            </a:r>
          </a:p>
          <a:p>
            <a:endParaRPr lang="it-IT" dirty="0"/>
          </a:p>
        </p:txBody>
      </p:sp>
      <p:sp>
        <p:nvSpPr>
          <p:cNvPr id="86" name="Segnaposto testo 25">
            <a:extLst>
              <a:ext uri="{FF2B5EF4-FFF2-40B4-BE49-F238E27FC236}">
                <a16:creationId xmlns:a16="http://schemas.microsoft.com/office/drawing/2014/main" id="{6B995381-B17B-4631-89F9-93B28697404F}"/>
              </a:ext>
            </a:extLst>
          </p:cNvPr>
          <p:cNvSpPr txBox="1">
            <a:spLocks/>
          </p:cNvSpPr>
          <p:nvPr/>
        </p:nvSpPr>
        <p:spPr bwMode="auto">
          <a:xfrm>
            <a:off x="915531" y="1287349"/>
            <a:ext cx="10755871" cy="79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t>
            </a:r>
            <a:r>
              <a:rPr lang="it-IT" sz="1400" dirty="0">
                <a:solidFill>
                  <a:srgbClr val="415364"/>
                </a:solidFill>
                <a:latin typeface="Arial" panose="020B0604020202020204" pitchFamily="34" charset="0"/>
              </a:rPr>
              <a:t>per sostenere </a:t>
            </a:r>
            <a:r>
              <a:rPr lang="it-IT" sz="1400" b="1" dirty="0">
                <a:solidFill>
                  <a:srgbClr val="415364"/>
                </a:solidFill>
                <a:latin typeface="Arial" panose="020B0604020202020204" pitchFamily="34" charset="0"/>
              </a:rPr>
              <a:t>la partecipazione fino a tre eventi di carattere internazionale</a:t>
            </a:r>
            <a:r>
              <a:rPr lang="it-IT" sz="1400" dirty="0">
                <a:solidFill>
                  <a:srgbClr val="415364"/>
                </a:solidFill>
                <a:latin typeface="Arial" panose="020B0604020202020204" pitchFamily="34" charset="0"/>
              </a:rPr>
              <a:t>, anche virtuale tra: fiera, mostra, missione imprenditoriale e missione di sistema, per promuovere l’attività d’impresa sui mercati esteri o in Italia.</a:t>
            </a:r>
            <a:endParaRPr lang="it-IT" altLang="it-IT" sz="1400" dirty="0">
              <a:solidFill>
                <a:srgbClr val="415364"/>
              </a:solidFill>
              <a:latin typeface="Arial" panose="020B0604020202020204" pitchFamily="34" charset="0"/>
            </a:endParaRPr>
          </a:p>
        </p:txBody>
      </p:sp>
      <p:pic>
        <p:nvPicPr>
          <p:cNvPr id="87" name="Immagine 86"/>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23923" y="1404761"/>
            <a:ext cx="597824" cy="536523"/>
          </a:xfrm>
          <a:prstGeom prst="rect">
            <a:avLst/>
          </a:prstGeom>
        </p:spPr>
      </p:pic>
      <p:sp>
        <p:nvSpPr>
          <p:cNvPr id="88" name="Rettangolo 87">
            <a:extLst>
              <a:ext uri="{FF2B5EF4-FFF2-40B4-BE49-F238E27FC236}">
                <a16:creationId xmlns:a16="http://schemas.microsoft.com/office/drawing/2014/main" id="{CB8AE001-6839-4DC6-827E-F42764EFF6F0}"/>
              </a:ext>
            </a:extLst>
          </p:cNvPr>
          <p:cNvSpPr>
            <a:spLocks noChangeArrowheads="1"/>
          </p:cNvSpPr>
          <p:nvPr/>
        </p:nvSpPr>
        <p:spPr bwMode="auto">
          <a:xfrm>
            <a:off x="829549" y="5483560"/>
            <a:ext cx="4678599"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a saldo dell’importo rendicontato </a:t>
            </a:r>
          </a:p>
        </p:txBody>
      </p:sp>
      <p:sp>
        <p:nvSpPr>
          <p:cNvPr id="89" name="Rettangolo 4">
            <a:extLst>
              <a:ext uri="{FF2B5EF4-FFF2-40B4-BE49-F238E27FC236}">
                <a16:creationId xmlns:a16="http://schemas.microsoft.com/office/drawing/2014/main" id="{7225A6CF-FDDB-4F6F-82A1-CE5B5679ECAB}"/>
              </a:ext>
            </a:extLst>
          </p:cNvPr>
          <p:cNvSpPr>
            <a:spLocks noChangeArrowheads="1"/>
          </p:cNvSpPr>
          <p:nvPr/>
        </p:nvSpPr>
        <p:spPr bwMode="auto">
          <a:xfrm>
            <a:off x="901118" y="2155144"/>
            <a:ext cx="4535069" cy="154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a:t>
            </a:r>
          </a:p>
          <a:p>
            <a:pPr marL="171446" indent="-171446" algn="ctr" defTabSz="914354">
              <a:buFont typeface="Arial" panose="020B0604020202020204" pitchFamily="34" charset="0"/>
              <a:buChar char="•"/>
              <a:defRPr/>
            </a:pPr>
            <a:r>
              <a:rPr lang="it-IT" altLang="it-IT" sz="1130" dirty="0">
                <a:solidFill>
                  <a:srgbClr val="797979"/>
                </a:solidFill>
                <a:latin typeface="Arial"/>
              </a:rPr>
              <a:t>almeno 1 bilancio relativo a 1 esercizio completo per importi fino a euro 150.000</a:t>
            </a:r>
          </a:p>
          <a:p>
            <a:pPr marL="171446" indent="-171446" algn="ctr" defTabSz="914354">
              <a:buFont typeface="Arial" panose="020B0604020202020204" pitchFamily="34" charset="0"/>
              <a:buChar char="•"/>
              <a:defRPr/>
            </a:pPr>
            <a:r>
              <a:rPr lang="it-IT" altLang="it-IT" sz="1130" dirty="0">
                <a:solidFill>
                  <a:srgbClr val="797979"/>
                </a:solidFill>
                <a:latin typeface="Arial"/>
              </a:rPr>
              <a:t>Almeno 2 bilanci relativi a due esercizi completi per importi superiori a euro 150.000</a:t>
            </a:r>
          </a:p>
          <a:p>
            <a:pPr algn="ctr" defTabSz="914354">
              <a:defRPr/>
            </a:pPr>
            <a:endParaRPr lang="it-IT" altLang="it-IT" sz="1200" dirty="0">
              <a:solidFill>
                <a:srgbClr val="797979"/>
              </a:solidFill>
              <a:latin typeface="Arial"/>
            </a:endParaRPr>
          </a:p>
        </p:txBody>
      </p:sp>
      <p:sp>
        <p:nvSpPr>
          <p:cNvPr id="90" name="Rettangolo 89">
            <a:extLst>
              <a:ext uri="{FF2B5EF4-FFF2-40B4-BE49-F238E27FC236}">
                <a16:creationId xmlns:a16="http://schemas.microsoft.com/office/drawing/2014/main" id="{C4DC1474-D9A6-4443-B30F-FDC0AB40DE10}"/>
              </a:ext>
            </a:extLst>
          </p:cNvPr>
          <p:cNvSpPr>
            <a:spLocks noChangeArrowheads="1"/>
          </p:cNvSpPr>
          <p:nvPr/>
        </p:nvSpPr>
        <p:spPr bwMode="auto">
          <a:xfrm>
            <a:off x="720200" y="3616087"/>
            <a:ext cx="4715987" cy="10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massimo:  </a:t>
            </a:r>
            <a:r>
              <a:rPr lang="it-IT" sz="1130" dirty="0">
                <a:solidFill>
                  <a:srgbClr val="005392"/>
                </a:solidFill>
                <a:latin typeface="Arial"/>
              </a:rPr>
              <a:t>euro 500.000</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Max 20% del fatturato dell’ultimo anno per importi fino a euro 150.000 oppure max il 20% del fatturato medio degli ultimi due bilanci per importi superiori a euro 150.000</a:t>
            </a:r>
          </a:p>
        </p:txBody>
      </p:sp>
      <p:sp>
        <p:nvSpPr>
          <p:cNvPr id="91" name="Rettangolo 90">
            <a:extLst>
              <a:ext uri="{FF2B5EF4-FFF2-40B4-BE49-F238E27FC236}">
                <a16:creationId xmlns:a16="http://schemas.microsoft.com/office/drawing/2014/main" id="{DEC0FADB-17C8-423C-A4CF-8F31DAAD1FE1}"/>
              </a:ext>
            </a:extLst>
          </p:cNvPr>
          <p:cNvSpPr/>
          <p:nvPr/>
        </p:nvSpPr>
        <p:spPr>
          <a:xfrm>
            <a:off x="807751" y="4805539"/>
            <a:ext cx="4721801" cy="487313"/>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130" dirty="0">
                <a:solidFill>
                  <a:srgbClr val="797979"/>
                </a:solidFill>
                <a:latin typeface="Arial" panose="020B0604020202020204" pitchFamily="34" charset="0"/>
              </a:rPr>
              <a:t>4 anni, di cui 2 di preammortamento</a:t>
            </a:r>
          </a:p>
        </p:txBody>
      </p:sp>
      <p:sp>
        <p:nvSpPr>
          <p:cNvPr id="92"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730405" y="4597446"/>
            <a:ext cx="4954713" cy="136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algn="ctr" defTabSz="914354">
              <a:defRPr/>
            </a:pPr>
            <a:r>
              <a:rPr lang="it-IT" altLang="it-IT" sz="1130" dirty="0">
                <a:solidFill>
                  <a:srgbClr val="797979"/>
                </a:solidFill>
                <a:latin typeface="Arial" panose="020B0604020202020204" pitchFamily="34" charset="0"/>
              </a:rPr>
              <a:t>Spese per area espositiva, spese logistiche, spese promozionali, spese per consulenze connesse alla partecipazione all’evento, spese digitali connesse alla partecipazione alla fiera/mostra</a:t>
            </a:r>
          </a:p>
          <a:p>
            <a:pPr marL="266700" algn="ctr" defTabSz="914354">
              <a:defRPr/>
            </a:pPr>
            <a:endParaRPr lang="it-IT" altLang="it-IT" sz="1130" dirty="0">
              <a:solidFill>
                <a:srgbClr val="797979"/>
              </a:solidFill>
              <a:latin typeface="Arial" panose="020B0604020202020204" pitchFamily="34" charset="0"/>
            </a:endParaRPr>
          </a:p>
          <a:p>
            <a:pPr marL="266700" algn="ctr" defTabSz="914354">
              <a:defRPr/>
            </a:pPr>
            <a:r>
              <a:rPr lang="it-IT" altLang="it-IT" sz="1130" dirty="0">
                <a:solidFill>
                  <a:srgbClr val="797979"/>
                </a:solidFill>
                <a:latin typeface="Arial" panose="020B0604020202020204" pitchFamily="34" charset="0"/>
              </a:rPr>
              <a:t>Spese di viaggio e soggiorno (c.d. </a:t>
            </a:r>
            <a:r>
              <a:rPr lang="it-IT" altLang="it-IT" sz="1130" i="1" dirty="0">
                <a:solidFill>
                  <a:srgbClr val="797979"/>
                </a:solidFill>
                <a:latin typeface="Arial" panose="020B0604020202020204" pitchFamily="34" charset="0"/>
              </a:rPr>
              <a:t>incoming</a:t>
            </a:r>
            <a:r>
              <a:rPr lang="it-IT" altLang="it-IT" sz="1130" dirty="0">
                <a:solidFill>
                  <a:srgbClr val="797979"/>
                </a:solidFill>
                <a:latin typeface="Arial" panose="020B0604020202020204" pitchFamily="34" charset="0"/>
              </a:rPr>
              <a:t>) di potenziali clienti </a:t>
            </a:r>
            <a:r>
              <a:rPr lang="it-IT" altLang="it-IT" sz="1130" b="1" dirty="0">
                <a:solidFill>
                  <a:schemeClr val="accent2"/>
                </a:solidFill>
                <a:latin typeface="Arial" panose="020B0604020202020204" pitchFamily="34" charset="0"/>
              </a:rPr>
              <a:t>estese a tutte le geografie</a:t>
            </a:r>
          </a:p>
        </p:txBody>
      </p:sp>
      <p:pic>
        <p:nvPicPr>
          <p:cNvPr id="93" name="Immagine 92"/>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66952" y="3804086"/>
            <a:ext cx="522000" cy="468475"/>
          </a:xfrm>
          <a:prstGeom prst="rect">
            <a:avLst/>
          </a:prstGeom>
        </p:spPr>
      </p:pic>
      <p:pic>
        <p:nvPicPr>
          <p:cNvPr id="94" name="Immagine 93"/>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23289" y="4780830"/>
            <a:ext cx="454211" cy="468475"/>
          </a:xfrm>
          <a:prstGeom prst="rect">
            <a:avLst/>
          </a:prstGeom>
        </p:spPr>
      </p:pic>
      <p:cxnSp>
        <p:nvCxnSpPr>
          <p:cNvPr id="95" name="Connettore diritto 94"/>
          <p:cNvCxnSpPr/>
          <p:nvPr/>
        </p:nvCxnSpPr>
        <p:spPr>
          <a:xfrm>
            <a:off x="6064601" y="2298956"/>
            <a:ext cx="0" cy="37004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96" name="Immagine 95"/>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94677" y="5528688"/>
            <a:ext cx="522000" cy="468475"/>
          </a:xfrm>
          <a:prstGeom prst="rect">
            <a:avLst/>
          </a:prstGeom>
        </p:spPr>
      </p:pic>
      <p:pic>
        <p:nvPicPr>
          <p:cNvPr id="97" name="Immagine 96"/>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14876" y="2261151"/>
            <a:ext cx="459007" cy="411940"/>
          </a:xfrm>
          <a:prstGeom prst="rect">
            <a:avLst/>
          </a:prstGeom>
        </p:spPr>
      </p:pic>
      <p:pic>
        <p:nvPicPr>
          <p:cNvPr id="98" name="Immagine 97"/>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96325" y="4888273"/>
            <a:ext cx="396000" cy="355395"/>
          </a:xfrm>
          <a:prstGeom prst="rect">
            <a:avLst/>
          </a:prstGeom>
        </p:spPr>
      </p:pic>
      <p:pic>
        <p:nvPicPr>
          <p:cNvPr id="100" name="Immagine 99"/>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84199" y="2312073"/>
            <a:ext cx="523800" cy="470089"/>
          </a:xfrm>
          <a:prstGeom prst="rect">
            <a:avLst/>
          </a:prstGeom>
        </p:spPr>
      </p:pic>
      <p:sp>
        <p:nvSpPr>
          <p:cNvPr id="9" name="Segnaposto numero diapositiva 3">
            <a:extLst>
              <a:ext uri="{FF2B5EF4-FFF2-40B4-BE49-F238E27FC236}">
                <a16:creationId xmlns:a16="http://schemas.microsoft.com/office/drawing/2014/main" id="{D8538D4B-542A-2906-927B-0F1492A36365}"/>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B24DCA1A-9D79-8806-47B0-35EF64A5CC85}"/>
              </a:ext>
            </a:extLst>
          </p:cNvPr>
          <p:cNvSpPr>
            <a:spLocks noChangeArrowheads="1"/>
          </p:cNvSpPr>
          <p:nvPr/>
        </p:nvSpPr>
        <p:spPr bwMode="auto">
          <a:xfrm>
            <a:off x="6693016" y="2224746"/>
            <a:ext cx="5175134" cy="186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 per importi fino a euro 150.000, in funzione del MOL; (ii) per importi superiori a euro 150.000, in funzione dello scoring;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a:t>
            </a:r>
            <a:endParaRPr lang="it-IT" altLang="it-IT" sz="1130" dirty="0">
              <a:solidFill>
                <a:srgbClr val="797979"/>
              </a:solidFill>
              <a:latin typeface="Arial" panose="020B0604020202020204" pitchFamily="34" charset="0"/>
            </a:endParaRPr>
          </a:p>
          <a:p>
            <a:pPr algn="ctr" defTabSz="810604">
              <a:spcBef>
                <a:spcPct val="20000"/>
              </a:spcBef>
              <a:defRPr/>
            </a:pPr>
            <a:r>
              <a:rPr lang="it-IT" altLang="it-IT" sz="1130" b="1" dirty="0">
                <a:solidFill>
                  <a:srgbClr val="797979"/>
                </a:solidFill>
                <a:latin typeface="Arial" panose="020B0604020202020204" pitchFamily="34" charset="0"/>
              </a:rPr>
              <a:t> </a:t>
            </a:r>
          </a:p>
        </p:txBody>
      </p:sp>
      <p:sp>
        <p:nvSpPr>
          <p:cNvPr id="7" name="CasellaDiTesto 6">
            <a:extLst>
              <a:ext uri="{FF2B5EF4-FFF2-40B4-BE49-F238E27FC236}">
                <a16:creationId xmlns:a16="http://schemas.microsoft.com/office/drawing/2014/main" id="{EBE66099-66E7-C14C-CB31-06133AEFC08F}"/>
              </a:ext>
            </a:extLst>
          </p:cNvPr>
          <p:cNvSpPr txBox="1"/>
          <p:nvPr/>
        </p:nvSpPr>
        <p:spPr>
          <a:xfrm>
            <a:off x="6617366" y="3679771"/>
            <a:ext cx="5344881" cy="792135"/>
          </a:xfrm>
          <a:prstGeom prst="rect">
            <a:avLst/>
          </a:prstGeom>
          <a:noFill/>
          <a:ln w="9525">
            <a:noFill/>
            <a:prstDash val="dash"/>
          </a:ln>
        </p:spPr>
        <p:txBody>
          <a:bodyPr wrap="square" lIns="96000" tIns="48000" rIns="96000" bIns="48000" anchor="ctr">
            <a:noAutofit/>
          </a:bodyPr>
          <a:lstStyle/>
          <a:p>
            <a:pPr algn="ctr">
              <a:defRPr/>
            </a:pPr>
            <a:endParaRPr lang="it-IT" altLang="it-IT" sz="1130" dirty="0">
              <a:solidFill>
                <a:srgbClr val="797979"/>
              </a:solidFill>
              <a:latin typeface="Arial" panose="020B0604020202020204" pitchFamily="34" charset="0"/>
            </a:endParaRPr>
          </a:p>
          <a:p>
            <a:pPr algn="ctr">
              <a:defRPr/>
            </a:pPr>
            <a:r>
              <a:rPr lang="it-IT" altLang="it-IT" sz="1130" dirty="0">
                <a:solidFill>
                  <a:srgbClr val="797979"/>
                </a:solidFill>
                <a:latin typeface="Arial" panose="020B0604020202020204" pitchFamily="34" charset="0"/>
              </a:rPr>
              <a:t>*Ai fini dell’accesso alla premialità, la fiera deve essere localizzata </a:t>
            </a:r>
            <a:r>
              <a:rPr lang="it-IT" altLang="it-IT" sz="1130" b="1" dirty="0">
                <a:solidFill>
                  <a:srgbClr val="00B050"/>
                </a:solidFill>
                <a:latin typeface="Arial" panose="020B0604020202020204" pitchFamily="34" charset="0"/>
              </a:rPr>
              <a:t>in Africa o America Latina </a:t>
            </a:r>
            <a:r>
              <a:rPr lang="it-IT" altLang="it-IT" sz="1130" dirty="0">
                <a:solidFill>
                  <a:srgbClr val="797979"/>
                </a:solidFill>
                <a:latin typeface="Arial" panose="020B0604020202020204" pitchFamily="34" charset="0"/>
              </a:rPr>
              <a:t>oppure in </a:t>
            </a:r>
            <a:r>
              <a:rPr lang="it-IT" altLang="it-IT" sz="1130" b="1" dirty="0">
                <a:solidFill>
                  <a:srgbClr val="00B050"/>
                </a:solidFill>
                <a:latin typeface="Arial" panose="020B0604020202020204" pitchFamily="34" charset="0"/>
              </a:rPr>
              <a:t>Italia con focus Africa o America Latina</a:t>
            </a:r>
          </a:p>
        </p:txBody>
      </p:sp>
      <p:pic>
        <p:nvPicPr>
          <p:cNvPr id="3" name="Immagine 2" descr="Immagine che contiene nero, oscurità&#10;&#10;Descrizione generata automaticamente">
            <a:extLst>
              <a:ext uri="{FF2B5EF4-FFF2-40B4-BE49-F238E27FC236}">
                <a16:creationId xmlns:a16="http://schemas.microsoft.com/office/drawing/2014/main" id="{9C36F0B5-94DC-AE63-7F66-79D8E305562E}"/>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730405" y="5527929"/>
            <a:ext cx="254454" cy="254454"/>
          </a:xfrm>
          <a:prstGeom prst="rect">
            <a:avLst/>
          </a:prstGeom>
        </p:spPr>
      </p:pic>
    </p:spTree>
    <p:extLst>
      <p:ext uri="{BB962C8B-B14F-4D97-AF65-F5344CB8AC3E}">
        <p14:creationId xmlns:p14="http://schemas.microsoft.com/office/powerpoint/2010/main" val="4178885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Fiere ed eventi</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23</a:t>
            </a:fld>
            <a:endParaRPr lang="it-IT" dirty="0"/>
          </a:p>
        </p:txBody>
      </p:sp>
      <p:sp>
        <p:nvSpPr>
          <p:cNvPr id="8" name="CasellaDiTesto 7">
            <a:extLst>
              <a:ext uri="{FF2B5EF4-FFF2-40B4-BE49-F238E27FC236}">
                <a16:creationId xmlns:a16="http://schemas.microsoft.com/office/drawing/2014/main" id="{FEB917F2-D4FD-BC5D-4280-E8A8D89E4A6B}"/>
              </a:ext>
            </a:extLst>
          </p:cNvPr>
          <p:cNvSpPr txBox="1"/>
          <p:nvPr/>
        </p:nvSpPr>
        <p:spPr>
          <a:xfrm>
            <a:off x="0" y="618683"/>
            <a:ext cx="2673849" cy="533480"/>
          </a:xfrm>
          <a:prstGeom prst="rect">
            <a:avLst/>
          </a:prstGeom>
          <a:noFill/>
        </p:spPr>
        <p:txBody>
          <a:bodyPr wrap="square" lIns="48000" tIns="48000" rIns="48000" bIns="48000" anchor="ctr" anchorCtr="0">
            <a:noAutofit/>
          </a:bodyPr>
          <a:lstStyle/>
          <a:p>
            <a:pPr algn="ctr"/>
            <a:r>
              <a:rPr lang="it-IT" altLang="it-IT" sz="1200" b="1" dirty="0">
                <a:solidFill>
                  <a:srgbClr val="415364"/>
                </a:solidFill>
                <a:latin typeface="Arial" panose="020B0604020202020204" pitchFamily="34" charset="0"/>
              </a:rPr>
              <a:t>1. Spese per area espositiva</a:t>
            </a:r>
            <a:endParaRPr lang="it-IT" sz="1200" b="1" dirty="0"/>
          </a:p>
        </p:txBody>
      </p:sp>
      <p:sp>
        <p:nvSpPr>
          <p:cNvPr id="10" name="CasellaDiTesto 9">
            <a:extLst>
              <a:ext uri="{FF2B5EF4-FFF2-40B4-BE49-F238E27FC236}">
                <a16:creationId xmlns:a16="http://schemas.microsoft.com/office/drawing/2014/main" id="{F123C750-96AD-5926-BFFD-2E3FAD4AA66E}"/>
              </a:ext>
            </a:extLst>
          </p:cNvPr>
          <p:cNvSpPr txBox="1"/>
          <p:nvPr/>
        </p:nvSpPr>
        <p:spPr>
          <a:xfrm>
            <a:off x="236040" y="986664"/>
            <a:ext cx="3713019" cy="4526047"/>
          </a:xfrm>
          <a:prstGeom prst="rect">
            <a:avLst/>
          </a:prstGeom>
          <a:noFill/>
        </p:spPr>
        <p:txBody>
          <a:bodyPr wrap="square">
            <a:spAutoFit/>
          </a:bodyPr>
          <a:lstStyle/>
          <a:p>
            <a:pPr marL="304792" indent="-304792">
              <a:buFont typeface="+mj-lt"/>
              <a:buAutoNum type="arabicPeriod"/>
            </a:pPr>
            <a:r>
              <a:rPr lang="it-IT" sz="1067" dirty="0"/>
              <a:t>affitto area espositiva, compresi eventuali costi di iscrizione, oneri e diritti fissi obbligatori; allestimento dell’area espositiva (es. pedana, muri perimetrali, soffitto, tetto o copertura, ripostiglio);</a:t>
            </a:r>
          </a:p>
          <a:p>
            <a:pPr marL="304792" indent="-304792">
              <a:buFont typeface="+mj-lt"/>
              <a:buAutoNum type="arabicPeriod"/>
            </a:pPr>
            <a:r>
              <a:rPr lang="it-IT" sz="1067" dirty="0"/>
              <a:t>arredamento dell’area espositiva (es. reception desk, tavoli, sedie, vetrine espositive, cubi espositivi, porta brochure);</a:t>
            </a:r>
          </a:p>
          <a:p>
            <a:pPr marL="304792" indent="-304792">
              <a:buFont typeface="+mj-lt"/>
              <a:buAutoNum type="arabicPeriod"/>
            </a:pPr>
            <a:r>
              <a:rPr lang="it-IT" sz="1067" dirty="0"/>
              <a:t>attrezzature, supporto audio/video (es monitor, tv screen, proiettori e supporti informatici,</a:t>
            </a:r>
          </a:p>
          <a:p>
            <a:pPr marL="304792" indent="-304792">
              <a:buFont typeface="+mj-lt"/>
              <a:buAutoNum type="arabicPeriod"/>
            </a:pPr>
            <a:r>
              <a:rPr lang="it-IT" sz="1067" dirty="0"/>
              <a:t>servizio elettricità (es. allacciamento elettrico, illuminazione stand e prese elettriche per il funzionamento dei macchinari qualora presenti nello stand);</a:t>
            </a:r>
          </a:p>
          <a:p>
            <a:pPr marL="304792" indent="-304792">
              <a:buFont typeface="+mj-lt"/>
              <a:buAutoNum type="arabicPeriod"/>
            </a:pPr>
            <a:r>
              <a:rPr lang="it-IT" sz="1067" dirty="0"/>
              <a:t>utenze varie;</a:t>
            </a:r>
          </a:p>
          <a:p>
            <a:pPr marL="304792" indent="-304792">
              <a:buFont typeface="+mj-lt"/>
              <a:buAutoNum type="arabicPeriod"/>
            </a:pPr>
            <a:r>
              <a:rPr lang="it-IT" sz="1067" dirty="0"/>
              <a:t>servizio di pulizia dello stand;</a:t>
            </a:r>
          </a:p>
          <a:p>
            <a:pPr marL="304792" indent="-304792">
              <a:buFont typeface="+mj-lt"/>
              <a:buAutoNum type="arabicPeriod"/>
            </a:pPr>
            <a:r>
              <a:rPr lang="it-IT" sz="1067" dirty="0"/>
              <a:t>costi di assicurazione;</a:t>
            </a:r>
          </a:p>
          <a:p>
            <a:pPr marL="304792" indent="-304792">
              <a:buFont typeface="+mj-lt"/>
              <a:buAutoNum type="arabicPeriod"/>
            </a:pPr>
            <a:r>
              <a:rPr lang="it-IT" sz="1067" dirty="0"/>
              <a:t>compensi riconosciuti al personale incaricato dall'impresa (sia esterno che il periodo riferito all’esecuzione della fiera/mostra (compresi viaggi, soggiorni e trasferte per il raggiungimento del luogo della fiera/mostra) e/o direttamente collegati alla fiera/mostra stessa, come da idonea documentazione comprovante la spesa. Eventuali ulteriori compensi al personale incaricato dall'impresa (sia esterno che interno) sono riconosciuti nella misura massima del 10% dell’importo del finanziamento concesso;</a:t>
            </a:r>
          </a:p>
          <a:p>
            <a:pPr marL="304792" indent="-304792">
              <a:buFont typeface="+mj-lt"/>
              <a:buAutoNum type="arabicPeriod"/>
            </a:pPr>
            <a:r>
              <a:rPr lang="it-IT" sz="1067" dirty="0"/>
              <a:t>servizi di traduzione ed interpretariato offline.</a:t>
            </a:r>
          </a:p>
        </p:txBody>
      </p:sp>
      <p:sp>
        <p:nvSpPr>
          <p:cNvPr id="13" name="CasellaDiTesto 12">
            <a:extLst>
              <a:ext uri="{FF2B5EF4-FFF2-40B4-BE49-F238E27FC236}">
                <a16:creationId xmlns:a16="http://schemas.microsoft.com/office/drawing/2014/main" id="{BAE3555E-1D90-A55A-E21F-22F8098D103A}"/>
              </a:ext>
            </a:extLst>
          </p:cNvPr>
          <p:cNvSpPr txBox="1"/>
          <p:nvPr/>
        </p:nvSpPr>
        <p:spPr>
          <a:xfrm>
            <a:off x="3466614" y="617650"/>
            <a:ext cx="2673849" cy="533480"/>
          </a:xfrm>
          <a:prstGeom prst="rect">
            <a:avLst/>
          </a:prstGeom>
          <a:noFill/>
        </p:spPr>
        <p:txBody>
          <a:bodyPr wrap="square" lIns="48000" tIns="48000" rIns="48000" bIns="48000" anchor="ctr" anchorCtr="0">
            <a:noAutofit/>
          </a:bodyPr>
          <a:lstStyle/>
          <a:p>
            <a:pPr algn="ctr"/>
            <a:r>
              <a:rPr lang="it-IT" altLang="it-IT" sz="1200" b="1" dirty="0">
                <a:solidFill>
                  <a:srgbClr val="415364"/>
                </a:solidFill>
                <a:latin typeface="Arial" panose="020B0604020202020204" pitchFamily="34" charset="0"/>
              </a:rPr>
              <a:t>2. Spese logistiche</a:t>
            </a:r>
            <a:endParaRPr lang="it-IT" sz="1200" b="1" dirty="0"/>
          </a:p>
        </p:txBody>
      </p:sp>
      <p:sp>
        <p:nvSpPr>
          <p:cNvPr id="14" name="CasellaDiTesto 13">
            <a:extLst>
              <a:ext uri="{FF2B5EF4-FFF2-40B4-BE49-F238E27FC236}">
                <a16:creationId xmlns:a16="http://schemas.microsoft.com/office/drawing/2014/main" id="{0BA9EE8D-1AD9-9D87-DAF8-AAAD3A032C50}"/>
              </a:ext>
            </a:extLst>
          </p:cNvPr>
          <p:cNvSpPr txBox="1"/>
          <p:nvPr/>
        </p:nvSpPr>
        <p:spPr>
          <a:xfrm>
            <a:off x="3572522" y="1622451"/>
            <a:ext cx="2673849" cy="533480"/>
          </a:xfrm>
          <a:prstGeom prst="rect">
            <a:avLst/>
          </a:prstGeom>
          <a:noFill/>
        </p:spPr>
        <p:txBody>
          <a:bodyPr wrap="square" lIns="48000" tIns="48000" rIns="48000" bIns="48000" anchor="ctr" anchorCtr="0">
            <a:noAutofit/>
          </a:bodyPr>
          <a:lstStyle/>
          <a:p>
            <a:pPr algn="ctr"/>
            <a:r>
              <a:rPr lang="it-IT" altLang="it-IT" sz="1200" b="1" dirty="0">
                <a:solidFill>
                  <a:srgbClr val="415364"/>
                </a:solidFill>
                <a:latin typeface="Arial" panose="020B0604020202020204" pitchFamily="34" charset="0"/>
              </a:rPr>
              <a:t>3. Spese promozionali</a:t>
            </a:r>
            <a:endParaRPr lang="it-IT" sz="1200" b="1" dirty="0"/>
          </a:p>
        </p:txBody>
      </p:sp>
      <p:sp>
        <p:nvSpPr>
          <p:cNvPr id="15" name="CasellaDiTesto 14">
            <a:extLst>
              <a:ext uri="{FF2B5EF4-FFF2-40B4-BE49-F238E27FC236}">
                <a16:creationId xmlns:a16="http://schemas.microsoft.com/office/drawing/2014/main" id="{C288A3FE-4A5A-EBC0-2618-1EFA007C884C}"/>
              </a:ext>
            </a:extLst>
          </p:cNvPr>
          <p:cNvSpPr txBox="1"/>
          <p:nvPr/>
        </p:nvSpPr>
        <p:spPr>
          <a:xfrm>
            <a:off x="4056717" y="4454280"/>
            <a:ext cx="3612306"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4. Spese per consulenze connesse alla partecipazione alla fiera/mostra:</a:t>
            </a:r>
            <a:endParaRPr lang="it-IT" sz="1200" b="1" dirty="0"/>
          </a:p>
        </p:txBody>
      </p:sp>
      <p:sp>
        <p:nvSpPr>
          <p:cNvPr id="16" name="CasellaDiTesto 15">
            <a:extLst>
              <a:ext uri="{FF2B5EF4-FFF2-40B4-BE49-F238E27FC236}">
                <a16:creationId xmlns:a16="http://schemas.microsoft.com/office/drawing/2014/main" id="{28E65747-F556-51F8-CDA7-E8F5CF7924B6}"/>
              </a:ext>
            </a:extLst>
          </p:cNvPr>
          <p:cNvSpPr txBox="1"/>
          <p:nvPr/>
        </p:nvSpPr>
        <p:spPr>
          <a:xfrm>
            <a:off x="7810272" y="636234"/>
            <a:ext cx="3835285"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5. Spese digitali connesse alla partecipazione alla fiera/mostra:</a:t>
            </a:r>
            <a:endParaRPr lang="it-IT" sz="1200" b="1" dirty="0"/>
          </a:p>
        </p:txBody>
      </p:sp>
      <p:sp>
        <p:nvSpPr>
          <p:cNvPr id="18" name="CasellaDiTesto 17">
            <a:extLst>
              <a:ext uri="{FF2B5EF4-FFF2-40B4-BE49-F238E27FC236}">
                <a16:creationId xmlns:a16="http://schemas.microsoft.com/office/drawing/2014/main" id="{58647FD4-E12D-704C-00E2-82669FC07979}"/>
              </a:ext>
            </a:extLst>
          </p:cNvPr>
          <p:cNvSpPr txBox="1"/>
          <p:nvPr/>
        </p:nvSpPr>
        <p:spPr>
          <a:xfrm>
            <a:off x="3897026" y="963606"/>
            <a:ext cx="3146807" cy="749179"/>
          </a:xfrm>
          <a:prstGeom prst="rect">
            <a:avLst/>
          </a:prstGeom>
          <a:noFill/>
        </p:spPr>
        <p:txBody>
          <a:bodyPr wrap="square">
            <a:spAutoFit/>
          </a:bodyPr>
          <a:lstStyle>
            <a:defPPr>
              <a:defRPr lang="it-IT"/>
            </a:defPPr>
            <a:lvl1pPr marL="228600" indent="-228600">
              <a:buFont typeface="+mj-lt"/>
              <a:buAutoNum type="arabicPeriod"/>
              <a:defRPr sz="800"/>
            </a:lvl1pPr>
          </a:lstStyle>
          <a:p>
            <a:pPr marL="364058" lvl="1" indent="-253994">
              <a:buFont typeface="+mj-lt"/>
              <a:buAutoNum type="arabicPeriod"/>
            </a:pPr>
            <a:r>
              <a:rPr lang="it-IT" sz="1067" dirty="0"/>
              <a:t>trasporto a destinazione di materiale e prodotti esposti, compreso il trasporto di campionario;</a:t>
            </a:r>
          </a:p>
          <a:p>
            <a:pPr marL="364058" lvl="1" indent="-253994">
              <a:buFont typeface="+mj-lt"/>
              <a:buAutoNum type="arabicPeriod"/>
            </a:pPr>
            <a:r>
              <a:rPr lang="it-IT" sz="1067" dirty="0"/>
              <a:t>movimentazione dei macchinari/prodotti.</a:t>
            </a:r>
          </a:p>
        </p:txBody>
      </p:sp>
      <p:sp>
        <p:nvSpPr>
          <p:cNvPr id="20" name="CasellaDiTesto 19">
            <a:extLst>
              <a:ext uri="{FF2B5EF4-FFF2-40B4-BE49-F238E27FC236}">
                <a16:creationId xmlns:a16="http://schemas.microsoft.com/office/drawing/2014/main" id="{B4D0B311-1266-FA42-C2C1-18194BDC9991}"/>
              </a:ext>
            </a:extLst>
          </p:cNvPr>
          <p:cNvSpPr txBox="1"/>
          <p:nvPr/>
        </p:nvSpPr>
        <p:spPr>
          <a:xfrm>
            <a:off x="4000755" y="2009733"/>
            <a:ext cx="3835285" cy="2391296"/>
          </a:xfrm>
          <a:prstGeom prst="rect">
            <a:avLst/>
          </a:prstGeom>
          <a:noFill/>
        </p:spPr>
        <p:txBody>
          <a:bodyPr wrap="square">
            <a:spAutoFit/>
          </a:bodyPr>
          <a:lstStyle>
            <a:defPPr>
              <a:defRPr lang="it-IT"/>
            </a:defPPr>
            <a:lvl1pPr marL="228600" indent="-228600">
              <a:buFont typeface="+mj-lt"/>
              <a:buAutoNum type="arabicPeriod"/>
              <a:defRPr sz="800"/>
            </a:lvl1pPr>
          </a:lstStyle>
          <a:p>
            <a:r>
              <a:rPr lang="it-IT" sz="1067" dirty="0"/>
              <a:t>partecipazione/organizzazione di business meeting, workshop, B2B, B2C;</a:t>
            </a:r>
          </a:p>
          <a:p>
            <a:r>
              <a:rPr lang="it-IT" sz="1067" dirty="0"/>
              <a:t>spese di pubblicità, cartellonistica e grafica per i mezzi di stampa (es. pubblicità nel catalogo ufficiale, magazine e quotidiani informativi della fiera o della mostra, a supporto dell’iniziativa, stampa specializzata, </a:t>
            </a:r>
            <a:r>
              <a:rPr lang="it-IT" sz="1067" dirty="0" err="1"/>
              <a:t>omaggistica</a:t>
            </a:r>
            <a:r>
              <a:rPr lang="it-IT" sz="1067" dirty="0"/>
              <a:t>);</a:t>
            </a:r>
          </a:p>
          <a:p>
            <a:r>
              <a:rPr lang="it-IT" sz="1067" dirty="0"/>
              <a:t>realizzazione banner (es. poster e cartellonistica negli spazi esterni e limitrofi al centro fieristico).</a:t>
            </a:r>
          </a:p>
          <a:p>
            <a:r>
              <a:rPr lang="it-IT" sz="1067" dirty="0"/>
              <a:t>spese di certificazione dei prodotti</a:t>
            </a:r>
          </a:p>
          <a:p>
            <a:pPr>
              <a:spcAft>
                <a:spcPts val="800"/>
              </a:spcAft>
            </a:pPr>
            <a:r>
              <a:rPr lang="it-IT" sz="1067" dirty="0"/>
              <a:t>spese di viaggio e soggiorno (c.d. </a:t>
            </a:r>
            <a:r>
              <a:rPr lang="it-IT" sz="1067" i="1" dirty="0"/>
              <a:t>incoming</a:t>
            </a:r>
            <a:r>
              <a:rPr lang="it-IT" sz="1067" dirty="0"/>
              <a:t>) in fiera di potenziali clienti, sia per le fiere e gli eventi che si tengono nel Paese Estero, sia per le fiere e gli eventi di carattere internazionale in Italia. </a:t>
            </a:r>
          </a:p>
        </p:txBody>
      </p:sp>
      <p:sp>
        <p:nvSpPr>
          <p:cNvPr id="22" name="CasellaDiTesto 21">
            <a:extLst>
              <a:ext uri="{FF2B5EF4-FFF2-40B4-BE49-F238E27FC236}">
                <a16:creationId xmlns:a16="http://schemas.microsoft.com/office/drawing/2014/main" id="{7C5869D6-B3AF-5EDB-F392-D462DEEE5E89}"/>
              </a:ext>
            </a:extLst>
          </p:cNvPr>
          <p:cNvSpPr txBox="1"/>
          <p:nvPr/>
        </p:nvSpPr>
        <p:spPr>
          <a:xfrm>
            <a:off x="3949059" y="5009543"/>
            <a:ext cx="3713019" cy="749179"/>
          </a:xfrm>
          <a:prstGeom prst="rect">
            <a:avLst/>
          </a:prstGeom>
          <a:noFill/>
        </p:spPr>
        <p:txBody>
          <a:bodyPr wrap="square">
            <a:spAutoFit/>
          </a:bodyPr>
          <a:lstStyle>
            <a:defPPr>
              <a:defRPr lang="it-IT"/>
            </a:defPPr>
            <a:lvl1pPr marL="228600" indent="-228600">
              <a:buFont typeface="+mj-lt"/>
              <a:buAutoNum type="arabicPeriod"/>
              <a:defRPr sz="800"/>
            </a:lvl1pPr>
            <a:lvl2pPr marL="273050" lvl="1" indent="-190500">
              <a:buFont typeface="+mj-lt"/>
              <a:buAutoNum type="arabicPeriod"/>
              <a:defRPr sz="800"/>
            </a:lvl2pPr>
          </a:lstStyle>
          <a:p>
            <a:pPr lvl="1"/>
            <a:r>
              <a:rPr lang="it-IT" sz="1067" dirty="0"/>
              <a:t>consulenze esterne (es. designer/architetti, innovazione prodotti, servizi fotografici/video).</a:t>
            </a:r>
          </a:p>
          <a:p>
            <a:pPr lvl="1"/>
            <a:r>
              <a:rPr lang="it-IT" sz="1067" dirty="0"/>
              <a:t>consulenze in ambito digitale (es. digital manager, social media manager, digital marketing manager);</a:t>
            </a:r>
          </a:p>
        </p:txBody>
      </p:sp>
      <p:sp>
        <p:nvSpPr>
          <p:cNvPr id="24" name="CasellaDiTesto 23">
            <a:extLst>
              <a:ext uri="{FF2B5EF4-FFF2-40B4-BE49-F238E27FC236}">
                <a16:creationId xmlns:a16="http://schemas.microsoft.com/office/drawing/2014/main" id="{D32B7F83-90AC-F5EE-C64F-6DA648B505DF}"/>
              </a:ext>
            </a:extLst>
          </p:cNvPr>
          <p:cNvSpPr txBox="1"/>
          <p:nvPr/>
        </p:nvSpPr>
        <p:spPr>
          <a:xfrm>
            <a:off x="7774061" y="1062223"/>
            <a:ext cx="3871496" cy="2391296"/>
          </a:xfrm>
          <a:prstGeom prst="rect">
            <a:avLst/>
          </a:prstGeom>
          <a:noFill/>
        </p:spPr>
        <p:txBody>
          <a:bodyPr wrap="square">
            <a:spAutoFit/>
          </a:bodyPr>
          <a:lstStyle>
            <a:defPPr>
              <a:defRPr lang="it-IT"/>
            </a:defPPr>
            <a:lvl1pPr marL="228600" indent="-228600">
              <a:buFont typeface="+mj-lt"/>
              <a:buAutoNum type="arabicPeriod"/>
              <a:defRPr sz="800"/>
            </a:lvl1pPr>
          </a:lstStyle>
          <a:p>
            <a:pPr marL="304792" lvl="1" indent="-304792">
              <a:buFont typeface="+mj-lt"/>
              <a:buAutoNum type="arabicPeriod"/>
            </a:pPr>
            <a:r>
              <a:rPr lang="it-IT" sz="1067" dirty="0" err="1"/>
              <a:t>fee</a:t>
            </a:r>
            <a:r>
              <a:rPr lang="it-IT" sz="1067" dirty="0"/>
              <a:t> di iscrizione alla manifestazione virtuale, compresi i costi per l’elaborazione del contenuto virtuale (es. stand virtuali, presentazione dell’azienda, cataloghi virtuali, eventi live streaming, webinar)</a:t>
            </a:r>
          </a:p>
          <a:p>
            <a:pPr marL="304792" lvl="1" indent="-304792">
              <a:buFont typeface="+mj-lt"/>
              <a:buAutoNum type="arabicPeriod"/>
            </a:pPr>
            <a:r>
              <a:rPr lang="it-IT" sz="1067" dirty="0"/>
              <a:t>spese per integrazione e sviluppo digitale di piattaforme CRM;</a:t>
            </a:r>
          </a:p>
          <a:p>
            <a:pPr marL="304792" lvl="1" indent="-304792">
              <a:buFont typeface="+mj-lt"/>
              <a:buAutoNum type="arabicPeriod"/>
            </a:pPr>
            <a:r>
              <a:rPr lang="it-IT" sz="1067" dirty="0"/>
              <a:t>spese di web design (es. landing page, pagina dedicate all’evento) e integrazione/innovazione di contenuti/funzionalità digitali anche su piattaforme già esistenti;</a:t>
            </a:r>
          </a:p>
          <a:p>
            <a:pPr marL="304792" lvl="1" indent="-304792">
              <a:buFont typeface="+mj-lt"/>
              <a:buAutoNum type="arabicPeriod"/>
            </a:pPr>
            <a:r>
              <a:rPr lang="it-IT" sz="1067" dirty="0"/>
              <a:t>spese per digital marketing (es. banner video, banner sul sito ufficiale della fiera/mostra, newsletter, social network);</a:t>
            </a:r>
          </a:p>
          <a:p>
            <a:pPr marL="304792" lvl="1" indent="-304792">
              <a:buFont typeface="+mj-lt"/>
              <a:buAutoNum type="arabicPeriod"/>
            </a:pPr>
            <a:r>
              <a:rPr lang="it-IT" sz="1067" dirty="0"/>
              <a:t>servizi di traduzione ed interpretariato online;</a:t>
            </a:r>
          </a:p>
        </p:txBody>
      </p:sp>
      <p:sp>
        <p:nvSpPr>
          <p:cNvPr id="25" name="CasellaDiTesto 24">
            <a:extLst>
              <a:ext uri="{FF2B5EF4-FFF2-40B4-BE49-F238E27FC236}">
                <a16:creationId xmlns:a16="http://schemas.microsoft.com/office/drawing/2014/main" id="{3D99043B-566C-BFC2-259C-8AF1DA07F13D}"/>
              </a:ext>
            </a:extLst>
          </p:cNvPr>
          <p:cNvSpPr txBox="1"/>
          <p:nvPr/>
        </p:nvSpPr>
        <p:spPr>
          <a:xfrm>
            <a:off x="7823156" y="3498116"/>
            <a:ext cx="3835285"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6. Spese consulenziali professionali  per le verifiche di conformità alla normativa ambientale nazionale</a:t>
            </a:r>
            <a:endParaRPr lang="it-IT" sz="1200" b="1" dirty="0"/>
          </a:p>
        </p:txBody>
      </p:sp>
      <p:sp>
        <p:nvSpPr>
          <p:cNvPr id="26" name="CasellaDiTesto 25">
            <a:extLst>
              <a:ext uri="{FF2B5EF4-FFF2-40B4-BE49-F238E27FC236}">
                <a16:creationId xmlns:a16="http://schemas.microsoft.com/office/drawing/2014/main" id="{EE7CCE05-D00E-B6B6-0462-731CA7CDD546}"/>
              </a:ext>
            </a:extLst>
          </p:cNvPr>
          <p:cNvSpPr txBox="1"/>
          <p:nvPr/>
        </p:nvSpPr>
        <p:spPr>
          <a:xfrm>
            <a:off x="7823156" y="4041130"/>
            <a:ext cx="4238853" cy="913172"/>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7. Spese per consulenze  finalizzate alla presentazione e gestione della richiesta di Intervento Agevolativo per un valore fino a un massimo del 5% dell’importo rendicontato deliberato*</a:t>
            </a:r>
            <a:endParaRPr lang="it-IT" sz="1200" b="1" dirty="0"/>
          </a:p>
        </p:txBody>
      </p:sp>
      <p:sp>
        <p:nvSpPr>
          <p:cNvPr id="27" name="CasellaDiTesto 26">
            <a:extLst>
              <a:ext uri="{FF2B5EF4-FFF2-40B4-BE49-F238E27FC236}">
                <a16:creationId xmlns:a16="http://schemas.microsoft.com/office/drawing/2014/main" id="{702AE9D4-E487-D1D8-7FED-DB0E65D3C1D8}"/>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spTree>
    <p:extLst>
      <p:ext uri="{BB962C8B-B14F-4D97-AF65-F5344CB8AC3E}">
        <p14:creationId xmlns:p14="http://schemas.microsoft.com/office/powerpoint/2010/main" val="357743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gnaposto testo 1"/>
          <p:cNvSpPr>
            <a:spLocks noGrp="1"/>
          </p:cNvSpPr>
          <p:nvPr>
            <p:ph type="body" idx="13"/>
          </p:nvPr>
        </p:nvSpPr>
        <p:spPr>
          <a:xfrm>
            <a:off x="412311" y="342111"/>
            <a:ext cx="9471428" cy="383116"/>
          </a:xfrm>
        </p:spPr>
        <p:txBody>
          <a:bodyPr/>
          <a:lstStyle/>
          <a:p>
            <a:r>
              <a:rPr lang="it-IT" dirty="0"/>
              <a:t>Sviluppo del commercio elettronico delle imprese italiane in Paesi esteri («</a:t>
            </a:r>
            <a:r>
              <a:rPr lang="it-IT" dirty="0">
                <a:solidFill>
                  <a:schemeClr val="accent2"/>
                </a:solidFill>
              </a:rPr>
              <a:t>E-Commerce</a:t>
            </a:r>
            <a:r>
              <a:rPr lang="it-IT" dirty="0"/>
              <a:t>»)</a:t>
            </a:r>
          </a:p>
          <a:p>
            <a:endParaRPr lang="it-IT" dirty="0"/>
          </a:p>
        </p:txBody>
      </p:sp>
      <p:sp>
        <p:nvSpPr>
          <p:cNvPr id="42" name="Segnaposto testo 25">
            <a:extLst>
              <a:ext uri="{FF2B5EF4-FFF2-40B4-BE49-F238E27FC236}">
                <a16:creationId xmlns:a16="http://schemas.microsoft.com/office/drawing/2014/main" id="{6B995381-B17B-4631-89F9-93B28697404F}"/>
              </a:ext>
            </a:extLst>
          </p:cNvPr>
          <p:cNvSpPr txBox="1">
            <a:spLocks/>
          </p:cNvSpPr>
          <p:nvPr/>
        </p:nvSpPr>
        <p:spPr bwMode="auto">
          <a:xfrm>
            <a:off x="1003918" y="126447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per </a:t>
            </a:r>
            <a:r>
              <a:rPr lang="it-IT" altLang="it-IT" sz="1400" b="1" dirty="0">
                <a:solidFill>
                  <a:srgbClr val="415364"/>
                </a:solidFill>
                <a:latin typeface="Arial" panose="020B0604020202020204" pitchFamily="34" charset="0"/>
              </a:rPr>
              <a:t>(i) la creazione o (ii) il miglioramento di una Piattaforma propria di e-commerce</a:t>
            </a:r>
            <a:r>
              <a:rPr lang="it-IT" altLang="it-IT" sz="1400" dirty="0">
                <a:solidFill>
                  <a:srgbClr val="415364"/>
                </a:solidFill>
                <a:latin typeface="Arial" panose="020B0604020202020204" pitchFamily="34" charset="0"/>
              </a:rPr>
              <a:t> oppure per </a:t>
            </a:r>
            <a:r>
              <a:rPr lang="it-IT" altLang="it-IT" sz="1400" b="1" dirty="0">
                <a:solidFill>
                  <a:srgbClr val="415364"/>
                </a:solidFill>
                <a:latin typeface="Arial" panose="020B0604020202020204" pitchFamily="34" charset="0"/>
              </a:rPr>
              <a:t>(iii) l’accesso ad una Piattaforma di terzi (market place) </a:t>
            </a:r>
            <a:r>
              <a:rPr lang="it-IT" altLang="it-IT" sz="1400" dirty="0">
                <a:solidFill>
                  <a:srgbClr val="415364"/>
                </a:solidFill>
                <a:latin typeface="Arial" panose="020B0604020202020204" pitchFamily="34" charset="0"/>
              </a:rPr>
              <a:t>per la commercializzazione in Paesi esteri di beni o servizi prodotti in Italia o con marchio italiano</a:t>
            </a:r>
          </a:p>
        </p:txBody>
      </p:sp>
      <p:pic>
        <p:nvPicPr>
          <p:cNvPr id="43" name="Immagine 42"/>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2311" y="1410017"/>
            <a:ext cx="597824" cy="597824"/>
          </a:xfrm>
          <a:prstGeom prst="rect">
            <a:avLst/>
          </a:prstGeom>
        </p:spPr>
      </p:pic>
      <p:sp>
        <p:nvSpPr>
          <p:cNvPr id="44" name="Rettangolo 43">
            <a:extLst>
              <a:ext uri="{FF2B5EF4-FFF2-40B4-BE49-F238E27FC236}">
                <a16:creationId xmlns:a16="http://schemas.microsoft.com/office/drawing/2014/main" id="{CB8AE001-6839-4DC6-827E-F42764EFF6F0}"/>
              </a:ext>
            </a:extLst>
          </p:cNvPr>
          <p:cNvSpPr>
            <a:spLocks noChangeArrowheads="1"/>
          </p:cNvSpPr>
          <p:nvPr/>
        </p:nvSpPr>
        <p:spPr bwMode="auto">
          <a:xfrm>
            <a:off x="726526" y="5199661"/>
            <a:ext cx="4715987"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a saldo dell’importo rendicontato </a:t>
            </a:r>
          </a:p>
        </p:txBody>
      </p:sp>
      <p:sp>
        <p:nvSpPr>
          <p:cNvPr id="45"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49439" y="2328662"/>
            <a:ext cx="4712487"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 almeno 2 bilanci relativi a 2 esercizi completi</a:t>
            </a:r>
          </a:p>
        </p:txBody>
      </p:sp>
      <p:sp>
        <p:nvSpPr>
          <p:cNvPr id="46" name="Rettangolo 45">
            <a:extLst>
              <a:ext uri="{FF2B5EF4-FFF2-40B4-BE49-F238E27FC236}">
                <a16:creationId xmlns:a16="http://schemas.microsoft.com/office/drawing/2014/main" id="{C4DC1474-D9A6-4443-B30F-FDC0AB40DE10}"/>
              </a:ext>
            </a:extLst>
          </p:cNvPr>
          <p:cNvSpPr>
            <a:spLocks noChangeArrowheads="1"/>
          </p:cNvSpPr>
          <p:nvPr/>
        </p:nvSpPr>
        <p:spPr bwMode="auto">
          <a:xfrm>
            <a:off x="672680" y="3211461"/>
            <a:ext cx="4715987"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Max 20% del fatturato medio ultimo biennio</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Piattaforma propria e di terzi: fino a </a:t>
            </a:r>
            <a:r>
              <a:rPr lang="it-IT" sz="1130" dirty="0">
                <a:solidFill>
                  <a:srgbClr val="005392"/>
                </a:solidFill>
                <a:latin typeface="Arial"/>
              </a:rPr>
              <a:t>euro 500.000</a:t>
            </a:r>
          </a:p>
        </p:txBody>
      </p:sp>
      <p:sp>
        <p:nvSpPr>
          <p:cNvPr id="47" name="Rettangolo 46">
            <a:extLst>
              <a:ext uri="{FF2B5EF4-FFF2-40B4-BE49-F238E27FC236}">
                <a16:creationId xmlns:a16="http://schemas.microsoft.com/office/drawing/2014/main" id="{DEC0FADB-17C8-423C-A4CF-8F31DAAD1FE1}"/>
              </a:ext>
            </a:extLst>
          </p:cNvPr>
          <p:cNvSpPr/>
          <p:nvPr/>
        </p:nvSpPr>
        <p:spPr>
          <a:xfrm>
            <a:off x="672680" y="4353779"/>
            <a:ext cx="4721801" cy="502702"/>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130" dirty="0">
                <a:solidFill>
                  <a:srgbClr val="797979"/>
                </a:solidFill>
                <a:latin typeface="Arial"/>
              </a:rPr>
              <a:t>4 anni, di cui 2 di preammortamento</a:t>
            </a:r>
          </a:p>
        </p:txBody>
      </p:sp>
      <p:sp>
        <p:nvSpPr>
          <p:cNvPr id="4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956162" y="4623252"/>
            <a:ext cx="4721801" cy="11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la «Creazione, sviluppo o miglioramento di una Piattaforma propria oppure utilizzo di una Piattaforma di terzi». </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«Investimenti per la Piattaforma propria oppure per la Piattaforma di terzi»</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promozionali e di formazione relative al progetto</a:t>
            </a:r>
          </a:p>
        </p:txBody>
      </p:sp>
      <p:pic>
        <p:nvPicPr>
          <p:cNvPr id="49" name="Immagine 48"/>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96360" y="3417136"/>
            <a:ext cx="522000" cy="522000"/>
          </a:xfrm>
          <a:prstGeom prst="rect">
            <a:avLst/>
          </a:prstGeom>
        </p:spPr>
      </p:pic>
      <p:pic>
        <p:nvPicPr>
          <p:cNvPr id="50" name="Immagine 49"/>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65922" y="4319670"/>
            <a:ext cx="522000" cy="522000"/>
          </a:xfrm>
          <a:prstGeom prst="rect">
            <a:avLst/>
          </a:prstGeom>
        </p:spPr>
      </p:pic>
      <p:cxnSp>
        <p:nvCxnSpPr>
          <p:cNvPr id="51" name="Connettore diritto 50"/>
          <p:cNvCxnSpPr>
            <a:cxnSpLocks/>
          </p:cNvCxnSpPr>
          <p:nvPr/>
        </p:nvCxnSpPr>
        <p:spPr>
          <a:xfrm>
            <a:off x="6152989" y="2304212"/>
            <a:ext cx="0" cy="3363163"/>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52" name="Immagine 51"/>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64863" y="5288757"/>
            <a:ext cx="522000" cy="522000"/>
          </a:xfrm>
          <a:prstGeom prst="rect">
            <a:avLst/>
          </a:prstGeom>
        </p:spPr>
      </p:pic>
      <p:pic>
        <p:nvPicPr>
          <p:cNvPr id="53" name="Immagine 52"/>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96360" y="2351234"/>
            <a:ext cx="459007" cy="459007"/>
          </a:xfrm>
          <a:prstGeom prst="rect">
            <a:avLst/>
          </a:prstGeom>
        </p:spPr>
      </p:pic>
      <p:pic>
        <p:nvPicPr>
          <p:cNvPr id="54" name="Immagine 53"/>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413124" y="4785510"/>
            <a:ext cx="396000" cy="396000"/>
          </a:xfrm>
          <a:prstGeom prst="rect">
            <a:avLst/>
          </a:prstGeom>
        </p:spPr>
      </p:pic>
      <p:pic>
        <p:nvPicPr>
          <p:cNvPr id="56" name="Immagine 55"/>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381854" y="2286441"/>
            <a:ext cx="523800" cy="523800"/>
          </a:xfrm>
          <a:prstGeom prst="rect">
            <a:avLst/>
          </a:prstGeom>
        </p:spPr>
      </p:pic>
      <p:sp>
        <p:nvSpPr>
          <p:cNvPr id="6" name="Segnaposto numero diapositiva 3">
            <a:extLst>
              <a:ext uri="{FF2B5EF4-FFF2-40B4-BE49-F238E27FC236}">
                <a16:creationId xmlns:a16="http://schemas.microsoft.com/office/drawing/2014/main" id="{A67CBF3B-D5AD-9598-5919-E6CDAFA51A2B}"/>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96AAD672-9459-0C25-DD5F-6562DC34968B}"/>
              </a:ext>
            </a:extLst>
          </p:cNvPr>
          <p:cNvSpPr>
            <a:spLocks noChangeArrowheads="1"/>
          </p:cNvSpPr>
          <p:nvPr/>
        </p:nvSpPr>
        <p:spPr bwMode="auto">
          <a:xfrm>
            <a:off x="6809124" y="2271498"/>
            <a:ext cx="4967221" cy="168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a:t>
            </a:r>
            <a:endParaRPr lang="it-IT" altLang="it-IT" sz="1130" dirty="0">
              <a:solidFill>
                <a:srgbClr val="797979"/>
              </a:solidFill>
              <a:latin typeface="Arial" panose="020B0604020202020204" pitchFamily="34" charset="0"/>
            </a:endParaRPr>
          </a:p>
          <a:p>
            <a:pPr algn="ctr" defTabSz="810604">
              <a:spcBef>
                <a:spcPct val="20000"/>
              </a:spcBef>
              <a:defRPr/>
            </a:pPr>
            <a:endParaRPr lang="it-IT" altLang="it-IT" sz="1130" dirty="0">
              <a:solidFill>
                <a:srgbClr val="797979"/>
              </a:solidFill>
              <a:latin typeface="Arial" panose="020B0604020202020204" pitchFamily="34" charset="0"/>
            </a:endParaRPr>
          </a:p>
        </p:txBody>
      </p:sp>
      <p:sp>
        <p:nvSpPr>
          <p:cNvPr id="8" name="CasellaDiTesto 7">
            <a:extLst>
              <a:ext uri="{FF2B5EF4-FFF2-40B4-BE49-F238E27FC236}">
                <a16:creationId xmlns:a16="http://schemas.microsoft.com/office/drawing/2014/main" id="{DBF5D1A1-FAF4-385C-D409-D7E6D9CB6F33}"/>
              </a:ext>
            </a:extLst>
          </p:cNvPr>
          <p:cNvSpPr txBox="1"/>
          <p:nvPr/>
        </p:nvSpPr>
        <p:spPr>
          <a:xfrm>
            <a:off x="6863466" y="3647385"/>
            <a:ext cx="4896323" cy="858794"/>
          </a:xfrm>
          <a:prstGeom prst="rect">
            <a:avLst/>
          </a:prstGeom>
          <a:noFill/>
          <a:ln w="9525">
            <a:noFill/>
            <a:prstDash val="dash"/>
          </a:ln>
        </p:spPr>
        <p:txBody>
          <a:bodyPr wrap="square" lIns="96000" tIns="48000" rIns="96000" bIns="48000" anchor="ctr">
            <a:noAutofit/>
          </a:bodyPr>
          <a:lstStyle/>
          <a:p>
            <a:pPr algn="ctr">
              <a:spcAft>
                <a:spcPts val="600"/>
              </a:spcAft>
              <a:defRPr/>
            </a:pPr>
            <a:endParaRPr lang="it-IT" altLang="it-IT" sz="1050" dirty="0">
              <a:solidFill>
                <a:srgbClr val="797979"/>
              </a:solidFill>
              <a:latin typeface="Arial" panose="020B0604020202020204" pitchFamily="34" charset="0"/>
            </a:endParaRPr>
          </a:p>
          <a:p>
            <a:pPr algn="ctr">
              <a:spcAft>
                <a:spcPts val="600"/>
              </a:spcAft>
              <a:defRPr/>
            </a:pPr>
            <a:r>
              <a:rPr lang="it-IT" altLang="it-IT" sz="1050" dirty="0">
                <a:solidFill>
                  <a:srgbClr val="797979"/>
                </a:solidFill>
                <a:latin typeface="Arial" panose="020B0604020202020204" pitchFamily="34" charset="0"/>
              </a:rPr>
              <a:t>*Ai fini dell’accesso alla premialità, la piattaforma o il marketplace devono avere </a:t>
            </a:r>
            <a:r>
              <a:rPr lang="it-IT" altLang="it-IT" sz="1050" b="1" dirty="0">
                <a:solidFill>
                  <a:srgbClr val="00B050"/>
                </a:solidFill>
                <a:latin typeface="Arial" panose="020B0604020202020204" pitchFamily="34" charset="0"/>
              </a:rPr>
              <a:t>dominio di primo o secondo livello localizzato in un paese africano o in un paese in America Latina</a:t>
            </a:r>
          </a:p>
          <a:p>
            <a:pPr marL="800100" lvl="1" indent="-342900" algn="ctr">
              <a:lnSpc>
                <a:spcPct val="107000"/>
              </a:lnSpc>
              <a:spcAft>
                <a:spcPts val="600"/>
              </a:spcAft>
              <a:buSzPts val="900"/>
              <a:buFont typeface="Arial" panose="020B0604020202020204" pitchFamily="34" charset="0"/>
              <a:buAutoNum type="romanLcParenBoth"/>
            </a:pPr>
            <a:endParaRPr lang="it-IT" sz="105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2094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E-commerce</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25</a:t>
            </a:fld>
            <a:endParaRPr lang="it-IT" dirty="0"/>
          </a:p>
        </p:txBody>
      </p:sp>
      <p:sp>
        <p:nvSpPr>
          <p:cNvPr id="3" name="CasellaDiTesto 2">
            <a:extLst>
              <a:ext uri="{FF2B5EF4-FFF2-40B4-BE49-F238E27FC236}">
                <a16:creationId xmlns:a16="http://schemas.microsoft.com/office/drawing/2014/main" id="{68A32E50-ACC1-F79C-B9A2-B15478236E5A}"/>
              </a:ext>
            </a:extLst>
          </p:cNvPr>
          <p:cNvSpPr txBox="1"/>
          <p:nvPr/>
        </p:nvSpPr>
        <p:spPr>
          <a:xfrm>
            <a:off x="334433" y="930523"/>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1. Creazione e sviluppo di una Piattaforma propria oppure utilizzo di un market place</a:t>
            </a:r>
            <a:endParaRPr lang="it-IT" sz="1333" b="1" dirty="0"/>
          </a:p>
        </p:txBody>
      </p:sp>
      <p:sp>
        <p:nvSpPr>
          <p:cNvPr id="5" name="CasellaDiTesto 4">
            <a:extLst>
              <a:ext uri="{FF2B5EF4-FFF2-40B4-BE49-F238E27FC236}">
                <a16:creationId xmlns:a16="http://schemas.microsoft.com/office/drawing/2014/main" id="{9E82CCA5-7F0A-1D85-7F6B-87F52613B9C2}"/>
              </a:ext>
            </a:extLst>
          </p:cNvPr>
          <p:cNvSpPr txBox="1"/>
          <p:nvPr/>
        </p:nvSpPr>
        <p:spPr>
          <a:xfrm>
            <a:off x="6268720" y="3030316"/>
            <a:ext cx="5613211" cy="533480"/>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4. Spese consulenziali professionali  per le verifiche di conformità alla normativa ambientale nazionale</a:t>
            </a:r>
            <a:endParaRPr lang="it-IT" sz="1333" b="1" dirty="0"/>
          </a:p>
        </p:txBody>
      </p:sp>
      <p:sp>
        <p:nvSpPr>
          <p:cNvPr id="6" name="CasellaDiTesto 5">
            <a:extLst>
              <a:ext uri="{FF2B5EF4-FFF2-40B4-BE49-F238E27FC236}">
                <a16:creationId xmlns:a16="http://schemas.microsoft.com/office/drawing/2014/main" id="{2F543B4E-A6B9-E7AE-FFD5-F839A24DBC32}"/>
              </a:ext>
            </a:extLst>
          </p:cNvPr>
          <p:cNvSpPr txBox="1"/>
          <p:nvPr/>
        </p:nvSpPr>
        <p:spPr>
          <a:xfrm>
            <a:off x="6303049" y="3866994"/>
            <a:ext cx="5613211" cy="913172"/>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5. Spese per consulenze  finalizzate alla presentazione e gestione della richiesta di Intervento Agevolativo per un valore fino a un massimo del 5% dell’importo deliberato*</a:t>
            </a:r>
            <a:endParaRPr lang="it-IT" sz="1333" b="1" dirty="0"/>
          </a:p>
        </p:txBody>
      </p:sp>
      <p:sp>
        <p:nvSpPr>
          <p:cNvPr id="7" name="CasellaDiTesto 6">
            <a:extLst>
              <a:ext uri="{FF2B5EF4-FFF2-40B4-BE49-F238E27FC236}">
                <a16:creationId xmlns:a16="http://schemas.microsoft.com/office/drawing/2014/main" id="{12EEA8F5-859B-2F48-3450-52FF6FC33B0D}"/>
              </a:ext>
            </a:extLst>
          </p:cNvPr>
          <p:cNvSpPr txBox="1"/>
          <p:nvPr/>
        </p:nvSpPr>
        <p:spPr>
          <a:xfrm>
            <a:off x="334433" y="3103569"/>
            <a:ext cx="5033160" cy="1220011"/>
          </a:xfrm>
          <a:prstGeom prst="rect">
            <a:avLst/>
          </a:prstGeom>
          <a:noFill/>
        </p:spPr>
        <p:txBody>
          <a:bodyPr wrap="square" lIns="48000" tIns="48000" rIns="48000" bIns="48000" anchor="ctr" anchorCtr="0">
            <a:noAutofit/>
          </a:bodyPr>
          <a:lstStyle/>
          <a:p>
            <a:pPr algn="just"/>
            <a:r>
              <a:rPr lang="it-IT" altLang="it-IT" sz="1333" b="1">
                <a:solidFill>
                  <a:srgbClr val="415364"/>
                </a:solidFill>
                <a:latin typeface="Arial" panose="020B0604020202020204" pitchFamily="34" charset="0"/>
              </a:rPr>
              <a:t>2. Investimenti per una Piattaforma propria oppure per un market place </a:t>
            </a:r>
            <a:endParaRPr lang="it-IT" sz="1333" b="1" dirty="0"/>
          </a:p>
        </p:txBody>
      </p:sp>
      <p:sp>
        <p:nvSpPr>
          <p:cNvPr id="8" name="CasellaDiTesto 7">
            <a:extLst>
              <a:ext uri="{FF2B5EF4-FFF2-40B4-BE49-F238E27FC236}">
                <a16:creationId xmlns:a16="http://schemas.microsoft.com/office/drawing/2014/main" id="{5E0D85ED-D5E1-FE50-2E11-B85E7ED561D7}"/>
              </a:ext>
            </a:extLst>
          </p:cNvPr>
          <p:cNvSpPr txBox="1"/>
          <p:nvPr/>
        </p:nvSpPr>
        <p:spPr>
          <a:xfrm>
            <a:off x="6268720" y="814604"/>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3. Spese promozionali e formazione relative al progetto </a:t>
            </a:r>
            <a:endParaRPr lang="it-IT" sz="1333" b="1" dirty="0"/>
          </a:p>
        </p:txBody>
      </p:sp>
      <p:sp>
        <p:nvSpPr>
          <p:cNvPr id="14" name="CasellaDiTesto 13">
            <a:extLst>
              <a:ext uri="{FF2B5EF4-FFF2-40B4-BE49-F238E27FC236}">
                <a16:creationId xmlns:a16="http://schemas.microsoft.com/office/drawing/2014/main" id="{2AFBE0BA-6F22-2A60-E3B5-DBF950B6248E}"/>
              </a:ext>
            </a:extLst>
          </p:cNvPr>
          <p:cNvSpPr txBox="1"/>
          <p:nvPr/>
        </p:nvSpPr>
        <p:spPr>
          <a:xfrm>
            <a:off x="-196987" y="1737612"/>
            <a:ext cx="6096000" cy="1309397"/>
          </a:xfrm>
          <a:prstGeom prst="rect">
            <a:avLst/>
          </a:prstGeom>
          <a:noFill/>
        </p:spPr>
        <p:txBody>
          <a:bodyPr wrap="square">
            <a:spAutoFit/>
          </a:bodyPr>
          <a:lstStyle/>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creazione, acquisizione e configurazione della piattaforma;</a:t>
            </a:r>
          </a:p>
          <a:p>
            <a:pPr marL="990575" lvl="1" indent="-380990" algn="just">
              <a:lnSpc>
                <a:spcPct val="107000"/>
              </a:lnSpc>
              <a:buFont typeface="Courier New" panose="02070309020205020404" pitchFamily="49" charset="0"/>
              <a:buChar char="o"/>
            </a:pPr>
            <a:r>
              <a:rPr lang="en-GB" sz="1067" dirty="0" err="1">
                <a:latin typeface="Arial" panose="020B0604020202020204" pitchFamily="34" charset="0"/>
                <a:ea typeface="Calibri" panose="020F0502020204030204" pitchFamily="34" charset="0"/>
                <a:cs typeface="Times New Roman" panose="02020603050405020304" pitchFamily="18" charset="0"/>
              </a:rPr>
              <a:t>componenti</a:t>
            </a:r>
            <a:r>
              <a:rPr lang="en-GB" sz="1067" dirty="0">
                <a:latin typeface="Arial" panose="020B0604020202020204" pitchFamily="34" charset="0"/>
                <a:ea typeface="Calibri" panose="020F0502020204030204" pitchFamily="34" charset="0"/>
                <a:cs typeface="Times New Roman" panose="02020603050405020304" pitchFamily="18" charset="0"/>
              </a:rPr>
              <a:t> </a:t>
            </a:r>
            <a:r>
              <a:rPr lang="en-GB" sz="1067" i="1" dirty="0">
                <a:latin typeface="Arial" panose="020B0604020202020204" pitchFamily="34" charset="0"/>
                <a:ea typeface="Calibri" panose="020F0502020204030204" pitchFamily="34" charset="0"/>
                <a:cs typeface="Times New Roman" panose="02020603050405020304" pitchFamily="18" charset="0"/>
              </a:rPr>
              <a:t>hardware</a:t>
            </a:r>
            <a:r>
              <a:rPr lang="en-GB" sz="1067" dirty="0">
                <a:latin typeface="Arial" panose="020B0604020202020204" pitchFamily="34" charset="0"/>
                <a:ea typeface="Calibri" panose="020F0502020204030204" pitchFamily="34" charset="0"/>
                <a:cs typeface="Times New Roman" panose="02020603050405020304" pitchFamily="18" charset="0"/>
              </a:rPr>
              <a:t> e </a:t>
            </a:r>
            <a:r>
              <a:rPr lang="en-GB" sz="1067" i="1" dirty="0">
                <a:latin typeface="Arial" panose="020B0604020202020204" pitchFamily="34" charset="0"/>
                <a:ea typeface="Calibri" panose="020F0502020204030204" pitchFamily="34" charset="0"/>
                <a:cs typeface="Times New Roman" panose="02020603050405020304" pitchFamily="18" charset="0"/>
              </a:rPr>
              <a:t>software</a:t>
            </a:r>
            <a:r>
              <a:rPr lang="en-GB" sz="1067" dirty="0">
                <a:latin typeface="Arial" panose="020B0604020202020204" pitchFamily="34" charset="0"/>
                <a:ea typeface="Calibri" panose="020F0502020204030204" pitchFamily="34" charset="0"/>
                <a:cs typeface="Times New Roman" panose="02020603050405020304" pitchFamily="18" charset="0"/>
              </a:rPr>
              <a:t>;</a:t>
            </a:r>
            <a:endParaRPr lang="it-IT" sz="1067" dirty="0">
              <a:latin typeface="Arial" panose="020B0604020202020204" pitchFamily="34" charset="0"/>
              <a:ea typeface="Calibri" panose="020F0502020204030204" pitchFamily="34" charset="0"/>
              <a:cs typeface="Times New Roman" panose="02020603050405020304" pitchFamily="18" charset="0"/>
            </a:endParaRP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estensioni componenti </a:t>
            </a:r>
            <a:r>
              <a:rPr lang="it-IT" sz="1067" i="1" dirty="0">
                <a:latin typeface="Arial" panose="020B0604020202020204" pitchFamily="34" charset="0"/>
                <a:ea typeface="Calibri" panose="020F0502020204030204" pitchFamily="34" charset="0"/>
                <a:cs typeface="Times New Roman" panose="02020603050405020304" pitchFamily="18" charset="0"/>
              </a:rPr>
              <a:t>software</a:t>
            </a:r>
            <a:r>
              <a:rPr lang="it-IT" sz="1067" dirty="0">
                <a:latin typeface="Arial" panose="020B0604020202020204" pitchFamily="34" charset="0"/>
                <a:ea typeface="Calibri" panose="020F0502020204030204" pitchFamily="34" charset="0"/>
                <a:cs typeface="Times New Roman" panose="02020603050405020304" pitchFamily="18" charset="0"/>
              </a:rPr>
              <a:t> per ampliare le funzionalità (es.  </a:t>
            </a:r>
            <a:r>
              <a:rPr lang="it-IT" sz="1067" i="1" dirty="0">
                <a:latin typeface="Arial" panose="020B0604020202020204" pitchFamily="34" charset="0"/>
                <a:ea typeface="Calibri" panose="020F0502020204030204" pitchFamily="34" charset="0"/>
                <a:cs typeface="Times New Roman" panose="02020603050405020304" pitchFamily="18" charset="0"/>
              </a:rPr>
              <a:t>software</a:t>
            </a:r>
            <a:r>
              <a:rPr lang="it-IT" sz="1067" dirty="0">
                <a:latin typeface="Arial" panose="020B0604020202020204" pitchFamily="34" charset="0"/>
                <a:ea typeface="Calibri" panose="020F0502020204030204" pitchFamily="34" charset="0"/>
                <a:cs typeface="Times New Roman" panose="02020603050405020304" pitchFamily="18" charset="0"/>
              </a:rPr>
              <a:t> per la gestione degli ordini, circuiti di pagamento, servizi </a:t>
            </a:r>
            <a:r>
              <a:rPr lang="it-IT" sz="1067" i="1" dirty="0">
                <a:latin typeface="Arial" panose="020B0604020202020204" pitchFamily="34" charset="0"/>
                <a:ea typeface="Calibri" panose="020F0502020204030204" pitchFamily="34" charset="0"/>
                <a:cs typeface="Times New Roman" panose="02020603050405020304" pitchFamily="18" charset="0"/>
              </a:rPr>
              <a:t>cloud</a:t>
            </a:r>
            <a:r>
              <a:rPr lang="it-IT" sz="1067" dirty="0">
                <a:latin typeface="Arial" panose="020B0604020202020204" pitchFamily="34" charset="0"/>
                <a:ea typeface="Calibri" panose="020F0502020204030204" pitchFamily="34" charset="0"/>
                <a:cs typeface="Times New Roman" panose="02020603050405020304" pitchFamily="18" charset="0"/>
              </a:rPr>
              <a:t>, integrazioni con ERP, CRM, AI e realtà aumentata);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creazione e configurazione app;</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di avvio dell’utilizzo di un </a:t>
            </a:r>
            <a:r>
              <a:rPr lang="it-IT" sz="1067" i="1" dirty="0">
                <a:latin typeface="Arial" panose="020B0604020202020204" pitchFamily="34" charset="0"/>
                <a:ea typeface="Calibri" panose="020F0502020204030204" pitchFamily="34" charset="0"/>
                <a:cs typeface="Times New Roman" panose="02020603050405020304" pitchFamily="18" charset="0"/>
              </a:rPr>
              <a:t>market place</a:t>
            </a:r>
            <a:r>
              <a:rPr lang="it-IT" sz="1067" dirty="0">
                <a:latin typeface="Arial" panose="020B0604020202020204" pitchFamily="34" charset="0"/>
                <a:ea typeface="Calibri" panose="020F0502020204030204" pitchFamily="34" charset="0"/>
                <a:cs typeface="Times New Roman" panose="02020603050405020304" pitchFamily="18" charset="0"/>
              </a:rPr>
              <a:t>.</a:t>
            </a:r>
            <a:endParaRPr lang="it-IT" sz="1067" dirty="0"/>
          </a:p>
        </p:txBody>
      </p:sp>
      <p:sp>
        <p:nvSpPr>
          <p:cNvPr id="16" name="CasellaDiTesto 15">
            <a:extLst>
              <a:ext uri="{FF2B5EF4-FFF2-40B4-BE49-F238E27FC236}">
                <a16:creationId xmlns:a16="http://schemas.microsoft.com/office/drawing/2014/main" id="{9AF37D70-B9C0-C9B1-CE34-3CBBC25B348B}"/>
              </a:ext>
            </a:extLst>
          </p:cNvPr>
          <p:cNvSpPr txBox="1"/>
          <p:nvPr/>
        </p:nvSpPr>
        <p:spPr>
          <a:xfrm>
            <a:off x="-196987" y="4073990"/>
            <a:ext cx="6096000" cy="1660776"/>
          </a:xfrm>
          <a:prstGeom prst="rect">
            <a:avLst/>
          </a:prstGeom>
          <a:noFill/>
        </p:spPr>
        <p:txBody>
          <a:bodyPr wrap="square">
            <a:spAutoFit/>
          </a:bodyPr>
          <a:lstStyle/>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di </a:t>
            </a:r>
            <a:r>
              <a:rPr lang="it-IT" sz="1067" i="1" dirty="0">
                <a:latin typeface="Arial" panose="020B0604020202020204" pitchFamily="34" charset="0"/>
                <a:ea typeface="Calibri" panose="020F0502020204030204" pitchFamily="34" charset="0"/>
                <a:cs typeface="Times New Roman" panose="02020603050405020304" pitchFamily="18" charset="0"/>
              </a:rPr>
              <a:t>hosting</a:t>
            </a:r>
            <a:r>
              <a:rPr lang="it-IT" sz="1067" dirty="0">
                <a:latin typeface="Arial" panose="020B0604020202020204" pitchFamily="34" charset="0"/>
                <a:ea typeface="Calibri" panose="020F0502020204030204" pitchFamily="34" charset="0"/>
                <a:cs typeface="Times New Roman" panose="02020603050405020304" pitchFamily="18" charset="0"/>
              </a:rPr>
              <a:t> del dominio della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commissioni per utilizzo della piattaforma oppure di un </a:t>
            </a:r>
            <a:r>
              <a:rPr lang="it-IT" sz="1067" i="1" dirty="0">
                <a:latin typeface="Arial" panose="020B0604020202020204" pitchFamily="34" charset="0"/>
                <a:ea typeface="Calibri" panose="020F0502020204030204" pitchFamily="34" charset="0"/>
                <a:cs typeface="Times New Roman" panose="02020603050405020304" pitchFamily="18" charset="0"/>
              </a:rPr>
              <a:t>market place</a:t>
            </a:r>
            <a:r>
              <a:rPr lang="it-IT" sz="1067" dirty="0">
                <a:latin typeface="Arial" panose="020B0604020202020204" pitchFamily="34" charset="0"/>
                <a:ea typeface="Calibri" panose="020F0502020204030204" pitchFamily="34" charset="0"/>
                <a:cs typeface="Times New Roman" panose="02020603050405020304" pitchFamily="18" charset="0"/>
              </a:rPr>
              <a:t>;</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investimenti in sicurezza dei dati e della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aggiunta di contenuti e soluzioni grafiche;</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lo sviluppo del monitoraggio accessi alla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lo sviluppo di</a:t>
            </a:r>
            <a:r>
              <a:rPr lang="it-IT" sz="1067"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it-IT" sz="1067" dirty="0">
                <a:latin typeface="Arial" panose="020B0604020202020204" pitchFamily="34" charset="0"/>
                <a:ea typeface="Calibri" panose="020F0502020204030204" pitchFamily="34" charset="0"/>
                <a:cs typeface="Times New Roman" panose="02020603050405020304" pitchFamily="18" charset="0"/>
              </a:rPr>
              <a:t>analisi e tracciamento dati di navigazione;</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consulenze finalizzate allo sviluppo e/o alla modifica della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registrazione, omologazione e per la tutela del marchio;</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certificazioni internazionali di prodotto.</a:t>
            </a:r>
          </a:p>
        </p:txBody>
      </p:sp>
      <p:sp>
        <p:nvSpPr>
          <p:cNvPr id="18" name="CasellaDiTesto 17">
            <a:extLst>
              <a:ext uri="{FF2B5EF4-FFF2-40B4-BE49-F238E27FC236}">
                <a16:creationId xmlns:a16="http://schemas.microsoft.com/office/drawing/2014/main" id="{C0391261-BE08-6680-2028-F87AAEEAD90F}"/>
              </a:ext>
            </a:extLst>
          </p:cNvPr>
          <p:cNvSpPr txBox="1"/>
          <p:nvPr/>
        </p:nvSpPr>
        <p:spPr>
          <a:xfrm>
            <a:off x="5702027" y="1645871"/>
            <a:ext cx="5588847" cy="958019"/>
          </a:xfrm>
          <a:prstGeom prst="rect">
            <a:avLst/>
          </a:prstGeom>
          <a:noFill/>
        </p:spPr>
        <p:txBody>
          <a:bodyPr wrap="square">
            <a:spAutoFit/>
          </a:bodyPr>
          <a:lstStyle>
            <a:defPPr>
              <a:defRPr lang="it-IT"/>
            </a:defPPr>
            <a:lvl2pPr marL="742950" lvl="1" indent="-285750" algn="just">
              <a:lnSpc>
                <a:spcPct val="107000"/>
              </a:lnSpc>
              <a:buFont typeface="Courier New" panose="02070309020205020404" pitchFamily="49" charset="0"/>
              <a:buChar char="o"/>
              <a:defRPr sz="800">
                <a:effectLst/>
                <a:latin typeface="Arial" panose="020B0604020202020204" pitchFamily="34" charset="0"/>
                <a:ea typeface="Calibri" panose="020F0502020204030204" pitchFamily="34" charset="0"/>
                <a:cs typeface="Times New Roman" panose="02020603050405020304" pitchFamily="18" charset="0"/>
              </a:defRPr>
            </a:lvl2pPr>
          </a:lstStyle>
          <a:p>
            <a:pPr lvl="1"/>
            <a:r>
              <a:rPr lang="it-IT" sz="1067" dirty="0"/>
              <a:t>spese per l’indicizzazione della piattaforma oppure del market place;</a:t>
            </a:r>
          </a:p>
          <a:p>
            <a:pPr lvl="1"/>
            <a:r>
              <a:rPr lang="it-IT" sz="1067" dirty="0"/>
              <a:t>spese per web marketing;</a:t>
            </a:r>
          </a:p>
          <a:p>
            <a:pPr lvl="1"/>
            <a:r>
              <a:rPr lang="it-IT" sz="1067" dirty="0"/>
              <a:t>spese per comunicazione;</a:t>
            </a:r>
          </a:p>
          <a:p>
            <a:pPr lvl="1"/>
            <a:r>
              <a:rPr lang="it-IT" sz="1067" dirty="0"/>
              <a:t>formazione del personale interno adibito alla gestione/funzionamento della piattaforma</a:t>
            </a:r>
          </a:p>
        </p:txBody>
      </p:sp>
      <p:sp>
        <p:nvSpPr>
          <p:cNvPr id="12" name="CasellaDiTesto 11">
            <a:extLst>
              <a:ext uri="{FF2B5EF4-FFF2-40B4-BE49-F238E27FC236}">
                <a16:creationId xmlns:a16="http://schemas.microsoft.com/office/drawing/2014/main" id="{84D94AC8-C298-4E0F-872B-249C405362D2}"/>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spTree>
    <p:extLst>
      <p:ext uri="{BB962C8B-B14F-4D97-AF65-F5344CB8AC3E}">
        <p14:creationId xmlns:p14="http://schemas.microsoft.com/office/powerpoint/2010/main" val="1410070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ttangolo 38"/>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22" name="Segnaposto testo 1"/>
          <p:cNvSpPr>
            <a:spLocks noGrp="1"/>
          </p:cNvSpPr>
          <p:nvPr>
            <p:ph type="body" idx="13"/>
          </p:nvPr>
        </p:nvSpPr>
        <p:spPr>
          <a:xfrm>
            <a:off x="412311" y="342111"/>
            <a:ext cx="9471428" cy="383116"/>
          </a:xfrm>
        </p:spPr>
        <p:txBody>
          <a:bodyPr/>
          <a:lstStyle/>
          <a:p>
            <a:r>
              <a:rPr lang="it-IT" i="1" dirty="0"/>
              <a:t>Temporary Manager </a:t>
            </a:r>
            <a:r>
              <a:rPr lang="it-IT" dirty="0"/>
              <a:t>per l’internazionalizzazione delle imprese italiane («</a:t>
            </a:r>
            <a:r>
              <a:rPr lang="it-IT" i="1" dirty="0">
                <a:solidFill>
                  <a:schemeClr val="accent2"/>
                </a:solidFill>
              </a:rPr>
              <a:t>Temporary Manager</a:t>
            </a:r>
            <a:r>
              <a:rPr lang="it-IT" dirty="0"/>
              <a:t>»)</a:t>
            </a:r>
          </a:p>
        </p:txBody>
      </p:sp>
      <p:sp>
        <p:nvSpPr>
          <p:cNvPr id="25" name="Segnaposto testo 25">
            <a:extLst>
              <a:ext uri="{FF2B5EF4-FFF2-40B4-BE49-F238E27FC236}">
                <a16:creationId xmlns:a16="http://schemas.microsoft.com/office/drawing/2014/main" id="{6B995381-B17B-4631-89F9-93B28697404F}"/>
              </a:ext>
            </a:extLst>
          </p:cNvPr>
          <p:cNvSpPr txBox="1">
            <a:spLocks/>
          </p:cNvSpPr>
          <p:nvPr/>
        </p:nvSpPr>
        <p:spPr bwMode="auto">
          <a:xfrm>
            <a:off x="884001" y="1364544"/>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t>
            </a:r>
            <a:r>
              <a:rPr lang="it-IT" altLang="it-IT" sz="1400" b="1" dirty="0">
                <a:solidFill>
                  <a:srgbClr val="415364"/>
                </a:solidFill>
                <a:latin typeface="Arial" panose="020B0604020202020204" pitchFamily="34" charset="0"/>
              </a:rPr>
              <a:t>a sostegno dell’inserimento temporaneo da parte di imprese italiane di figure professionali specializzate (Temporary Manager), </a:t>
            </a:r>
            <a:r>
              <a:rPr lang="it-IT" altLang="it-IT" sz="1400" dirty="0">
                <a:solidFill>
                  <a:srgbClr val="415364"/>
                </a:solidFill>
                <a:latin typeface="Arial" panose="020B0604020202020204" pitchFamily="34" charset="0"/>
              </a:rPr>
              <a:t>per la realizzazione di progetti di internazionalizzazione</a:t>
            </a:r>
            <a:r>
              <a:rPr lang="it-IT" altLang="it-IT" sz="1400" strike="sngStrike" dirty="0">
                <a:solidFill>
                  <a:srgbClr val="415364"/>
                </a:solidFill>
                <a:latin typeface="Arial" panose="020B0604020202020204" pitchFamily="34" charset="0"/>
              </a:rPr>
              <a:t>,</a:t>
            </a:r>
            <a:r>
              <a:rPr lang="it-IT" altLang="it-IT" sz="1400" dirty="0">
                <a:solidFill>
                  <a:srgbClr val="415364"/>
                </a:solidFill>
                <a:latin typeface="Arial" panose="020B0604020202020204" pitchFamily="34" charset="0"/>
              </a:rPr>
              <a:t> e di progetti di innovazione tecnologica, digitale e dei processi produttivi e a sostegno della transizione green dell’impresa purché mirati allo sviluppo del processo di internazionalizzazione delle imprese </a:t>
            </a:r>
          </a:p>
        </p:txBody>
      </p:sp>
      <p:pic>
        <p:nvPicPr>
          <p:cNvPr id="26" name="Immagine 25"/>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92392" y="1481959"/>
            <a:ext cx="597824" cy="597824"/>
          </a:xfrm>
          <a:prstGeom prst="rect">
            <a:avLst/>
          </a:prstGeom>
        </p:spPr>
      </p:pic>
      <p:sp>
        <p:nvSpPr>
          <p:cNvPr id="27" name="Rettangolo 26">
            <a:extLst>
              <a:ext uri="{FF2B5EF4-FFF2-40B4-BE49-F238E27FC236}">
                <a16:creationId xmlns:a16="http://schemas.microsoft.com/office/drawing/2014/main" id="{CB8AE001-6839-4DC6-827E-F42764EFF6F0}"/>
              </a:ext>
            </a:extLst>
          </p:cNvPr>
          <p:cNvSpPr>
            <a:spLocks noChangeArrowheads="1"/>
          </p:cNvSpPr>
          <p:nvPr/>
        </p:nvSpPr>
        <p:spPr bwMode="auto">
          <a:xfrm>
            <a:off x="6903464" y="5039799"/>
            <a:ext cx="4715987"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200" dirty="0">
                <a:solidFill>
                  <a:srgbClr val="797979"/>
                </a:solidFill>
                <a:latin typeface="Arial" panose="020B0604020202020204" pitchFamily="34" charset="0"/>
              </a:rPr>
              <a:t>Prima </a:t>
            </a:r>
            <a:r>
              <a:rPr lang="it-IT" altLang="it-IT" sz="1200" i="1" dirty="0">
                <a:solidFill>
                  <a:srgbClr val="797979"/>
                </a:solidFill>
                <a:latin typeface="Arial" panose="020B0604020202020204" pitchFamily="34" charset="0"/>
              </a:rPr>
              <a:t>tranche</a:t>
            </a:r>
            <a:r>
              <a:rPr lang="it-IT" altLang="it-IT" sz="1200" dirty="0">
                <a:solidFill>
                  <a:srgbClr val="797979"/>
                </a:solidFill>
                <a:latin typeface="Arial" panose="020B0604020202020204" pitchFamily="34" charset="0"/>
              </a:rPr>
              <a:t> pari al 25% a titolo di anticipo; seconda erogazione a saldo dell’importo rendicontato </a:t>
            </a:r>
          </a:p>
        </p:txBody>
      </p:sp>
      <p:sp>
        <p:nvSpPr>
          <p:cNvPr id="2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572549" y="2372638"/>
            <a:ext cx="4712487"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200" dirty="0">
                <a:solidFill>
                  <a:srgbClr val="797979"/>
                </a:solidFill>
                <a:latin typeface="Arial"/>
              </a:rPr>
              <a:t>Alle </a:t>
            </a:r>
            <a:r>
              <a:rPr lang="it-IT" altLang="it-IT" sz="1200" b="1" dirty="0">
                <a:solidFill>
                  <a:srgbClr val="797979"/>
                </a:solidFill>
                <a:latin typeface="Arial"/>
              </a:rPr>
              <a:t>imprese italiane </a:t>
            </a:r>
            <a:r>
              <a:rPr lang="it-IT" altLang="it-IT" sz="1200" dirty="0">
                <a:solidFill>
                  <a:srgbClr val="797979"/>
                </a:solidFill>
                <a:latin typeface="Arial"/>
              </a:rPr>
              <a:t>di qualsiasi dimensione che abbiano depositato almeno 2 bilanci relativi a 2 esercizi completi</a:t>
            </a:r>
          </a:p>
        </p:txBody>
      </p:sp>
      <p:sp>
        <p:nvSpPr>
          <p:cNvPr id="29" name="Rettangolo 28">
            <a:extLst>
              <a:ext uri="{FF2B5EF4-FFF2-40B4-BE49-F238E27FC236}">
                <a16:creationId xmlns:a16="http://schemas.microsoft.com/office/drawing/2014/main" id="{C4DC1474-D9A6-4443-B30F-FDC0AB40DE10}"/>
              </a:ext>
            </a:extLst>
          </p:cNvPr>
          <p:cNvSpPr>
            <a:spLocks noChangeArrowheads="1"/>
          </p:cNvSpPr>
          <p:nvPr/>
        </p:nvSpPr>
        <p:spPr bwMode="auto">
          <a:xfrm>
            <a:off x="641307" y="3151417"/>
            <a:ext cx="4715987"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200" dirty="0">
                <a:solidFill>
                  <a:srgbClr val="797979"/>
                </a:solidFill>
                <a:latin typeface="Arial"/>
              </a:rPr>
              <a:t>Max 20% del fatturato medio ultimo biennio</a:t>
            </a:r>
          </a:p>
          <a:p>
            <a:pPr marL="92064" indent="-92064" algn="ctr" defTabSz="914354">
              <a:spcAft>
                <a:spcPts val="300"/>
              </a:spcAft>
              <a:buFont typeface="Arial" panose="020B0604020202020204" pitchFamily="34" charset="0"/>
              <a:buChar char="•"/>
              <a:defRPr/>
            </a:pPr>
            <a:r>
              <a:rPr lang="it-IT" sz="1200" dirty="0">
                <a:solidFill>
                  <a:srgbClr val="797979"/>
                </a:solidFill>
                <a:latin typeface="Arial"/>
              </a:rPr>
              <a:t>Importo minimo </a:t>
            </a:r>
            <a:r>
              <a:rPr lang="it-IT" sz="1200" dirty="0">
                <a:solidFill>
                  <a:srgbClr val="005392"/>
                </a:solidFill>
                <a:latin typeface="Arial"/>
              </a:rPr>
              <a:t>euro 10.000</a:t>
            </a:r>
          </a:p>
          <a:p>
            <a:pPr marL="92064" indent="-92064" algn="ctr" defTabSz="914354">
              <a:spcAft>
                <a:spcPts val="300"/>
              </a:spcAft>
              <a:buFont typeface="Arial" panose="020B0604020202020204" pitchFamily="34" charset="0"/>
              <a:buChar char="•"/>
              <a:defRPr/>
            </a:pPr>
            <a:r>
              <a:rPr lang="it-IT" sz="1200" dirty="0">
                <a:solidFill>
                  <a:srgbClr val="797979"/>
                </a:solidFill>
                <a:latin typeface="Arial"/>
              </a:rPr>
              <a:t>Importo massimo </a:t>
            </a:r>
            <a:r>
              <a:rPr lang="it-IT" sz="1200" dirty="0">
                <a:solidFill>
                  <a:srgbClr val="005392"/>
                </a:solidFill>
                <a:latin typeface="Arial"/>
              </a:rPr>
              <a:t>euro 500.000</a:t>
            </a:r>
          </a:p>
        </p:txBody>
      </p:sp>
      <p:sp>
        <p:nvSpPr>
          <p:cNvPr id="30" name="Rettangolo 29">
            <a:extLst>
              <a:ext uri="{FF2B5EF4-FFF2-40B4-BE49-F238E27FC236}">
                <a16:creationId xmlns:a16="http://schemas.microsoft.com/office/drawing/2014/main" id="{DEC0FADB-17C8-423C-A4CF-8F31DAAD1FE1}"/>
              </a:ext>
            </a:extLst>
          </p:cNvPr>
          <p:cNvSpPr/>
          <p:nvPr/>
        </p:nvSpPr>
        <p:spPr>
          <a:xfrm>
            <a:off x="6833749" y="2585130"/>
            <a:ext cx="4721801" cy="502702"/>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200" dirty="0">
                <a:solidFill>
                  <a:srgbClr val="797979"/>
                </a:solidFill>
                <a:latin typeface="Arial"/>
              </a:rPr>
              <a:t>4 anni, di cui 2 di preammortamento</a:t>
            </a:r>
          </a:p>
        </p:txBody>
      </p:sp>
      <p:sp>
        <p:nvSpPr>
          <p:cNvPr id="3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833749" y="3523774"/>
            <a:ext cx="4721801" cy="105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285744" algn="just" defTabSz="914354">
              <a:buFont typeface="Arial" panose="020B0604020202020204" pitchFamily="34" charset="0"/>
              <a:buChar char="•"/>
              <a:defRPr/>
            </a:pPr>
            <a:r>
              <a:rPr lang="it-IT" altLang="it-IT" sz="1200" b="1" dirty="0">
                <a:solidFill>
                  <a:srgbClr val="797979"/>
                </a:solidFill>
                <a:latin typeface="Arial" panose="020B0604020202020204" pitchFamily="34" charset="0"/>
              </a:rPr>
              <a:t>Almeno il 60% </a:t>
            </a:r>
            <a:r>
              <a:rPr lang="it-IT" altLang="it-IT" sz="1200" dirty="0">
                <a:solidFill>
                  <a:srgbClr val="797979"/>
                </a:solidFill>
                <a:latin typeface="Arial" panose="020B0604020202020204" pitchFamily="34" charset="0"/>
              </a:rPr>
              <a:t>per «Spese per le prestazioni professionali del TM»; </a:t>
            </a:r>
          </a:p>
          <a:p>
            <a:pPr marL="285744" indent="-285744" algn="just" defTabSz="914354">
              <a:buFont typeface="Arial" panose="020B0604020202020204" pitchFamily="34" charset="0"/>
              <a:buChar char="•"/>
              <a:defRPr/>
            </a:pPr>
            <a:r>
              <a:rPr lang="it-IT" altLang="it-IT" sz="1200" b="1" dirty="0">
                <a:solidFill>
                  <a:srgbClr val="797979"/>
                </a:solidFill>
                <a:latin typeface="Arial" panose="020B0604020202020204" pitchFamily="34" charset="0"/>
              </a:rPr>
              <a:t>Massimo il 40% </a:t>
            </a:r>
            <a:r>
              <a:rPr lang="it-IT" altLang="it-IT" sz="1200" dirty="0">
                <a:solidFill>
                  <a:srgbClr val="797979"/>
                </a:solidFill>
                <a:latin typeface="Arial" panose="020B0604020202020204" pitchFamily="34" charset="0"/>
              </a:rPr>
              <a:t>per «Spese strettamente connesse alla realizzazione del progetto elaborato con l’assistenza del TM»</a:t>
            </a:r>
          </a:p>
        </p:txBody>
      </p:sp>
      <p:pic>
        <p:nvPicPr>
          <p:cNvPr id="32" name="Immagine 31"/>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29551" y="3655108"/>
            <a:ext cx="522000" cy="522000"/>
          </a:xfrm>
          <a:prstGeom prst="rect">
            <a:avLst/>
          </a:prstGeom>
        </p:spPr>
      </p:pic>
      <p:pic>
        <p:nvPicPr>
          <p:cNvPr id="33" name="Immagine 32"/>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49090" y="2533226"/>
            <a:ext cx="522000" cy="522000"/>
          </a:xfrm>
          <a:prstGeom prst="rect">
            <a:avLst/>
          </a:prstGeom>
        </p:spPr>
      </p:pic>
      <p:cxnSp>
        <p:nvCxnSpPr>
          <p:cNvPr id="34" name="Connettore diritto 33"/>
          <p:cNvCxnSpPr/>
          <p:nvPr/>
        </p:nvCxnSpPr>
        <p:spPr>
          <a:xfrm>
            <a:off x="6033071" y="2258839"/>
            <a:ext cx="0" cy="3765664"/>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35" name="Immagine 34"/>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49090" y="4821082"/>
            <a:ext cx="522000" cy="522000"/>
          </a:xfrm>
          <a:prstGeom prst="rect">
            <a:avLst/>
          </a:prstGeom>
        </p:spPr>
      </p:pic>
      <p:pic>
        <p:nvPicPr>
          <p:cNvPr id="36" name="Immagine 35"/>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29550" y="2537210"/>
            <a:ext cx="459007" cy="459007"/>
          </a:xfrm>
          <a:prstGeom prst="rect">
            <a:avLst/>
          </a:prstGeom>
        </p:spPr>
      </p:pic>
      <p:pic>
        <p:nvPicPr>
          <p:cNvPr id="37" name="Immagine 36"/>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167425" y="3704395"/>
            <a:ext cx="396000" cy="396000"/>
          </a:xfrm>
          <a:prstGeom prst="rect">
            <a:avLst/>
          </a:prstGeom>
        </p:spPr>
      </p:pic>
      <p:pic>
        <p:nvPicPr>
          <p:cNvPr id="57" name="Immagine 56"/>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27751" y="4728986"/>
            <a:ext cx="523800" cy="523800"/>
          </a:xfrm>
          <a:prstGeom prst="rect">
            <a:avLst/>
          </a:prstGeom>
        </p:spPr>
      </p:pic>
      <p:sp>
        <p:nvSpPr>
          <p:cNvPr id="58" name="Segnaposto testo 25">
            <a:extLst>
              <a:ext uri="{FF2B5EF4-FFF2-40B4-BE49-F238E27FC236}">
                <a16:creationId xmlns:a16="http://schemas.microsoft.com/office/drawing/2014/main" id="{6B995381-B17B-4631-89F9-93B28697404F}"/>
              </a:ext>
            </a:extLst>
          </p:cNvPr>
          <p:cNvSpPr txBox="1">
            <a:spLocks/>
          </p:cNvSpPr>
          <p:nvPr/>
        </p:nvSpPr>
        <p:spPr bwMode="auto">
          <a:xfrm>
            <a:off x="376002" y="6151121"/>
            <a:ext cx="11432615" cy="400110"/>
          </a:xfrm>
          <a:prstGeom prst="rect">
            <a:avLst/>
          </a:prstGeom>
        </p:spPr>
        <p:txBody>
          <a:bodyPr wrap="square">
            <a:spAutoFit/>
          </a:bodyPr>
          <a:lstStyle>
            <a:defPPr>
              <a:defRPr lang="it-IT"/>
            </a:defPPr>
            <a:lvl1pPr>
              <a:defRPr sz="1000">
                <a:solidFill>
                  <a:schemeClr val="accent6"/>
                </a:solidFill>
              </a:defRPr>
            </a:lvl1pPr>
          </a:lstStyle>
          <a:p>
            <a:pPr>
              <a:defRPr/>
            </a:pPr>
            <a:r>
              <a:rPr lang="it-IT" altLang="it-IT" dirty="0">
                <a:solidFill>
                  <a:srgbClr val="797979"/>
                </a:solidFill>
                <a:latin typeface="Arial" panose="020B0604020202020204"/>
              </a:rPr>
              <a:t>*L’inserimento temporaneo è regolato da un apposito contratto di prestazioni </a:t>
            </a:r>
            <a:r>
              <a:rPr lang="it-IT" altLang="it-IT" dirty="0" err="1">
                <a:solidFill>
                  <a:srgbClr val="797979"/>
                </a:solidFill>
                <a:latin typeface="Arial" panose="020B0604020202020204"/>
              </a:rPr>
              <a:t>consulenziali</a:t>
            </a:r>
            <a:r>
              <a:rPr lang="it-IT" altLang="it-IT" dirty="0">
                <a:solidFill>
                  <a:srgbClr val="797979"/>
                </a:solidFill>
                <a:latin typeface="Arial" panose="020B0604020202020204"/>
              </a:rPr>
              <a:t> erogate esclusivamente da Società di Servizi (società di capitali anche di diritto straniero). La società che eroga il servizio dovrà rispettare requisiti predeterminati tra cui quelli di professionalità e indipendenza</a:t>
            </a:r>
          </a:p>
        </p:txBody>
      </p:sp>
      <p:sp>
        <p:nvSpPr>
          <p:cNvPr id="2" name="Segnaposto numero diapositiva 3">
            <a:extLst>
              <a:ext uri="{FF2B5EF4-FFF2-40B4-BE49-F238E27FC236}">
                <a16:creationId xmlns:a16="http://schemas.microsoft.com/office/drawing/2014/main" id="{0A0EA7EB-0394-A596-C30F-F637329A3C21}"/>
              </a:ext>
            </a:extLst>
          </p:cNvPr>
          <p:cNvSpPr>
            <a:spLocks noGrp="1"/>
          </p:cNvSpPr>
          <p:nvPr>
            <p:ph type="sldNum" sz="quarter" idx="12"/>
          </p:nvPr>
        </p:nvSpPr>
        <p:spPr>
          <a:xfrm>
            <a:off x="211959" y="635841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8" name="Rettangolo 7">
            <a:extLst>
              <a:ext uri="{FF2B5EF4-FFF2-40B4-BE49-F238E27FC236}">
                <a16:creationId xmlns:a16="http://schemas.microsoft.com/office/drawing/2014/main" id="{F50D4336-DF5D-A889-9B68-B28D70BC82F4}"/>
              </a:ext>
            </a:extLst>
          </p:cNvPr>
          <p:cNvSpPr>
            <a:spLocks noChangeArrowheads="1"/>
          </p:cNvSpPr>
          <p:nvPr/>
        </p:nvSpPr>
        <p:spPr bwMode="auto">
          <a:xfrm>
            <a:off x="122268" y="4443034"/>
            <a:ext cx="5305483" cy="154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200" b="1" dirty="0">
                <a:solidFill>
                  <a:srgbClr val="797979"/>
                </a:solidFill>
                <a:latin typeface="Arial" panose="020B0604020202020204" pitchFamily="34" charset="0"/>
              </a:rPr>
              <a:t>Garanzie </a:t>
            </a:r>
            <a:r>
              <a:rPr lang="it-IT" altLang="it-IT" sz="1200" dirty="0">
                <a:solidFill>
                  <a:srgbClr val="797979"/>
                </a:solidFill>
                <a:latin typeface="Arial" panose="020B0604020202020204" pitchFamily="34" charset="0"/>
              </a:rPr>
              <a:t>in funzione del rating</a:t>
            </a:r>
          </a:p>
          <a:p>
            <a:pPr algn="ctr" defTabSz="810604">
              <a:spcBef>
                <a:spcPct val="20000"/>
              </a:spcBef>
              <a:defRPr/>
            </a:pPr>
            <a:r>
              <a:rPr lang="it-IT" altLang="it-IT" sz="1200" dirty="0">
                <a:solidFill>
                  <a:srgbClr val="797979"/>
                </a:solidFill>
                <a:latin typeface="Arial" panose="020B0604020202020204" pitchFamily="34" charset="0"/>
              </a:rPr>
              <a:t>Possibilità di ottenere una quota </a:t>
            </a:r>
            <a:r>
              <a:rPr lang="it-IT" altLang="it-IT" sz="1200" b="1" dirty="0">
                <a:solidFill>
                  <a:schemeClr val="accent2"/>
                </a:solidFill>
                <a:latin typeface="Arial" panose="020B0604020202020204" pitchFamily="34" charset="0"/>
              </a:rPr>
              <a:t>a fondo perduto fino al 10% con un massimo di €100.000 </a:t>
            </a:r>
            <a:r>
              <a:rPr lang="it-IT" altLang="it-IT" sz="120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200" dirty="0">
                <a:solidFill>
                  <a:srgbClr val="797979"/>
                </a:solidFill>
                <a:latin typeface="Arial" panose="020B0604020202020204" pitchFamily="34" charset="0"/>
              </a:rPr>
              <a:t>Per</a:t>
            </a:r>
            <a:r>
              <a:rPr lang="it-IT" altLang="it-IT" sz="1200" b="1" dirty="0">
                <a:solidFill>
                  <a:schemeClr val="accent2"/>
                </a:solidFill>
                <a:latin typeface="Arial" panose="020B0604020202020204" pitchFamily="34" charset="0"/>
              </a:rPr>
              <a:t> </a:t>
            </a:r>
            <a:r>
              <a:rPr lang="it-IT" altLang="it-IT" sz="1200" b="1" dirty="0">
                <a:solidFill>
                  <a:srgbClr val="00B050"/>
                </a:solidFill>
                <a:latin typeface="Arial" panose="020B0604020202020204" pitchFamily="34" charset="0"/>
              </a:rPr>
              <a:t>Africa o America Latina</a:t>
            </a:r>
            <a:r>
              <a:rPr kumimoji="0" lang="it-IT" altLang="it-IT" sz="12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a:t>
            </a:r>
            <a:r>
              <a:rPr lang="it-IT" altLang="it-IT" sz="1200" b="1" dirty="0">
                <a:solidFill>
                  <a:schemeClr val="accent2"/>
                </a:solidFill>
                <a:latin typeface="Arial" panose="020B0604020202020204" pitchFamily="34" charset="0"/>
              </a:rPr>
              <a:t>: fondo perduto 10% (max 100.000) elevabile fino al 20% con un massimo di €200.000 </a:t>
            </a:r>
            <a:r>
              <a:rPr lang="it-IT" altLang="it-IT" sz="1200" b="1" dirty="0">
                <a:solidFill>
                  <a:srgbClr val="797979"/>
                </a:solidFill>
                <a:latin typeface="Arial" panose="020B0604020202020204" pitchFamily="34" charset="0"/>
              </a:rPr>
              <a:t>in caso di sede </a:t>
            </a:r>
            <a:r>
              <a:rPr lang="it-IT" altLang="it-IT" sz="1200" dirty="0">
                <a:solidFill>
                  <a:srgbClr val="797979"/>
                </a:solidFill>
                <a:latin typeface="Arial" panose="020B0604020202020204" pitchFamily="34" charset="0"/>
              </a:rPr>
              <a:t>operativa nelle regioni del </a:t>
            </a:r>
            <a:r>
              <a:rPr lang="it-IT" altLang="it-IT" sz="1200" b="1" dirty="0">
                <a:solidFill>
                  <a:srgbClr val="797979"/>
                </a:solidFill>
                <a:latin typeface="Arial" panose="020B0604020202020204" pitchFamily="34" charset="0"/>
              </a:rPr>
              <a:t>Sud Italia </a:t>
            </a:r>
            <a:endParaRPr lang="it-IT" altLang="it-IT" sz="1200" dirty="0">
              <a:solidFill>
                <a:srgbClr val="797979"/>
              </a:solidFill>
              <a:latin typeface="Arial" panose="020B0604020202020204" pitchFamily="34" charset="0"/>
            </a:endParaRPr>
          </a:p>
        </p:txBody>
      </p:sp>
    </p:spTree>
    <p:extLst>
      <p:ext uri="{BB962C8B-B14F-4D97-AF65-F5344CB8AC3E}">
        <p14:creationId xmlns:p14="http://schemas.microsoft.com/office/powerpoint/2010/main" val="3240086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err="1">
                <a:solidFill>
                  <a:schemeClr val="accent2"/>
                </a:solidFill>
              </a:rPr>
              <a:t>Temporary</a:t>
            </a:r>
            <a:r>
              <a:rPr lang="it-IT" dirty="0">
                <a:solidFill>
                  <a:schemeClr val="accent2"/>
                </a:solidFill>
              </a:rPr>
              <a:t> Manager</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27</a:t>
            </a:fld>
            <a:endParaRPr lang="it-IT" dirty="0"/>
          </a:p>
        </p:txBody>
      </p:sp>
      <p:sp>
        <p:nvSpPr>
          <p:cNvPr id="3" name="CasellaDiTesto 2">
            <a:extLst>
              <a:ext uri="{FF2B5EF4-FFF2-40B4-BE49-F238E27FC236}">
                <a16:creationId xmlns:a16="http://schemas.microsoft.com/office/drawing/2014/main" id="{2CCC7AC4-3C82-9C5E-5D78-0878EA786DE3}"/>
              </a:ext>
            </a:extLst>
          </p:cNvPr>
          <p:cNvSpPr txBox="1"/>
          <p:nvPr/>
        </p:nvSpPr>
        <p:spPr>
          <a:xfrm>
            <a:off x="334433" y="930523"/>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1. Spese per le prestazioni professionali del </a:t>
            </a:r>
            <a:r>
              <a:rPr lang="it-IT" altLang="it-IT" sz="1333" b="1" dirty="0" err="1">
                <a:solidFill>
                  <a:srgbClr val="415364"/>
                </a:solidFill>
                <a:latin typeface="Arial" panose="020B0604020202020204" pitchFamily="34" charset="0"/>
              </a:rPr>
              <a:t>Temporary</a:t>
            </a:r>
            <a:r>
              <a:rPr lang="it-IT" altLang="it-IT" sz="1333" b="1" dirty="0">
                <a:solidFill>
                  <a:srgbClr val="415364"/>
                </a:solidFill>
                <a:latin typeface="Arial" panose="020B0604020202020204" pitchFamily="34" charset="0"/>
              </a:rPr>
              <a:t> Manager (almeno il 60% dell’Intervento Agevolativo)</a:t>
            </a:r>
            <a:endParaRPr lang="it-IT" sz="1333" b="1" dirty="0"/>
          </a:p>
        </p:txBody>
      </p:sp>
      <p:sp>
        <p:nvSpPr>
          <p:cNvPr id="5" name="CasellaDiTesto 4">
            <a:extLst>
              <a:ext uri="{FF2B5EF4-FFF2-40B4-BE49-F238E27FC236}">
                <a16:creationId xmlns:a16="http://schemas.microsoft.com/office/drawing/2014/main" id="{8619A8AE-4898-23BC-D569-C1DD7FA21158}"/>
              </a:ext>
            </a:extLst>
          </p:cNvPr>
          <p:cNvSpPr txBox="1"/>
          <p:nvPr/>
        </p:nvSpPr>
        <p:spPr>
          <a:xfrm>
            <a:off x="6004560" y="1257091"/>
            <a:ext cx="5613211" cy="533480"/>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3. Spese consulenziali professionali  per le verifiche di conformità alla normativa ambientale nazionale</a:t>
            </a:r>
            <a:endParaRPr lang="it-IT" sz="1333" b="1" dirty="0"/>
          </a:p>
        </p:txBody>
      </p:sp>
      <p:sp>
        <p:nvSpPr>
          <p:cNvPr id="6" name="CasellaDiTesto 5">
            <a:extLst>
              <a:ext uri="{FF2B5EF4-FFF2-40B4-BE49-F238E27FC236}">
                <a16:creationId xmlns:a16="http://schemas.microsoft.com/office/drawing/2014/main" id="{BC64648C-9880-C75F-40A3-18B0E8089393}"/>
              </a:ext>
            </a:extLst>
          </p:cNvPr>
          <p:cNvSpPr txBox="1"/>
          <p:nvPr/>
        </p:nvSpPr>
        <p:spPr>
          <a:xfrm>
            <a:off x="6004560" y="2156109"/>
            <a:ext cx="5613211" cy="913172"/>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4. Spese per consulenze  finalizzate alla presentazione e gestione della richiesta di Intervento Agevolativo per un valore fino a un massimo del 5% dell’importo deliberato*</a:t>
            </a:r>
            <a:endParaRPr lang="it-IT" sz="1333" b="1" dirty="0"/>
          </a:p>
        </p:txBody>
      </p:sp>
      <p:sp>
        <p:nvSpPr>
          <p:cNvPr id="7" name="CasellaDiTesto 6">
            <a:extLst>
              <a:ext uri="{FF2B5EF4-FFF2-40B4-BE49-F238E27FC236}">
                <a16:creationId xmlns:a16="http://schemas.microsoft.com/office/drawing/2014/main" id="{3681F9DE-C5CD-5553-0E1D-AD05B0A0A827}"/>
              </a:ext>
            </a:extLst>
          </p:cNvPr>
          <p:cNvSpPr txBox="1"/>
          <p:nvPr/>
        </p:nvSpPr>
        <p:spPr>
          <a:xfrm>
            <a:off x="334433" y="2306829"/>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2. Spese strettamente connesse alla realizzazione del progetto elaborato con l'assistenza del </a:t>
            </a:r>
            <a:r>
              <a:rPr lang="it-IT" altLang="it-IT" sz="1333" b="1" dirty="0" err="1">
                <a:solidFill>
                  <a:srgbClr val="415364"/>
                </a:solidFill>
                <a:latin typeface="Arial" panose="020B0604020202020204" pitchFamily="34" charset="0"/>
              </a:rPr>
              <a:t>Temporary</a:t>
            </a:r>
            <a:r>
              <a:rPr lang="it-IT" altLang="it-IT" sz="1333" b="1" dirty="0">
                <a:solidFill>
                  <a:srgbClr val="415364"/>
                </a:solidFill>
                <a:latin typeface="Arial" panose="020B0604020202020204" pitchFamily="34" charset="0"/>
              </a:rPr>
              <a:t> Manager (massimo il 40% delle spese rendicontate ammissibili all’Intervento Agevolativo):</a:t>
            </a:r>
            <a:endParaRPr lang="it-IT" sz="1333" b="1" dirty="0"/>
          </a:p>
        </p:txBody>
      </p:sp>
      <p:sp>
        <p:nvSpPr>
          <p:cNvPr id="11" name="CasellaDiTesto 10">
            <a:extLst>
              <a:ext uri="{FF2B5EF4-FFF2-40B4-BE49-F238E27FC236}">
                <a16:creationId xmlns:a16="http://schemas.microsoft.com/office/drawing/2014/main" id="{5120244C-BA96-FCB2-5945-C0C20299A3AA}"/>
              </a:ext>
            </a:extLst>
          </p:cNvPr>
          <p:cNvSpPr txBox="1"/>
          <p:nvPr/>
        </p:nvSpPr>
        <p:spPr>
          <a:xfrm>
            <a:off x="334434" y="3478747"/>
            <a:ext cx="5436447" cy="2555508"/>
          </a:xfrm>
          <a:prstGeom prst="rect">
            <a:avLst/>
          </a:prstGeom>
          <a:noFill/>
        </p:spPr>
        <p:txBody>
          <a:bodyPr wrap="square">
            <a:spAutoFit/>
          </a:bodyPr>
          <a:lstStyle/>
          <a:p>
            <a:pPr marL="355591" indent="-355591"/>
            <a:r>
              <a:rPr lang="it-IT" sz="1067" dirty="0"/>
              <a:t>2.1.	Spese per attività di marketing e promozionali;</a:t>
            </a:r>
          </a:p>
          <a:p>
            <a:pPr marL="355591" indent="-355591"/>
            <a:r>
              <a:rPr lang="it-IT" sz="1067" dirty="0"/>
              <a:t>2.2.	Spese per integrazione e sviluppo digitale dei processi aziendali;</a:t>
            </a:r>
          </a:p>
          <a:p>
            <a:pPr marL="355591" indent="-355591"/>
            <a:r>
              <a:rPr lang="it-IT" sz="1067" dirty="0"/>
              <a:t>2.3.	Spese per la realizzazione/ammodernamento di modelli organizzativi e gestionali;</a:t>
            </a:r>
          </a:p>
          <a:p>
            <a:pPr marL="355591" indent="-355591"/>
            <a:r>
              <a:rPr lang="it-IT" sz="1067" dirty="0"/>
              <a:t>2.4.	Spese di ideazione per l’innovazione/adeguamento di prodotto e/o servizio;</a:t>
            </a:r>
          </a:p>
          <a:p>
            <a:pPr marL="355591" indent="-355591"/>
            <a:r>
              <a:rPr lang="it-IT" sz="1067" dirty="0"/>
              <a:t>2.5.	Spese per le certificazioni internazionali e le licenze di prodotti e/o servizi, deposito di marchi o altre forme di tutela del Made in </a:t>
            </a:r>
            <a:r>
              <a:rPr lang="it-IT" sz="1067" dirty="0" err="1"/>
              <a:t>Italy</a:t>
            </a:r>
            <a:r>
              <a:rPr lang="it-IT" sz="1067" dirty="0"/>
              <a:t>;</a:t>
            </a:r>
          </a:p>
          <a:p>
            <a:pPr marL="355591" indent="-355591"/>
            <a:r>
              <a:rPr lang="it-IT" sz="1067" dirty="0"/>
              <a:t>2.6.	Spese per attività di supporto:</a:t>
            </a:r>
          </a:p>
          <a:p>
            <a:pPr lvl="1"/>
            <a:r>
              <a:rPr lang="it-IT" sz="1067" dirty="0"/>
              <a:t>a)	Spese per la formazione interna/esterna del personale amministrativo o tecnico;</a:t>
            </a:r>
          </a:p>
          <a:p>
            <a:pPr lvl="1"/>
            <a:r>
              <a:rPr lang="it-IT" sz="1067" dirty="0"/>
              <a:t>b)	Spese di viaggio e soggiorno da parte degli amministratori e/o titolari dell’impresa richiedente;</a:t>
            </a:r>
          </a:p>
          <a:p>
            <a:pPr lvl="1"/>
            <a:r>
              <a:rPr lang="it-IT" sz="1067" dirty="0"/>
              <a:t>c)	Spese di viaggio e soggiorno (incoming) di potenziali partner locali (esclusa la clientela);</a:t>
            </a:r>
          </a:p>
          <a:p>
            <a:pPr lvl="1"/>
            <a:r>
              <a:rPr lang="it-IT" sz="1067" dirty="0"/>
              <a:t>d)	Spese legali per la costituzione di società controllate locali o filiali gestite direttamente.</a:t>
            </a:r>
          </a:p>
        </p:txBody>
      </p:sp>
      <p:sp>
        <p:nvSpPr>
          <p:cNvPr id="9" name="CasellaDiTesto 8">
            <a:extLst>
              <a:ext uri="{FF2B5EF4-FFF2-40B4-BE49-F238E27FC236}">
                <a16:creationId xmlns:a16="http://schemas.microsoft.com/office/drawing/2014/main" id="{A099BDF5-0BEC-40FD-924C-3B1209033727}"/>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spTree>
    <p:extLst>
      <p:ext uri="{BB962C8B-B14F-4D97-AF65-F5344CB8AC3E}">
        <p14:creationId xmlns:p14="http://schemas.microsoft.com/office/powerpoint/2010/main" val="2337800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8C78E79F-468A-27C6-7095-E28AB428F6E4}"/>
              </a:ext>
            </a:extLst>
          </p:cNvPr>
          <p:cNvSpPr/>
          <p:nvPr/>
        </p:nvSpPr>
        <p:spPr>
          <a:xfrm>
            <a:off x="334433" y="1730234"/>
            <a:ext cx="11755966" cy="43699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2" name="Rettangolo 31">
            <a:extLst>
              <a:ext uri="{FF2B5EF4-FFF2-40B4-BE49-F238E27FC236}">
                <a16:creationId xmlns:a16="http://schemas.microsoft.com/office/drawing/2014/main" id="{CBB325C2-50F5-DC45-58CC-683A38D21CDA}"/>
              </a:ext>
            </a:extLst>
          </p:cNvPr>
          <p:cNvSpPr/>
          <p:nvPr/>
        </p:nvSpPr>
        <p:spPr>
          <a:xfrm>
            <a:off x="334433" y="801426"/>
            <a:ext cx="11755966" cy="806569"/>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DA95044A-279D-AE22-F57E-C0ACCDBE2740}"/>
              </a:ext>
            </a:extLst>
          </p:cNvPr>
          <p:cNvSpPr>
            <a:spLocks noGrp="1"/>
          </p:cNvSpPr>
          <p:nvPr>
            <p:ph type="body" idx="13"/>
          </p:nvPr>
        </p:nvSpPr>
        <p:spPr/>
        <p:txBody>
          <a:bodyPr/>
          <a:lstStyle/>
          <a:p>
            <a:r>
              <a:rPr lang="it-IT" dirty="0"/>
              <a:t>Premialità</a:t>
            </a:r>
          </a:p>
        </p:txBody>
      </p:sp>
      <p:sp>
        <p:nvSpPr>
          <p:cNvPr id="4" name="Segnaposto numero diapositiva 3">
            <a:extLst>
              <a:ext uri="{FF2B5EF4-FFF2-40B4-BE49-F238E27FC236}">
                <a16:creationId xmlns:a16="http://schemas.microsoft.com/office/drawing/2014/main" id="{938A2FC5-5620-88F0-BBBC-F7CEB4C1AA8E}"/>
              </a:ext>
            </a:extLst>
          </p:cNvPr>
          <p:cNvSpPr>
            <a:spLocks noGrp="1"/>
          </p:cNvSpPr>
          <p:nvPr>
            <p:ph type="sldNum" sz="quarter" idx="12"/>
          </p:nvPr>
        </p:nvSpPr>
        <p:spPr/>
        <p:txBody>
          <a:bodyPr/>
          <a:lstStyle/>
          <a:p>
            <a:fld id="{608DA0FE-9C19-F746-8419-6700E348BF78}" type="slidenum">
              <a:rPr lang="it-IT" smtClean="0"/>
              <a:pPr/>
              <a:t>28</a:t>
            </a:fld>
            <a:endParaRPr lang="it-IT" dirty="0"/>
          </a:p>
        </p:txBody>
      </p:sp>
      <p:sp>
        <p:nvSpPr>
          <p:cNvPr id="8" name="CasellaDiTesto 7">
            <a:extLst>
              <a:ext uri="{FF2B5EF4-FFF2-40B4-BE49-F238E27FC236}">
                <a16:creationId xmlns:a16="http://schemas.microsoft.com/office/drawing/2014/main" id="{DB02E738-B0E7-85F6-7A30-B615663E6C0B}"/>
              </a:ext>
            </a:extLst>
          </p:cNvPr>
          <p:cNvSpPr txBox="1"/>
          <p:nvPr/>
        </p:nvSpPr>
        <p:spPr>
          <a:xfrm>
            <a:off x="1006474" y="822953"/>
            <a:ext cx="11595102" cy="752707"/>
          </a:xfrm>
          <a:prstGeom prst="rect">
            <a:avLst/>
          </a:prstGeom>
          <a:noFill/>
        </p:spPr>
        <p:txBody>
          <a:bodyPr wrap="square">
            <a:spAutoFit/>
          </a:bodyPr>
          <a:lstStyle/>
          <a:p>
            <a:pPr marR="539115" algn="just">
              <a:lnSpc>
                <a:spcPct val="107000"/>
              </a:lnSpc>
              <a:spcAft>
                <a:spcPts val="600"/>
              </a:spcAft>
            </a:pPr>
            <a:r>
              <a:rPr lang="it-IT" sz="1370" dirty="0">
                <a:effectLst/>
                <a:latin typeface="Arial" panose="020B0604020202020204" pitchFamily="34" charset="0"/>
                <a:ea typeface="Calibri" panose="020F0502020204030204" pitchFamily="34" charset="0"/>
                <a:cs typeface="Times New Roman" panose="02020603050405020304" pitchFamily="18" charset="0"/>
              </a:rPr>
              <a:t>L’Impresa con </a:t>
            </a:r>
            <a:r>
              <a:rPr lang="it-IT" sz="137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interessi in Africa o in America Latina* </a:t>
            </a:r>
            <a:r>
              <a:rPr lang="it-IT" sz="1370" dirty="0">
                <a:effectLst/>
                <a:latin typeface="Arial" panose="020B0604020202020204" pitchFamily="34" charset="0"/>
                <a:ea typeface="Calibri" panose="020F0502020204030204" pitchFamily="34" charset="0"/>
                <a:cs typeface="Times New Roman" panose="02020603050405020304" pitchFamily="18" charset="0"/>
              </a:rPr>
              <a:t>avente almeno una sede operativa nelle</a:t>
            </a:r>
            <a:r>
              <a:rPr lang="it-IT" sz="1370" b="1" dirty="0">
                <a:effectLst/>
                <a:latin typeface="Arial" panose="020B0604020202020204" pitchFamily="34" charset="0"/>
                <a:ea typeface="Calibri" panose="020F0502020204030204" pitchFamily="34" charset="0"/>
                <a:cs typeface="Times New Roman" panose="02020603050405020304" pitchFamily="18" charset="0"/>
              </a:rPr>
              <a:t> </a:t>
            </a:r>
            <a:r>
              <a:rPr lang="it-IT" sz="137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Regioni del Sud Italia</a:t>
            </a:r>
            <a:r>
              <a:rPr lang="it-IT" sz="137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 </a:t>
            </a:r>
            <a:r>
              <a:rPr lang="it-IT" sz="1370" dirty="0">
                <a:effectLst/>
                <a:latin typeface="Arial" panose="020B0604020202020204" pitchFamily="34" charset="0"/>
                <a:ea typeface="Calibri" panose="020F0502020204030204" pitchFamily="34" charset="0"/>
                <a:cs typeface="Times New Roman" panose="02020603050405020304" pitchFamily="18" charset="0"/>
              </a:rPr>
              <a:t>(Abruzzo, Basilicata, Calabria, Campania, Molise, Puglia, Sardegna e Sicilia</a:t>
            </a:r>
            <a:r>
              <a:rPr lang="it-IT" sz="1370" dirty="0">
                <a:latin typeface="Arial" panose="020B0604020202020204" pitchFamily="34" charset="0"/>
                <a:ea typeface="Calibri" panose="020F0502020204030204" pitchFamily="34" charset="0"/>
                <a:cs typeface="Times New Roman" panose="02020603050405020304" pitchFamily="18" charset="0"/>
              </a:rPr>
              <a:t>) o l’</a:t>
            </a:r>
            <a:r>
              <a:rPr lang="it-IT" altLang="it-IT" sz="1370" b="1" dirty="0">
                <a:solidFill>
                  <a:schemeClr val="accent2"/>
                </a:solidFill>
                <a:latin typeface="Arial" panose="020B0604020202020204" pitchFamily="34" charset="0"/>
              </a:rPr>
              <a:t>impresa energivora </a:t>
            </a:r>
            <a:r>
              <a:rPr lang="it-IT" altLang="it-IT" sz="1370" dirty="0">
                <a:solidFill>
                  <a:schemeClr val="accent2"/>
                </a:solidFill>
                <a:latin typeface="Arial" panose="020B0604020202020204" pitchFamily="34" charset="0"/>
              </a:rPr>
              <a:t>(solo Transizione Digitale o Ecologica)</a:t>
            </a:r>
            <a:r>
              <a:rPr lang="it-IT" altLang="it-IT" sz="1370" b="1" dirty="0">
                <a:solidFill>
                  <a:schemeClr val="accent2"/>
                </a:solidFill>
                <a:latin typeface="Arial" panose="020B0604020202020204" pitchFamily="34" charset="0"/>
              </a:rPr>
              <a:t> </a:t>
            </a:r>
            <a:r>
              <a:rPr lang="it-IT" sz="1370" dirty="0">
                <a:latin typeface="Arial" panose="020B0604020202020204" pitchFamily="34" charset="0"/>
                <a:ea typeface="Calibri" panose="020F0502020204030204" pitchFamily="34" charset="0"/>
                <a:cs typeface="Times New Roman" panose="02020603050405020304" pitchFamily="18" charset="0"/>
              </a:rPr>
              <a:t>può chiedere </a:t>
            </a:r>
            <a:r>
              <a:rPr lang="it-IT" sz="1370" b="1" dirty="0">
                <a:latin typeface="Arial" panose="020B0604020202020204" pitchFamily="34" charset="0"/>
                <a:ea typeface="Calibri" panose="020F0502020204030204" pitchFamily="34" charset="0"/>
                <a:cs typeface="Times New Roman" panose="02020603050405020304" pitchFamily="18" charset="0"/>
              </a:rPr>
              <a:t>un cofinanziamento a fondo perduto fino al 20% dell’Importo dell’Intervento Agevolativo e comunque fino a un massimo di € 200.000</a:t>
            </a:r>
            <a:endParaRPr lang="it-IT" sz="1370" dirty="0"/>
          </a:p>
        </p:txBody>
      </p:sp>
      <p:sp>
        <p:nvSpPr>
          <p:cNvPr id="10" name="CasellaDiTesto 9">
            <a:extLst>
              <a:ext uri="{FF2B5EF4-FFF2-40B4-BE49-F238E27FC236}">
                <a16:creationId xmlns:a16="http://schemas.microsoft.com/office/drawing/2014/main" id="{8C638DBF-7E08-3F5F-4DC1-4F461A8A625C}"/>
              </a:ext>
            </a:extLst>
          </p:cNvPr>
          <p:cNvSpPr txBox="1"/>
          <p:nvPr/>
        </p:nvSpPr>
        <p:spPr>
          <a:xfrm>
            <a:off x="1006474" y="1760705"/>
            <a:ext cx="11083926" cy="536622"/>
          </a:xfrm>
          <a:prstGeom prst="rect">
            <a:avLst/>
          </a:prstGeom>
          <a:noFill/>
        </p:spPr>
        <p:txBody>
          <a:bodyPr wrap="square">
            <a:spAutoFit/>
          </a:bodyPr>
          <a:lstStyle/>
          <a:p>
            <a:pPr marR="539115" algn="just">
              <a:lnSpc>
                <a:spcPct val="107000"/>
              </a:lnSpc>
              <a:spcAft>
                <a:spcPts val="600"/>
              </a:spcAft>
            </a:pPr>
            <a:r>
              <a:rPr lang="it-IT" sz="1400" dirty="0">
                <a:effectLst/>
                <a:latin typeface="Arial" panose="020B0604020202020204" pitchFamily="34" charset="0"/>
                <a:ea typeface="Calibri" panose="020F0502020204030204" pitchFamily="34" charset="0"/>
                <a:cs typeface="Times New Roman" panose="02020603050405020304" pitchFamily="18" charset="0"/>
              </a:rPr>
              <a:t>L’Impresa può chiedere </a:t>
            </a:r>
            <a:r>
              <a:rPr lang="it-IT" sz="1400" b="1" dirty="0">
                <a:effectLst/>
                <a:latin typeface="Arial" panose="020B0604020202020204" pitchFamily="34" charset="0"/>
                <a:ea typeface="Calibri" panose="020F0502020204030204" pitchFamily="34" charset="0"/>
                <a:cs typeface="Times New Roman" panose="02020603050405020304" pitchFamily="18" charset="0"/>
              </a:rPr>
              <a:t>un cofinanziamento a fondo perduto fino al 10% dell’Importo dell’Intervento Agevolativo e comunque fino a un massimo di € 100.000, </a:t>
            </a:r>
            <a:r>
              <a:rPr lang="it-IT"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che è riconosciuto quale incentivazione sulla base dei seguenti criteri:</a:t>
            </a:r>
            <a:endParaRPr lang="it-IT" sz="1400" dirty="0"/>
          </a:p>
        </p:txBody>
      </p:sp>
      <p:pic>
        <p:nvPicPr>
          <p:cNvPr id="11" name="Immagine 10" descr="Immagine che contiene nero, oscurità&#10;&#10;Descrizione generata automaticamente">
            <a:extLst>
              <a:ext uri="{FF2B5EF4-FFF2-40B4-BE49-F238E27FC236}">
                <a16:creationId xmlns:a16="http://schemas.microsoft.com/office/drawing/2014/main" id="{4A384B70-2B16-87D6-FFD9-6C64C5E69FCE}"/>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15272" y="2457373"/>
            <a:ext cx="252000" cy="252000"/>
          </a:xfrm>
          <a:prstGeom prst="rect">
            <a:avLst/>
          </a:prstGeom>
        </p:spPr>
      </p:pic>
      <p:pic>
        <p:nvPicPr>
          <p:cNvPr id="12" name="Immagine 11" descr="Immagine che contiene nero, oscurità&#10;&#10;Descrizione generata automaticamente">
            <a:extLst>
              <a:ext uri="{FF2B5EF4-FFF2-40B4-BE49-F238E27FC236}">
                <a16:creationId xmlns:a16="http://schemas.microsoft.com/office/drawing/2014/main" id="{F48AD570-D169-DE88-A6BA-C72FDC73C8B8}"/>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15272" y="3105319"/>
            <a:ext cx="252000" cy="252000"/>
          </a:xfrm>
          <a:prstGeom prst="rect">
            <a:avLst/>
          </a:prstGeom>
        </p:spPr>
      </p:pic>
      <p:pic>
        <p:nvPicPr>
          <p:cNvPr id="13" name="Immagine 12" descr="Immagine che contiene nero, oscurità&#10;&#10;Descrizione generata automaticamente">
            <a:extLst>
              <a:ext uri="{FF2B5EF4-FFF2-40B4-BE49-F238E27FC236}">
                <a16:creationId xmlns:a16="http://schemas.microsoft.com/office/drawing/2014/main" id="{FB232E75-699B-BC43-1877-C066A620CF53}"/>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00895" y="3680908"/>
            <a:ext cx="252000" cy="252000"/>
          </a:xfrm>
          <a:prstGeom prst="rect">
            <a:avLst/>
          </a:prstGeom>
        </p:spPr>
      </p:pic>
      <p:pic>
        <p:nvPicPr>
          <p:cNvPr id="14" name="Immagine 13" descr="Immagine che contiene nero, oscurità&#10;&#10;Descrizione generata automaticamente">
            <a:extLst>
              <a:ext uri="{FF2B5EF4-FFF2-40B4-BE49-F238E27FC236}">
                <a16:creationId xmlns:a16="http://schemas.microsoft.com/office/drawing/2014/main" id="{4F81D8CB-9B31-FC2E-2B66-7BDB3C42EBB2}"/>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00895" y="4462583"/>
            <a:ext cx="252000" cy="252000"/>
          </a:xfrm>
          <a:prstGeom prst="rect">
            <a:avLst/>
          </a:prstGeom>
        </p:spPr>
      </p:pic>
      <p:sp>
        <p:nvSpPr>
          <p:cNvPr id="15" name="CasellaDiTesto 14">
            <a:extLst>
              <a:ext uri="{FF2B5EF4-FFF2-40B4-BE49-F238E27FC236}">
                <a16:creationId xmlns:a16="http://schemas.microsoft.com/office/drawing/2014/main" id="{B5B66CB5-B245-4D7C-CACD-6968BCDCBD34}"/>
              </a:ext>
            </a:extLst>
          </p:cNvPr>
          <p:cNvSpPr txBox="1"/>
          <p:nvPr/>
        </p:nvSpPr>
        <p:spPr>
          <a:xfrm>
            <a:off x="993272" y="2345350"/>
            <a:ext cx="5234175" cy="718915"/>
          </a:xfrm>
          <a:prstGeom prst="rect">
            <a:avLst/>
          </a:prstGeom>
          <a:noFill/>
        </p:spPr>
        <p:txBody>
          <a:bodyPr wrap="square">
            <a:spAutoFit/>
          </a:bodyPr>
          <a:lstStyle/>
          <a:p>
            <a:pPr algn="just">
              <a:lnSpc>
                <a:spcPct val="107000"/>
              </a:lnSpc>
              <a:spcAft>
                <a:spcPts val="600"/>
              </a:spcAft>
              <a:buClr>
                <a:srgbClr val="000000"/>
              </a:buClr>
              <a:defRP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it-IT" sz="1300" dirty="0">
                <a:solidFill>
                  <a:srgbClr val="415364"/>
                </a:solidFill>
                <a:latin typeface="Arial" panose="020B0604020202020204" pitchFamily="34" charset="0"/>
                <a:ea typeface="Calibri" panose="020F0502020204030204" pitchFamily="34" charset="0"/>
                <a:cs typeface="Times New Roman" panose="02020603050405020304" pitchFamily="18" charset="0"/>
              </a:rPr>
              <a:t>con </a:t>
            </a:r>
            <a:r>
              <a:rPr lang="it-IT" sz="1300" b="1" dirty="0">
                <a:solidFill>
                  <a:srgbClr val="005392"/>
                </a:solidFill>
                <a:latin typeface="Arial" panose="020B0604020202020204" pitchFamily="34" charset="0"/>
                <a:ea typeface="Calibri" panose="020F0502020204030204" pitchFamily="34" charset="0"/>
                <a:cs typeface="Times New Roman" panose="02020603050405020304" pitchFamily="18" charset="0"/>
              </a:rPr>
              <a:t>sede operativa al Sud Italia </a:t>
            </a:r>
            <a:r>
              <a:rPr lang="it-IT" sz="1300" dirty="0">
                <a:solidFill>
                  <a:srgbClr val="415364"/>
                </a:solidFill>
                <a:latin typeface="Arial" panose="020B0604020202020204" pitchFamily="34" charset="0"/>
                <a:ea typeface="Calibri" panose="020F0502020204030204" pitchFamily="34" charset="0"/>
                <a:cs typeface="Times New Roman" panose="02020603050405020304" pitchFamily="18" charset="0"/>
              </a:rPr>
              <a:t>(Abruzzo, Basilicata, Calabria, Campania, Molise, Puglia, Sardegna e Sicilia) costituita da almeno 6 mesi</a:t>
            </a:r>
          </a:p>
        </p:txBody>
      </p:sp>
      <p:sp>
        <p:nvSpPr>
          <p:cNvPr id="16" name="CasellaDiTesto 15">
            <a:extLst>
              <a:ext uri="{FF2B5EF4-FFF2-40B4-BE49-F238E27FC236}">
                <a16:creationId xmlns:a16="http://schemas.microsoft.com/office/drawing/2014/main" id="{BDBED33E-A481-4D4D-1A47-2A6D6F0624BB}"/>
              </a:ext>
            </a:extLst>
          </p:cNvPr>
          <p:cNvSpPr txBox="1"/>
          <p:nvPr/>
        </p:nvSpPr>
        <p:spPr>
          <a:xfrm>
            <a:off x="993273" y="3083622"/>
            <a:ext cx="4790204" cy="290849"/>
          </a:xfrm>
          <a:prstGeom prst="rect">
            <a:avLst/>
          </a:prstGeom>
          <a:noFill/>
        </p:spPr>
        <p:txBody>
          <a:bodyPr wrap="square">
            <a:spAutoFit/>
          </a:bodyPr>
          <a:lstStyle/>
          <a:p>
            <a:pPr algn="just">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in possesso di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certificazioni ambientali/di sostenibilità</a:t>
            </a:r>
            <a:endParaRPr lang="it-IT" sz="1300" strike="sngStrike" dirty="0">
              <a:solidFill>
                <a:srgbClr val="00B050"/>
              </a:solidFill>
              <a:latin typeface="Arial" panose="020B060402020202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849D8A1D-9E46-7D27-C925-39EFBC4EE6DD}"/>
              </a:ext>
            </a:extLst>
          </p:cNvPr>
          <p:cNvSpPr txBox="1"/>
          <p:nvPr/>
        </p:nvSpPr>
        <p:spPr>
          <a:xfrm>
            <a:off x="993272" y="3422886"/>
            <a:ext cx="5234174" cy="932948"/>
          </a:xfrm>
          <a:prstGeom prst="rect">
            <a:avLst/>
          </a:prstGeom>
          <a:noFill/>
        </p:spPr>
        <p:txBody>
          <a:bodyPr wrap="square">
            <a:spAutoFit/>
          </a:bodyPr>
          <a:lstStyle/>
          <a:p>
            <a:pPr algn="just">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giovanili</a:t>
            </a:r>
            <a:r>
              <a:rPr lang="it-IT" sz="1300" dirty="0">
                <a:latin typeface="Arial" panose="020B0604020202020204" pitchFamily="34" charset="0"/>
                <a:ea typeface="Calibri" panose="020F0502020204030204" pitchFamily="34" charset="0"/>
                <a:cs typeface="Times New Roman" panose="02020603050405020304" pitchFamily="18" charset="0"/>
              </a:rPr>
              <a:t> (i.e. imprese costituite per almeno il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da giovani tra i 18 e 35 anni oppure per le società di capitali, imprese in cui le quote di partecipazione sono detenute per almeno il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giovani tra i 18 e i 35 anni)</a:t>
            </a:r>
          </a:p>
        </p:txBody>
      </p:sp>
      <p:sp>
        <p:nvSpPr>
          <p:cNvPr id="18" name="CasellaDiTesto 17">
            <a:extLst>
              <a:ext uri="{FF2B5EF4-FFF2-40B4-BE49-F238E27FC236}">
                <a16:creationId xmlns:a16="http://schemas.microsoft.com/office/drawing/2014/main" id="{D1383107-98A0-B287-6AB6-B9B3DDBB3F0C}"/>
              </a:ext>
            </a:extLst>
          </p:cNvPr>
          <p:cNvSpPr txBox="1"/>
          <p:nvPr/>
        </p:nvSpPr>
        <p:spPr>
          <a:xfrm>
            <a:off x="967014" y="4329080"/>
            <a:ext cx="5084844" cy="718915"/>
          </a:xfrm>
          <a:prstGeom prst="rect">
            <a:avLst/>
          </a:prstGeom>
          <a:noFill/>
        </p:spPr>
        <p:txBody>
          <a:bodyPr wrap="square">
            <a:spAutoFit/>
          </a:bodyPr>
          <a:lstStyle/>
          <a:p>
            <a:pPr algn="just">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femminili</a:t>
            </a:r>
            <a:r>
              <a:rPr lang="it-IT" sz="1300" dirty="0">
                <a:latin typeface="Arial" panose="020B0604020202020204" pitchFamily="34" charset="0"/>
                <a:ea typeface="Calibri" panose="020F0502020204030204" pitchFamily="34" charset="0"/>
                <a:cs typeface="Times New Roman" panose="02020603050405020304" pitchFamily="18" charset="0"/>
              </a:rPr>
              <a:t> (i.e. imprese costituite almeno al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da donne oppure per le società di capitali, imprese in cui le quote di partecipazione sono detenute per almeno il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da donne)</a:t>
            </a:r>
          </a:p>
        </p:txBody>
      </p:sp>
      <p:pic>
        <p:nvPicPr>
          <p:cNvPr id="19" name="Immagine 18" descr="Immagine che contiene nero, oscurità&#10;&#10;Descrizione generata automaticamente">
            <a:extLst>
              <a:ext uri="{FF2B5EF4-FFF2-40B4-BE49-F238E27FC236}">
                <a16:creationId xmlns:a16="http://schemas.microsoft.com/office/drawing/2014/main" id="{F48A7234-265D-8A6F-DC1D-AC26EA2C0455}"/>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03203" y="5184443"/>
            <a:ext cx="252000" cy="252000"/>
          </a:xfrm>
          <a:prstGeom prst="rect">
            <a:avLst/>
          </a:prstGeom>
        </p:spPr>
      </p:pic>
      <p:sp>
        <p:nvSpPr>
          <p:cNvPr id="20" name="CasellaDiTesto 19">
            <a:extLst>
              <a:ext uri="{FF2B5EF4-FFF2-40B4-BE49-F238E27FC236}">
                <a16:creationId xmlns:a16="http://schemas.microsoft.com/office/drawing/2014/main" id="{0147E0A4-D200-B043-8861-341E0338C65C}"/>
              </a:ext>
            </a:extLst>
          </p:cNvPr>
          <p:cNvSpPr txBox="1"/>
          <p:nvPr/>
        </p:nvSpPr>
        <p:spPr>
          <a:xfrm>
            <a:off x="993270" y="5058002"/>
            <a:ext cx="5234178" cy="504882"/>
          </a:xfrm>
          <a:prstGeom prst="rect">
            <a:avLst/>
          </a:prstGeom>
          <a:noFill/>
        </p:spPr>
        <p:txBody>
          <a:bodyPr wrap="square">
            <a:spAutoFit/>
          </a:bodyPr>
          <a:lstStyle/>
          <a:p>
            <a:pPr>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con una quota di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fatturato export </a:t>
            </a:r>
            <a:r>
              <a:rPr lang="it-IT" sz="1300" dirty="0">
                <a:latin typeface="Arial" panose="020B0604020202020204" pitchFamily="34" charset="0"/>
                <a:ea typeface="Calibri" panose="020F0502020204030204" pitchFamily="34" charset="0"/>
                <a:cs typeface="Times New Roman" panose="02020603050405020304" pitchFamily="18" charset="0"/>
              </a:rPr>
              <a:t>risultante dalle dichiarazioni IVA degli ultimi due esercizi pari ad almeno il </a:t>
            </a:r>
            <a:r>
              <a:rPr lang="it-IT" sz="1300" b="1" dirty="0">
                <a:latin typeface="Arial" panose="020B0604020202020204" pitchFamily="34" charset="0"/>
                <a:ea typeface="Calibri" panose="020F0502020204030204" pitchFamily="34" charset="0"/>
                <a:cs typeface="Times New Roman" panose="02020603050405020304" pitchFamily="18" charset="0"/>
              </a:rPr>
              <a:t>20% </a:t>
            </a:r>
            <a:r>
              <a:rPr lang="it-IT" sz="1300" dirty="0">
                <a:latin typeface="Arial" panose="020B0604020202020204" pitchFamily="34" charset="0"/>
                <a:ea typeface="Calibri" panose="020F0502020204030204" pitchFamily="34" charset="0"/>
                <a:cs typeface="Times New Roman" panose="02020603050405020304" pitchFamily="18" charset="0"/>
              </a:rPr>
              <a:t>del fatturato totale</a:t>
            </a:r>
          </a:p>
        </p:txBody>
      </p:sp>
      <p:sp>
        <p:nvSpPr>
          <p:cNvPr id="21" name="CasellaDiTesto 20">
            <a:extLst>
              <a:ext uri="{FF2B5EF4-FFF2-40B4-BE49-F238E27FC236}">
                <a16:creationId xmlns:a16="http://schemas.microsoft.com/office/drawing/2014/main" id="{E826DD0A-0C3D-3EEB-710B-A7CDEBAE8EF6}"/>
              </a:ext>
            </a:extLst>
          </p:cNvPr>
          <p:cNvSpPr txBox="1"/>
          <p:nvPr/>
        </p:nvSpPr>
        <p:spPr>
          <a:xfrm>
            <a:off x="991203" y="5579095"/>
            <a:ext cx="5339985" cy="504882"/>
          </a:xfrm>
          <a:prstGeom prst="rect">
            <a:avLst/>
          </a:prstGeom>
          <a:noFill/>
        </p:spPr>
        <p:txBody>
          <a:bodyPr wrap="square">
            <a:spAutoFit/>
          </a:bodyPr>
          <a:lstStyle/>
          <a:p>
            <a:pPr>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PMI o Start-up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innovative</a:t>
            </a:r>
            <a:r>
              <a:rPr lang="it-IT" sz="1300" dirty="0">
                <a:latin typeface="Arial" panose="020B0604020202020204" pitchFamily="34" charset="0"/>
                <a:ea typeface="Calibri" panose="020F0502020204030204" pitchFamily="34" charset="0"/>
                <a:cs typeface="Times New Roman" panose="02020603050405020304" pitchFamily="18" charset="0"/>
              </a:rPr>
              <a:t> registrate presso la sezione speciale della camera di commercio</a:t>
            </a:r>
          </a:p>
        </p:txBody>
      </p:sp>
      <p:sp>
        <p:nvSpPr>
          <p:cNvPr id="22" name="CasellaDiTesto 21">
            <a:extLst>
              <a:ext uri="{FF2B5EF4-FFF2-40B4-BE49-F238E27FC236}">
                <a16:creationId xmlns:a16="http://schemas.microsoft.com/office/drawing/2014/main" id="{16DBA1ED-5D76-ADAD-E1AD-C04CBDD48E32}"/>
              </a:ext>
            </a:extLst>
          </p:cNvPr>
          <p:cNvSpPr txBox="1"/>
          <p:nvPr/>
        </p:nvSpPr>
        <p:spPr>
          <a:xfrm>
            <a:off x="6747839" y="2898820"/>
            <a:ext cx="5238384" cy="722442"/>
          </a:xfrm>
          <a:prstGeom prst="rect">
            <a:avLst/>
          </a:prstGeom>
          <a:noFill/>
        </p:spPr>
        <p:txBody>
          <a:bodyPr wrap="square">
            <a:spAutoFit/>
          </a:bodyPr>
          <a:lstStyle/>
          <a:p>
            <a:pPr>
              <a:lnSpc>
                <a:spcPct val="107000"/>
              </a:lnSpc>
              <a:spcAft>
                <a:spcPts val="800"/>
              </a:spcAft>
              <a:buClr>
                <a:srgbClr val="000000"/>
              </a:buClr>
            </a:pPr>
            <a:r>
              <a:rPr lang="it-IT" sz="1307" dirty="0">
                <a:latin typeface="Arial" panose="020B0604020202020204" pitchFamily="34" charset="0"/>
                <a:ea typeface="Calibri" panose="020F0502020204030204" pitchFamily="34" charset="0"/>
                <a:cs typeface="Times New Roman" panose="02020603050405020304" pitchFamily="18" charset="0"/>
              </a:rPr>
              <a:t>Imprese, anche diverse da PMI, localizzate nei comuni colpiti </a:t>
            </a:r>
            <a:r>
              <a:rPr lang="it-IT" sz="1307" b="1" dirty="0">
                <a:solidFill>
                  <a:schemeClr val="accent2"/>
                </a:solidFill>
                <a:latin typeface="Arial" panose="020B0604020202020204" pitchFamily="34" charset="0"/>
                <a:cs typeface="Times New Roman" panose="02020603050405020304" pitchFamily="18" charset="0"/>
              </a:rPr>
              <a:t>dalle alluvioni in Emilia-Romagna o comuni limitrofi e in Toscana </a:t>
            </a:r>
            <a:r>
              <a:rPr lang="it-IT" sz="1307"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(solo per il prodotto Transizione Digitale o Ecologica)</a:t>
            </a:r>
            <a:endParaRPr lang="it-IT" sz="1307" b="1" strike="sngStrike" dirty="0">
              <a:solidFill>
                <a:schemeClr val="accent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3" name="CasellaDiTesto 22">
            <a:extLst>
              <a:ext uri="{FF2B5EF4-FFF2-40B4-BE49-F238E27FC236}">
                <a16:creationId xmlns:a16="http://schemas.microsoft.com/office/drawing/2014/main" id="{89FDCD94-30EC-D486-7C4C-D64114F05FCD}"/>
              </a:ext>
            </a:extLst>
          </p:cNvPr>
          <p:cNvSpPr txBox="1"/>
          <p:nvPr/>
        </p:nvSpPr>
        <p:spPr>
          <a:xfrm>
            <a:off x="6747839" y="2344110"/>
            <a:ext cx="5238385" cy="504882"/>
          </a:xfrm>
          <a:prstGeom prst="rect">
            <a:avLst/>
          </a:prstGeom>
          <a:noFill/>
        </p:spPr>
        <p:txBody>
          <a:bodyPr wrap="square">
            <a:spAutoFit/>
          </a:bodyPr>
          <a:lstStyle/>
          <a:p>
            <a:pPr>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anche diverse da PMI, con interessi diretti nei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Balcani Occidentali</a:t>
            </a:r>
            <a:endParaRPr lang="it-IT"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24" name="CasellaDiTesto 23">
            <a:extLst>
              <a:ext uri="{FF2B5EF4-FFF2-40B4-BE49-F238E27FC236}">
                <a16:creationId xmlns:a16="http://schemas.microsoft.com/office/drawing/2014/main" id="{E13FAF91-6E99-E147-94C4-3BF7B22ABA21}"/>
              </a:ext>
            </a:extLst>
          </p:cNvPr>
          <p:cNvSpPr txBox="1"/>
          <p:nvPr/>
        </p:nvSpPr>
        <p:spPr>
          <a:xfrm>
            <a:off x="6747838" y="3650022"/>
            <a:ext cx="5238385" cy="718915"/>
          </a:xfrm>
          <a:prstGeom prst="rect">
            <a:avLst/>
          </a:prstGeom>
          <a:noFill/>
        </p:spPr>
        <p:txBody>
          <a:bodyPr wrap="square">
            <a:spAutoFit/>
          </a:bodyPr>
          <a:lstStyle/>
          <a:p>
            <a:pPr>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anche diverse da PMI in possesso di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certificazioni ambientali/di sostenibilità </a:t>
            </a:r>
            <a:r>
              <a:rPr lang="it-IT" sz="1300" dirty="0">
                <a:latin typeface="Arial" panose="020B0604020202020204" pitchFamily="34" charset="0"/>
                <a:ea typeface="Calibri" panose="020F0502020204030204" pitchFamily="34" charset="0"/>
                <a:cs typeface="Times New Roman" panose="02020603050405020304" pitchFamily="18" charset="0"/>
              </a:rPr>
              <a:t>e </a:t>
            </a:r>
            <a:r>
              <a:rPr lang="it-IT" sz="1300" dirty="0">
                <a:latin typeface="Arial" panose="020B0604020202020204" pitchFamily="34" charset="0"/>
                <a:cs typeface="Times New Roman" panose="02020603050405020304" pitchFamily="18" charset="0"/>
              </a:rPr>
              <a:t>che abbiano emanato </a:t>
            </a:r>
            <a:r>
              <a:rPr lang="it-IT" sz="1300" dirty="0">
                <a:latin typeface="Arial" panose="020B0604020202020204" pitchFamily="34" charset="0"/>
                <a:ea typeface="Calibri" panose="020F0502020204030204" pitchFamily="34" charset="0"/>
                <a:cs typeface="Times New Roman" panose="02020603050405020304" pitchFamily="18" charset="0"/>
              </a:rPr>
              <a:t>una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policy di </a:t>
            </a:r>
            <a:r>
              <a:rPr lang="it-IT" sz="1300" b="1" i="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procurement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sostenibile</a:t>
            </a:r>
            <a:r>
              <a:rPr lang="it-IT" sz="1300" b="1" dirty="0">
                <a:latin typeface="Arial" panose="020B0604020202020204" pitchFamily="34" charset="0"/>
                <a:ea typeface="Calibri" panose="020F0502020204030204" pitchFamily="34" charset="0"/>
                <a:cs typeface="Times New Roman" panose="02020603050405020304" pitchFamily="18" charset="0"/>
              </a:rPr>
              <a:t> </a:t>
            </a:r>
            <a:r>
              <a:rPr lang="it-IT" sz="1300" dirty="0">
                <a:latin typeface="Arial" panose="020B0604020202020204" pitchFamily="34" charset="0"/>
                <a:cs typeface="Times New Roman" panose="02020603050405020304" pitchFamily="18" charset="0"/>
              </a:rPr>
              <a:t>con specifici criteri minimi</a:t>
            </a:r>
          </a:p>
        </p:txBody>
      </p:sp>
      <p:sp>
        <p:nvSpPr>
          <p:cNvPr id="25" name="CasellaDiTesto 24">
            <a:extLst>
              <a:ext uri="{FF2B5EF4-FFF2-40B4-BE49-F238E27FC236}">
                <a16:creationId xmlns:a16="http://schemas.microsoft.com/office/drawing/2014/main" id="{A7C3DC98-852C-4A06-4996-465DBEBFF208}"/>
              </a:ext>
            </a:extLst>
          </p:cNvPr>
          <p:cNvSpPr txBox="1"/>
          <p:nvPr/>
        </p:nvSpPr>
        <p:spPr>
          <a:xfrm>
            <a:off x="6747838" y="5415487"/>
            <a:ext cx="5433810" cy="504882"/>
          </a:xfrm>
          <a:prstGeom prst="rect">
            <a:avLst/>
          </a:prstGeom>
          <a:noFill/>
        </p:spPr>
        <p:txBody>
          <a:bodyPr wrap="square">
            <a:spAutoFit/>
          </a:bodyPr>
          <a:lstStyle/>
          <a:p>
            <a:pPr>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t>
            </a:r>
            <a:r>
              <a:rPr lang="it-IT" sz="13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con interessi in Africa o in America Latina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non aventi sedi operative </a:t>
            </a:r>
            <a:r>
              <a:rPr lang="it-IT" sz="1300" dirty="0">
                <a:latin typeface="Arial" panose="020B0604020202020204" pitchFamily="34" charset="0"/>
                <a:ea typeface="Calibri" panose="020F0502020204030204" pitchFamily="34" charset="0"/>
                <a:cs typeface="Times New Roman" panose="02020603050405020304" pitchFamily="18" charset="0"/>
              </a:rPr>
              <a:t>nelle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Regioni del Sud Italia* </a:t>
            </a:r>
            <a:endParaRPr lang="it-IT" sz="1300" b="1" dirty="0">
              <a:solidFill>
                <a:schemeClr val="accent2"/>
              </a:solidFill>
              <a:latin typeface="Arial" panose="020B0604020202020204" pitchFamily="34" charset="0"/>
              <a:cs typeface="Times New Roman" panose="02020603050405020304" pitchFamily="18" charset="0"/>
            </a:endParaRPr>
          </a:p>
        </p:txBody>
      </p:sp>
      <p:pic>
        <p:nvPicPr>
          <p:cNvPr id="26" name="Immagine 25" descr="Immagine che contiene nero, oscurità&#10;&#10;Descrizione generata automaticamente">
            <a:extLst>
              <a:ext uri="{FF2B5EF4-FFF2-40B4-BE49-F238E27FC236}">
                <a16:creationId xmlns:a16="http://schemas.microsoft.com/office/drawing/2014/main" id="{73F7330F-759F-6685-3EE2-98ADE3D7B0D0}"/>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15764" y="5688773"/>
            <a:ext cx="252000" cy="252000"/>
          </a:xfrm>
          <a:prstGeom prst="rect">
            <a:avLst/>
          </a:prstGeom>
        </p:spPr>
      </p:pic>
      <p:pic>
        <p:nvPicPr>
          <p:cNvPr id="27" name="Immagine 26" descr="Immagine che contiene nero, oscurità&#10;&#10;Descrizione generata automaticamente">
            <a:extLst>
              <a:ext uri="{FF2B5EF4-FFF2-40B4-BE49-F238E27FC236}">
                <a16:creationId xmlns:a16="http://schemas.microsoft.com/office/drawing/2014/main" id="{19E4DEA9-A7E5-AE48-D597-F505EFE7A8FC}"/>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22437" y="2419698"/>
            <a:ext cx="252000" cy="252000"/>
          </a:xfrm>
          <a:prstGeom prst="rect">
            <a:avLst/>
          </a:prstGeom>
        </p:spPr>
      </p:pic>
      <p:pic>
        <p:nvPicPr>
          <p:cNvPr id="28" name="Immagine 27" descr="Immagine che contiene nero, oscurità&#10;&#10;Descrizione generata automaticamente">
            <a:extLst>
              <a:ext uri="{FF2B5EF4-FFF2-40B4-BE49-F238E27FC236}">
                <a16:creationId xmlns:a16="http://schemas.microsoft.com/office/drawing/2014/main" id="{3DD76C70-DD04-B262-26AD-BAB82B0DD6A0}"/>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22437" y="3121684"/>
            <a:ext cx="252000" cy="252000"/>
          </a:xfrm>
          <a:prstGeom prst="rect">
            <a:avLst/>
          </a:prstGeom>
        </p:spPr>
      </p:pic>
      <p:pic>
        <p:nvPicPr>
          <p:cNvPr id="29" name="Immagine 28" descr="Immagine che contiene nero, oscurità&#10;&#10;Descrizione generata automaticamente">
            <a:extLst>
              <a:ext uri="{FF2B5EF4-FFF2-40B4-BE49-F238E27FC236}">
                <a16:creationId xmlns:a16="http://schemas.microsoft.com/office/drawing/2014/main" id="{3A7BE80E-EC0A-62DC-987D-21656277D4D1}"/>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22437" y="5536363"/>
            <a:ext cx="252000" cy="252000"/>
          </a:xfrm>
          <a:prstGeom prst="rect">
            <a:avLst/>
          </a:prstGeom>
        </p:spPr>
      </p:pic>
      <p:pic>
        <p:nvPicPr>
          <p:cNvPr id="30" name="Immagine 29" descr="Immagine che contiene nero, oscurità&#10;&#10;Descrizione generata automaticamente">
            <a:extLst>
              <a:ext uri="{FF2B5EF4-FFF2-40B4-BE49-F238E27FC236}">
                <a16:creationId xmlns:a16="http://schemas.microsoft.com/office/drawing/2014/main" id="{95246E14-6552-8158-BE75-FB2CC7F857FF}"/>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22437" y="3878878"/>
            <a:ext cx="252000" cy="252000"/>
          </a:xfrm>
          <a:prstGeom prst="rect">
            <a:avLst/>
          </a:prstGeom>
        </p:spPr>
      </p:pic>
      <p:pic>
        <p:nvPicPr>
          <p:cNvPr id="31" name="Immagine 30" descr="Immagine che contiene nero, oscurità&#10;&#10;Descrizione generata automaticamente">
            <a:extLst>
              <a:ext uri="{FF2B5EF4-FFF2-40B4-BE49-F238E27FC236}">
                <a16:creationId xmlns:a16="http://schemas.microsoft.com/office/drawing/2014/main" id="{9E2AF1BE-BCD0-EA41-06D8-576DC1A6E544}"/>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04753" y="1784204"/>
            <a:ext cx="489623" cy="489623"/>
          </a:xfrm>
          <a:prstGeom prst="rect">
            <a:avLst/>
          </a:prstGeom>
        </p:spPr>
      </p:pic>
      <p:sp>
        <p:nvSpPr>
          <p:cNvPr id="5" name="CasellaDiTesto 4">
            <a:extLst>
              <a:ext uri="{FF2B5EF4-FFF2-40B4-BE49-F238E27FC236}">
                <a16:creationId xmlns:a16="http://schemas.microsoft.com/office/drawing/2014/main" id="{AD4EDCD9-6DC9-6209-CBA7-72764A6DD695}"/>
              </a:ext>
            </a:extLst>
          </p:cNvPr>
          <p:cNvSpPr txBox="1"/>
          <p:nvPr/>
        </p:nvSpPr>
        <p:spPr>
          <a:xfrm>
            <a:off x="556965" y="6238552"/>
            <a:ext cx="10207488" cy="533480"/>
          </a:xfrm>
          <a:prstGeom prst="rect">
            <a:avLst/>
          </a:prstGeom>
          <a:noFill/>
        </p:spPr>
        <p:txBody>
          <a:bodyPr wrap="square" lIns="48000" tIns="48000" rIns="48000" bIns="48000" anchor="ctr" anchorCtr="0">
            <a:noAutofit/>
          </a:bodyPr>
          <a:lstStyle/>
          <a:p>
            <a:r>
              <a:rPr lang="it-IT" sz="1100" dirty="0">
                <a:solidFill>
                  <a:srgbClr val="415364"/>
                </a:solidFill>
                <a:latin typeface="Arial" panose="020B0604020202020204" pitchFamily="34" charset="0"/>
              </a:rPr>
              <a:t>*richiedente il Finanziamento «Potenziamento Mercati Africani» o «Competitività delle imprese o filiere italiane in America Latina» o un finanziamento localizzato in Africa o in America Latina per Certificazioni e Consulenze, Fiere ed Eventi, E-commerce, Temporary Manager</a:t>
            </a:r>
          </a:p>
          <a:p>
            <a:endParaRPr lang="it-IT" sz="1100" dirty="0"/>
          </a:p>
        </p:txBody>
      </p:sp>
      <p:pic>
        <p:nvPicPr>
          <p:cNvPr id="35" name="Immagine 34" descr="Immagine che contiene nero, oscurità&#10;&#10;Descrizione generata automaticamente">
            <a:extLst>
              <a:ext uri="{FF2B5EF4-FFF2-40B4-BE49-F238E27FC236}">
                <a16:creationId xmlns:a16="http://schemas.microsoft.com/office/drawing/2014/main" id="{91F811ED-A0C4-CA3C-CF72-3447F1809AA6}"/>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22437" y="4675918"/>
            <a:ext cx="252000" cy="252000"/>
          </a:xfrm>
          <a:prstGeom prst="rect">
            <a:avLst/>
          </a:prstGeom>
        </p:spPr>
      </p:pic>
      <p:sp>
        <p:nvSpPr>
          <p:cNvPr id="36" name="CasellaDiTesto 35">
            <a:extLst>
              <a:ext uri="{FF2B5EF4-FFF2-40B4-BE49-F238E27FC236}">
                <a16:creationId xmlns:a16="http://schemas.microsoft.com/office/drawing/2014/main" id="{F0C18A2C-FB10-BC8B-6B5A-8CD91F1E46DF}"/>
              </a:ext>
            </a:extLst>
          </p:cNvPr>
          <p:cNvSpPr txBox="1"/>
          <p:nvPr/>
        </p:nvSpPr>
        <p:spPr>
          <a:xfrm>
            <a:off x="6728096" y="4499274"/>
            <a:ext cx="5129471" cy="718915"/>
          </a:xfrm>
          <a:prstGeom prst="rect">
            <a:avLst/>
          </a:prstGeom>
          <a:noFill/>
        </p:spPr>
        <p:txBody>
          <a:bodyPr wrap="square">
            <a:spAutoFit/>
          </a:bodyPr>
          <a:lstStyle/>
          <a:p>
            <a:pPr>
              <a:lnSpc>
                <a:spcPct val="107000"/>
              </a:lnSpc>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anche diverse da PMI, che hanno assunto </a:t>
            </a:r>
            <a:r>
              <a:rPr lang="it-IT" sz="1300" b="1" dirty="0">
                <a:latin typeface="Arial" panose="020B0604020202020204" pitchFamily="34" charset="0"/>
                <a:ea typeface="Calibri" panose="020F0502020204030204" pitchFamily="34" charset="0"/>
                <a:cs typeface="Times New Roman" panose="02020603050405020304" pitchFamily="18" charset="0"/>
              </a:rPr>
              <a:t>almeno il 50% </a:t>
            </a:r>
            <a:r>
              <a:rPr lang="it-IT" sz="1300" dirty="0">
                <a:latin typeface="Arial" panose="020B0604020202020204" pitchFamily="34" charset="0"/>
                <a:ea typeface="Calibri" panose="020F0502020204030204" pitchFamily="34" charset="0"/>
                <a:cs typeface="Times New Roman" panose="02020603050405020304" pitchFamily="18" charset="0"/>
              </a:rPr>
              <a:t>del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personale formato  di genere femminile </a:t>
            </a:r>
          </a:p>
          <a:p>
            <a:pPr>
              <a:lnSpc>
                <a:spcPct val="107000"/>
              </a:lnSpc>
              <a:buClr>
                <a:srgbClr val="000000"/>
              </a:buClr>
            </a:pPr>
            <a:r>
              <a:rPr lang="it-IT" sz="1300" b="1" dirty="0">
                <a:latin typeface="Arial" panose="020B0604020202020204" pitchFamily="34" charset="0"/>
                <a:cs typeface="Times New Roman" panose="02020603050405020304" pitchFamily="18" charset="0"/>
              </a:rPr>
              <a:t>(solo per il prodotto Certificazioni e consulenze)</a:t>
            </a:r>
          </a:p>
        </p:txBody>
      </p:sp>
      <p:pic>
        <p:nvPicPr>
          <p:cNvPr id="7" name="Elemento grafico 6" descr="Ghirlanda con riempimento a tinta unita">
            <a:extLst>
              <a:ext uri="{FF2B5EF4-FFF2-40B4-BE49-F238E27FC236}">
                <a16:creationId xmlns:a16="http://schemas.microsoft.com/office/drawing/2014/main" id="{6D92A302-2BFF-25CB-B8CB-9A7CB0570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68" y="893413"/>
            <a:ext cx="621035" cy="621035"/>
          </a:xfrm>
          <a:prstGeom prst="rect">
            <a:avLst/>
          </a:prstGeom>
        </p:spPr>
      </p:pic>
    </p:spTree>
    <p:extLst>
      <p:ext uri="{BB962C8B-B14F-4D97-AF65-F5344CB8AC3E}">
        <p14:creationId xmlns:p14="http://schemas.microsoft.com/office/powerpoint/2010/main" val="45452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C54878D7-8A0F-4E9C-AABA-D4EA9592303E}"/>
              </a:ext>
            </a:extLst>
          </p:cNvPr>
          <p:cNvSpPr>
            <a:spLocks noGrp="1"/>
          </p:cNvSpPr>
          <p:nvPr>
            <p:ph type="body" idx="13"/>
          </p:nvPr>
        </p:nvSpPr>
        <p:spPr>
          <a:xfrm>
            <a:off x="334433" y="293007"/>
            <a:ext cx="8593667" cy="383116"/>
          </a:xfrm>
        </p:spPr>
        <p:txBody>
          <a:bodyPr/>
          <a:lstStyle/>
          <a:p>
            <a:r>
              <a:rPr lang="it-IT" dirty="0"/>
              <a:t>Garanzie </a:t>
            </a:r>
          </a:p>
        </p:txBody>
      </p:sp>
      <p:sp>
        <p:nvSpPr>
          <p:cNvPr id="13" name="Rettangolo 12">
            <a:extLst>
              <a:ext uri="{FF2B5EF4-FFF2-40B4-BE49-F238E27FC236}">
                <a16:creationId xmlns:a16="http://schemas.microsoft.com/office/drawing/2014/main" id="{CFF1CB00-8336-46A1-89CB-1C9CFA91A017}"/>
              </a:ext>
            </a:extLst>
          </p:cNvPr>
          <p:cNvSpPr/>
          <p:nvPr/>
        </p:nvSpPr>
        <p:spPr>
          <a:xfrm>
            <a:off x="0" y="728720"/>
            <a:ext cx="12192000" cy="6089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L’Impresa dovrà rilasciare a beneficio del Fondo 394, a valere sul Finanziamento, </a:t>
            </a:r>
            <a:r>
              <a:rPr lang="it-IT" sz="1600" b="1" dirty="0">
                <a:solidFill>
                  <a:schemeClr val="tx1"/>
                </a:solidFill>
              </a:rPr>
              <a:t>garanzie</a:t>
            </a:r>
            <a:r>
              <a:rPr lang="it-IT" sz="1600" dirty="0">
                <a:solidFill>
                  <a:schemeClr val="tx1"/>
                </a:solidFill>
              </a:rPr>
              <a:t> in misura crescente </a:t>
            </a:r>
            <a:r>
              <a:rPr lang="it-IT" sz="1600" b="1" dirty="0">
                <a:solidFill>
                  <a:schemeClr val="tx1"/>
                </a:solidFill>
              </a:rPr>
              <a:t>in funzione della classe di Scoring </a:t>
            </a:r>
            <a:r>
              <a:rPr lang="it-IT" sz="1600" dirty="0">
                <a:solidFill>
                  <a:schemeClr val="tx1"/>
                </a:solidFill>
              </a:rPr>
              <a:t>dell’Impresa Richiedente nella forma di seguito indicata e sulla base delle percentuali riportate in tabella</a:t>
            </a:r>
          </a:p>
        </p:txBody>
      </p:sp>
      <p:sp>
        <p:nvSpPr>
          <p:cNvPr id="9" name="CasellaDiTesto 8">
            <a:extLst>
              <a:ext uri="{FF2B5EF4-FFF2-40B4-BE49-F238E27FC236}">
                <a16:creationId xmlns:a16="http://schemas.microsoft.com/office/drawing/2014/main" id="{2830396C-62CF-DD98-E894-DA5E72CC3210}"/>
              </a:ext>
            </a:extLst>
          </p:cNvPr>
          <p:cNvSpPr txBox="1"/>
          <p:nvPr/>
        </p:nvSpPr>
        <p:spPr>
          <a:xfrm>
            <a:off x="566522" y="1410421"/>
            <a:ext cx="5073943" cy="707694"/>
          </a:xfrm>
          <a:prstGeom prst="rect">
            <a:avLst/>
          </a:prstGeom>
          <a:noFill/>
        </p:spPr>
        <p:txBody>
          <a:bodyPr wrap="square">
            <a:spAutoFit/>
          </a:bodyPr>
          <a:lstStyle/>
          <a:p>
            <a:r>
              <a:rPr lang="it-IT" sz="1333" b="1" dirty="0"/>
              <a:t>garanzia autonoma </a:t>
            </a:r>
            <a:r>
              <a:rPr lang="it-IT" sz="1333" dirty="0"/>
              <a:t>a prima richiesta rilasciata da </a:t>
            </a:r>
            <a:r>
              <a:rPr lang="it-IT" sz="1333" b="1" dirty="0"/>
              <a:t>banche, assicurazioni o intermediari finanziari </a:t>
            </a:r>
            <a:r>
              <a:rPr lang="it-IT" sz="1333" dirty="0"/>
              <a:t>soddisfacenti per SIMEST</a:t>
            </a:r>
          </a:p>
        </p:txBody>
      </p:sp>
      <p:sp>
        <p:nvSpPr>
          <p:cNvPr id="11" name="CasellaDiTesto 10">
            <a:extLst>
              <a:ext uri="{FF2B5EF4-FFF2-40B4-BE49-F238E27FC236}">
                <a16:creationId xmlns:a16="http://schemas.microsoft.com/office/drawing/2014/main" id="{11881DE7-67EF-8B6D-5210-FB2B9A0470DA}"/>
              </a:ext>
            </a:extLst>
          </p:cNvPr>
          <p:cNvSpPr txBox="1"/>
          <p:nvPr/>
        </p:nvSpPr>
        <p:spPr>
          <a:xfrm>
            <a:off x="566522" y="2232292"/>
            <a:ext cx="5200357" cy="502573"/>
          </a:xfrm>
          <a:prstGeom prst="rect">
            <a:avLst/>
          </a:prstGeom>
          <a:noFill/>
        </p:spPr>
        <p:txBody>
          <a:bodyPr wrap="square">
            <a:spAutoFit/>
          </a:bodyPr>
          <a:lstStyle/>
          <a:p>
            <a:r>
              <a:rPr lang="it-IT" sz="1333" b="1" i="1" dirty="0"/>
              <a:t>cash </a:t>
            </a:r>
            <a:r>
              <a:rPr lang="it-IT" sz="1333" b="1" i="1" dirty="0" err="1"/>
              <a:t>collateral</a:t>
            </a:r>
            <a:r>
              <a:rPr lang="it-IT" sz="1333" dirty="0"/>
              <a:t>, nella forma di liquidità dell’Impresa richiedente segregata a beneficio di SIMEST</a:t>
            </a:r>
          </a:p>
        </p:txBody>
      </p:sp>
      <p:sp>
        <p:nvSpPr>
          <p:cNvPr id="14" name="CasellaDiTesto 13">
            <a:extLst>
              <a:ext uri="{FF2B5EF4-FFF2-40B4-BE49-F238E27FC236}">
                <a16:creationId xmlns:a16="http://schemas.microsoft.com/office/drawing/2014/main" id="{F5A9D478-F75F-B590-BD44-586BA6C75A94}"/>
              </a:ext>
            </a:extLst>
          </p:cNvPr>
          <p:cNvSpPr txBox="1"/>
          <p:nvPr/>
        </p:nvSpPr>
        <p:spPr>
          <a:xfrm>
            <a:off x="566522" y="2930356"/>
            <a:ext cx="5073943" cy="502573"/>
          </a:xfrm>
          <a:prstGeom prst="rect">
            <a:avLst/>
          </a:prstGeom>
          <a:noFill/>
        </p:spPr>
        <p:txBody>
          <a:bodyPr wrap="square">
            <a:spAutoFit/>
          </a:bodyPr>
          <a:lstStyle/>
          <a:p>
            <a:r>
              <a:rPr lang="it-IT" sz="1333" b="1" dirty="0"/>
              <a:t>deposito cauzionale</a:t>
            </a:r>
            <a:r>
              <a:rPr lang="it-IT" sz="1333" dirty="0"/>
              <a:t>, nella forma di trattenuta a garanzia sul finanziamento concesso.</a:t>
            </a:r>
          </a:p>
        </p:txBody>
      </p:sp>
      <p:graphicFrame>
        <p:nvGraphicFramePr>
          <p:cNvPr id="16" name="Tabella 9">
            <a:extLst>
              <a:ext uri="{FF2B5EF4-FFF2-40B4-BE49-F238E27FC236}">
                <a16:creationId xmlns:a16="http://schemas.microsoft.com/office/drawing/2014/main" id="{BC161F8F-9CB2-49B2-AD28-20F054D027BE}"/>
              </a:ext>
            </a:extLst>
          </p:cNvPr>
          <p:cNvGraphicFramePr>
            <a:graphicFrameLocks noGrp="1"/>
          </p:cNvGraphicFramePr>
          <p:nvPr>
            <p:extLst>
              <p:ext uri="{D42A27DB-BD31-4B8C-83A1-F6EECF244321}">
                <p14:modId xmlns:p14="http://schemas.microsoft.com/office/powerpoint/2010/main" val="3823421606"/>
              </p:ext>
            </p:extLst>
          </p:nvPr>
        </p:nvGraphicFramePr>
        <p:xfrm>
          <a:off x="5623579" y="1505682"/>
          <a:ext cx="6320902" cy="4577733"/>
        </p:xfrm>
        <a:graphic>
          <a:graphicData uri="http://schemas.openxmlformats.org/drawingml/2006/table">
            <a:tbl>
              <a:tblPr firstRow="1" bandRow="1">
                <a:tableStyleId>{5C22544A-7EE6-4342-B048-85BDC9FD1C3A}</a:tableStyleId>
              </a:tblPr>
              <a:tblGrid>
                <a:gridCol w="1380600">
                  <a:extLst>
                    <a:ext uri="{9D8B030D-6E8A-4147-A177-3AD203B41FA5}">
                      <a16:colId xmlns:a16="http://schemas.microsoft.com/office/drawing/2014/main" val="26773229"/>
                    </a:ext>
                  </a:extLst>
                </a:gridCol>
                <a:gridCol w="1371600">
                  <a:extLst>
                    <a:ext uri="{9D8B030D-6E8A-4147-A177-3AD203B41FA5}">
                      <a16:colId xmlns:a16="http://schemas.microsoft.com/office/drawing/2014/main" val="4136899005"/>
                    </a:ext>
                  </a:extLst>
                </a:gridCol>
                <a:gridCol w="3568702">
                  <a:extLst>
                    <a:ext uri="{9D8B030D-6E8A-4147-A177-3AD203B41FA5}">
                      <a16:colId xmlns:a16="http://schemas.microsoft.com/office/drawing/2014/main" val="78855828"/>
                    </a:ext>
                  </a:extLst>
                </a:gridCol>
              </a:tblGrid>
              <a:tr h="420465">
                <a:tc>
                  <a:txBody>
                    <a:bodyPr/>
                    <a:lstStyle/>
                    <a:p>
                      <a:pPr algn="ctr"/>
                      <a:r>
                        <a:rPr lang="it-IT" sz="1200" dirty="0">
                          <a:latin typeface="+mj-lt"/>
                        </a:rPr>
                        <a:t>Classi di Scoring</a:t>
                      </a:r>
                    </a:p>
                  </a:txBody>
                  <a:tcPr marL="68580" marR="68580" marT="34291" marB="3429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200" dirty="0">
                          <a:effectLst/>
                          <a:latin typeface="+mj-lt"/>
                        </a:rPr>
                        <a:t>% di garanzia</a:t>
                      </a:r>
                      <a:endParaRPr lang="it-IT" sz="1200" dirty="0">
                        <a:effectLst/>
                        <a:latin typeface="+mj-lt"/>
                        <a:ea typeface="Calibri" panose="020F0502020204030204" pitchFamily="34" charset="0"/>
                        <a:cs typeface="Times New Roman" panose="02020603050405020304" pitchFamily="18" charset="0"/>
                      </a:endParaRPr>
                    </a:p>
                  </a:txBody>
                  <a:tcPr marL="68580" marR="68580" marT="34291" marB="3429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200" dirty="0">
                          <a:effectLst/>
                          <a:latin typeface="+mj-lt"/>
                          <a:ea typeface="Calibri" panose="020F0502020204030204" pitchFamily="34" charset="0"/>
                          <a:cs typeface="Times New Roman" panose="02020603050405020304" pitchFamily="18" charset="0"/>
                        </a:rPr>
                        <a:t>Forme delle garanzie</a:t>
                      </a:r>
                    </a:p>
                  </a:txBody>
                  <a:tcPr marL="68580" marR="68580" marT="34291" marB="34291" anchor="ctr"/>
                </a:tc>
                <a:extLst>
                  <a:ext uri="{0D108BD9-81ED-4DB2-BD59-A6C34878D82A}">
                    <a16:rowId xmlns:a16="http://schemas.microsoft.com/office/drawing/2014/main" val="858082514"/>
                  </a:ext>
                </a:extLst>
              </a:tr>
              <a:tr h="298998">
                <a:tc>
                  <a:txBody>
                    <a:bodyPr/>
                    <a:lstStyle/>
                    <a:p>
                      <a:pPr algn="ctr"/>
                      <a:r>
                        <a:rPr lang="it-IT" sz="1200" b="0" dirty="0"/>
                        <a:t>1</a:t>
                      </a:r>
                    </a:p>
                  </a:txBody>
                  <a:tcPr anchor="ctr"/>
                </a:tc>
                <a:tc>
                  <a:txBody>
                    <a:bodyPr/>
                    <a:lstStyle/>
                    <a:p>
                      <a:pPr algn="ctr"/>
                      <a:r>
                        <a:rPr lang="it-IT" sz="1200" b="0" dirty="0"/>
                        <a:t>0%</a:t>
                      </a:r>
                    </a:p>
                  </a:txBody>
                  <a:tcPr anchor="ctr"/>
                </a:tc>
                <a:tc>
                  <a:txBody>
                    <a:bodyPr/>
                    <a:lstStyle/>
                    <a:p>
                      <a:pPr algn="ctr"/>
                      <a:r>
                        <a:rPr lang="it-IT" sz="1100" dirty="0"/>
                        <a:t>-</a:t>
                      </a:r>
                    </a:p>
                  </a:txBody>
                  <a:tcPr anchor="ctr"/>
                </a:tc>
                <a:extLst>
                  <a:ext uri="{0D108BD9-81ED-4DB2-BD59-A6C34878D82A}">
                    <a16:rowId xmlns:a16="http://schemas.microsoft.com/office/drawing/2014/main" val="1408663368"/>
                  </a:ext>
                </a:extLst>
              </a:tr>
              <a:tr h="298998">
                <a:tc>
                  <a:txBody>
                    <a:bodyPr/>
                    <a:lstStyle/>
                    <a:p>
                      <a:pPr algn="ctr"/>
                      <a:r>
                        <a:rPr lang="it-IT" sz="1200" b="0" dirty="0"/>
                        <a:t>2</a:t>
                      </a:r>
                    </a:p>
                  </a:txBody>
                  <a:tcPr anchor="ctr"/>
                </a:tc>
                <a:tc>
                  <a:txBody>
                    <a:bodyPr/>
                    <a:lstStyle/>
                    <a:p>
                      <a:pPr algn="ctr"/>
                      <a:r>
                        <a:rPr lang="it-IT" sz="1200" b="0" dirty="0"/>
                        <a:t>0%</a:t>
                      </a:r>
                    </a:p>
                  </a:txBody>
                  <a:tcPr anchor="ctr"/>
                </a:tc>
                <a:tc>
                  <a:txBody>
                    <a:bodyPr/>
                    <a:lstStyle/>
                    <a:p>
                      <a:pPr algn="ctr"/>
                      <a:r>
                        <a:rPr lang="it-IT" sz="1100" dirty="0"/>
                        <a:t>-</a:t>
                      </a:r>
                    </a:p>
                  </a:txBody>
                  <a:tcPr anchor="ctr"/>
                </a:tc>
                <a:extLst>
                  <a:ext uri="{0D108BD9-81ED-4DB2-BD59-A6C34878D82A}">
                    <a16:rowId xmlns:a16="http://schemas.microsoft.com/office/drawing/2014/main" val="4285180922"/>
                  </a:ext>
                </a:extLst>
              </a:tr>
              <a:tr h="409072">
                <a:tc>
                  <a:txBody>
                    <a:bodyPr/>
                    <a:lstStyle/>
                    <a:p>
                      <a:pPr algn="ctr"/>
                      <a:r>
                        <a:rPr lang="it-IT" sz="1200" b="0" dirty="0"/>
                        <a:t>3</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0" dirty="0">
                          <a:solidFill>
                            <a:schemeClr val="tx1"/>
                          </a:solidFill>
                        </a:rPr>
                        <a:t>10%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a scelta tra </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garanzia autonoma / cash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collateral</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 deposito cauzionale</a:t>
                      </a:r>
                      <a:endParaRPr lang="it-IT" sz="1100" b="0" dirty="0">
                        <a:solidFill>
                          <a:schemeClr val="tx1"/>
                        </a:solidFill>
                      </a:endParaRPr>
                    </a:p>
                  </a:txBody>
                  <a:tcPr anchor="ctr"/>
                </a:tc>
                <a:extLst>
                  <a:ext uri="{0D108BD9-81ED-4DB2-BD59-A6C34878D82A}">
                    <a16:rowId xmlns:a16="http://schemas.microsoft.com/office/drawing/2014/main" val="2663412315"/>
                  </a:ext>
                </a:extLst>
              </a:tr>
              <a:tr h="409072">
                <a:tc>
                  <a:txBody>
                    <a:bodyPr/>
                    <a:lstStyle/>
                    <a:p>
                      <a:pPr algn="ctr"/>
                      <a:r>
                        <a:rPr lang="it-IT" sz="1200" b="0" dirty="0"/>
                        <a:t>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0" dirty="0">
                          <a:solidFill>
                            <a:schemeClr val="tx1"/>
                          </a:solidFill>
                        </a:rPr>
                        <a:t>10%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a scelta tra </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garanzia autonoma / cash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collateral</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 deposito cauzionale</a:t>
                      </a:r>
                      <a:endParaRPr lang="it-IT" sz="1100" b="0" dirty="0">
                        <a:solidFill>
                          <a:schemeClr val="tx1"/>
                        </a:solidFill>
                      </a:endParaRPr>
                    </a:p>
                  </a:txBody>
                  <a:tcPr anchor="ctr"/>
                </a:tc>
                <a:extLst>
                  <a:ext uri="{0D108BD9-81ED-4DB2-BD59-A6C34878D82A}">
                    <a16:rowId xmlns:a16="http://schemas.microsoft.com/office/drawing/2014/main" val="1427359544"/>
                  </a:ext>
                </a:extLst>
              </a:tr>
              <a:tr h="409072">
                <a:tc>
                  <a:txBody>
                    <a:bodyPr/>
                    <a:lstStyle/>
                    <a:p>
                      <a:pPr algn="ctr"/>
                      <a:r>
                        <a:rPr lang="it-IT" sz="1200" b="0" dirty="0"/>
                        <a:t>5</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0" dirty="0">
                          <a:solidFill>
                            <a:schemeClr val="tx1"/>
                          </a:solidFill>
                        </a:rPr>
                        <a:t>10%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a scelta tra garanzia autonoma / cash </a:t>
                      </a:r>
                      <a:r>
                        <a:rPr lang="it-IT" sz="1100" b="0" dirty="0" err="1">
                          <a:solidFill>
                            <a:schemeClr val="tx1"/>
                          </a:solidFill>
                        </a:rPr>
                        <a:t>collateral</a:t>
                      </a:r>
                      <a:r>
                        <a:rPr lang="it-IT" sz="1100" b="0" dirty="0">
                          <a:solidFill>
                            <a:schemeClr val="tx1"/>
                          </a:solidFill>
                        </a:rPr>
                        <a:t> / deposito cauzionale</a:t>
                      </a:r>
                    </a:p>
                  </a:txBody>
                  <a:tcPr anchor="ctr"/>
                </a:tc>
                <a:extLst>
                  <a:ext uri="{0D108BD9-81ED-4DB2-BD59-A6C34878D82A}">
                    <a16:rowId xmlns:a16="http://schemas.microsoft.com/office/drawing/2014/main" val="2185034487"/>
                  </a:ext>
                </a:extLst>
              </a:tr>
              <a:tr h="569778">
                <a:tc>
                  <a:txBody>
                    <a:bodyPr/>
                    <a:lstStyle/>
                    <a:p>
                      <a:pPr algn="ctr"/>
                      <a:r>
                        <a:rPr lang="it-IT" sz="1200" b="0" dirty="0"/>
                        <a:t>6</a:t>
                      </a:r>
                    </a:p>
                  </a:txBody>
                  <a:tcPr anchor="ctr"/>
                </a:tc>
                <a:tc>
                  <a:txBody>
                    <a:bodyPr/>
                    <a:lstStyle/>
                    <a:p>
                      <a:pPr algn="ctr"/>
                      <a:r>
                        <a:rPr lang="it-IT" sz="1200" b="0" dirty="0">
                          <a:solidFill>
                            <a:schemeClr val="tx1"/>
                          </a:solidFill>
                        </a:rPr>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10% a scelta tra garanzia autonoma / cash </a:t>
                      </a:r>
                      <a:r>
                        <a:rPr lang="it-IT" sz="1100" b="0" dirty="0" err="1">
                          <a:solidFill>
                            <a:schemeClr val="tx1"/>
                          </a:solidFill>
                        </a:rPr>
                        <a:t>collateral</a:t>
                      </a:r>
                      <a:r>
                        <a:rPr lang="it-IT" sz="1100" b="0" dirty="0">
                          <a:solidFill>
                            <a:schemeClr val="tx1"/>
                          </a:solidFill>
                        </a:rPr>
                        <a:t> / deposito cauzionale + 10% di garanzia autonoma</a:t>
                      </a:r>
                    </a:p>
                  </a:txBody>
                  <a:tcPr anchor="ctr"/>
                </a:tc>
                <a:extLst>
                  <a:ext uri="{0D108BD9-81ED-4DB2-BD59-A6C34878D82A}">
                    <a16:rowId xmlns:a16="http://schemas.microsoft.com/office/drawing/2014/main" val="2133398761"/>
                  </a:ext>
                </a:extLst>
              </a:tr>
              <a:tr h="569778">
                <a:tc>
                  <a:txBody>
                    <a:bodyPr/>
                    <a:lstStyle/>
                    <a:p>
                      <a:pPr algn="ctr"/>
                      <a:r>
                        <a:rPr lang="it-IT" sz="1200" b="0" dirty="0"/>
                        <a:t>7</a:t>
                      </a:r>
                    </a:p>
                  </a:txBody>
                  <a:tcPr anchor="ctr"/>
                </a:tc>
                <a:tc>
                  <a:txBody>
                    <a:bodyPr/>
                    <a:lstStyle/>
                    <a:p>
                      <a:pPr algn="ctr"/>
                      <a:r>
                        <a:rPr lang="it-IT" sz="1200" b="0" dirty="0">
                          <a:solidFill>
                            <a:schemeClr val="tx1"/>
                          </a:solidFill>
                        </a:rPr>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10% a scelta tra garanzia autonoma / cash </a:t>
                      </a:r>
                      <a:r>
                        <a:rPr lang="it-IT" sz="1100" b="0" dirty="0" err="1">
                          <a:solidFill>
                            <a:schemeClr val="tx1"/>
                          </a:solidFill>
                        </a:rPr>
                        <a:t>collateral</a:t>
                      </a:r>
                      <a:r>
                        <a:rPr lang="it-IT" sz="1100" b="0" dirty="0">
                          <a:solidFill>
                            <a:schemeClr val="tx1"/>
                          </a:solidFill>
                        </a:rPr>
                        <a:t> / deposito cauzionale + 10% di garanzia autonoma</a:t>
                      </a:r>
                    </a:p>
                  </a:txBody>
                  <a:tcPr anchor="ctr"/>
                </a:tc>
                <a:extLst>
                  <a:ext uri="{0D108BD9-81ED-4DB2-BD59-A6C34878D82A}">
                    <a16:rowId xmlns:a16="http://schemas.microsoft.com/office/drawing/2014/main" val="1559185655"/>
                  </a:ext>
                </a:extLst>
              </a:tr>
              <a:tr h="569778">
                <a:tc>
                  <a:txBody>
                    <a:bodyPr/>
                    <a:lstStyle/>
                    <a:p>
                      <a:pPr algn="ctr"/>
                      <a:r>
                        <a:rPr lang="it-IT" sz="1200" b="0" dirty="0"/>
                        <a:t>8</a:t>
                      </a:r>
                    </a:p>
                  </a:txBody>
                  <a:tcPr anchor="ctr"/>
                </a:tc>
                <a:tc>
                  <a:txBody>
                    <a:bodyPr/>
                    <a:lstStyle/>
                    <a:p>
                      <a:pPr algn="ctr"/>
                      <a:r>
                        <a:rPr lang="it-IT" sz="1200" b="0" dirty="0">
                          <a:solidFill>
                            <a:schemeClr val="tx1"/>
                          </a:solidFill>
                        </a:rPr>
                        <a:t>30%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10% a scelta tra garanzia autonoma / cash </a:t>
                      </a:r>
                      <a:r>
                        <a:rPr lang="it-IT" sz="1100" b="0" dirty="0" err="1">
                          <a:solidFill>
                            <a:schemeClr val="tx1"/>
                          </a:solidFill>
                        </a:rPr>
                        <a:t>collateral</a:t>
                      </a:r>
                      <a:r>
                        <a:rPr lang="it-IT" sz="1100" b="0" dirty="0">
                          <a:solidFill>
                            <a:schemeClr val="tx1"/>
                          </a:solidFill>
                        </a:rPr>
                        <a:t> / deposito cauzionale + 20% di garanzia autonoma</a:t>
                      </a:r>
                    </a:p>
                  </a:txBody>
                  <a:tcPr anchor="ctr"/>
                </a:tc>
                <a:extLst>
                  <a:ext uri="{0D108BD9-81ED-4DB2-BD59-A6C34878D82A}">
                    <a16:rowId xmlns:a16="http://schemas.microsoft.com/office/drawing/2014/main" val="666787788"/>
                  </a:ext>
                </a:extLst>
              </a:tr>
              <a:tr h="569778">
                <a:tc>
                  <a:txBody>
                    <a:bodyPr/>
                    <a:lstStyle/>
                    <a:p>
                      <a:pPr algn="ctr"/>
                      <a:r>
                        <a:rPr lang="it-IT" sz="1200" b="0" dirty="0"/>
                        <a:t>9</a:t>
                      </a:r>
                    </a:p>
                  </a:txBody>
                  <a:tcPr anchor="ctr"/>
                </a:tc>
                <a:tc>
                  <a:txBody>
                    <a:bodyPr/>
                    <a:lstStyle/>
                    <a:p>
                      <a:pPr algn="ctr"/>
                      <a:r>
                        <a:rPr lang="it-IT" sz="1200" b="0" dirty="0">
                          <a:solidFill>
                            <a:schemeClr val="tx1"/>
                          </a:solidFill>
                        </a:rPr>
                        <a:t>40%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20% a scelta tra garanzia autonoma / cash </a:t>
                      </a:r>
                      <a:r>
                        <a:rPr lang="it-IT" sz="1100" b="0" dirty="0" err="1">
                          <a:solidFill>
                            <a:schemeClr val="tx1"/>
                          </a:solidFill>
                        </a:rPr>
                        <a:t>collateral</a:t>
                      </a:r>
                      <a:r>
                        <a:rPr lang="it-IT" sz="1100" b="0" dirty="0">
                          <a:solidFill>
                            <a:schemeClr val="tx1"/>
                          </a:solidFill>
                        </a:rPr>
                        <a:t> / deposito cauzionale + 20% di garanzia autonoma</a:t>
                      </a:r>
                    </a:p>
                  </a:txBody>
                  <a:tcPr anchor="ctr"/>
                </a:tc>
                <a:extLst>
                  <a:ext uri="{0D108BD9-81ED-4DB2-BD59-A6C34878D82A}">
                    <a16:rowId xmlns:a16="http://schemas.microsoft.com/office/drawing/2014/main" val="3233830324"/>
                  </a:ext>
                </a:extLst>
              </a:tr>
            </a:tbl>
          </a:graphicData>
        </a:graphic>
      </p:graphicFrame>
      <p:pic>
        <p:nvPicPr>
          <p:cNvPr id="8" name="Immagine 7" descr="Immagine che contiene Elementi grafici, Blu elettrico, logo, simbolo&#10;&#10;Descrizione generata automaticamente">
            <a:extLst>
              <a:ext uri="{FF2B5EF4-FFF2-40B4-BE49-F238E27FC236}">
                <a16:creationId xmlns:a16="http://schemas.microsoft.com/office/drawing/2014/main" id="{D2D1DF79-0E86-4276-AA4F-F9995AAFFBC1}"/>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8360" y="2893188"/>
            <a:ext cx="390219" cy="390219"/>
          </a:xfrm>
          <a:prstGeom prst="rect">
            <a:avLst/>
          </a:prstGeom>
        </p:spPr>
      </p:pic>
      <p:pic>
        <p:nvPicPr>
          <p:cNvPr id="17" name="Immagine 16" descr="Immagine che contiene Elementi grafici, Blu elettrico, logo, simbolo&#10;&#10;Descrizione generata automaticamente">
            <a:extLst>
              <a:ext uri="{FF2B5EF4-FFF2-40B4-BE49-F238E27FC236}">
                <a16:creationId xmlns:a16="http://schemas.microsoft.com/office/drawing/2014/main" id="{D67D571E-3FAB-462A-9BDC-3D11962EE243}"/>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9799" y="2241221"/>
            <a:ext cx="390219" cy="390219"/>
          </a:xfrm>
          <a:prstGeom prst="rect">
            <a:avLst/>
          </a:prstGeom>
        </p:spPr>
      </p:pic>
      <p:pic>
        <p:nvPicPr>
          <p:cNvPr id="18" name="Immagine 17" descr="Immagine che contiene Elementi grafici, Blu elettrico, logo, simbolo&#10;&#10;Descrizione generata automaticamente">
            <a:extLst>
              <a:ext uri="{FF2B5EF4-FFF2-40B4-BE49-F238E27FC236}">
                <a16:creationId xmlns:a16="http://schemas.microsoft.com/office/drawing/2014/main" id="{9F0F1507-E737-4E98-8C87-D86266C17D99}"/>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9799" y="1496698"/>
            <a:ext cx="390219" cy="390219"/>
          </a:xfrm>
          <a:prstGeom prst="rect">
            <a:avLst/>
          </a:prstGeom>
        </p:spPr>
      </p:pic>
      <p:sp>
        <p:nvSpPr>
          <p:cNvPr id="12" name="CasellaDiTesto 11">
            <a:extLst>
              <a:ext uri="{FF2B5EF4-FFF2-40B4-BE49-F238E27FC236}">
                <a16:creationId xmlns:a16="http://schemas.microsoft.com/office/drawing/2014/main" id="{D39B3EF8-98C7-45A6-9BF7-4CEC4F1AE3D0}"/>
              </a:ext>
            </a:extLst>
          </p:cNvPr>
          <p:cNvSpPr txBox="1"/>
          <p:nvPr/>
        </p:nvSpPr>
        <p:spPr>
          <a:xfrm>
            <a:off x="566522" y="3590913"/>
            <a:ext cx="5073943" cy="502573"/>
          </a:xfrm>
          <a:prstGeom prst="rect">
            <a:avLst/>
          </a:prstGeom>
          <a:noFill/>
        </p:spPr>
        <p:txBody>
          <a:bodyPr wrap="square">
            <a:spAutoFit/>
          </a:bodyPr>
          <a:lstStyle/>
          <a:p>
            <a:r>
              <a:rPr lang="it-IT" sz="1333" b="1" dirty="0"/>
              <a:t>altre eventuali tipologie di garanzie</a:t>
            </a:r>
            <a:r>
              <a:rPr lang="it-IT" sz="1333" dirty="0"/>
              <a:t>, come di tempo in tempo deliberate dal Comitato Agevolazioni</a:t>
            </a:r>
          </a:p>
        </p:txBody>
      </p:sp>
      <p:pic>
        <p:nvPicPr>
          <p:cNvPr id="15" name="Immagine 14" descr="Immagine che contiene Elementi grafici, Blu elettrico, logo, simbolo&#10;&#10;Descrizione generata automaticamente">
            <a:extLst>
              <a:ext uri="{FF2B5EF4-FFF2-40B4-BE49-F238E27FC236}">
                <a16:creationId xmlns:a16="http://schemas.microsoft.com/office/drawing/2014/main" id="{4AE94362-1D9E-4FEB-ACA0-0C1CF37C4AF9}"/>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9799" y="3637711"/>
            <a:ext cx="390219" cy="390219"/>
          </a:xfrm>
          <a:prstGeom prst="rect">
            <a:avLst/>
          </a:prstGeom>
        </p:spPr>
      </p:pic>
      <p:sp>
        <p:nvSpPr>
          <p:cNvPr id="19" name="CasellaDiTesto 18">
            <a:extLst>
              <a:ext uri="{FF2B5EF4-FFF2-40B4-BE49-F238E27FC236}">
                <a16:creationId xmlns:a16="http://schemas.microsoft.com/office/drawing/2014/main" id="{391F4DD7-8569-4C57-B3F4-1DF9DA1FEC44}"/>
              </a:ext>
            </a:extLst>
          </p:cNvPr>
          <p:cNvSpPr txBox="1"/>
          <p:nvPr/>
        </p:nvSpPr>
        <p:spPr>
          <a:xfrm>
            <a:off x="277329" y="4498688"/>
            <a:ext cx="5272898" cy="1508105"/>
          </a:xfrm>
          <a:prstGeom prst="rect">
            <a:avLst/>
          </a:prstGeom>
          <a:noFill/>
        </p:spPr>
        <p:txBody>
          <a:bodyPr wrap="square">
            <a:spAutoFit/>
          </a:bodyPr>
          <a:lstStyle/>
          <a:p>
            <a:pPr marL="266700" indent="-266700">
              <a:spcBef>
                <a:spcPts val="800"/>
              </a:spcBef>
              <a:buFont typeface="Wingdings" panose="05000000000000000000" pitchFamily="2" charset="2"/>
              <a:buChar char="§"/>
            </a:pPr>
            <a:r>
              <a:rPr lang="it-IT" sz="1200" dirty="0"/>
              <a:t>tutte le Imprese che rientrano nelle </a:t>
            </a:r>
            <a:r>
              <a:rPr lang="it-IT" sz="1200" b="1" dirty="0"/>
              <a:t>prime due classi di Scoring </a:t>
            </a:r>
            <a:r>
              <a:rPr lang="it-IT" sz="1200" dirty="0"/>
              <a:t>di cui alla tabella (classe 1 e 2), e le </a:t>
            </a:r>
            <a:r>
              <a:rPr lang="it-IT" sz="1200" b="1" dirty="0"/>
              <a:t>PMI Innovative e Start Up Innovative</a:t>
            </a:r>
            <a:endParaRPr lang="it-IT" sz="1200" dirty="0"/>
          </a:p>
          <a:p>
            <a:pPr marL="266700" indent="-266700">
              <a:spcBef>
                <a:spcPts val="800"/>
              </a:spcBef>
              <a:buFont typeface="Wingdings" panose="05000000000000000000" pitchFamily="2" charset="2"/>
              <a:buChar char="§"/>
            </a:pPr>
            <a:r>
              <a:rPr lang="it-IT" sz="1200" dirty="0"/>
              <a:t>le Imprese con </a:t>
            </a:r>
            <a:r>
              <a:rPr lang="it-IT" sz="1200" b="1" dirty="0">
                <a:solidFill>
                  <a:srgbClr val="00B050"/>
                </a:solidFill>
              </a:rPr>
              <a:t>Interessi in Africa o in America Latina*</a:t>
            </a:r>
          </a:p>
          <a:p>
            <a:pPr marL="266700" indent="-266700">
              <a:spcBef>
                <a:spcPts val="800"/>
              </a:spcBef>
              <a:buFont typeface="Wingdings" panose="05000000000000000000" pitchFamily="2" charset="2"/>
              <a:buChar char="§"/>
            </a:pPr>
            <a:r>
              <a:rPr lang="it-IT" sz="1200" dirty="0"/>
              <a:t>le Imprese con </a:t>
            </a:r>
            <a:r>
              <a:rPr lang="it-IT" sz="1200" b="1" dirty="0"/>
              <a:t>Interessi nei Balcani Occidentali</a:t>
            </a:r>
            <a:endParaRPr lang="it-IT" sz="1200" b="1" strike="sngStrike" dirty="0"/>
          </a:p>
          <a:p>
            <a:pPr marL="266700" indent="-266700">
              <a:spcBef>
                <a:spcPts val="800"/>
              </a:spcBef>
              <a:buFont typeface="Wingdings" panose="05000000000000000000" pitchFamily="2" charset="2"/>
              <a:buChar char="§"/>
            </a:pPr>
            <a:r>
              <a:rPr lang="it-IT" sz="1200" dirty="0"/>
              <a:t>le imprese </a:t>
            </a:r>
            <a:r>
              <a:rPr lang="it-IT" sz="1200" b="1" dirty="0"/>
              <a:t>energivore o che hanno intrapreso un percorso di efficientamento energetico </a:t>
            </a:r>
            <a:r>
              <a:rPr lang="it-IT" sz="1200" dirty="0"/>
              <a:t>(per Transizione digitale o ecologica)*</a:t>
            </a:r>
          </a:p>
        </p:txBody>
      </p:sp>
      <p:sp>
        <p:nvSpPr>
          <p:cNvPr id="7" name="Rettangolo 6">
            <a:extLst>
              <a:ext uri="{FF2B5EF4-FFF2-40B4-BE49-F238E27FC236}">
                <a16:creationId xmlns:a16="http://schemas.microsoft.com/office/drawing/2014/main" id="{174C1194-1D8B-425F-8AFF-0AF5F3485CB6}"/>
              </a:ext>
            </a:extLst>
          </p:cNvPr>
          <p:cNvSpPr/>
          <p:nvPr/>
        </p:nvSpPr>
        <p:spPr>
          <a:xfrm>
            <a:off x="203977" y="4266484"/>
            <a:ext cx="5272898" cy="1816931"/>
          </a:xfrm>
          <a:prstGeom prst="rect">
            <a:avLst/>
          </a:prstGeom>
          <a:noFill/>
          <a:ln>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0" name="CasellaDiTesto 9">
            <a:extLst>
              <a:ext uri="{FF2B5EF4-FFF2-40B4-BE49-F238E27FC236}">
                <a16:creationId xmlns:a16="http://schemas.microsoft.com/office/drawing/2014/main" id="{9A4BF6B1-BDEE-4C86-A659-263B099656D5}"/>
              </a:ext>
            </a:extLst>
          </p:cNvPr>
          <p:cNvSpPr txBox="1"/>
          <p:nvPr/>
        </p:nvSpPr>
        <p:spPr>
          <a:xfrm>
            <a:off x="716840" y="4146332"/>
            <a:ext cx="3273269" cy="301597"/>
          </a:xfrm>
          <a:prstGeom prst="rect">
            <a:avLst/>
          </a:prstGeom>
          <a:solidFill>
            <a:schemeClr val="bg1"/>
          </a:solidFill>
        </p:spPr>
        <p:txBody>
          <a:bodyPr vert="horz" wrap="square" lIns="121920" tIns="60960" rIns="121920" bIns="60960" rtlCol="0" anchor="b">
            <a:normAutofit lnSpcReduction="10000"/>
          </a:bodyPr>
          <a:lstStyle/>
          <a:p>
            <a:pPr algn="l"/>
            <a:r>
              <a:rPr lang="it-IT" sz="1200" b="1" dirty="0">
                <a:solidFill>
                  <a:schemeClr val="accent2"/>
                </a:solidFill>
              </a:rPr>
              <a:t>ESENZIONE PRESTAZIONE GARANZIE</a:t>
            </a:r>
          </a:p>
        </p:txBody>
      </p:sp>
      <p:pic>
        <p:nvPicPr>
          <p:cNvPr id="6" name="Immagine 5" descr="Immagine che contiene cerchio, Elementi grafici, simbolo, Policromia&#10;&#10;Descrizione generata automaticamente">
            <a:extLst>
              <a:ext uri="{FF2B5EF4-FFF2-40B4-BE49-F238E27FC236}">
                <a16:creationId xmlns:a16="http://schemas.microsoft.com/office/drawing/2014/main" id="{0435BDCF-6370-4F3F-ADFB-1A53BE6B974A}"/>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33469" y="4061023"/>
            <a:ext cx="390219" cy="390219"/>
          </a:xfrm>
          <a:prstGeom prst="rect">
            <a:avLst/>
          </a:prstGeom>
          <a:solidFill>
            <a:schemeClr val="bg1"/>
          </a:solidFill>
        </p:spPr>
      </p:pic>
      <p:sp>
        <p:nvSpPr>
          <p:cNvPr id="2" name="Segnaposto numero diapositiva 3">
            <a:extLst>
              <a:ext uri="{FF2B5EF4-FFF2-40B4-BE49-F238E27FC236}">
                <a16:creationId xmlns:a16="http://schemas.microsoft.com/office/drawing/2014/main" id="{A9B4CEBD-7322-D0FB-BED9-0837AA3023C8}"/>
              </a:ext>
            </a:extLst>
          </p:cNvPr>
          <p:cNvSpPr>
            <a:spLocks noGrp="1"/>
          </p:cNvSpPr>
          <p:nvPr>
            <p:ph type="sldNum" sz="quarter" idx="12"/>
          </p:nvPr>
        </p:nvSpPr>
        <p:spPr>
          <a:xfrm>
            <a:off x="203977" y="6438596"/>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00E22AA2-D714-4D51-6531-FCAC46628859}"/>
              </a:ext>
            </a:extLst>
          </p:cNvPr>
          <p:cNvSpPr txBox="1"/>
          <p:nvPr/>
        </p:nvSpPr>
        <p:spPr>
          <a:xfrm>
            <a:off x="5577075" y="1301213"/>
            <a:ext cx="3614934" cy="230832"/>
          </a:xfrm>
          <a:prstGeom prst="rect">
            <a:avLst/>
          </a:prstGeom>
          <a:noFill/>
        </p:spPr>
        <p:txBody>
          <a:bodyPr wrap="square">
            <a:spAutoFit/>
          </a:bodyPr>
          <a:lstStyle/>
          <a:p>
            <a:pPr>
              <a:spcBef>
                <a:spcPts val="800"/>
              </a:spcBef>
            </a:pPr>
            <a:r>
              <a:rPr lang="it-IT" sz="900" i="1" dirty="0"/>
              <a:t>Tabella come aggiornata dal Comitato Agevolazioni del 26/06/2024</a:t>
            </a:r>
          </a:p>
        </p:txBody>
      </p:sp>
      <p:sp>
        <p:nvSpPr>
          <p:cNvPr id="3" name="CasellaDiTesto 2">
            <a:extLst>
              <a:ext uri="{FF2B5EF4-FFF2-40B4-BE49-F238E27FC236}">
                <a16:creationId xmlns:a16="http://schemas.microsoft.com/office/drawing/2014/main" id="{233B686F-1241-7486-FC0F-0CC4244D011A}"/>
              </a:ext>
            </a:extLst>
          </p:cNvPr>
          <p:cNvSpPr txBox="1"/>
          <p:nvPr/>
        </p:nvSpPr>
        <p:spPr>
          <a:xfrm>
            <a:off x="566522" y="6267275"/>
            <a:ext cx="9920503" cy="358839"/>
          </a:xfrm>
          <a:prstGeom prst="rect">
            <a:avLst/>
          </a:prstGeom>
          <a:noFill/>
        </p:spPr>
        <p:txBody>
          <a:bodyPr wrap="square" lIns="48000" tIns="48000" rIns="48000" bIns="48000" anchor="ctr" anchorCtr="0">
            <a:noAutofit/>
          </a:bodyPr>
          <a:lstStyle/>
          <a:p>
            <a:r>
              <a:rPr lang="it-IT" sz="900" dirty="0">
                <a:solidFill>
                  <a:srgbClr val="415364"/>
                </a:solidFill>
                <a:latin typeface="Arial" panose="020B0604020202020204" pitchFamily="34" charset="0"/>
              </a:rPr>
              <a:t>*richiedente il Finanziamento «Potenziamento Mercati Africani» o «Competitività delle imprese e delle filiere italiane in America centrale o meridionale» o un finanziamento localizzato in Africa o America Latina per Certificazioni e Consulenze, Fiere ed Eventi, E-commerce, Temporary Manager o Transizione Digitale ed Ecologica in caso di energivore. </a:t>
            </a:r>
          </a:p>
          <a:p>
            <a:r>
              <a:rPr lang="it-IT" sz="900" b="1" dirty="0">
                <a:solidFill>
                  <a:srgbClr val="415364"/>
                </a:solidFill>
                <a:latin typeface="Arial" panose="020B0604020202020204" pitchFamily="34" charset="0"/>
              </a:rPr>
              <a:t>Per Africa entro 31.12.2025; per America Latina ed energivore entro 31.12.2026.</a:t>
            </a:r>
            <a:endParaRPr lang="it-IT" sz="900" b="1" dirty="0"/>
          </a:p>
        </p:txBody>
      </p:sp>
    </p:spTree>
    <p:extLst>
      <p:ext uri="{BB962C8B-B14F-4D97-AF65-F5344CB8AC3E}">
        <p14:creationId xmlns:p14="http://schemas.microsoft.com/office/powerpoint/2010/main" val="425304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4017B2B-0D04-39CA-9A24-0639BE4D4175}"/>
              </a:ext>
            </a:extLst>
          </p:cNvPr>
          <p:cNvSpPr>
            <a:spLocks noGrp="1"/>
          </p:cNvSpPr>
          <p:nvPr>
            <p:ph type="sldNum" sz="quarter" idx="12"/>
          </p:nvPr>
        </p:nvSpPr>
        <p:spPr/>
        <p:txBody>
          <a:bodyPr/>
          <a:lstStyle/>
          <a:p>
            <a:fld id="{608DA0FE-9C19-F746-8419-6700E348BF78}" type="slidenum">
              <a:rPr lang="it-IT" smtClean="0"/>
              <a:pPr/>
              <a:t>3</a:t>
            </a:fld>
            <a:endParaRPr lang="it-IT" dirty="0"/>
          </a:p>
        </p:txBody>
      </p:sp>
      <p:pic>
        <p:nvPicPr>
          <p:cNvPr id="6" name="Immagine 5" descr="Immagine che contiene persona, tagliare, tavolo, strumento&#10;&#10;Descrizione generata automaticamente">
            <a:extLst>
              <a:ext uri="{FF2B5EF4-FFF2-40B4-BE49-F238E27FC236}">
                <a16:creationId xmlns:a16="http://schemas.microsoft.com/office/drawing/2014/main" id="{445E18C7-518A-76C8-CC4C-4A93809920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113" r="9310"/>
          <a:stretch/>
        </p:blipFill>
        <p:spPr>
          <a:xfrm>
            <a:off x="0" y="0"/>
            <a:ext cx="4937760" cy="6858000"/>
          </a:xfrm>
          <a:prstGeom prst="rect">
            <a:avLst/>
          </a:prstGeom>
        </p:spPr>
      </p:pic>
      <p:sp>
        <p:nvSpPr>
          <p:cNvPr id="7" name="Rettangolo 11">
            <a:extLst>
              <a:ext uri="{FF2B5EF4-FFF2-40B4-BE49-F238E27FC236}">
                <a16:creationId xmlns:a16="http://schemas.microsoft.com/office/drawing/2014/main" id="{86380095-F270-5679-52FA-6650E44828BB}"/>
              </a:ext>
            </a:extLst>
          </p:cNvPr>
          <p:cNvSpPr/>
          <p:nvPr/>
        </p:nvSpPr>
        <p:spPr>
          <a:xfrm>
            <a:off x="0" y="-30789"/>
            <a:ext cx="4937760" cy="6888789"/>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8" name="Segnaposto testo 1">
            <a:extLst>
              <a:ext uri="{FF2B5EF4-FFF2-40B4-BE49-F238E27FC236}">
                <a16:creationId xmlns:a16="http://schemas.microsoft.com/office/drawing/2014/main" id="{7D313A6F-7801-4233-F995-033314CE811B}"/>
              </a:ext>
            </a:extLst>
          </p:cNvPr>
          <p:cNvSpPr>
            <a:spLocks noGrp="1"/>
          </p:cNvSpPr>
          <p:nvPr>
            <p:ph type="body" idx="13"/>
          </p:nvPr>
        </p:nvSpPr>
        <p:spPr>
          <a:xfrm>
            <a:off x="5429759" y="340816"/>
            <a:ext cx="6664831" cy="383116"/>
          </a:xfrm>
        </p:spPr>
        <p:txBody>
          <a:bodyPr/>
          <a:lstStyle/>
          <a:p>
            <a:pPr algn="ctr"/>
            <a:r>
              <a:rPr lang="it-IT" dirty="0">
                <a:latin typeface="+mj-lt"/>
              </a:rPr>
              <a:t>L’offerta di SIMEST</a:t>
            </a:r>
          </a:p>
        </p:txBody>
      </p:sp>
      <p:sp>
        <p:nvSpPr>
          <p:cNvPr id="16" name="Rettangolo 15">
            <a:extLst>
              <a:ext uri="{FF2B5EF4-FFF2-40B4-BE49-F238E27FC236}">
                <a16:creationId xmlns:a16="http://schemas.microsoft.com/office/drawing/2014/main" id="{59704401-7077-83E5-4A1C-5BC1FAA74F04}"/>
              </a:ext>
            </a:extLst>
          </p:cNvPr>
          <p:cNvSpPr/>
          <p:nvPr/>
        </p:nvSpPr>
        <p:spPr>
          <a:xfrm>
            <a:off x="0" y="4448120"/>
            <a:ext cx="4937759" cy="1323439"/>
          </a:xfrm>
          <a:prstGeom prst="rect">
            <a:avLst/>
          </a:prstGeom>
          <a:solidFill>
            <a:schemeClr val="bg1">
              <a:alpha val="89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Accompagniamo le imprese lungo tutto il </a:t>
            </a:r>
            <a:r>
              <a:rPr kumimoji="0" lang="it-IT" sz="16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ciclo di internazionalizzazione</a:t>
            </a:r>
            <a:r>
              <a:rPr kumimoji="0" lang="it-IT"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dalla prima valutazione di apertura a un nuovo mercato fino all’espansione con investimenti diretti a supporto di operazioni </a:t>
            </a:r>
            <a:r>
              <a:rPr kumimoji="0" lang="it-IT" sz="1600" b="0" i="1"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greenfield</a:t>
            </a:r>
            <a:r>
              <a:rPr kumimoji="0" lang="it-IT"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e acquisizioni all’estero</a:t>
            </a:r>
          </a:p>
        </p:txBody>
      </p:sp>
      <p:sp>
        <p:nvSpPr>
          <p:cNvPr id="18" name="Rettangolo 17">
            <a:extLst>
              <a:ext uri="{FF2B5EF4-FFF2-40B4-BE49-F238E27FC236}">
                <a16:creationId xmlns:a16="http://schemas.microsoft.com/office/drawing/2014/main" id="{DC202BBB-74C8-DF93-23D4-9E468E8D19A1}"/>
              </a:ext>
            </a:extLst>
          </p:cNvPr>
          <p:cNvSpPr/>
          <p:nvPr/>
        </p:nvSpPr>
        <p:spPr>
          <a:xfrm>
            <a:off x="-1" y="1664614"/>
            <a:ext cx="4937759" cy="1015663"/>
          </a:xfrm>
          <a:prstGeom prst="rect">
            <a:avLst/>
          </a:prstGeom>
          <a:solidFill>
            <a:schemeClr val="bg1">
              <a:alpha val="89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Operiamo attraverso </a:t>
            </a:r>
            <a:r>
              <a:rPr kumimoji="0" lang="it-IT"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risorse proprie </a:t>
            </a:r>
            <a:r>
              <a:rPr kumimoji="0" lang="it-IT"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e gestendo </a:t>
            </a:r>
            <a:r>
              <a:rPr kumimoji="0" lang="it-IT"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fondi pubblici </a:t>
            </a:r>
            <a:r>
              <a:rPr kumimoji="0" lang="it-IT" sz="200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in convenzione con il MAECI</a:t>
            </a:r>
            <a:endParaRPr kumimoji="0" lang="it-IT"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2" name="TextBox 27">
            <a:extLst>
              <a:ext uri="{FF2B5EF4-FFF2-40B4-BE49-F238E27FC236}">
                <a16:creationId xmlns:a16="http://schemas.microsoft.com/office/drawing/2014/main" id="{8EF0DA09-6787-E683-F17F-6385BAC17110}"/>
              </a:ext>
            </a:extLst>
          </p:cNvPr>
          <p:cNvSpPr txBox="1"/>
          <p:nvPr/>
        </p:nvSpPr>
        <p:spPr>
          <a:xfrm>
            <a:off x="5429759" y="162505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Investimenti Partecipativi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a:t>
            </a:r>
            <a:r>
              <a:rPr kumimoji="0" lang="it-IT" sz="1400" b="1" i="0" u="none" strike="noStrike" kern="1200" cap="none" spc="0" normalizeH="0" baseline="0" noProof="0" dirty="0">
                <a:ln>
                  <a:noFill/>
                </a:ln>
                <a:solidFill>
                  <a:srgbClr val="415364"/>
                </a:solidFill>
                <a:effectLst/>
                <a:uLnTx/>
                <a:uFillTx/>
                <a:latin typeface="+mj-lt"/>
                <a:ea typeface="+mn-ea"/>
                <a:cs typeface="+mn-cs"/>
              </a:rPr>
              <a:t>l’insediamento all’estero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delle imprese italiane con affiancamento di </a:t>
            </a:r>
            <a:r>
              <a:rPr kumimoji="0" lang="it-IT" sz="1400" b="0" i="0" u="none" strike="noStrike" kern="1200" cap="none" spc="0" normalizeH="0" baseline="0" noProof="0" dirty="0">
                <a:ln>
                  <a:noFill/>
                </a:ln>
                <a:solidFill>
                  <a:srgbClr val="415364"/>
                </a:solidFill>
                <a:effectLst/>
                <a:uLnTx/>
                <a:uFillTx/>
                <a:latin typeface="+mj-lt"/>
                <a:ea typeface="+mn-ea"/>
                <a:cs typeface="+mn-cs"/>
              </a:rPr>
              <a:t>un</a:t>
            </a:r>
            <a:r>
              <a:rPr kumimoji="0" lang="it-IT" sz="1400" b="1" i="0" u="none" strike="noStrike" kern="1200" cap="none" spc="0" normalizeH="0" baseline="0" noProof="0" dirty="0">
                <a:ln>
                  <a:noFill/>
                </a:ln>
                <a:solidFill>
                  <a:srgbClr val="415364"/>
                </a:solidFill>
                <a:effectLst/>
                <a:uLnTx/>
                <a:uFillTx/>
                <a:latin typeface="+mj-lt"/>
                <a:ea typeface="+mn-ea"/>
                <a:cs typeface="+mn-cs"/>
              </a:rPr>
              <a:t> Partner istituzionale</a:t>
            </a:r>
            <a:endParaRPr kumimoji="0" lang="it-IT" sz="1200" b="1" i="0" u="none" strike="noStrike" kern="1200" cap="none" spc="0" normalizeH="0" baseline="0" noProof="0" dirty="0">
              <a:ln>
                <a:noFill/>
              </a:ln>
              <a:solidFill>
                <a:srgbClr val="415364"/>
              </a:solidFill>
              <a:effectLst/>
              <a:uLnTx/>
              <a:uFillTx/>
              <a:latin typeface="+mj-lt"/>
              <a:ea typeface="+mn-ea"/>
              <a:cs typeface="+mn-cs"/>
            </a:endParaRPr>
          </a:p>
        </p:txBody>
      </p:sp>
      <p:sp>
        <p:nvSpPr>
          <p:cNvPr id="3" name="TextBox 24">
            <a:extLst>
              <a:ext uri="{FF2B5EF4-FFF2-40B4-BE49-F238E27FC236}">
                <a16:creationId xmlns:a16="http://schemas.microsoft.com/office/drawing/2014/main" id="{36ACC204-A2FB-49ED-8A38-F9FE7B1B6E22}"/>
              </a:ext>
            </a:extLst>
          </p:cNvPr>
          <p:cNvSpPr txBox="1"/>
          <p:nvPr/>
        </p:nvSpPr>
        <p:spPr>
          <a:xfrm>
            <a:off x="5754091" y="5483888"/>
            <a:ext cx="5897966" cy="529376"/>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Accompagnamento strategico con sedi all’estero </a:t>
            </a:r>
          </a:p>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l’ingresso e il consolidamento sui </a:t>
            </a:r>
            <a:r>
              <a:rPr kumimoji="0" lang="it-IT" sz="1400" b="1" i="0" u="none" strike="noStrike" kern="1200" cap="none" spc="0" normalizeH="0" baseline="0" noProof="0" dirty="0">
                <a:ln>
                  <a:noFill/>
                </a:ln>
                <a:solidFill>
                  <a:srgbClr val="415364"/>
                </a:solidFill>
                <a:effectLst/>
                <a:uLnTx/>
                <a:uFillTx/>
                <a:latin typeface="+mj-lt"/>
                <a:ea typeface="+mn-ea"/>
                <a:cs typeface="+mn-cs"/>
              </a:rPr>
              <a:t>mercati prioritari</a:t>
            </a:r>
            <a:r>
              <a:rPr kumimoji="0" lang="it-IT" sz="1400" b="1" i="0" u="none" strike="noStrike" kern="1200" cap="none" spc="0" normalizeH="0" baseline="0" noProof="0" dirty="0">
                <a:ln>
                  <a:noFill/>
                </a:ln>
                <a:solidFill>
                  <a:srgbClr val="5F85B1"/>
                </a:solidFill>
                <a:effectLst/>
                <a:uLnTx/>
                <a:uFillTx/>
                <a:latin typeface="+mj-lt"/>
                <a:ea typeface="+mn-ea"/>
                <a:cs typeface="+mn-cs"/>
              </a:rPr>
              <a:t>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il Made in Italy</a:t>
            </a:r>
          </a:p>
        </p:txBody>
      </p:sp>
      <p:sp>
        <p:nvSpPr>
          <p:cNvPr id="13" name="TextBox 28">
            <a:extLst>
              <a:ext uri="{FF2B5EF4-FFF2-40B4-BE49-F238E27FC236}">
                <a16:creationId xmlns:a16="http://schemas.microsoft.com/office/drawing/2014/main" id="{648F0A4E-D253-8D47-92E0-0E2F213465B6}"/>
              </a:ext>
            </a:extLst>
          </p:cNvPr>
          <p:cNvSpPr txBox="1"/>
          <p:nvPr/>
        </p:nvSpPr>
        <p:spPr>
          <a:xfrm>
            <a:off x="8862994" y="3580456"/>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Contributi all’export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mn-cs"/>
              </a:rPr>
              <a:t>per migliorare la </a:t>
            </a:r>
            <a:r>
              <a:rPr kumimoji="0" lang="it-IT" sz="1400" b="1" i="0" u="none" strike="noStrike" kern="1200" cap="none" spc="0" normalizeH="0" baseline="0" noProof="0" dirty="0">
                <a:ln>
                  <a:noFill/>
                </a:ln>
                <a:solidFill>
                  <a:srgbClr val="415364"/>
                </a:solidFill>
                <a:effectLst/>
                <a:uLnTx/>
                <a:uFillTx/>
                <a:latin typeface="+mj-lt"/>
                <a:ea typeface="+mn-ea"/>
                <a:cs typeface="+mn-cs"/>
              </a:rPr>
              <a:t>competitività delle esportazioni italiane</a:t>
            </a:r>
            <a:r>
              <a:rPr kumimoji="0" lang="it-IT" sz="1400" b="1" i="0" u="none" strike="noStrike" kern="1200" cap="none" spc="0" normalizeH="0" baseline="0" noProof="0" dirty="0">
                <a:ln>
                  <a:noFill/>
                </a:ln>
                <a:solidFill>
                  <a:srgbClr val="5F85B1"/>
                </a:solidFill>
                <a:effectLst/>
                <a:uLnTx/>
                <a:uFillTx/>
                <a:latin typeface="+mj-lt"/>
                <a:ea typeface="+mn-ea"/>
                <a:cs typeface="+mn-cs"/>
              </a:rPr>
              <a:t> </a:t>
            </a:r>
            <a:r>
              <a:rPr kumimoji="0" lang="it-IT" sz="1400" b="0" i="0" u="none" strike="noStrike" kern="1200" cap="none" spc="0" normalizeH="0" baseline="0" noProof="0" dirty="0">
                <a:ln>
                  <a:noFill/>
                </a:ln>
                <a:solidFill>
                  <a:srgbClr val="415364"/>
                </a:solidFill>
                <a:effectLst/>
                <a:uLnTx/>
                <a:uFillTx/>
                <a:latin typeface="+mj-lt"/>
                <a:ea typeface="+mn-ea"/>
                <a:cs typeface="+mn-cs"/>
              </a:rPr>
              <a:t>attraverso l’</a:t>
            </a:r>
            <a:r>
              <a:rPr kumimoji="0" lang="it-IT" sz="1400" b="1" i="0" u="none" strike="noStrike" kern="1200" cap="none" spc="0" normalizeH="0" baseline="0" noProof="0" dirty="0">
                <a:ln>
                  <a:noFill/>
                </a:ln>
                <a:solidFill>
                  <a:srgbClr val="415364"/>
                </a:solidFill>
                <a:effectLst/>
                <a:uLnTx/>
                <a:uFillTx/>
                <a:latin typeface="+mj-lt"/>
                <a:ea typeface="+mn-ea"/>
                <a:cs typeface="+mn-cs"/>
              </a:rPr>
              <a:t>abbattimento dei costi finanziari </a:t>
            </a:r>
          </a:p>
        </p:txBody>
      </p:sp>
      <p:sp>
        <p:nvSpPr>
          <p:cNvPr id="15" name="TextBox 27">
            <a:extLst>
              <a:ext uri="{FF2B5EF4-FFF2-40B4-BE49-F238E27FC236}">
                <a16:creationId xmlns:a16="http://schemas.microsoft.com/office/drawing/2014/main" id="{CFEDD9FF-DE76-2DB8-CB3C-3906AF5C9C6F}"/>
              </a:ext>
            </a:extLst>
          </p:cNvPr>
          <p:cNvSpPr txBox="1"/>
          <p:nvPr/>
        </p:nvSpPr>
        <p:spPr>
          <a:xfrm>
            <a:off x="8862994" y="162505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Investimenti in Equity</a:t>
            </a:r>
            <a:r>
              <a:rPr kumimoji="0" lang="it-IT" sz="16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i="0" u="none" strike="noStrike" kern="1200" cap="none" spc="0" normalizeH="0" baseline="0" noProof="0" dirty="0">
                <a:ln>
                  <a:noFill/>
                </a:ln>
                <a:solidFill>
                  <a:srgbClr val="415364"/>
                </a:solidFill>
                <a:effectLst/>
                <a:uLnTx/>
                <a:uFillTx/>
                <a:latin typeface="+mj-lt"/>
                <a:ea typeface="+mn-ea"/>
                <a:cs typeface="+mn-cs"/>
              </a:rPr>
              <a:t>per la </a:t>
            </a:r>
            <a:r>
              <a:rPr kumimoji="0" lang="it-IT" sz="1400" b="1" i="0" u="none" strike="noStrike" kern="1200" cap="none" spc="0" normalizeH="0" baseline="0" noProof="0" dirty="0">
                <a:ln>
                  <a:noFill/>
                </a:ln>
                <a:solidFill>
                  <a:srgbClr val="415364"/>
                </a:solidFill>
                <a:effectLst/>
                <a:uLnTx/>
                <a:uFillTx/>
                <a:latin typeface="+mj-lt"/>
                <a:ea typeface="+mn-ea"/>
                <a:cs typeface="+mn-cs"/>
              </a:rPr>
              <a:t>crescita delle PMI sui mercati esteri </a:t>
            </a:r>
            <a:r>
              <a:rPr kumimoji="0" lang="it-IT" sz="1400" i="0" u="none" strike="noStrike" kern="1200" cap="none" spc="0" normalizeH="0" baseline="0" noProof="0" dirty="0">
                <a:ln>
                  <a:noFill/>
                </a:ln>
                <a:solidFill>
                  <a:srgbClr val="415364"/>
                </a:solidFill>
                <a:effectLst/>
                <a:uLnTx/>
                <a:uFillTx/>
                <a:latin typeface="+mj-lt"/>
                <a:ea typeface="+mn-ea"/>
                <a:cs typeface="+mn-cs"/>
              </a:rPr>
              <a:t>e per </a:t>
            </a:r>
            <a:r>
              <a:rPr kumimoji="0" lang="it-IT" sz="1400" b="1" i="0" u="none" strike="noStrike" kern="1200" cap="none" spc="0" normalizeH="0" baseline="0" noProof="0" dirty="0">
                <a:ln>
                  <a:noFill/>
                </a:ln>
                <a:solidFill>
                  <a:srgbClr val="415364"/>
                </a:solidFill>
                <a:effectLst/>
                <a:uLnTx/>
                <a:uFillTx/>
                <a:latin typeface="+mj-lt"/>
                <a:ea typeface="+mn-ea"/>
                <a:cs typeface="+mn-cs"/>
              </a:rPr>
              <a:t>progetti infrastrutturali internazionali</a:t>
            </a:r>
          </a:p>
        </p:txBody>
      </p:sp>
      <p:sp>
        <p:nvSpPr>
          <p:cNvPr id="17" name="TextBox 27">
            <a:extLst>
              <a:ext uri="{FF2B5EF4-FFF2-40B4-BE49-F238E27FC236}">
                <a16:creationId xmlns:a16="http://schemas.microsoft.com/office/drawing/2014/main" id="{9E02E183-EFFD-AFBC-577F-C344338C2BA6}"/>
              </a:ext>
            </a:extLst>
          </p:cNvPr>
          <p:cNvSpPr txBox="1"/>
          <p:nvPr/>
        </p:nvSpPr>
        <p:spPr>
          <a:xfrm>
            <a:off x="5429759" y="365383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Finanziamenti agevolati</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investimenti in </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digitalizzazione, sostenibilità, sviluppo competenze e crescita sui mercati esteri</a:t>
            </a:r>
          </a:p>
        </p:txBody>
      </p:sp>
      <p:pic>
        <p:nvPicPr>
          <p:cNvPr id="19" name="Immagine 18">
            <a:extLst>
              <a:ext uri="{FF2B5EF4-FFF2-40B4-BE49-F238E27FC236}">
                <a16:creationId xmlns:a16="http://schemas.microsoft.com/office/drawing/2014/main" id="{1AC3596E-FEA7-40A0-E2F7-35AC1BEB8429}"/>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273884" y="3107522"/>
            <a:ext cx="449740" cy="449740"/>
          </a:xfrm>
          <a:prstGeom prst="rect">
            <a:avLst/>
          </a:prstGeom>
        </p:spPr>
      </p:pic>
      <p:pic>
        <p:nvPicPr>
          <p:cNvPr id="30" name="Immagine 29">
            <a:extLst>
              <a:ext uri="{FF2B5EF4-FFF2-40B4-BE49-F238E27FC236}">
                <a16:creationId xmlns:a16="http://schemas.microsoft.com/office/drawing/2014/main" id="{8BFB4CF1-4EA1-75C7-A659-A3C6C32AF93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0657" y="1109364"/>
            <a:ext cx="454590" cy="386292"/>
          </a:xfrm>
          <a:prstGeom prst="rect">
            <a:avLst/>
          </a:prstGeom>
        </p:spPr>
      </p:pic>
      <p:pic>
        <p:nvPicPr>
          <p:cNvPr id="31" name="Immagine 30">
            <a:extLst>
              <a:ext uri="{FF2B5EF4-FFF2-40B4-BE49-F238E27FC236}">
                <a16:creationId xmlns:a16="http://schemas.microsoft.com/office/drawing/2014/main" id="{7AED63F4-9B03-A657-9FFE-7F284AD0C44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5507" y="3188735"/>
            <a:ext cx="449740" cy="449740"/>
          </a:xfrm>
          <a:prstGeom prst="rect">
            <a:avLst/>
          </a:prstGeom>
        </p:spPr>
      </p:pic>
      <p:pic>
        <p:nvPicPr>
          <p:cNvPr id="33" name="Immagine 32" descr="Immagine che contiene nero, oscurità&#10;&#10;Il contenuto generato dall'IA potrebbe non essere corretto.">
            <a:extLst>
              <a:ext uri="{FF2B5EF4-FFF2-40B4-BE49-F238E27FC236}">
                <a16:creationId xmlns:a16="http://schemas.microsoft.com/office/drawing/2014/main" id="{8056A6A3-EC10-56AA-5239-E204BB2D651B}"/>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3884" y="1109424"/>
            <a:ext cx="454590" cy="454590"/>
          </a:xfrm>
          <a:prstGeom prst="rect">
            <a:avLst/>
          </a:prstGeom>
        </p:spPr>
      </p:pic>
      <p:pic>
        <p:nvPicPr>
          <p:cNvPr id="35" name="Immagine 34" descr="Immagine che contiene nero, oscurità&#10;&#10;Il contenuto generato dall'IA potrebbe non essere corretto.">
            <a:extLst>
              <a:ext uri="{FF2B5EF4-FFF2-40B4-BE49-F238E27FC236}">
                <a16:creationId xmlns:a16="http://schemas.microsoft.com/office/drawing/2014/main" id="{3FE28257-ED1D-B398-5B0D-B1652C7F3B84}"/>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11516" y="5041392"/>
            <a:ext cx="383116" cy="383116"/>
          </a:xfrm>
          <a:prstGeom prst="rect">
            <a:avLst/>
          </a:prstGeom>
        </p:spPr>
      </p:pic>
      <p:grpSp>
        <p:nvGrpSpPr>
          <p:cNvPr id="10" name="Gruppo 9">
            <a:extLst>
              <a:ext uri="{FF2B5EF4-FFF2-40B4-BE49-F238E27FC236}">
                <a16:creationId xmlns:a16="http://schemas.microsoft.com/office/drawing/2014/main" id="{6963F804-1427-5E34-119B-D5E1D75A4109}"/>
              </a:ext>
            </a:extLst>
          </p:cNvPr>
          <p:cNvGrpSpPr/>
          <p:nvPr/>
        </p:nvGrpSpPr>
        <p:grpSpPr>
          <a:xfrm>
            <a:off x="7029440" y="224888"/>
            <a:ext cx="254147" cy="559266"/>
            <a:chOff x="6130814" y="-20010"/>
            <a:chExt cx="698251" cy="2696589"/>
          </a:xfrm>
        </p:grpSpPr>
        <p:sp>
          <p:nvSpPr>
            <p:cNvPr id="5" name="Rettangolo 4">
              <a:extLst>
                <a:ext uri="{FF2B5EF4-FFF2-40B4-BE49-F238E27FC236}">
                  <a16:creationId xmlns:a16="http://schemas.microsoft.com/office/drawing/2014/main" id="{BDB7CC0E-B461-75E1-5A99-370A5FBF2F9D}"/>
                </a:ext>
              </a:extLst>
            </p:cNvPr>
            <p:cNvSpPr/>
            <p:nvPr/>
          </p:nvSpPr>
          <p:spPr>
            <a:xfrm>
              <a:off x="6414681" y="-20010"/>
              <a:ext cx="414384" cy="2275726"/>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F05097F-A03E-45CF-8755-A2411DE1F406}"/>
                </a:ext>
              </a:extLst>
            </p:cNvPr>
            <p:cNvSpPr/>
            <p:nvPr/>
          </p:nvSpPr>
          <p:spPr>
            <a:xfrm>
              <a:off x="6130814" y="704282"/>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964286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a:extLst>
              <a:ext uri="{FF2B5EF4-FFF2-40B4-BE49-F238E27FC236}">
                <a16:creationId xmlns:a16="http://schemas.microsoft.com/office/drawing/2014/main" id="{ED1308FC-6BD0-E030-4A0E-AE3D39439CA9}"/>
              </a:ext>
            </a:extLst>
          </p:cNvPr>
          <p:cNvPicPr>
            <a:picLocks noChangeAspect="1"/>
          </p:cNvPicPr>
          <p:nvPr/>
        </p:nvPicPr>
        <p:blipFill rotWithShape="1">
          <a:blip r:embed="rId3"/>
          <a:srcRect r="12999"/>
          <a:stretch/>
        </p:blipFill>
        <p:spPr>
          <a:xfrm>
            <a:off x="3422986"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ttangolo 71">
            <a:extLst>
              <a:ext uri="{FF2B5EF4-FFF2-40B4-BE49-F238E27FC236}">
                <a16:creationId xmlns:a16="http://schemas.microsoft.com/office/drawing/2014/main" id="{3D76E2AD-337D-E960-BAF6-3737C3CEFF8E}"/>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08488CBC-1E37-5BD3-2C4B-95D36AE0A479}"/>
              </a:ext>
            </a:extLst>
          </p:cNvPr>
          <p:cNvSpPr/>
          <p:nvPr/>
        </p:nvSpPr>
        <p:spPr>
          <a:xfrm>
            <a:off x="461" y="335135"/>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5" name="Segnaposto testo 1">
            <a:extLst>
              <a:ext uri="{FF2B5EF4-FFF2-40B4-BE49-F238E27FC236}">
                <a16:creationId xmlns:a16="http://schemas.microsoft.com/office/drawing/2014/main" id="{5A9D8120-78BF-21FC-220D-2D4226BCE08A}"/>
              </a:ext>
            </a:extLst>
          </p:cNvPr>
          <p:cNvSpPr txBox="1">
            <a:spLocks/>
          </p:cNvSpPr>
          <p:nvPr/>
        </p:nvSpPr>
        <p:spPr>
          <a:xfrm>
            <a:off x="208654" y="510413"/>
            <a:ext cx="1201894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rPr>
              <a:t>Finanziamenti agevolati - </a:t>
            </a:r>
            <a:r>
              <a:rPr kumimoji="0" lang="it-IT" sz="2400" b="1" i="0" u="none" strike="noStrike" kern="100" cap="none" spc="0" normalizeH="0" baseline="0" noProof="0" dirty="0">
                <a:ln>
                  <a:noFill/>
                </a:ln>
                <a:solidFill>
                  <a:srgbClr val="415064"/>
                </a:solidFill>
                <a:effectLst/>
                <a:uLnTx/>
                <a:uFillTx/>
              </a:rPr>
              <a:t>Focus «Misura Balcani»</a:t>
            </a:r>
          </a:p>
        </p:txBody>
      </p:sp>
      <p:sp>
        <p:nvSpPr>
          <p:cNvPr id="17" name="Rettangolo 16">
            <a:extLst>
              <a:ext uri="{FF2B5EF4-FFF2-40B4-BE49-F238E27FC236}">
                <a16:creationId xmlns:a16="http://schemas.microsoft.com/office/drawing/2014/main" id="{B8A00EE1-0C24-9970-FC4F-108FE382C85D}"/>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pic>
        <p:nvPicPr>
          <p:cNvPr id="2" name="Immagine 1">
            <a:extLst>
              <a:ext uri="{FF2B5EF4-FFF2-40B4-BE49-F238E27FC236}">
                <a16:creationId xmlns:a16="http://schemas.microsoft.com/office/drawing/2014/main" id="{D23EC24F-F08D-D5B6-F0C2-B11406C8C8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6141" y="2170048"/>
            <a:ext cx="581955" cy="388047"/>
          </a:xfrm>
          <a:prstGeom prst="rect">
            <a:avLst/>
          </a:prstGeom>
          <a:ln>
            <a:solidFill>
              <a:schemeClr val="accent3">
                <a:lumMod val="20000"/>
                <a:lumOff val="80000"/>
              </a:schemeClr>
            </a:solidFill>
          </a:ln>
        </p:spPr>
      </p:pic>
      <p:sp>
        <p:nvSpPr>
          <p:cNvPr id="3" name="CasellaDiTesto 2">
            <a:extLst>
              <a:ext uri="{FF2B5EF4-FFF2-40B4-BE49-F238E27FC236}">
                <a16:creationId xmlns:a16="http://schemas.microsoft.com/office/drawing/2014/main" id="{FCD5F3D4-F87A-9E90-C244-64CB9184E194}"/>
              </a:ext>
            </a:extLst>
          </p:cNvPr>
          <p:cNvSpPr txBox="1"/>
          <p:nvPr/>
        </p:nvSpPr>
        <p:spPr>
          <a:xfrm>
            <a:off x="7436620" y="2533388"/>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SERBIA</a:t>
            </a:r>
          </a:p>
        </p:txBody>
      </p:sp>
      <p:sp>
        <p:nvSpPr>
          <p:cNvPr id="4" name="CasellaDiTesto 3">
            <a:extLst>
              <a:ext uri="{FF2B5EF4-FFF2-40B4-BE49-F238E27FC236}">
                <a16:creationId xmlns:a16="http://schemas.microsoft.com/office/drawing/2014/main" id="{A002FEBE-6A77-E3E7-D52B-BCA752D1447F}"/>
              </a:ext>
            </a:extLst>
          </p:cNvPr>
          <p:cNvSpPr txBox="1"/>
          <p:nvPr/>
        </p:nvSpPr>
        <p:spPr>
          <a:xfrm>
            <a:off x="10588292" y="3433901"/>
            <a:ext cx="104286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ALBANIA</a:t>
            </a:r>
          </a:p>
        </p:txBody>
      </p:sp>
      <p:sp>
        <p:nvSpPr>
          <p:cNvPr id="7" name="CasellaDiTesto 6">
            <a:extLst>
              <a:ext uri="{FF2B5EF4-FFF2-40B4-BE49-F238E27FC236}">
                <a16:creationId xmlns:a16="http://schemas.microsoft.com/office/drawing/2014/main" id="{7293DE40-601E-B955-F76D-F3786824DAAA}"/>
              </a:ext>
            </a:extLst>
          </p:cNvPr>
          <p:cNvSpPr txBox="1"/>
          <p:nvPr/>
        </p:nvSpPr>
        <p:spPr>
          <a:xfrm>
            <a:off x="9075005" y="2548452"/>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KOSOVO</a:t>
            </a:r>
          </a:p>
        </p:txBody>
      </p:sp>
      <p:pic>
        <p:nvPicPr>
          <p:cNvPr id="8" name="Immagine 7">
            <a:extLst>
              <a:ext uri="{FF2B5EF4-FFF2-40B4-BE49-F238E27FC236}">
                <a16:creationId xmlns:a16="http://schemas.microsoft.com/office/drawing/2014/main" id="{80B9454E-B46D-54C0-E9E5-64AEAD5399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806" y="2159997"/>
            <a:ext cx="581955" cy="388455"/>
          </a:xfrm>
          <a:prstGeom prst="rect">
            <a:avLst/>
          </a:prstGeom>
        </p:spPr>
      </p:pic>
      <p:pic>
        <p:nvPicPr>
          <p:cNvPr id="9" name="Immagine 8">
            <a:extLst>
              <a:ext uri="{FF2B5EF4-FFF2-40B4-BE49-F238E27FC236}">
                <a16:creationId xmlns:a16="http://schemas.microsoft.com/office/drawing/2014/main" id="{60A5E78A-5C5C-BB4C-C08F-1D7A2EB40C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38617" y="2995170"/>
            <a:ext cx="581955" cy="388800"/>
          </a:xfrm>
          <a:prstGeom prst="rect">
            <a:avLst/>
          </a:prstGeom>
        </p:spPr>
      </p:pic>
      <p:sp>
        <p:nvSpPr>
          <p:cNvPr id="10" name="CasellaDiTesto 9">
            <a:extLst>
              <a:ext uri="{FF2B5EF4-FFF2-40B4-BE49-F238E27FC236}">
                <a16:creationId xmlns:a16="http://schemas.microsoft.com/office/drawing/2014/main" id="{28FFB8EF-D523-0F1B-26D9-1CDF40CDA176}"/>
              </a:ext>
            </a:extLst>
          </p:cNvPr>
          <p:cNvSpPr txBox="1"/>
          <p:nvPr/>
        </p:nvSpPr>
        <p:spPr>
          <a:xfrm>
            <a:off x="8903032" y="3338222"/>
            <a:ext cx="125350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BOSNIA - ERZEGOVINA</a:t>
            </a:r>
          </a:p>
        </p:txBody>
      </p:sp>
      <p:sp>
        <p:nvSpPr>
          <p:cNvPr id="11" name="CasellaDiTesto 10">
            <a:extLst>
              <a:ext uri="{FF2B5EF4-FFF2-40B4-BE49-F238E27FC236}">
                <a16:creationId xmlns:a16="http://schemas.microsoft.com/office/drawing/2014/main" id="{D8E9B278-D78F-9AF0-0BE5-899792C1A4CD}"/>
              </a:ext>
            </a:extLst>
          </p:cNvPr>
          <p:cNvSpPr txBox="1"/>
          <p:nvPr/>
        </p:nvSpPr>
        <p:spPr>
          <a:xfrm>
            <a:off x="7244758" y="3341569"/>
            <a:ext cx="136472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MACEDONIA DEL NORD</a:t>
            </a:r>
          </a:p>
        </p:txBody>
      </p:sp>
      <p:pic>
        <p:nvPicPr>
          <p:cNvPr id="12" name="Immagine 11">
            <a:extLst>
              <a:ext uri="{FF2B5EF4-FFF2-40B4-BE49-F238E27FC236}">
                <a16:creationId xmlns:a16="http://schemas.microsoft.com/office/drawing/2014/main" id="{2FF1085E-5D03-72C6-CD3A-46383AFBCF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6842" y="2950921"/>
            <a:ext cx="581955" cy="388007"/>
          </a:xfrm>
          <a:prstGeom prst="rect">
            <a:avLst/>
          </a:prstGeom>
        </p:spPr>
      </p:pic>
      <p:pic>
        <p:nvPicPr>
          <p:cNvPr id="13" name="Immagine 12">
            <a:extLst>
              <a:ext uri="{FF2B5EF4-FFF2-40B4-BE49-F238E27FC236}">
                <a16:creationId xmlns:a16="http://schemas.microsoft.com/office/drawing/2014/main" id="{32DC587C-0495-5C42-CFBB-9E9129CCEA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38806" y="2970602"/>
            <a:ext cx="581955" cy="388800"/>
          </a:xfrm>
          <a:prstGeom prst="rect">
            <a:avLst/>
          </a:prstGeom>
        </p:spPr>
      </p:pic>
      <p:pic>
        <p:nvPicPr>
          <p:cNvPr id="14" name="Immagine 13">
            <a:extLst>
              <a:ext uri="{FF2B5EF4-FFF2-40B4-BE49-F238E27FC236}">
                <a16:creationId xmlns:a16="http://schemas.microsoft.com/office/drawing/2014/main" id="{AFB22C4A-9180-F26A-D4E1-BB5412CBCE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54007" y="2159996"/>
            <a:ext cx="600743" cy="388455"/>
          </a:xfrm>
          <a:prstGeom prst="rect">
            <a:avLst/>
          </a:prstGeom>
        </p:spPr>
      </p:pic>
      <p:sp>
        <p:nvSpPr>
          <p:cNvPr id="16" name="CasellaDiTesto 15">
            <a:extLst>
              <a:ext uri="{FF2B5EF4-FFF2-40B4-BE49-F238E27FC236}">
                <a16:creationId xmlns:a16="http://schemas.microsoft.com/office/drawing/2014/main" id="{F9F15074-7445-8E14-3CA6-A6B588C6B5B0}"/>
              </a:ext>
            </a:extLst>
          </p:cNvPr>
          <p:cNvSpPr txBox="1"/>
          <p:nvPr/>
        </p:nvSpPr>
        <p:spPr>
          <a:xfrm>
            <a:off x="10127230" y="2558095"/>
            <a:ext cx="20542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MONTENEGRO</a:t>
            </a:r>
          </a:p>
        </p:txBody>
      </p:sp>
      <p:sp>
        <p:nvSpPr>
          <p:cNvPr id="19" name="Rettangolo 18">
            <a:extLst>
              <a:ext uri="{FF2B5EF4-FFF2-40B4-BE49-F238E27FC236}">
                <a16:creationId xmlns:a16="http://schemas.microsoft.com/office/drawing/2014/main" id="{96520C17-590E-B994-1852-D4C1A04CDD54}"/>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    PAESI COINVOLTI</a:t>
            </a:r>
          </a:p>
        </p:txBody>
      </p:sp>
      <p:sp>
        <p:nvSpPr>
          <p:cNvPr id="31" name="CasellaDiTesto 30">
            <a:extLst>
              <a:ext uri="{FF2B5EF4-FFF2-40B4-BE49-F238E27FC236}">
                <a16:creationId xmlns:a16="http://schemas.microsoft.com/office/drawing/2014/main" id="{5300357B-7AE9-CB72-0946-E4AA6D880276}"/>
              </a:ext>
            </a:extLst>
          </p:cNvPr>
          <p:cNvSpPr txBox="1"/>
          <p:nvPr/>
        </p:nvSpPr>
        <p:spPr>
          <a:xfrm>
            <a:off x="878136" y="2309274"/>
            <a:ext cx="5810607"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10% di Cofinanziamento a fondo perduto</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Fino all’80% del finanziamento Transizione Digitale o Ecologica da destinare a spese per il rafforzamento patrimoniale</a:t>
            </a:r>
          </a:p>
        </p:txBody>
      </p:sp>
      <p:sp>
        <p:nvSpPr>
          <p:cNvPr id="32" name="Rettangolo con angoli arrotondati 31">
            <a:extLst>
              <a:ext uri="{FF2B5EF4-FFF2-40B4-BE49-F238E27FC236}">
                <a16:creationId xmlns:a16="http://schemas.microsoft.com/office/drawing/2014/main" id="{E3B39036-CF93-BE37-A419-3BA40813028E}"/>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pic>
        <p:nvPicPr>
          <p:cNvPr id="33" name="Immagine 32" descr="Immagine che contiene nero, oscurità&#10;&#10;Descrizione generata automaticamente">
            <a:extLst>
              <a:ext uri="{FF2B5EF4-FFF2-40B4-BE49-F238E27FC236}">
                <a16:creationId xmlns:a16="http://schemas.microsoft.com/office/drawing/2014/main" id="{61BF6A42-F155-C483-CF27-763AEF168E7C}"/>
              </a:ext>
            </a:extLst>
          </p:cNvPr>
          <p:cNvPicPr>
            <a:picLocks noChangeAspect="1"/>
          </p:cNvPicPr>
          <p:nvPr/>
        </p:nvPicPr>
        <p:blipFill>
          <a:blip r:embed="rId10"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34" name="Rettangolo 33">
            <a:extLst>
              <a:ext uri="{FF2B5EF4-FFF2-40B4-BE49-F238E27FC236}">
                <a16:creationId xmlns:a16="http://schemas.microsoft.com/office/drawing/2014/main" id="{98508A9A-3D8D-BD78-AA4E-B32D1E561938}"/>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cs typeface="Arial" panose="020B0604020202020204" pitchFamily="34" charset="0"/>
              </a:rPr>
              <a:t>CONDIZIONI DEDICATE</a:t>
            </a:r>
          </a:p>
        </p:txBody>
      </p:sp>
      <p:sp>
        <p:nvSpPr>
          <p:cNvPr id="35" name="CasellaDiTesto 34">
            <a:extLst>
              <a:ext uri="{FF2B5EF4-FFF2-40B4-BE49-F238E27FC236}">
                <a16:creationId xmlns:a16="http://schemas.microsoft.com/office/drawing/2014/main" id="{98C021DD-516B-3B24-ED14-3D8B54371F84}"/>
              </a:ext>
            </a:extLst>
          </p:cNvPr>
          <p:cNvSpPr txBox="1"/>
          <p:nvPr/>
        </p:nvSpPr>
        <p:spPr>
          <a:xfrm>
            <a:off x="833073" y="1682425"/>
            <a:ext cx="53584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Riserva dedicata: </a:t>
            </a:r>
            <a:r>
              <a:rPr kumimoji="0" lang="it-IT" sz="14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per tutte le linee di finanziamento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rinnovata a luglio 2024 con ulteriori 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Rettangolo 43">
            <a:extLst>
              <a:ext uri="{FF2B5EF4-FFF2-40B4-BE49-F238E27FC236}">
                <a16:creationId xmlns:a16="http://schemas.microsoft.com/office/drawing/2014/main" id="{BB983BAF-7DD3-475B-459D-66C2F2A45625}"/>
              </a:ext>
            </a:extLst>
          </p:cNvPr>
          <p:cNvSpPr/>
          <p:nvPr/>
        </p:nvSpPr>
        <p:spPr>
          <a:xfrm>
            <a:off x="575674" y="4458237"/>
            <a:ext cx="11308808" cy="1763584"/>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rPr>
              <a:t>del finanziamento destinato alla copertura di investimenti per il rafforzamento patrimoniale </a:t>
            </a:r>
          </a:p>
        </p:txBody>
      </p:sp>
      <p:sp>
        <p:nvSpPr>
          <p:cNvPr id="45" name="Rettangolo 44">
            <a:extLst>
              <a:ext uri="{FF2B5EF4-FFF2-40B4-BE49-F238E27FC236}">
                <a16:creationId xmlns:a16="http://schemas.microsoft.com/office/drawing/2014/main" id="{93D6238E-6926-949F-0B70-79A013B95DEC}"/>
              </a:ext>
            </a:extLst>
          </p:cNvPr>
          <p:cNvSpPr/>
          <p:nvPr/>
        </p:nvSpPr>
        <p:spPr>
          <a:xfrm>
            <a:off x="1301149" y="4600403"/>
            <a:ext cx="4299077"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interesse diretto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Esportatrici verso/importatrici dai Balcani Occidentali</a:t>
            </a:r>
          </a:p>
        </p:txBody>
      </p:sp>
      <p:sp>
        <p:nvSpPr>
          <p:cNvPr id="46" name="Rettangolo 45">
            <a:extLst>
              <a:ext uri="{FF2B5EF4-FFF2-40B4-BE49-F238E27FC236}">
                <a16:creationId xmlns:a16="http://schemas.microsoft.com/office/drawing/2014/main" id="{350B00B3-E552-D33A-02F8-870156335772}"/>
              </a:ext>
            </a:extLst>
          </p:cNvPr>
          <p:cNvSpPr/>
          <p:nvPr/>
        </p:nvSpPr>
        <p:spPr>
          <a:xfrm>
            <a:off x="6499383" y="4602725"/>
            <a:ext cx="4825940"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presenza nei Balcani Occidentali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sede commerciale, di produzione o di rappresentanza</a:t>
            </a:r>
          </a:p>
        </p:txBody>
      </p:sp>
      <p:sp>
        <p:nvSpPr>
          <p:cNvPr id="47" name="Rettangolo 46">
            <a:extLst>
              <a:ext uri="{FF2B5EF4-FFF2-40B4-BE49-F238E27FC236}">
                <a16:creationId xmlns:a16="http://schemas.microsoft.com/office/drawing/2014/main" id="{E8A6D21C-CADC-954F-8A2B-D8588810CF80}"/>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  IMPRESE BENEFICIARIE</a:t>
            </a:r>
          </a:p>
        </p:txBody>
      </p:sp>
      <p:sp>
        <p:nvSpPr>
          <p:cNvPr id="48" name="Rettangolo 47">
            <a:extLst>
              <a:ext uri="{FF2B5EF4-FFF2-40B4-BE49-F238E27FC236}">
                <a16:creationId xmlns:a16="http://schemas.microsoft.com/office/drawing/2014/main" id="{F631DB3B-3C40-A273-50C4-CF1F7D27ABA6}"/>
              </a:ext>
            </a:extLst>
          </p:cNvPr>
          <p:cNvSpPr/>
          <p:nvPr/>
        </p:nvSpPr>
        <p:spPr>
          <a:xfrm>
            <a:off x="759145" y="5207790"/>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filiera produttiva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Impresa che risulta essere fornitrice di imprese italiane presenti nei Balcani Occidentali</a:t>
            </a:r>
          </a:p>
        </p:txBody>
      </p:sp>
      <p:sp>
        <p:nvSpPr>
          <p:cNvPr id="49" name="Rettangolo 48">
            <a:extLst>
              <a:ext uri="{FF2B5EF4-FFF2-40B4-BE49-F238E27FC236}">
                <a16:creationId xmlns:a16="http://schemas.microsoft.com/office/drawing/2014/main" id="{55FD71B9-A50E-A2A7-DFCE-494DB24D0308}"/>
              </a:ext>
            </a:extLst>
          </p:cNvPr>
          <p:cNvSpPr/>
          <p:nvPr/>
        </p:nvSpPr>
        <p:spPr>
          <a:xfrm>
            <a:off x="6160734" y="5217168"/>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Inserimento Mercati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Impresa che richiede un finanziamento di Inserimento Mercati nei Balcani Occidentali </a:t>
            </a:r>
          </a:p>
        </p:txBody>
      </p:sp>
      <p:pic>
        <p:nvPicPr>
          <p:cNvPr id="50" name="Immagine 49">
            <a:extLst>
              <a:ext uri="{FF2B5EF4-FFF2-40B4-BE49-F238E27FC236}">
                <a16:creationId xmlns:a16="http://schemas.microsoft.com/office/drawing/2014/main" id="{6E62A7CB-C7D2-E0BE-C3FD-4B8E2D0B0145}"/>
              </a:ext>
            </a:extLst>
          </p:cNvPr>
          <p:cNvPicPr>
            <a:picLocks noChangeAspect="1"/>
          </p:cNvPicPr>
          <p:nvPr/>
        </p:nvPicPr>
        <p:blipFill>
          <a:blip r:embed="rId11"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Tree>
    <p:extLst>
      <p:ext uri="{BB962C8B-B14F-4D97-AF65-F5344CB8AC3E}">
        <p14:creationId xmlns:p14="http://schemas.microsoft.com/office/powerpoint/2010/main" val="242577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F0F0E7-99F3-F47A-C1AF-23CB43347558}"/>
              </a:ext>
            </a:extLst>
          </p:cNvPr>
          <p:cNvSpPr/>
          <p:nvPr/>
        </p:nvSpPr>
        <p:spPr>
          <a:xfrm>
            <a:off x="3663934" y="2204576"/>
            <a:ext cx="501405" cy="2275727"/>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A86958A-B6C2-A022-5B98-DB1289DADF05}"/>
              </a:ext>
            </a:extLst>
          </p:cNvPr>
          <p:cNvSpPr/>
          <p:nvPr/>
        </p:nvSpPr>
        <p:spPr>
          <a:xfrm>
            <a:off x="3374794" y="2928868"/>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0">
            <a:extLst>
              <a:ext uri="{FF2B5EF4-FFF2-40B4-BE49-F238E27FC236}">
                <a16:creationId xmlns:a16="http://schemas.microsoft.com/office/drawing/2014/main" id="{C17713B7-3DB3-B622-A011-9F2353C16064}"/>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INVESTIMENTI</a:t>
            </a:r>
          </a:p>
          <a:p>
            <a:r>
              <a:rPr lang="it-IT" sz="4400" b="1" dirty="0"/>
              <a:t>PARTECIPATIVI</a:t>
            </a:r>
          </a:p>
        </p:txBody>
      </p:sp>
      <p:grpSp>
        <p:nvGrpSpPr>
          <p:cNvPr id="9" name="Gruppo 8">
            <a:extLst>
              <a:ext uri="{FF2B5EF4-FFF2-40B4-BE49-F238E27FC236}">
                <a16:creationId xmlns:a16="http://schemas.microsoft.com/office/drawing/2014/main" id="{DF05AA1E-FF34-76D2-4088-E02C50678692}"/>
              </a:ext>
            </a:extLst>
          </p:cNvPr>
          <p:cNvGrpSpPr/>
          <p:nvPr/>
        </p:nvGrpSpPr>
        <p:grpSpPr>
          <a:xfrm>
            <a:off x="0" y="6213622"/>
            <a:ext cx="12192000" cy="672550"/>
            <a:chOff x="0" y="4337050"/>
            <a:chExt cx="9144000" cy="812800"/>
          </a:xfrm>
        </p:grpSpPr>
        <p:sp>
          <p:nvSpPr>
            <p:cNvPr id="10" name="Rettangolo 9">
              <a:extLst>
                <a:ext uri="{FF2B5EF4-FFF2-40B4-BE49-F238E27FC236}">
                  <a16:creationId xmlns:a16="http://schemas.microsoft.com/office/drawing/2014/main" id="{AD97CA1D-964C-5445-C063-14FB73160099}"/>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3405DAF9-80A7-FB38-3A92-A08DC2768DF8}"/>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389A855D-8C6A-D548-2D55-95ABC01EBC80}"/>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0FF6217A-EE61-D23E-F132-6465874F5A5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5" name="Rettangolo 14">
              <a:extLst>
                <a:ext uri="{FF2B5EF4-FFF2-40B4-BE49-F238E27FC236}">
                  <a16:creationId xmlns:a16="http://schemas.microsoft.com/office/drawing/2014/main" id="{67086B30-E439-1A97-2123-28C402C43E3A}"/>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6" name="Rettangolo 15">
              <a:extLst>
                <a:ext uri="{FF2B5EF4-FFF2-40B4-BE49-F238E27FC236}">
                  <a16:creationId xmlns:a16="http://schemas.microsoft.com/office/drawing/2014/main" id="{6BE016E1-E160-6623-E644-78A09E7771D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7" name="Rettangolo 16">
              <a:extLst>
                <a:ext uri="{FF2B5EF4-FFF2-40B4-BE49-F238E27FC236}">
                  <a16:creationId xmlns:a16="http://schemas.microsoft.com/office/drawing/2014/main" id="{23F89393-C4E5-FCB6-842A-207499692B43}"/>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8" name="Rettangolo 17">
              <a:extLst>
                <a:ext uri="{FF2B5EF4-FFF2-40B4-BE49-F238E27FC236}">
                  <a16:creationId xmlns:a16="http://schemas.microsoft.com/office/drawing/2014/main" id="{F560D980-AAB1-88B4-7E14-48F93C7F9D4B}"/>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2927232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Contributo in conto interessi*</a:t>
            </a:r>
          </a:p>
        </p:txBody>
      </p:sp>
      <p:sp>
        <p:nvSpPr>
          <p:cNvPr id="34" name="Rettangolo 33"/>
          <p:cNvSpPr/>
          <p:nvPr/>
        </p:nvSpPr>
        <p:spPr>
          <a:xfrm>
            <a:off x="4122281" y="3153225"/>
            <a:ext cx="7354372" cy="692497"/>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chemeClr val="accent1"/>
                </a:solidFill>
                <a:effectLst/>
                <a:uLnTx/>
                <a:uFillTx/>
                <a:latin typeface="Arial" panose="020B0604020202020204"/>
                <a:ea typeface="+mn-ea"/>
                <a:cs typeface="+mn-cs"/>
              </a:rPr>
              <a:t>Partecipazione aggiuntiva delle risorse pubbliche </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di Venture Capital gestite da SIMEST </a:t>
            </a:r>
            <a:r>
              <a:rPr kumimoji="0" lang="it-IT" sz="1300" i="0" u="none" strike="noStrike" kern="1200" cap="none" spc="0" normalizeH="0" baseline="0" noProof="0" dirty="0">
                <a:ln>
                  <a:noFill/>
                </a:ln>
                <a:solidFill>
                  <a:schemeClr val="accent1"/>
                </a:solidFill>
                <a:effectLst/>
                <a:uLnTx/>
                <a:uFillTx/>
                <a:latin typeface="Arial" panose="020B0604020202020204"/>
                <a:ea typeface="+mn-ea"/>
                <a:cs typeface="+mn-cs"/>
              </a:rPr>
              <a:t>a condizioni economiche promozionali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e allineata alle caratteristiche della Partecipazione SIMEST. </a:t>
            </a:r>
            <a:r>
              <a:rPr lang="it-IT" sz="1300" dirty="0">
                <a:latin typeface="Arial" panose="020B0604020202020204"/>
              </a:rPr>
              <a:t>Il VC può supportare anche i processi di internazionalizzazione delle </a:t>
            </a:r>
            <a:r>
              <a:rPr lang="it-IT" sz="1300" b="1" dirty="0">
                <a:solidFill>
                  <a:schemeClr val="accent2"/>
                </a:solidFill>
                <a:latin typeface="Arial" panose="020B0604020202020204"/>
              </a:rPr>
              <a:t>Start up e PMI Innovative</a:t>
            </a:r>
            <a:endParaRPr kumimoji="0" lang="it-IT" sz="13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5" name="Rettangolo 34"/>
          <p:cNvSpPr/>
          <p:nvPr/>
        </p:nvSpPr>
        <p:spPr>
          <a:xfrm>
            <a:off x="4100804" y="2046416"/>
            <a:ext cx="7106850"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Partecipazione di SIMEST nel capitale</a:t>
            </a:r>
            <a:r>
              <a:rPr kumimoji="0" lang="it-IT" sz="13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della società estera. Orizzonte temporale di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max 6-8 anni</a:t>
            </a:r>
            <a:r>
              <a:rPr kumimoji="0" lang="it-IT" sz="1300" i="0" u="none" strike="noStrike" kern="1200" cap="none" spc="0" normalizeH="0" baseline="0" noProof="0" dirty="0">
                <a:ln>
                  <a:noFill/>
                </a:ln>
                <a:solidFill>
                  <a:schemeClr val="accent1"/>
                </a:solidFill>
                <a:effectLst/>
                <a:uLnTx/>
                <a:uFillTx/>
                <a:latin typeface="Arial" panose="020B0604020202020204"/>
                <a:ea typeface="+mn-ea"/>
                <a:cs typeface="+mn-cs"/>
              </a:rPr>
              <a:t>, con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obbligo di riacquisto da parte del </a:t>
            </a:r>
            <a:r>
              <a:rPr lang="it-IT" sz="1300" dirty="0">
                <a:solidFill>
                  <a:srgbClr val="415364"/>
                </a:solidFill>
                <a:latin typeface="Arial" panose="020B0604020202020204"/>
              </a:rPr>
              <a:t>partner italiano (prezzo di uscita predeterminato)</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Agevolazione sul finanziamento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ottenuto dall'impresa italiana per l'acquisizione della propria quota di partecipazione nella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società estera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extra UE</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1. Partecipazione SIMEST</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Arial" panose="020B0604020202020204"/>
                <a:ea typeface="+mn-ea"/>
                <a:cs typeface="+mn-cs"/>
              </a:rPr>
              <a:t>con possibile quota finanziamento soci </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2. Partecipazione risorse pubbliche Venture Capital*</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Arial" panose="020B0604020202020204"/>
                <a:ea typeface="+mn-ea"/>
                <a:cs typeface="+mn-cs"/>
              </a:rPr>
              <a:t>con possibile quota finanziamento soci </a:t>
            </a:r>
            <a:endParaRPr kumimoji="0" lang="it-IT" sz="7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8222438"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a:solidFill>
                  <a:schemeClr val="accent2"/>
                </a:solidFill>
                <a:latin typeface="Arial" panose="020B0604020202020204"/>
              </a:rPr>
              <a:t>Tasso di remunerazione predeterminato</a:t>
            </a: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6038729" y="5220459"/>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Limitata ingerenza nella 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10278969" y="5238068"/>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Investimento flessibile </a:t>
            </a:r>
            <a:r>
              <a:rPr lang="it-IT" sz="1400" b="1" dirty="0" err="1">
                <a:solidFill>
                  <a:schemeClr val="accent2"/>
                </a:solidFill>
                <a:latin typeface="Arial" panose="020B0604020202020204"/>
              </a:rPr>
              <a:t>tailor</a:t>
            </a:r>
            <a:r>
              <a:rPr lang="it-IT" sz="1400" b="1" dirty="0">
                <a:solidFill>
                  <a:schemeClr val="accent2"/>
                </a:solidFill>
                <a:latin typeface="Arial" panose="020B0604020202020204"/>
              </a:rPr>
              <a:t> made</a:t>
            </a:r>
          </a:p>
          <a:p>
            <a:pPr algn="ctr">
              <a:defRPr/>
            </a:pPr>
            <a:r>
              <a:rPr lang="it-IT" sz="1050" i="1" dirty="0">
                <a:solidFill>
                  <a:schemeClr val="accent1"/>
                </a:solidFill>
                <a:latin typeface="Arial" panose="020B0604020202020204"/>
              </a:rPr>
              <a:t>Previsione di opzione call</a:t>
            </a:r>
          </a:p>
        </p:txBody>
      </p:sp>
      <p:sp>
        <p:nvSpPr>
          <p:cNvPr id="59" name="Rettangolo arrotondato 85">
            <a:extLst>
              <a:ext uri="{FF2B5EF4-FFF2-40B4-BE49-F238E27FC236}">
                <a16:creationId xmlns:a16="http://schemas.microsoft.com/office/drawing/2014/main" id="{176A3F69-DA14-603D-BFBB-108849965AED}"/>
              </a:ext>
            </a:extLst>
          </p:cNvPr>
          <p:cNvSpPr/>
          <p:nvPr/>
        </p:nvSpPr>
        <p:spPr>
          <a:xfrm>
            <a:off x="4008388"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No Centrale Rischi</a:t>
            </a: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98961" y="5306677"/>
            <a:ext cx="693576" cy="693576"/>
          </a:xfrm>
          <a:prstGeom prst="rect">
            <a:avLst/>
          </a:prstGeom>
        </p:spPr>
      </p:pic>
      <p:grpSp>
        <p:nvGrpSpPr>
          <p:cNvPr id="111" name="Gruppo 110">
            <a:extLst>
              <a:ext uri="{FF2B5EF4-FFF2-40B4-BE49-F238E27FC236}">
                <a16:creationId xmlns:a16="http://schemas.microsoft.com/office/drawing/2014/main" id="{735BA371-8FC8-FE08-9033-2E6BC68EE54D}"/>
              </a:ext>
            </a:extLst>
          </p:cNvPr>
          <p:cNvGrpSpPr/>
          <p:nvPr/>
        </p:nvGrpSpPr>
        <p:grpSpPr>
          <a:xfrm>
            <a:off x="3658642" y="5310310"/>
            <a:ext cx="584166" cy="590870"/>
            <a:chOff x="494500" y="5442843"/>
            <a:chExt cx="680940" cy="735843"/>
          </a:xfrm>
          <a:solidFill>
            <a:schemeClr val="accent2"/>
          </a:solidFill>
        </p:grpSpPr>
        <p:pic>
          <p:nvPicPr>
            <p:cNvPr id="106" name="Elemento grafico 105" descr="Avviso contorno">
              <a:extLst>
                <a:ext uri="{FF2B5EF4-FFF2-40B4-BE49-F238E27FC236}">
                  <a16:creationId xmlns:a16="http://schemas.microsoft.com/office/drawing/2014/main" id="{DA5BED46-2EBE-5A76-2C13-F0337B2682B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328" y="5792438"/>
              <a:ext cx="386249" cy="386248"/>
            </a:xfrm>
            <a:prstGeom prst="rect">
              <a:avLst/>
            </a:prstGeom>
          </p:spPr>
        </p:pic>
        <p:pic>
          <p:nvPicPr>
            <p:cNvPr id="110" name="Elemento grafico 109" descr="Contachilometri in basso contorno">
              <a:extLst>
                <a:ext uri="{FF2B5EF4-FFF2-40B4-BE49-F238E27FC236}">
                  <a16:creationId xmlns:a16="http://schemas.microsoft.com/office/drawing/2014/main" id="{B018B11A-0E34-2E69-BAE0-25B45482B4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4500" y="5442843"/>
              <a:ext cx="680940" cy="680940"/>
            </a:xfrm>
            <a:prstGeom prst="rect">
              <a:avLst/>
            </a:prstGeom>
          </p:spPr>
        </p:pic>
      </p:grpSp>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14439" y="5267122"/>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48362" y="5361891"/>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1962566"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Partner istituzionale nel capitale</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69221"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A5FF51A-3BD0-45ED-1351-64DE7FCD6CC0}"/>
              </a:ext>
            </a:extLst>
          </p:cNvPr>
          <p:cNvSpPr/>
          <p:nvPr/>
        </p:nvSpPr>
        <p:spPr>
          <a:xfrm>
            <a:off x="10275026" y="2567382"/>
            <a:ext cx="1857328"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415364"/>
                </a:solidFill>
                <a:effectLst/>
                <a:uLnTx/>
                <a:uFillTx/>
                <a:latin typeface="Arial" panose="020B0604020202020204"/>
                <a:ea typeface="+mn-ea"/>
                <a:cs typeface="+mn-cs"/>
              </a:rPr>
              <a:t>del capitale sociale del veicolo oggetto di investimento</a:t>
            </a:r>
          </a:p>
        </p:txBody>
      </p:sp>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dirty="0"/>
              <a:t>Investimenti partecipativi</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it-IT" sz="2000" b="1" dirty="0">
                <a:solidFill>
                  <a:schemeClr val="accent1"/>
                </a:solidFill>
              </a:rPr>
              <a:t>Acquisizioni di </a:t>
            </a:r>
            <a:r>
              <a:rPr kumimoji="0" lang="it-IT" sz="2000" b="1" i="0" u="none" strike="noStrike" kern="1200" cap="none" spc="0" normalizeH="0" baseline="0" noProof="0" dirty="0">
                <a:ln>
                  <a:noFill/>
                </a:ln>
                <a:solidFill>
                  <a:schemeClr val="accent1"/>
                </a:solidFill>
                <a:effectLst/>
                <a:uLnTx/>
                <a:uFillTx/>
                <a:ea typeface="+mn-ea"/>
                <a:cs typeface="+mn-cs"/>
              </a:rPr>
              <a:t>partecipazioni* di minoranza in </a:t>
            </a:r>
            <a:r>
              <a:rPr kumimoji="0" lang="it-IT" sz="2000" b="1" i="0" u="none" strike="noStrike" kern="1200" cap="none" spc="0" normalizeH="0" baseline="0" noProof="0" dirty="0">
                <a:ln>
                  <a:noFill/>
                </a:ln>
                <a:solidFill>
                  <a:srgbClr val="415364"/>
                </a:solidFill>
                <a:effectLst/>
                <a:uLnTx/>
                <a:uFillTx/>
                <a:ea typeface="+mn-ea"/>
                <a:cs typeface="+mn-cs"/>
              </a:rPr>
              <a:t>società estere </a:t>
            </a:r>
            <a:r>
              <a:rPr kumimoji="0" lang="it-IT" sz="2000" i="0" u="none" strike="noStrike" kern="1200" cap="none" spc="0" normalizeH="0" baseline="0" noProof="0" dirty="0">
                <a:ln>
                  <a:noFill/>
                </a:ln>
                <a:solidFill>
                  <a:srgbClr val="415364"/>
                </a:solidFill>
                <a:effectLst/>
                <a:uLnTx/>
                <a:uFillTx/>
                <a:ea typeface="+mn-ea"/>
                <a:cs typeface="+mn-cs"/>
              </a:rPr>
              <a:t>detenute da </a:t>
            </a:r>
            <a:r>
              <a:rPr kumimoji="0" lang="it-IT" sz="2000" b="1" i="0" u="none" strike="noStrike" kern="1200" cap="none" spc="0" normalizeH="0" baseline="0" noProof="0" dirty="0">
                <a:ln>
                  <a:noFill/>
                </a:ln>
                <a:solidFill>
                  <a:schemeClr val="accent2"/>
                </a:solidFill>
                <a:effectLst/>
                <a:uLnTx/>
                <a:uFillTx/>
                <a:ea typeface="+mn-ea"/>
                <a:cs typeface="+mn-cs"/>
              </a:rPr>
              <a:t>imprese italiane</a:t>
            </a:r>
            <a:r>
              <a:rPr kumimoji="0" lang="it-IT" sz="2000" i="0" u="none" strike="noStrike" kern="1200" cap="none" spc="0" normalizeH="0" baseline="0" noProof="0" dirty="0">
                <a:ln>
                  <a:noFill/>
                </a:ln>
                <a:solidFill>
                  <a:srgbClr val="415364"/>
                </a:solidFill>
                <a:effectLst/>
                <a:uLnTx/>
                <a:uFillTx/>
                <a:ea typeface="+mn-ea"/>
                <a:cs typeface="+mn-cs"/>
              </a:rPr>
              <a:t>.</a:t>
            </a:r>
          </a:p>
          <a:p>
            <a:pPr algn="ctr">
              <a:defRPr/>
            </a:pPr>
            <a:r>
              <a:rPr lang="it-IT" sz="2000" dirty="0">
                <a:solidFill>
                  <a:srgbClr val="415364"/>
                </a:solidFill>
              </a:rPr>
              <a:t>Supporto finanziario di </a:t>
            </a:r>
            <a:r>
              <a:rPr lang="it-IT" sz="2000" b="1" dirty="0">
                <a:solidFill>
                  <a:schemeClr val="accent2"/>
                </a:solidFill>
              </a:rPr>
              <a:t>medio/lungo termine </a:t>
            </a:r>
            <a:r>
              <a:rPr lang="it-IT" sz="2000" dirty="0">
                <a:solidFill>
                  <a:srgbClr val="415364"/>
                </a:solidFill>
              </a:rPr>
              <a:t>per l’insediamento di imprese italiane </a:t>
            </a:r>
            <a:r>
              <a:rPr lang="it-IT" sz="2000" b="1" dirty="0">
                <a:solidFill>
                  <a:schemeClr val="accent2"/>
                </a:solidFill>
              </a:rPr>
              <a:t>in UE ed Extra 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t>* Con risorse proprie e risorse a valere su fondi pubblici gestiti da SIMEST per conto del MAECI</a:t>
            </a:r>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433378" y="6441740"/>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BENEFICI</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8379" y="5331621"/>
            <a:ext cx="519453" cy="712189"/>
          </a:xfrm>
          <a:prstGeom prst="rect">
            <a:avLst/>
          </a:prstGeom>
        </p:spPr>
      </p:pic>
    </p:spTree>
    <p:extLst>
      <p:ext uri="{BB962C8B-B14F-4D97-AF65-F5344CB8AC3E}">
        <p14:creationId xmlns:p14="http://schemas.microsoft.com/office/powerpoint/2010/main" val="311037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ussola e mappa">
            <a:extLst>
              <a:ext uri="{FF2B5EF4-FFF2-40B4-BE49-F238E27FC236}">
                <a16:creationId xmlns:a16="http://schemas.microsoft.com/office/drawing/2014/main" id="{7DEE1D61-C40B-D79E-C2C8-8BB1FE0235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670569"/>
            <a:ext cx="12192000" cy="1204351"/>
          </a:xfrm>
          <a:prstGeom prst="rect">
            <a:avLst/>
          </a:prstGeom>
        </p:spPr>
      </p:pic>
      <p:sp>
        <p:nvSpPr>
          <p:cNvPr id="2" name="Segnaposto testo 1"/>
          <p:cNvSpPr>
            <a:spLocks noGrp="1"/>
          </p:cNvSpPr>
          <p:nvPr>
            <p:ph type="body" idx="13"/>
          </p:nvPr>
        </p:nvSpPr>
        <p:spPr>
          <a:xfrm>
            <a:off x="334433" y="382882"/>
            <a:ext cx="8593667" cy="383116"/>
          </a:xfrm>
        </p:spPr>
        <p:txBody>
          <a:bodyPr/>
          <a:lstStyle/>
          <a:p>
            <a:r>
              <a:rPr lang="it-IT" dirty="0"/>
              <a:t>La struttura dell’intervento SIMEST</a:t>
            </a:r>
          </a:p>
        </p:txBody>
      </p:sp>
      <p:cxnSp>
        <p:nvCxnSpPr>
          <p:cNvPr id="13" name="Connettore 2 71">
            <a:extLst>
              <a:ext uri="{FF2B5EF4-FFF2-40B4-BE49-F238E27FC236}">
                <a16:creationId xmlns:a16="http://schemas.microsoft.com/office/drawing/2014/main" id="{38B2DCF1-C37A-AC84-0E8E-0CA5F79709EC}"/>
              </a:ext>
            </a:extLst>
          </p:cNvPr>
          <p:cNvCxnSpPr>
            <a:cxnSpLocks/>
            <a:endCxn id="16" idx="2"/>
          </p:cNvCxnSpPr>
          <p:nvPr/>
        </p:nvCxnSpPr>
        <p:spPr>
          <a:xfrm rot="10800000">
            <a:off x="1603066" y="1874872"/>
            <a:ext cx="8297530" cy="251415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D084268F-2089-97EB-2E04-78B8699CAAAF}"/>
              </a:ext>
            </a:extLst>
          </p:cNvPr>
          <p:cNvCxnSpPr>
            <a:cxnSpLocks/>
          </p:cNvCxnSpPr>
          <p:nvPr/>
        </p:nvCxnSpPr>
        <p:spPr>
          <a:xfrm flipV="1">
            <a:off x="981311" y="1892047"/>
            <a:ext cx="0" cy="32593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661A71A-0043-BE6C-5525-1B05BAAD6465}"/>
              </a:ext>
            </a:extLst>
          </p:cNvPr>
          <p:cNvSpPr txBox="1"/>
          <p:nvPr/>
        </p:nvSpPr>
        <p:spPr bwMode="auto">
          <a:xfrm flipH="1">
            <a:off x="421710" y="2655154"/>
            <a:ext cx="1082145" cy="430887"/>
          </a:xfrm>
          <a:prstGeom prst="rect">
            <a:avLst/>
          </a:prstGeom>
          <a:solidFill>
            <a:schemeClr val="bg1"/>
          </a:solid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it-IT" sz="1050" i="1" u="none" strike="noStrike" kern="0" cap="none" spc="0" normalizeH="0" baseline="0" noProof="0" dirty="0">
                <a:ln>
                  <a:noFill/>
                </a:ln>
                <a:solidFill>
                  <a:schemeClr val="accent1"/>
                </a:solidFill>
                <a:effectLst/>
                <a:uLnTx/>
                <a:uFillTx/>
                <a:latin typeface="Arial" panose="020B0604020202020204"/>
                <a:ea typeface="+mn-ea"/>
                <a:cs typeface="+mn-cs"/>
              </a:rPr>
              <a:t>Finanziamento bancario</a:t>
            </a:r>
          </a:p>
        </p:txBody>
      </p:sp>
      <p:sp>
        <p:nvSpPr>
          <p:cNvPr id="16" name="Rettangolo 15">
            <a:extLst>
              <a:ext uri="{FF2B5EF4-FFF2-40B4-BE49-F238E27FC236}">
                <a16:creationId xmlns:a16="http://schemas.microsoft.com/office/drawing/2014/main" id="{4180D881-B160-BEDF-79EA-A83695ABB87A}"/>
              </a:ext>
            </a:extLst>
          </p:cNvPr>
          <p:cNvSpPr/>
          <p:nvPr/>
        </p:nvSpPr>
        <p:spPr>
          <a:xfrm>
            <a:off x="558104" y="1049925"/>
            <a:ext cx="2089923" cy="82494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1688" marR="0" lvl="0"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IMPRESA </a:t>
            </a:r>
          </a:p>
          <a:p>
            <a:pPr marL="801688" marR="0" lvl="0"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ITALIANA </a:t>
            </a:r>
          </a:p>
          <a:p>
            <a:pPr marL="801688" marR="0" lvl="0"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PARTNER</a:t>
            </a:r>
          </a:p>
        </p:txBody>
      </p:sp>
      <p:pic>
        <p:nvPicPr>
          <p:cNvPr id="18" name="Immagine 17">
            <a:extLst>
              <a:ext uri="{FF2B5EF4-FFF2-40B4-BE49-F238E27FC236}">
                <a16:creationId xmlns:a16="http://schemas.microsoft.com/office/drawing/2014/main" id="{C35E14CB-1094-DCAC-3AE9-C0689E46DA62}"/>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1163705"/>
            <a:ext cx="562628" cy="562628"/>
          </a:xfrm>
          <a:prstGeom prst="rect">
            <a:avLst/>
          </a:prstGeom>
        </p:spPr>
      </p:pic>
      <p:sp>
        <p:nvSpPr>
          <p:cNvPr id="19" name="Rettangolo 18">
            <a:extLst>
              <a:ext uri="{FF2B5EF4-FFF2-40B4-BE49-F238E27FC236}">
                <a16:creationId xmlns:a16="http://schemas.microsoft.com/office/drawing/2014/main" id="{C9559193-6F87-1713-58B7-59B427E5387B}"/>
              </a:ext>
            </a:extLst>
          </p:cNvPr>
          <p:cNvSpPr/>
          <p:nvPr/>
        </p:nvSpPr>
        <p:spPr>
          <a:xfrm>
            <a:off x="4751797" y="1048878"/>
            <a:ext cx="2035135" cy="824947"/>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0" name="Rettangolo 19">
            <a:extLst>
              <a:ext uri="{FF2B5EF4-FFF2-40B4-BE49-F238E27FC236}">
                <a16:creationId xmlns:a16="http://schemas.microsoft.com/office/drawing/2014/main" id="{F7F3AAE3-AA15-466B-3E53-D14B3543FFD8}"/>
              </a:ext>
            </a:extLst>
          </p:cNvPr>
          <p:cNvSpPr/>
          <p:nvPr/>
        </p:nvSpPr>
        <p:spPr>
          <a:xfrm>
            <a:off x="9303937" y="707459"/>
            <a:ext cx="2574686" cy="2512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1" name="Rettangolo 20">
            <a:extLst>
              <a:ext uri="{FF2B5EF4-FFF2-40B4-BE49-F238E27FC236}">
                <a16:creationId xmlns:a16="http://schemas.microsoft.com/office/drawing/2014/main" id="{964822D1-2E11-126B-77A1-34FFF49F45B4}"/>
              </a:ext>
            </a:extLst>
          </p:cNvPr>
          <p:cNvSpPr/>
          <p:nvPr/>
        </p:nvSpPr>
        <p:spPr>
          <a:xfrm>
            <a:off x="9369354" y="1306149"/>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PARTECIPAZIONE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SIMEST</a:t>
            </a:r>
          </a:p>
        </p:txBody>
      </p:sp>
      <p:sp>
        <p:nvSpPr>
          <p:cNvPr id="22" name="Rettangolo 21">
            <a:extLst>
              <a:ext uri="{FF2B5EF4-FFF2-40B4-BE49-F238E27FC236}">
                <a16:creationId xmlns:a16="http://schemas.microsoft.com/office/drawing/2014/main" id="{2A146FDC-5253-BCA2-72D2-3D25B5A2F570}"/>
              </a:ext>
            </a:extLst>
          </p:cNvPr>
          <p:cNvSpPr/>
          <p:nvPr/>
        </p:nvSpPr>
        <p:spPr>
          <a:xfrm>
            <a:off x="9369354" y="2333400"/>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PARTECIPAZIONE VENTURE CAPITAL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Tasso BCE +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0,5% (PI), 0,75% (MI), 1% (GI)</a:t>
            </a:r>
          </a:p>
        </p:txBody>
      </p:sp>
      <p:cxnSp>
        <p:nvCxnSpPr>
          <p:cNvPr id="23" name="Connettore 2 22">
            <a:extLst>
              <a:ext uri="{FF2B5EF4-FFF2-40B4-BE49-F238E27FC236}">
                <a16:creationId xmlns:a16="http://schemas.microsoft.com/office/drawing/2014/main" id="{099A2590-5B4D-71DD-74A8-28C2F2C823EE}"/>
              </a:ext>
            </a:extLst>
          </p:cNvPr>
          <p:cNvCxnSpPr>
            <a:cxnSpLocks/>
            <a:stCxn id="16" idx="3"/>
            <a:endCxn id="19" idx="1"/>
          </p:cNvCxnSpPr>
          <p:nvPr/>
        </p:nvCxnSpPr>
        <p:spPr>
          <a:xfrm flipV="1">
            <a:off x="2648027" y="1461352"/>
            <a:ext cx="2103770" cy="10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366A0DFD-035E-5EDB-17CE-0ACCC828C8F4}"/>
              </a:ext>
            </a:extLst>
          </p:cNvPr>
          <p:cNvSpPr/>
          <p:nvPr/>
        </p:nvSpPr>
        <p:spPr>
          <a:xfrm>
            <a:off x="2886755" y="994736"/>
            <a:ext cx="1475772"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51%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QUOTA CAPITALE</a:t>
            </a:r>
          </a:p>
        </p:txBody>
      </p:sp>
      <p:cxnSp>
        <p:nvCxnSpPr>
          <p:cNvPr id="25" name="Connettore 2 24">
            <a:extLst>
              <a:ext uri="{FF2B5EF4-FFF2-40B4-BE49-F238E27FC236}">
                <a16:creationId xmlns:a16="http://schemas.microsoft.com/office/drawing/2014/main" id="{144B1524-E222-67F1-1B75-7FEE1A38A226}"/>
              </a:ext>
            </a:extLst>
          </p:cNvPr>
          <p:cNvCxnSpPr>
            <a:cxnSpLocks/>
            <a:endCxn id="19" idx="3"/>
          </p:cNvCxnSpPr>
          <p:nvPr/>
        </p:nvCxnSpPr>
        <p:spPr>
          <a:xfrm flipH="1">
            <a:off x="6786932" y="1461352"/>
            <a:ext cx="24505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5E329607-FCA1-E32B-41D9-557C9C5D05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4480" y="817184"/>
            <a:ext cx="1222117" cy="547847"/>
          </a:xfrm>
          <a:prstGeom prst="rect">
            <a:avLst/>
          </a:prstGeom>
        </p:spPr>
      </p:pic>
      <p:sp>
        <p:nvSpPr>
          <p:cNvPr id="27" name="Rettangolo 26">
            <a:extLst>
              <a:ext uri="{FF2B5EF4-FFF2-40B4-BE49-F238E27FC236}">
                <a16:creationId xmlns:a16="http://schemas.microsoft.com/office/drawing/2014/main" id="{44333061-8A85-CB9D-9645-917A830EC78A}"/>
              </a:ext>
            </a:extLst>
          </p:cNvPr>
          <p:cNvSpPr/>
          <p:nvPr/>
        </p:nvSpPr>
        <p:spPr>
          <a:xfrm>
            <a:off x="7313050" y="1038869"/>
            <a:ext cx="1464769"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49% MAX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QUOTA CAPITALE</a:t>
            </a:r>
          </a:p>
        </p:txBody>
      </p:sp>
      <p:sp>
        <p:nvSpPr>
          <p:cNvPr id="28" name="Rettangolo 27">
            <a:extLst>
              <a:ext uri="{FF2B5EF4-FFF2-40B4-BE49-F238E27FC236}">
                <a16:creationId xmlns:a16="http://schemas.microsoft.com/office/drawing/2014/main" id="{BB88A04B-EECA-842E-F2BC-077457C4CFC2}"/>
              </a:ext>
            </a:extLst>
          </p:cNvPr>
          <p:cNvSpPr/>
          <p:nvPr/>
        </p:nvSpPr>
        <p:spPr>
          <a:xfrm>
            <a:off x="10268433" y="1892047"/>
            <a:ext cx="714210" cy="43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sp>
        <p:nvSpPr>
          <p:cNvPr id="31" name="Rettangolo 30">
            <a:extLst>
              <a:ext uri="{FF2B5EF4-FFF2-40B4-BE49-F238E27FC236}">
                <a16:creationId xmlns:a16="http://schemas.microsoft.com/office/drawing/2014/main" id="{E077BA02-4069-4A18-7696-A85B260DC7B5}"/>
              </a:ext>
            </a:extLst>
          </p:cNvPr>
          <p:cNvSpPr/>
          <p:nvPr/>
        </p:nvSpPr>
        <p:spPr>
          <a:xfrm>
            <a:off x="9358914" y="4796448"/>
            <a:ext cx="2654618" cy="520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CONTRIBUTO IN CONTO INTERESSI</a:t>
            </a:r>
          </a:p>
        </p:txBody>
      </p:sp>
      <p:sp>
        <p:nvSpPr>
          <p:cNvPr id="32" name="Rettangolo 31">
            <a:extLst>
              <a:ext uri="{FF2B5EF4-FFF2-40B4-BE49-F238E27FC236}">
                <a16:creationId xmlns:a16="http://schemas.microsoft.com/office/drawing/2014/main" id="{4D04B5CF-78A2-F467-6F99-EAADA014648E}"/>
              </a:ext>
            </a:extLst>
          </p:cNvPr>
          <p:cNvSpPr/>
          <p:nvPr/>
        </p:nvSpPr>
        <p:spPr>
          <a:xfrm>
            <a:off x="558104" y="4608822"/>
            <a:ext cx="2089923" cy="735571"/>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BANCA</a:t>
            </a:r>
          </a:p>
        </p:txBody>
      </p:sp>
      <p:pic>
        <p:nvPicPr>
          <p:cNvPr id="33" name="Immagine 32">
            <a:extLst>
              <a:ext uri="{FF2B5EF4-FFF2-40B4-BE49-F238E27FC236}">
                <a16:creationId xmlns:a16="http://schemas.microsoft.com/office/drawing/2014/main" id="{BA06EC9F-CCC9-A87C-573B-CAF073A5D11F}"/>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4721155"/>
            <a:ext cx="510906" cy="510906"/>
          </a:xfrm>
          <a:prstGeom prst="rect">
            <a:avLst/>
          </a:prstGeom>
        </p:spPr>
      </p:pic>
      <p:sp>
        <p:nvSpPr>
          <p:cNvPr id="34" name="Rettangolo 33">
            <a:extLst>
              <a:ext uri="{FF2B5EF4-FFF2-40B4-BE49-F238E27FC236}">
                <a16:creationId xmlns:a16="http://schemas.microsoft.com/office/drawing/2014/main" id="{336C2FA6-CA41-8C83-9FBA-D09D1767CE99}"/>
              </a:ext>
            </a:extLst>
          </p:cNvPr>
          <p:cNvSpPr/>
          <p:nvPr/>
        </p:nvSpPr>
        <p:spPr>
          <a:xfrm>
            <a:off x="3125119" y="4693224"/>
            <a:ext cx="6218625" cy="646331"/>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a:ea typeface="+mn-ea"/>
                <a:cs typeface="+mn-cs"/>
              </a:rPr>
              <a:t>Agevolazione sul finanziamento bancario destinato alla sottoscrizione della quota di partecipazione dell’impresa italiana nella società estera (max 90% della quota detenuta dalla società italiana, con limite al 51% del capitale totale)</a:t>
            </a:r>
            <a:endParaRPr kumimoji="0" lang="it-IT" alt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Rettangolo 36">
            <a:extLst>
              <a:ext uri="{FF2B5EF4-FFF2-40B4-BE49-F238E27FC236}">
                <a16:creationId xmlns:a16="http://schemas.microsoft.com/office/drawing/2014/main" id="{A357E444-9C64-25D5-DB64-38BB60B3ADDF}"/>
              </a:ext>
            </a:extLst>
          </p:cNvPr>
          <p:cNvSpPr/>
          <p:nvPr/>
        </p:nvSpPr>
        <p:spPr>
          <a:xfrm>
            <a:off x="4472270" y="4110422"/>
            <a:ext cx="3365356" cy="46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Tasso di contribuzione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(dicembre 2024 pari al ~2%)</a:t>
            </a:r>
          </a:p>
        </p:txBody>
      </p:sp>
      <p:pic>
        <p:nvPicPr>
          <p:cNvPr id="38" name="Immagine 37">
            <a:extLst>
              <a:ext uri="{FF2B5EF4-FFF2-40B4-BE49-F238E27FC236}">
                <a16:creationId xmlns:a16="http://schemas.microsoft.com/office/drawing/2014/main" id="{A9DF79BE-1B48-2E41-39DA-3B8A654F8389}"/>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90525" y="1179273"/>
            <a:ext cx="536920" cy="547060"/>
          </a:xfrm>
          <a:prstGeom prst="rect">
            <a:avLst/>
          </a:prstGeom>
        </p:spPr>
      </p:pic>
      <p:sp>
        <p:nvSpPr>
          <p:cNvPr id="39" name="Rettangolo 38">
            <a:extLst>
              <a:ext uri="{FF2B5EF4-FFF2-40B4-BE49-F238E27FC236}">
                <a16:creationId xmlns:a16="http://schemas.microsoft.com/office/drawing/2014/main" id="{ACC49DD5-1623-A70A-8D29-ADEF0B422708}"/>
              </a:ext>
            </a:extLst>
          </p:cNvPr>
          <p:cNvSpPr/>
          <p:nvPr/>
        </p:nvSpPr>
        <p:spPr>
          <a:xfrm>
            <a:off x="5678961" y="1046660"/>
            <a:ext cx="150869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IMPRESA TARGET ESTERA</a:t>
            </a:r>
          </a:p>
        </p:txBody>
      </p:sp>
      <p:pic>
        <p:nvPicPr>
          <p:cNvPr id="51" name="Immagine 50">
            <a:extLst>
              <a:ext uri="{FF2B5EF4-FFF2-40B4-BE49-F238E27FC236}">
                <a16:creationId xmlns:a16="http://schemas.microsoft.com/office/drawing/2014/main" id="{566C34BE-A690-776B-B146-BFE57D370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2859" y="4022162"/>
            <a:ext cx="1222117" cy="547847"/>
          </a:xfrm>
          <a:prstGeom prst="rect">
            <a:avLst/>
          </a:prstGeom>
        </p:spPr>
      </p:pic>
      <p:sp>
        <p:nvSpPr>
          <p:cNvPr id="59" name="Rettangolo 58">
            <a:extLst>
              <a:ext uri="{FF2B5EF4-FFF2-40B4-BE49-F238E27FC236}">
                <a16:creationId xmlns:a16="http://schemas.microsoft.com/office/drawing/2014/main" id="{9A8BC671-A649-BEE2-E604-D0E9893D9ABC}"/>
              </a:ext>
            </a:extLst>
          </p:cNvPr>
          <p:cNvSpPr/>
          <p:nvPr/>
        </p:nvSpPr>
        <p:spPr>
          <a:xfrm>
            <a:off x="214604" y="3636848"/>
            <a:ext cx="11743949" cy="190150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asellaDiTesto 23">
            <a:extLst>
              <a:ext uri="{FF2B5EF4-FFF2-40B4-BE49-F238E27FC236}">
                <a16:creationId xmlns:a16="http://schemas.microsoft.com/office/drawing/2014/main" id="{4663FAB3-65BE-1B46-3482-C35A8266DB77}"/>
              </a:ext>
            </a:extLst>
          </p:cNvPr>
          <p:cNvSpPr txBox="1"/>
          <p:nvPr/>
        </p:nvSpPr>
        <p:spPr>
          <a:xfrm>
            <a:off x="9709439" y="3382373"/>
            <a:ext cx="2123642" cy="541203"/>
          </a:xfrm>
          <a:prstGeom prst="rect">
            <a:avLst/>
          </a:prstGeom>
          <a:solidFill>
            <a:schemeClr val="bg1"/>
          </a:solidFill>
        </p:spPr>
        <p:txBody>
          <a:bodyPr wrap="square" lIns="36000" tIns="36000" rIns="36000" bIns="36000">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b="1" dirty="0">
                <a:solidFill>
                  <a:schemeClr val="tx1"/>
                </a:solidFill>
              </a:rPr>
              <a:t>In caso di </a:t>
            </a:r>
            <a:endParaRPr lang="it-IT" sz="1400" b="1" dirty="0"/>
          </a:p>
          <a:p>
            <a:pPr algn="ctr"/>
            <a:r>
              <a:rPr lang="it-IT" sz="1400" b="1" dirty="0">
                <a:solidFill>
                  <a:schemeClr val="accent2"/>
                </a:solidFill>
              </a:rPr>
              <a:t>investimento Extra UE: </a:t>
            </a:r>
            <a:endParaRPr lang="it-IT" sz="1400" b="1" dirty="0"/>
          </a:p>
        </p:txBody>
      </p:sp>
      <p:grpSp>
        <p:nvGrpSpPr>
          <p:cNvPr id="61" name="Gruppo 60">
            <a:extLst>
              <a:ext uri="{FF2B5EF4-FFF2-40B4-BE49-F238E27FC236}">
                <a16:creationId xmlns:a16="http://schemas.microsoft.com/office/drawing/2014/main" id="{40625244-B2DB-60E9-1CD2-F795ED1BC57A}"/>
              </a:ext>
            </a:extLst>
          </p:cNvPr>
          <p:cNvGrpSpPr/>
          <p:nvPr/>
        </p:nvGrpSpPr>
        <p:grpSpPr>
          <a:xfrm>
            <a:off x="9102744" y="3328800"/>
            <a:ext cx="634462" cy="634462"/>
            <a:chOff x="7694993" y="2497486"/>
            <a:chExt cx="634462" cy="634462"/>
          </a:xfrm>
        </p:grpSpPr>
        <p:sp>
          <p:nvSpPr>
            <p:cNvPr id="60" name="Ovale 59">
              <a:extLst>
                <a:ext uri="{FF2B5EF4-FFF2-40B4-BE49-F238E27FC236}">
                  <a16:creationId xmlns:a16="http://schemas.microsoft.com/office/drawing/2014/main" id="{2BFB1F23-6794-5BE3-87D3-11BA09969412}"/>
                </a:ext>
              </a:extLst>
            </p:cNvPr>
            <p:cNvSpPr/>
            <p:nvPr/>
          </p:nvSpPr>
          <p:spPr>
            <a:xfrm>
              <a:off x="7732521" y="2528719"/>
              <a:ext cx="569167" cy="549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6" name="Elemento grafico 38" descr="Badge Segui con riempimento a tinta unita">
              <a:extLst>
                <a:ext uri="{FF2B5EF4-FFF2-40B4-BE49-F238E27FC236}">
                  <a16:creationId xmlns:a16="http://schemas.microsoft.com/office/drawing/2014/main" id="{9B32A0DF-0141-3AD8-8618-28F3B174946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4993" y="2497486"/>
              <a:ext cx="634462" cy="634462"/>
            </a:xfrm>
            <a:prstGeom prst="rect">
              <a:avLst/>
            </a:prstGeom>
          </p:spPr>
        </p:pic>
      </p:grpSp>
      <p:sp>
        <p:nvSpPr>
          <p:cNvPr id="80" name="Rettangolo 11">
            <a:extLst>
              <a:ext uri="{FF2B5EF4-FFF2-40B4-BE49-F238E27FC236}">
                <a16:creationId xmlns:a16="http://schemas.microsoft.com/office/drawing/2014/main" id="{B02DDF49-5065-FA92-07F4-9AF420C6C4D9}"/>
              </a:ext>
            </a:extLst>
          </p:cNvPr>
          <p:cNvSpPr/>
          <p:nvPr/>
        </p:nvSpPr>
        <p:spPr>
          <a:xfrm>
            <a:off x="9524" y="5692913"/>
            <a:ext cx="12192001" cy="1174611"/>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774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F0F0E7-99F3-F47A-C1AF-23CB43347558}"/>
              </a:ext>
            </a:extLst>
          </p:cNvPr>
          <p:cNvSpPr/>
          <p:nvPr/>
        </p:nvSpPr>
        <p:spPr>
          <a:xfrm>
            <a:off x="3663934" y="2204576"/>
            <a:ext cx="501405" cy="227572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FA86958A-B6C2-A022-5B98-DB1289DADF05}"/>
              </a:ext>
            </a:extLst>
          </p:cNvPr>
          <p:cNvSpPr/>
          <p:nvPr/>
        </p:nvSpPr>
        <p:spPr>
          <a:xfrm>
            <a:off x="3374794" y="2928868"/>
            <a:ext cx="289875" cy="1972297"/>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8" name="Segnaposto testo 10">
            <a:extLst>
              <a:ext uri="{FF2B5EF4-FFF2-40B4-BE49-F238E27FC236}">
                <a16:creationId xmlns:a16="http://schemas.microsoft.com/office/drawing/2014/main" id="{C17713B7-3DB3-B622-A011-9F2353C16064}"/>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FONDI PUBBLICI DI EQUITY</a:t>
            </a:r>
          </a:p>
        </p:txBody>
      </p:sp>
      <p:grpSp>
        <p:nvGrpSpPr>
          <p:cNvPr id="9" name="Gruppo 8">
            <a:extLst>
              <a:ext uri="{FF2B5EF4-FFF2-40B4-BE49-F238E27FC236}">
                <a16:creationId xmlns:a16="http://schemas.microsoft.com/office/drawing/2014/main" id="{DF05AA1E-FF34-76D2-4088-E02C50678692}"/>
              </a:ext>
            </a:extLst>
          </p:cNvPr>
          <p:cNvGrpSpPr/>
          <p:nvPr/>
        </p:nvGrpSpPr>
        <p:grpSpPr>
          <a:xfrm>
            <a:off x="0" y="6213622"/>
            <a:ext cx="12192000" cy="672550"/>
            <a:chOff x="0" y="4337050"/>
            <a:chExt cx="9144000" cy="812800"/>
          </a:xfrm>
        </p:grpSpPr>
        <p:sp>
          <p:nvSpPr>
            <p:cNvPr id="10" name="Rettangolo 9">
              <a:extLst>
                <a:ext uri="{FF2B5EF4-FFF2-40B4-BE49-F238E27FC236}">
                  <a16:creationId xmlns:a16="http://schemas.microsoft.com/office/drawing/2014/main" id="{AD97CA1D-964C-5445-C063-14FB73160099}"/>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2" name="Rettangolo 11">
              <a:extLst>
                <a:ext uri="{FF2B5EF4-FFF2-40B4-BE49-F238E27FC236}">
                  <a16:creationId xmlns:a16="http://schemas.microsoft.com/office/drawing/2014/main" id="{3405DAF9-80A7-FB38-3A92-A08DC2768DF8}"/>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3" name="Rettangolo 12">
              <a:extLst>
                <a:ext uri="{FF2B5EF4-FFF2-40B4-BE49-F238E27FC236}">
                  <a16:creationId xmlns:a16="http://schemas.microsoft.com/office/drawing/2014/main" id="{389A855D-8C6A-D548-2D55-95ABC01EBC80}"/>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4" name="Rettangolo 13">
              <a:extLst>
                <a:ext uri="{FF2B5EF4-FFF2-40B4-BE49-F238E27FC236}">
                  <a16:creationId xmlns:a16="http://schemas.microsoft.com/office/drawing/2014/main" id="{0FF6217A-EE61-D23E-F132-6465874F5A5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5" name="Rettangolo 14">
              <a:extLst>
                <a:ext uri="{FF2B5EF4-FFF2-40B4-BE49-F238E27FC236}">
                  <a16:creationId xmlns:a16="http://schemas.microsoft.com/office/drawing/2014/main" id="{67086B30-E439-1A97-2123-28C402C43E3A}"/>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6" name="Rettangolo 15">
              <a:extLst>
                <a:ext uri="{FF2B5EF4-FFF2-40B4-BE49-F238E27FC236}">
                  <a16:creationId xmlns:a16="http://schemas.microsoft.com/office/drawing/2014/main" id="{6BE016E1-E160-6623-E644-78A09E7771D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7" name="Rettangolo 16">
              <a:extLst>
                <a:ext uri="{FF2B5EF4-FFF2-40B4-BE49-F238E27FC236}">
                  <a16:creationId xmlns:a16="http://schemas.microsoft.com/office/drawing/2014/main" id="{23F89393-C4E5-FCB6-842A-207499692B43}"/>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8" name="Rettangolo 17">
              <a:extLst>
                <a:ext uri="{FF2B5EF4-FFF2-40B4-BE49-F238E27FC236}">
                  <a16:creationId xmlns:a16="http://schemas.microsoft.com/office/drawing/2014/main" id="{F560D980-AAB1-88B4-7E14-48F93C7F9D4B}"/>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15118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mj-lt"/>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mj-lt"/>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57718"/>
            <a:ext cx="10434181" cy="383116"/>
          </a:xfrm>
        </p:spPr>
        <p:txBody>
          <a:bodyPr/>
          <a:lstStyle/>
          <a:p>
            <a:r>
              <a:rPr lang="it-IT" sz="2600" dirty="0">
                <a:latin typeface="+mj-lt"/>
              </a:rPr>
              <a:t>Nuovi Fondi pubblici di equity per la Crescita e le Infrastrutture</a:t>
            </a: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298664" cy="353943"/>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srgbClr val="415364"/>
                </a:solidFill>
                <a:effectLst/>
                <a:uLnTx/>
                <a:uFillTx/>
                <a:latin typeface="+mj-lt"/>
                <a:ea typeface="+mn-ea"/>
                <a:cs typeface="+mn-cs"/>
              </a:rPr>
              <a:t>Interventi di minoranza </a:t>
            </a:r>
            <a:r>
              <a:rPr kumimoji="0" lang="it-IT" sz="1700" b="0" i="0" u="none" strike="noStrike" kern="1200" cap="none" spc="0" normalizeH="0" baseline="0" noProof="0" dirty="0">
                <a:ln>
                  <a:noFill/>
                </a:ln>
                <a:solidFill>
                  <a:srgbClr val="415364"/>
                </a:solidFill>
                <a:effectLst/>
                <a:uLnTx/>
                <a:uFillTx/>
                <a:latin typeface="+mj-lt"/>
                <a:ea typeface="+mn-ea"/>
                <a:cs typeface="+mn-cs"/>
              </a:rPr>
              <a:t>nel capitale sociale delle imprese target a valere sulle </a:t>
            </a:r>
            <a:r>
              <a:rPr kumimoji="0" lang="it-IT" sz="1700" b="1" i="0" u="none" strike="noStrike" kern="1200" cap="none" spc="0" normalizeH="0" baseline="0" noProof="0" dirty="0">
                <a:ln>
                  <a:noFill/>
                </a:ln>
                <a:solidFill>
                  <a:srgbClr val="415364"/>
                </a:solidFill>
                <a:effectLst/>
                <a:uLnTx/>
                <a:uFillTx/>
                <a:latin typeface="+mj-lt"/>
                <a:ea typeface="+mn-ea"/>
                <a:cs typeface="+mn-cs"/>
              </a:rPr>
              <a:t>nuove sezioni </a:t>
            </a:r>
            <a:r>
              <a:rPr kumimoji="0" lang="it-IT" sz="1700" b="0" i="0" u="none" strike="noStrike" kern="1200" cap="none" spc="0" normalizeH="0" baseline="0" noProof="0" dirty="0">
                <a:ln>
                  <a:noFill/>
                </a:ln>
                <a:solidFill>
                  <a:srgbClr val="415364"/>
                </a:solidFill>
                <a:effectLst/>
                <a:uLnTx/>
                <a:uFillTx/>
                <a:latin typeface="+mj-lt"/>
                <a:ea typeface="+mn-ea"/>
                <a:cs typeface="+mn-cs"/>
              </a:rPr>
              <a:t>del </a:t>
            </a:r>
            <a:r>
              <a:rPr kumimoji="0" lang="it-IT" sz="1700" b="1" i="0" u="none" strike="noStrike" kern="1200" cap="none" spc="0" normalizeH="0" baseline="0" noProof="0" dirty="0">
                <a:ln>
                  <a:noFill/>
                </a:ln>
                <a:solidFill>
                  <a:srgbClr val="415364"/>
                </a:solidFill>
                <a:effectLst/>
                <a:uLnTx/>
                <a:uFillTx/>
                <a:latin typeface="+mj-lt"/>
                <a:ea typeface="+mn-ea"/>
                <a:cs typeface="+mn-cs"/>
              </a:rPr>
              <a:t>Fondo 394</a:t>
            </a:r>
            <a:endParaRPr kumimoji="0" lang="it-IT" sz="1700" b="0" i="0" u="none" strike="noStrike" kern="1200" cap="none" spc="0" normalizeH="0" baseline="0" noProof="0" dirty="0">
              <a:ln>
                <a:noFill/>
              </a:ln>
              <a:solidFill>
                <a:srgbClr val="415364"/>
              </a:solidFill>
              <a:effectLst/>
              <a:uLnTx/>
              <a:uFillTx/>
              <a:latin typeface="+mj-lt"/>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55214" y="1542852"/>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000" b="1"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rPr>
              <a:t>PLAFOND INFRASTRUTTURE</a:t>
            </a:r>
            <a:endParaRPr kumimoji="0" lang="it-IT" sz="2000" b="0"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mj-lt"/>
                <a:ea typeface="+mn-ea"/>
                <a:cs typeface="+mn-cs"/>
              </a:rPr>
              <a:t>100 €mln </a:t>
            </a:r>
            <a:r>
              <a:rPr kumimoji="0" lang="it-IT" sz="1600" b="1" i="0" u="none" strike="noStrike" kern="1200" cap="none" spc="0" normalizeH="0" baseline="0" noProof="0" dirty="0">
                <a:ln>
                  <a:noFill/>
                </a:ln>
                <a:solidFill>
                  <a:srgbClr val="415364"/>
                </a:solidFill>
                <a:effectLst/>
                <a:uLnTx/>
                <a:uFillTx/>
                <a:latin typeface="+mj-lt"/>
                <a:ea typeface="+mn-ea"/>
                <a:cs typeface="+mn-cs"/>
              </a:rPr>
              <a:t>per </a:t>
            </a:r>
            <a:r>
              <a:rPr kumimoji="0" lang="it-IT" sz="2000" b="1" i="0" u="none" strike="noStrike" kern="1200" cap="none" spc="0" normalizeH="0" baseline="0" noProof="0" dirty="0">
                <a:ln>
                  <a:noFill/>
                </a:ln>
                <a:solidFill>
                  <a:srgbClr val="005392"/>
                </a:solidFill>
                <a:effectLst/>
                <a:uLnTx/>
                <a:uFillTx/>
                <a:latin typeface="+mj-lt"/>
                <a:ea typeface="+mn-ea"/>
                <a:cs typeface="+mn-cs"/>
              </a:rPr>
              <a:t>progetti infrastrutturali </a:t>
            </a:r>
            <a:r>
              <a:rPr kumimoji="0" lang="it-IT" sz="1600" b="1" i="0" u="none" strike="noStrike" kern="1200" cap="none" spc="0" normalizeH="0" baseline="0" noProof="0" dirty="0">
                <a:ln>
                  <a:noFill/>
                </a:ln>
                <a:solidFill>
                  <a:srgbClr val="415364"/>
                </a:solidFill>
                <a:effectLst/>
                <a:uLnTx/>
                <a:uFillTx/>
                <a:latin typeface="+mj-lt"/>
                <a:ea typeface="+mn-ea"/>
                <a:cs typeface="+mn-cs"/>
              </a:rPr>
              <a:t>in geografie strategiche</a:t>
            </a: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Affiancamento di </a:t>
            </a: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lungo periodo</a:t>
            </a: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Abilitatore di investimenti </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pubblici e privati</a:t>
            </a:r>
            <a:endParaRPr kumimoji="0" lang="it-IT" sz="1400" b="0" i="0" u="none" strike="noStrike" kern="0" cap="none" spc="0" normalizeH="0" baseline="0" noProof="0" dirty="0">
              <a:ln>
                <a:noFill/>
              </a:ln>
              <a:solidFill>
                <a:srgbClr val="415364"/>
              </a:solidFill>
              <a:effectLst/>
              <a:uLnTx/>
              <a:uFillTx/>
              <a:latin typeface="+mj-lt"/>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Coinvolgimento strutturato delle </a:t>
            </a: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filiere italiane</a:t>
            </a: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000" b="1"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rPr>
              <a:t>PLAFOND CRESCITA</a:t>
            </a:r>
            <a:endParaRPr kumimoji="0" lang="it-IT" sz="2000" b="0"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Dedicato a </a:t>
            </a:r>
            <a:r>
              <a:rPr kumimoji="0" lang="it-IT" sz="1400" b="1" i="0" u="none" strike="noStrike" kern="100" cap="none" spc="0" normalizeH="0" baseline="0" noProof="0" dirty="0">
                <a:ln>
                  <a:noFill/>
                </a:ln>
                <a:solidFill>
                  <a:srgbClr val="005392"/>
                </a:solidFill>
                <a:effectLst/>
                <a:uLnTx/>
                <a:uFillTx/>
                <a:latin typeface="+mj-lt"/>
                <a:ea typeface="Aptos" panose="020B0004020202020204" pitchFamily="34" charset="0"/>
                <a:cs typeface="Times New Roman" panose="02020603050405020304" pitchFamily="18" charset="0"/>
              </a:rPr>
              <a:t>PMI</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 e </a:t>
            </a: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imprese a media capitalizzazione</a:t>
            </a: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Co-investimento</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 con primari operatori finanziari</a:t>
            </a:r>
            <a:endParaRPr kumimoji="0" lang="it-IT" sz="1400" b="0" i="0" u="none" strike="noStrike" kern="0" cap="none" spc="0" normalizeH="0" baseline="0" noProof="0" dirty="0">
              <a:ln>
                <a:noFill/>
              </a:ln>
              <a:solidFill>
                <a:srgbClr val="415364"/>
              </a:solidFill>
              <a:effectLst/>
              <a:uLnTx/>
              <a:uFillTx/>
              <a:latin typeface="+mj-lt"/>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Crescita internazionale </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del Made in Italy</a:t>
            </a:r>
            <a:endParaRPr kumimoji="0" lang="it-IT" sz="1400" b="0" i="0" u="none" strike="noStrike" kern="0" cap="none" spc="0" normalizeH="0" baseline="0" noProof="0" dirty="0">
              <a:ln>
                <a:noFill/>
              </a:ln>
              <a:solidFill>
                <a:srgbClr val="415364"/>
              </a:solidFill>
              <a:effectLst/>
              <a:uLnTx/>
              <a:uFillTx/>
              <a:latin typeface="+mj-lt"/>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mj-lt"/>
                <a:ea typeface="+mn-ea"/>
                <a:cs typeface="+mn-cs"/>
              </a:rPr>
              <a:t>100 €mln </a:t>
            </a:r>
            <a:r>
              <a:rPr kumimoji="0" lang="it-IT" sz="1600" b="1" i="0" u="none" strike="noStrike" kern="1200" cap="none" spc="0" normalizeH="0" baseline="0" noProof="0" dirty="0">
                <a:ln>
                  <a:noFill/>
                </a:ln>
                <a:solidFill>
                  <a:srgbClr val="415364"/>
                </a:solidFill>
                <a:effectLst/>
                <a:uLnTx/>
                <a:uFillTx/>
                <a:latin typeface="+mj-lt"/>
                <a:ea typeface="+mn-ea"/>
                <a:cs typeface="+mn-cs"/>
              </a:rPr>
              <a:t>per il </a:t>
            </a:r>
            <a:r>
              <a:rPr kumimoji="0" lang="it-IT" sz="2000" b="1" i="0" u="none" strike="noStrike" kern="1200" cap="none" spc="0" normalizeH="0" baseline="0" noProof="0" dirty="0">
                <a:ln>
                  <a:noFill/>
                </a:ln>
                <a:solidFill>
                  <a:srgbClr val="005392"/>
                </a:solidFill>
                <a:effectLst/>
                <a:uLnTx/>
                <a:uFillTx/>
                <a:latin typeface="+mj-lt"/>
                <a:ea typeface="+mn-ea"/>
                <a:cs typeface="+mn-cs"/>
              </a:rPr>
              <a:t>rafforzamento del capitale </a:t>
            </a:r>
            <a:r>
              <a:rPr kumimoji="0" lang="it-IT" sz="1600" b="1" i="0" u="none" strike="noStrike" kern="1200" cap="none" spc="0" normalizeH="0" baseline="0" noProof="0" dirty="0">
                <a:ln>
                  <a:noFill/>
                </a:ln>
                <a:solidFill>
                  <a:srgbClr val="415364"/>
                </a:solidFill>
                <a:effectLst/>
                <a:uLnTx/>
                <a:uFillTx/>
                <a:latin typeface="+mj-lt"/>
                <a:ea typeface="+mn-ea"/>
                <a:cs typeface="+mn-cs"/>
              </a:rPr>
              <a:t>delle imprese italiane</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rgbClr val="415364"/>
                </a:solidFill>
                <a:effectLst/>
                <a:uLnTx/>
                <a:uFillTx/>
                <a:latin typeface="+mj-lt"/>
                <a:ea typeface="+mn-ea"/>
                <a:cs typeface="+mn-cs"/>
              </a:rPr>
              <a:t>Attivo dal 2023, Plafond di </a:t>
            </a:r>
            <a:r>
              <a:rPr kumimoji="0" lang="it-IT" sz="2000" b="1" i="0" u="none" strike="noStrike" kern="1200" cap="none" spc="0" normalizeH="0" baseline="0" noProof="0" dirty="0">
                <a:ln>
                  <a:noFill/>
                </a:ln>
                <a:solidFill>
                  <a:srgbClr val="415364"/>
                </a:solidFill>
                <a:effectLst/>
                <a:uLnTx/>
                <a:uFillTx/>
                <a:latin typeface="+mj-lt"/>
                <a:ea typeface="+mn-ea"/>
                <a:cs typeface="+mn-cs"/>
              </a:rPr>
              <a:t>200 €mln</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b="0" i="0" u="none" strike="noStrike" kern="1200" cap="none" spc="0" normalizeH="0" baseline="0" noProof="0" dirty="0">
                <a:ln>
                  <a:noFill/>
                </a:ln>
                <a:solidFill>
                  <a:srgbClr val="415364"/>
                </a:solidFill>
                <a:effectLst/>
                <a:uLnTx/>
                <a:uFillTx/>
                <a:latin typeface="+mj-lt"/>
                <a:ea typeface="+mn-ea"/>
                <a:cs typeface="+mn-cs"/>
              </a:rPr>
              <a:t>per supportare i processi di internazionalizzazione                                         delle </a:t>
            </a:r>
            <a:r>
              <a:rPr kumimoji="0" lang="it-IT" sz="2000" b="1" i="0" u="none" strike="noStrike" kern="1200" cap="none" spc="0" normalizeH="0" baseline="0" noProof="0" dirty="0">
                <a:ln>
                  <a:noFill/>
                </a:ln>
                <a:solidFill>
                  <a:srgbClr val="005392"/>
                </a:solidFill>
                <a:effectLst/>
                <a:uLnTx/>
                <a:uFillTx/>
                <a:latin typeface="+mj-lt"/>
                <a:ea typeface="+mn-ea"/>
                <a:cs typeface="+mn-cs"/>
              </a:rPr>
              <a:t>Start up</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b="0" i="0" u="none" strike="noStrike" kern="1200" cap="none" spc="0" normalizeH="0" baseline="0" noProof="0" dirty="0">
                <a:ln>
                  <a:noFill/>
                </a:ln>
                <a:solidFill>
                  <a:srgbClr val="415364"/>
                </a:solidFill>
                <a:effectLst/>
                <a:uLnTx/>
                <a:uFillTx/>
                <a:latin typeface="+mj-lt"/>
                <a:ea typeface="+mn-ea"/>
                <a:cs typeface="+mn-cs"/>
              </a:rPr>
              <a:t>e </a:t>
            </a:r>
            <a:r>
              <a:rPr kumimoji="0" lang="it-IT" sz="2000" b="1" i="0" u="none" strike="noStrike" kern="1200" cap="none" spc="0" normalizeH="0" baseline="0" noProof="0" dirty="0">
                <a:ln>
                  <a:noFill/>
                </a:ln>
                <a:solidFill>
                  <a:srgbClr val="005392"/>
                </a:solidFill>
                <a:effectLst/>
                <a:uLnTx/>
                <a:uFillTx/>
                <a:latin typeface="+mj-lt"/>
                <a:ea typeface="+mn-ea"/>
                <a:cs typeface="+mn-cs"/>
              </a:rPr>
              <a:t>PMI</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sz="2000" b="1" i="0" u="none" strike="noStrike" kern="1200" cap="none" spc="0" normalizeH="0" baseline="0" noProof="0" dirty="0">
                <a:ln>
                  <a:noFill/>
                </a:ln>
                <a:solidFill>
                  <a:srgbClr val="005392"/>
                </a:solidFill>
                <a:effectLst/>
                <a:uLnTx/>
                <a:uFillTx/>
                <a:latin typeface="+mj-lt"/>
                <a:ea typeface="+mn-ea"/>
                <a:cs typeface="+mn-cs"/>
              </a:rPr>
              <a:t>Innovative</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b="0" i="0" u="none" strike="noStrike" kern="1200" cap="none" spc="0" normalizeH="0" baseline="0" noProof="0" dirty="0">
                <a:ln>
                  <a:noFill/>
                </a:ln>
                <a:solidFill>
                  <a:srgbClr val="415364"/>
                </a:solidFill>
                <a:effectLst/>
                <a:uLnTx/>
                <a:uFillTx/>
                <a:latin typeface="+mj-lt"/>
                <a:ea typeface="+mn-ea"/>
                <a:cs typeface="+mn-cs"/>
              </a:rPr>
              <a:t>attraverso</a:t>
            </a:r>
            <a:r>
              <a:rPr kumimoji="0" lang="it-IT" b="1" i="0" u="none" strike="noStrike" kern="1200" cap="none" spc="0" normalizeH="0" baseline="0" noProof="0" dirty="0">
                <a:ln>
                  <a:noFill/>
                </a:ln>
                <a:solidFill>
                  <a:srgbClr val="415364"/>
                </a:solidFill>
                <a:effectLst/>
                <a:uLnTx/>
                <a:uFillTx/>
                <a:latin typeface="+mj-lt"/>
                <a:ea typeface="+mn-ea"/>
                <a:cs typeface="+mn-cs"/>
              </a:rPr>
              <a:t> investimenti diretti </a:t>
            </a:r>
            <a:r>
              <a:rPr kumimoji="0" lang="it-IT" b="0" i="0" u="none" strike="noStrike" kern="1200" cap="none" spc="0" normalizeH="0" baseline="0" noProof="0" dirty="0">
                <a:ln>
                  <a:noFill/>
                </a:ln>
                <a:solidFill>
                  <a:srgbClr val="415364"/>
                </a:solidFill>
                <a:effectLst/>
                <a:uLnTx/>
                <a:uFillTx/>
                <a:latin typeface="+mj-lt"/>
                <a:ea typeface="+mn-ea"/>
                <a:cs typeface="+mn-cs"/>
              </a:rPr>
              <a:t>e </a:t>
            </a:r>
            <a:r>
              <a:rPr kumimoji="0" lang="it-IT" b="1" i="0" u="none" strike="noStrike" kern="1200" cap="none" spc="0" normalizeH="0" baseline="0" noProof="0" dirty="0">
                <a:ln>
                  <a:noFill/>
                </a:ln>
                <a:solidFill>
                  <a:srgbClr val="415364"/>
                </a:solidFill>
                <a:effectLst/>
                <a:uLnTx/>
                <a:uFillTx/>
                <a:latin typeface="+mj-lt"/>
                <a:ea typeface="+mn-ea"/>
                <a:cs typeface="+mn-cs"/>
              </a:rPr>
              <a:t>indiretti (FOFINT)</a:t>
            </a: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A3CEAF5A-1D2D-7397-73FF-8819258BC869}"/>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it-IT" sz="900" i="1" dirty="0" err="1">
                <a:solidFill>
                  <a:srgbClr val="415364"/>
                </a:solidFill>
                <a:latin typeface="+mj-lt"/>
              </a:rPr>
              <a:t>Ri</a:t>
            </a:r>
            <a:r>
              <a:rPr kumimoji="0" lang="it-IT" sz="900" b="0" i="1" u="none" strike="noStrike" kern="1200" cap="none" spc="0" normalizeH="0" baseline="0" noProof="0" dirty="0">
                <a:ln>
                  <a:noFill/>
                </a:ln>
                <a:solidFill>
                  <a:srgbClr val="415364"/>
                </a:solidFill>
                <a:effectLst/>
                <a:uLnTx/>
                <a:uFillTx/>
                <a:latin typeface="+mj-lt"/>
                <a:ea typeface="+mn-ea"/>
                <a:cs typeface="+mn-cs"/>
              </a:rPr>
              <a:t>sorse pubbliche gestite da SIMEST per conto del MAECI</a:t>
            </a:r>
          </a:p>
        </p:txBody>
      </p:sp>
    </p:spTree>
    <p:extLst>
      <p:ext uri="{BB962C8B-B14F-4D97-AF65-F5344CB8AC3E}">
        <p14:creationId xmlns:p14="http://schemas.microsoft.com/office/powerpoint/2010/main" val="378712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10">
            <a:extLst>
              <a:ext uri="{FF2B5EF4-FFF2-40B4-BE49-F238E27FC236}">
                <a16:creationId xmlns:a16="http://schemas.microsoft.com/office/drawing/2014/main" id="{7AAD7D4D-2AA1-7514-36AE-DAD43AC546F2}"/>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CONTRIBUTO </a:t>
            </a:r>
          </a:p>
          <a:p>
            <a:r>
              <a:rPr lang="it-IT" sz="4400" b="1" dirty="0"/>
              <a:t>EXPORT</a:t>
            </a:r>
          </a:p>
        </p:txBody>
      </p:sp>
      <p:sp>
        <p:nvSpPr>
          <p:cNvPr id="6" name="Rettangolo 5">
            <a:extLst>
              <a:ext uri="{FF2B5EF4-FFF2-40B4-BE49-F238E27FC236}">
                <a16:creationId xmlns:a16="http://schemas.microsoft.com/office/drawing/2014/main" id="{E412E5E2-0898-2587-7C55-B4AC7A58E708}"/>
              </a:ext>
            </a:extLst>
          </p:cNvPr>
          <p:cNvSpPr/>
          <p:nvPr/>
        </p:nvSpPr>
        <p:spPr>
          <a:xfrm>
            <a:off x="3699857" y="2186647"/>
            <a:ext cx="495071" cy="2350597"/>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6DFF9DC5-0157-B597-F38B-99E2A8947392}"/>
              </a:ext>
            </a:extLst>
          </p:cNvPr>
          <p:cNvSpPr/>
          <p:nvPr/>
        </p:nvSpPr>
        <p:spPr>
          <a:xfrm>
            <a:off x="3412500" y="2948647"/>
            <a:ext cx="286213" cy="2037184"/>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D73B5908-D9CA-1242-53CF-A758D68FCB42}"/>
              </a:ext>
            </a:extLst>
          </p:cNvPr>
          <p:cNvGrpSpPr/>
          <p:nvPr/>
        </p:nvGrpSpPr>
        <p:grpSpPr>
          <a:xfrm>
            <a:off x="0" y="6213622"/>
            <a:ext cx="12192000" cy="672550"/>
            <a:chOff x="0" y="4337050"/>
            <a:chExt cx="9144000" cy="812800"/>
          </a:xfrm>
        </p:grpSpPr>
        <p:sp>
          <p:nvSpPr>
            <p:cNvPr id="9" name="Rettangolo 8">
              <a:extLst>
                <a:ext uri="{FF2B5EF4-FFF2-40B4-BE49-F238E27FC236}">
                  <a16:creationId xmlns:a16="http://schemas.microsoft.com/office/drawing/2014/main" id="{B6BE1C0F-0D77-7F14-D0E5-8A0DABB5BFFD}"/>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0" name="Rettangolo 9">
              <a:extLst>
                <a:ext uri="{FF2B5EF4-FFF2-40B4-BE49-F238E27FC236}">
                  <a16:creationId xmlns:a16="http://schemas.microsoft.com/office/drawing/2014/main" id="{E7C2739B-D666-12E6-3699-A8A9CF29605E}"/>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87FF569D-60AC-B7A8-F2EE-88CB003CDCA6}"/>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78F63A4C-A3A9-73B0-7592-8A312F00B9D5}"/>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8EFED699-0E4A-8D95-E9E2-5337A112B159}"/>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5" name="Rettangolo 14">
              <a:extLst>
                <a:ext uri="{FF2B5EF4-FFF2-40B4-BE49-F238E27FC236}">
                  <a16:creationId xmlns:a16="http://schemas.microsoft.com/office/drawing/2014/main" id="{BF756190-5469-4498-6748-90FF8714A74E}"/>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6" name="Rettangolo 15">
              <a:extLst>
                <a:ext uri="{FF2B5EF4-FFF2-40B4-BE49-F238E27FC236}">
                  <a16:creationId xmlns:a16="http://schemas.microsoft.com/office/drawing/2014/main" id="{575097A7-A334-7CA6-8D9C-771AFA740BCB}"/>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7" name="Rettangolo 16">
              <a:extLst>
                <a:ext uri="{FF2B5EF4-FFF2-40B4-BE49-F238E27FC236}">
                  <a16:creationId xmlns:a16="http://schemas.microsoft.com/office/drawing/2014/main" id="{DEFB71FD-B64C-FD65-D936-0A0606D577E9}"/>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4115117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37</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40" name="Picture 2" descr="Istituzioni Italiane (MAEC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8652" y="28507"/>
            <a:ext cx="849117" cy="849117"/>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arrotondato 85">
            <a:extLst>
              <a:ext uri="{FF2B5EF4-FFF2-40B4-BE49-F238E27FC236}">
                <a16:creationId xmlns:a16="http://schemas.microsoft.com/office/drawing/2014/main" id="{913FCC7D-F4E3-B04E-1D35-DCAE0303BC38}"/>
              </a:ext>
            </a:extLst>
          </p:cNvPr>
          <p:cNvSpPr/>
          <p:nvPr/>
        </p:nvSpPr>
        <p:spPr>
          <a:xfrm>
            <a:off x="7673787" y="5122533"/>
            <a:ext cx="205290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a:solidFill>
                  <a:schemeClr val="accent2"/>
                </a:solidFill>
                <a:latin typeface="Arial" panose="020B0604020202020204"/>
              </a:rPr>
              <a:t>Erogato up front in un’unica soluzione direttamente all’esportatore</a:t>
            </a:r>
          </a:p>
        </p:txBody>
      </p:sp>
      <p:sp>
        <p:nvSpPr>
          <p:cNvPr id="19" name="Rettangolo arrotondato 85">
            <a:extLst>
              <a:ext uri="{FF2B5EF4-FFF2-40B4-BE49-F238E27FC236}">
                <a16:creationId xmlns:a16="http://schemas.microsoft.com/office/drawing/2014/main" id="{2161C7A3-8D01-EB5C-855E-E2C514F0D85E}"/>
              </a:ext>
            </a:extLst>
          </p:cNvPr>
          <p:cNvSpPr/>
          <p:nvPr/>
        </p:nvSpPr>
        <p:spPr>
          <a:xfrm>
            <a:off x="3849827" y="5151526"/>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Tasso fisso </a:t>
            </a:r>
          </a:p>
          <a:p>
            <a:pPr algn="ctr">
              <a:defRPr/>
            </a:pPr>
            <a:r>
              <a:rPr lang="it-IT" sz="1400" b="1" dirty="0">
                <a:solidFill>
                  <a:schemeClr val="accent2"/>
                </a:solidFill>
                <a:latin typeface="Arial" panose="020B0604020202020204"/>
              </a:rPr>
              <a:t>agevolato CIRR</a:t>
            </a:r>
          </a:p>
          <a:p>
            <a:pPr algn="ctr">
              <a:defRPr/>
            </a:pPr>
            <a:r>
              <a:rPr lang="it-IT" sz="1100" dirty="0">
                <a:solidFill>
                  <a:schemeClr val="accent1"/>
                </a:solidFill>
                <a:latin typeface="Arial" panose="020B0604020202020204"/>
              </a:rPr>
              <a:t>(calcolato mensilmente dall’OCSE)</a:t>
            </a:r>
          </a:p>
        </p:txBody>
      </p:sp>
      <p:sp>
        <p:nvSpPr>
          <p:cNvPr id="20" name="Rettangolo arrotondato 85">
            <a:extLst>
              <a:ext uri="{FF2B5EF4-FFF2-40B4-BE49-F238E27FC236}">
                <a16:creationId xmlns:a16="http://schemas.microsoft.com/office/drawing/2014/main" id="{9B5635FD-91BD-8A4D-F416-CE6C46BD882C}"/>
              </a:ext>
            </a:extLst>
          </p:cNvPr>
          <p:cNvSpPr/>
          <p:nvPr/>
        </p:nvSpPr>
        <p:spPr>
          <a:xfrm>
            <a:off x="10290852" y="5118377"/>
            <a:ext cx="1529736"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Liquidità per il pagamento dei fornitori italiani</a:t>
            </a:r>
            <a:endParaRPr lang="it-IT" sz="1050" dirty="0">
              <a:solidFill>
                <a:schemeClr val="accent2"/>
              </a:solidFill>
              <a:latin typeface="Arial" panose="020B0604020202020204"/>
            </a:endParaRPr>
          </a:p>
        </p:txBody>
      </p:sp>
      <p:sp>
        <p:nvSpPr>
          <p:cNvPr id="21" name="Rettangolo arrotondato 85">
            <a:extLst>
              <a:ext uri="{FF2B5EF4-FFF2-40B4-BE49-F238E27FC236}">
                <a16:creationId xmlns:a16="http://schemas.microsoft.com/office/drawing/2014/main" id="{BEE9C43A-96D3-3592-C736-176B6FD7513F}"/>
              </a:ext>
            </a:extLst>
          </p:cNvPr>
          <p:cNvSpPr/>
          <p:nvPr/>
        </p:nvSpPr>
        <p:spPr>
          <a:xfrm>
            <a:off x="1914174" y="5105868"/>
            <a:ext cx="1332299"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Dilazione di </a:t>
            </a:r>
            <a:r>
              <a:rPr lang="it-IT" sz="1400" b="1" dirty="0">
                <a:solidFill>
                  <a:schemeClr val="accent2"/>
                </a:solidFill>
              </a:rPr>
              <a:t>pagamento competitiva ≥ 24 mesi</a:t>
            </a:r>
            <a:endParaRPr lang="it-IT" sz="1400" b="1" dirty="0">
              <a:solidFill>
                <a:schemeClr val="accent2"/>
              </a:solidFill>
              <a:latin typeface="Arial" panose="020B0604020202020204"/>
            </a:endParaRPr>
          </a:p>
        </p:txBody>
      </p:sp>
      <p:pic>
        <p:nvPicPr>
          <p:cNvPr id="26" name="Immagine 25">
            <a:extLst>
              <a:ext uri="{FF2B5EF4-FFF2-40B4-BE49-F238E27FC236}">
                <a16:creationId xmlns:a16="http://schemas.microsoft.com/office/drawing/2014/main" id="{5EE46E19-C5AE-42EC-D9A9-1B43B20B563C}"/>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444758" y="5408423"/>
            <a:ext cx="484115" cy="484115"/>
          </a:xfrm>
          <a:prstGeom prst="rect">
            <a:avLst/>
          </a:prstGeom>
        </p:spPr>
      </p:pic>
      <p:pic>
        <p:nvPicPr>
          <p:cNvPr id="1026" name="Picture 2" descr="Give ">
            <a:extLst>
              <a:ext uri="{FF2B5EF4-FFF2-40B4-BE49-F238E27FC236}">
                <a16:creationId xmlns:a16="http://schemas.microsoft.com/office/drawing/2014/main" id="{8CA96780-1E85-3327-3848-ECE9FDCC6FBB}"/>
              </a:ext>
            </a:extLst>
          </p:cNvPr>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95982" y="5357627"/>
            <a:ext cx="525337" cy="525337"/>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nero, oscurità&#10;&#10;Descrizione generata automaticamente">
            <a:extLst>
              <a:ext uri="{FF2B5EF4-FFF2-40B4-BE49-F238E27FC236}">
                <a16:creationId xmlns:a16="http://schemas.microsoft.com/office/drawing/2014/main" id="{0BBE7856-E2E9-962F-11A7-4968BB2352E6}"/>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30317" y="5424557"/>
            <a:ext cx="405180" cy="405180"/>
          </a:xfrm>
          <a:prstGeom prst="rect">
            <a:avLst/>
          </a:prstGeom>
        </p:spPr>
      </p:pic>
      <p:pic>
        <p:nvPicPr>
          <p:cNvPr id="33" name="Elemento grafico 32" descr="Monete contorno">
            <a:extLst>
              <a:ext uri="{FF2B5EF4-FFF2-40B4-BE49-F238E27FC236}">
                <a16:creationId xmlns:a16="http://schemas.microsoft.com/office/drawing/2014/main" id="{3B83B1DE-2A5E-6611-787B-F3E430B814A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748447" y="5270406"/>
            <a:ext cx="589228" cy="589228"/>
          </a:xfrm>
          <a:prstGeom prst="rect">
            <a:avLst/>
          </a:prstGeom>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2844387"/>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CREDITO ACQUIRENTE</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380834"/>
            <a:ext cx="4642765"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400" dirty="0">
                <a:solidFill>
                  <a:schemeClr val="accent1"/>
                </a:solidFill>
                <a:latin typeface="Arial" panose="020B0604020202020204"/>
              </a:rPr>
              <a:t>Contributo a fondo perduto a copertura del tasso di sconto dei titoli di pagamento per </a:t>
            </a:r>
            <a:r>
              <a:rPr lang="it-IT" sz="1400" b="1" dirty="0">
                <a:solidFill>
                  <a:schemeClr val="accent1"/>
                </a:solidFill>
                <a:latin typeface="Arial" panose="020B0604020202020204"/>
              </a:rPr>
              <a:t>l’ottenimento da parte dei fornitori italiani di </a:t>
            </a:r>
            <a:r>
              <a:rPr lang="it-IT" sz="1400" b="1" dirty="0">
                <a:solidFill>
                  <a:schemeClr val="accent2"/>
                </a:solidFill>
                <a:latin typeface="Arial" panose="020B0604020202020204"/>
              </a:rPr>
              <a:t>liquidità immediata</a:t>
            </a:r>
            <a:endParaRPr kumimoji="0" lang="it-IT" altLang="it-IT" sz="1400" b="1" i="0" u="none" strike="noStrike" kern="1200" cap="none" spc="0" normalizeH="0" baseline="0" noProof="0" dirty="0">
              <a:ln>
                <a:noFill/>
              </a:ln>
              <a:solidFill>
                <a:schemeClr val="accent2"/>
              </a:solidFill>
              <a:effectLst/>
              <a:uLnTx/>
              <a:uFillTx/>
              <a:latin typeface="Arial" panose="020B0604020202020204"/>
              <a:ea typeface="+mn-ea"/>
              <a:cs typeface="+mn-cs"/>
            </a:endParaRP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411545"/>
            <a:ext cx="4684333"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a:r>
              <a:rPr lang="it-IT" sz="1400" dirty="0">
                <a:solidFill>
                  <a:schemeClr val="accent1"/>
                </a:solidFill>
                <a:latin typeface="Arial" panose="020B0604020202020204"/>
              </a:rPr>
              <a:t>Contributo a fondo perduto </a:t>
            </a:r>
            <a:r>
              <a:rPr lang="it-IT" sz="1400" b="1" dirty="0">
                <a:solidFill>
                  <a:schemeClr val="accent1"/>
                </a:solidFill>
                <a:latin typeface="Arial" panose="020B0604020202020204"/>
              </a:rPr>
              <a:t>con</a:t>
            </a:r>
            <a:r>
              <a:rPr lang="it-IT" sz="1400" dirty="0">
                <a:solidFill>
                  <a:schemeClr val="accent1"/>
                </a:solidFill>
                <a:latin typeface="Arial" panose="020B0604020202020204"/>
              </a:rPr>
              <a:t> stabilizzazione del finanziamento a tasso fisso agevolato per la </a:t>
            </a:r>
            <a:r>
              <a:rPr lang="it-IT" sz="1400" b="1" dirty="0">
                <a:solidFill>
                  <a:schemeClr val="accent2"/>
                </a:solidFill>
                <a:latin typeface="Arial" panose="020B0604020202020204"/>
              </a:rPr>
              <a:t>riduzione dei costi finanziari </a:t>
            </a:r>
            <a:r>
              <a:rPr lang="it-IT" sz="1400" b="1" dirty="0">
                <a:solidFill>
                  <a:schemeClr val="accent1"/>
                </a:solidFill>
                <a:latin typeface="Arial" panose="020B0604020202020204"/>
              </a:rPr>
              <a:t>sostenuti dai clienti esteri </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2850355"/>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CREDITO FORNITORE</a:t>
            </a:r>
          </a:p>
        </p:txBody>
      </p:sp>
      <p:sp>
        <p:nvSpPr>
          <p:cNvPr id="11" name="Segnaposto testo 25">
            <a:extLst>
              <a:ext uri="{FF2B5EF4-FFF2-40B4-BE49-F238E27FC236}">
                <a16:creationId xmlns:a16="http://schemas.microsoft.com/office/drawing/2014/main" id="{557C2479-1325-4CB2-F999-EDE1DFE782EB}"/>
              </a:ext>
            </a:extLst>
          </p:cNvPr>
          <p:cNvSpPr txBox="1">
            <a:spLocks/>
          </p:cNvSpPr>
          <p:nvPr/>
        </p:nvSpPr>
        <p:spPr bwMode="auto">
          <a:xfrm>
            <a:off x="10254840" y="6036681"/>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Credito Fornitore</a:t>
            </a:r>
          </a:p>
        </p:txBody>
      </p:sp>
      <p:sp>
        <p:nvSpPr>
          <p:cNvPr id="17" name="Rettangolo arrotondato 85">
            <a:extLst>
              <a:ext uri="{FF2B5EF4-FFF2-40B4-BE49-F238E27FC236}">
                <a16:creationId xmlns:a16="http://schemas.microsoft.com/office/drawing/2014/main" id="{42C86EAC-EE04-6999-78FE-262BF2A27C38}"/>
              </a:ext>
            </a:extLst>
          </p:cNvPr>
          <p:cNvSpPr/>
          <p:nvPr/>
        </p:nvSpPr>
        <p:spPr>
          <a:xfrm>
            <a:off x="5848987" y="5087184"/>
            <a:ext cx="159035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Accesso </a:t>
            </a:r>
          </a:p>
          <a:p>
            <a:pPr algn="ctr">
              <a:defRPr/>
            </a:pPr>
            <a:r>
              <a:rPr lang="it-IT" sz="1400" b="1" dirty="0">
                <a:solidFill>
                  <a:schemeClr val="accent2"/>
                </a:solidFill>
                <a:latin typeface="Arial" panose="020B0604020202020204"/>
              </a:rPr>
              <a:t>gratuito agli strumenti</a:t>
            </a:r>
            <a:endParaRPr lang="it-IT" sz="1050" dirty="0">
              <a:solidFill>
                <a:schemeClr val="accent2"/>
              </a:solidFill>
              <a:latin typeface="Arial" panose="020B0604020202020204"/>
            </a:endParaRPr>
          </a:p>
        </p:txBody>
      </p:sp>
      <p:pic>
        <p:nvPicPr>
          <p:cNvPr id="25" name="Elemento grafico 24" descr="Etichetta contorno">
            <a:extLst>
              <a:ext uri="{FF2B5EF4-FFF2-40B4-BE49-F238E27FC236}">
                <a16:creationId xmlns:a16="http://schemas.microsoft.com/office/drawing/2014/main" id="{1C8158A9-B3E0-F7DA-09A8-6463C51C3CE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52865" y="5358353"/>
            <a:ext cx="465706" cy="465706"/>
          </a:xfrm>
          <a:prstGeom prst="rect">
            <a:avLst/>
          </a:prstGeom>
        </p:spPr>
      </p:pic>
      <p:sp>
        <p:nvSpPr>
          <p:cNvPr id="39" name="Segnaposto testo 25">
            <a:extLst>
              <a:ext uri="{FF2B5EF4-FFF2-40B4-BE49-F238E27FC236}">
                <a16:creationId xmlns:a16="http://schemas.microsoft.com/office/drawing/2014/main" id="{9CB42950-67E5-99DC-F265-7B534BD360A4}"/>
              </a:ext>
            </a:extLst>
          </p:cNvPr>
          <p:cNvSpPr txBox="1">
            <a:spLocks/>
          </p:cNvSpPr>
          <p:nvPr/>
        </p:nvSpPr>
        <p:spPr bwMode="auto">
          <a:xfrm>
            <a:off x="7880986" y="6046749"/>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Credito Fornitore</a:t>
            </a:r>
          </a:p>
        </p:txBody>
      </p:sp>
      <p:sp>
        <p:nvSpPr>
          <p:cNvPr id="49" name="Segnaposto testo 25">
            <a:extLst>
              <a:ext uri="{FF2B5EF4-FFF2-40B4-BE49-F238E27FC236}">
                <a16:creationId xmlns:a16="http://schemas.microsoft.com/office/drawing/2014/main" id="{D0D6CCED-C147-2792-C42B-8C2B03710DF7}"/>
              </a:ext>
            </a:extLst>
          </p:cNvPr>
          <p:cNvSpPr txBox="1">
            <a:spLocks/>
          </p:cNvSpPr>
          <p:nvPr/>
        </p:nvSpPr>
        <p:spPr bwMode="auto">
          <a:xfrm>
            <a:off x="1672791" y="6058882"/>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Tutti gli strumenti</a:t>
            </a:r>
          </a:p>
        </p:txBody>
      </p:sp>
      <p:sp>
        <p:nvSpPr>
          <p:cNvPr id="50" name="Segnaposto testo 25">
            <a:extLst>
              <a:ext uri="{FF2B5EF4-FFF2-40B4-BE49-F238E27FC236}">
                <a16:creationId xmlns:a16="http://schemas.microsoft.com/office/drawing/2014/main" id="{0A183D38-246A-777B-3496-588575C59D82}"/>
              </a:ext>
            </a:extLst>
          </p:cNvPr>
          <p:cNvSpPr txBox="1">
            <a:spLocks/>
          </p:cNvSpPr>
          <p:nvPr/>
        </p:nvSpPr>
        <p:spPr bwMode="auto">
          <a:xfrm>
            <a:off x="3884731" y="6052886"/>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Tutti gli strumenti</a:t>
            </a:r>
          </a:p>
        </p:txBody>
      </p:sp>
      <p:sp>
        <p:nvSpPr>
          <p:cNvPr id="51" name="Segnaposto testo 25">
            <a:extLst>
              <a:ext uri="{FF2B5EF4-FFF2-40B4-BE49-F238E27FC236}">
                <a16:creationId xmlns:a16="http://schemas.microsoft.com/office/drawing/2014/main" id="{E249FE6D-1A19-D606-AD18-62E9C2257288}"/>
              </a:ext>
            </a:extLst>
          </p:cNvPr>
          <p:cNvSpPr txBox="1">
            <a:spLocks/>
          </p:cNvSpPr>
          <p:nvPr/>
        </p:nvSpPr>
        <p:spPr bwMode="auto">
          <a:xfrm>
            <a:off x="5804118" y="6060668"/>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Tutti gli strumenti</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r>
              <a:rPr lang="it-IT" dirty="0"/>
              <a:t>Supporto Credito all’Export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859895"/>
            <a:ext cx="12192000" cy="1015663"/>
          </a:xfrm>
          <a:prstGeom prst="rect">
            <a:avLst/>
          </a:prstGeom>
          <a:noFill/>
        </p:spPr>
        <p:txBody>
          <a:bodyPr wrap="square">
            <a:spAutoFit/>
          </a:bodyPr>
          <a:lstStyle/>
          <a:p>
            <a:pPr algn="ctr">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Contributi </a:t>
            </a:r>
            <a:r>
              <a:rPr kumimoji="0" lang="it-IT" sz="2000" i="0" u="none" strike="noStrike" kern="1200" cap="none" spc="0" normalizeH="0" baseline="0" noProof="0" dirty="0">
                <a:ln>
                  <a:noFill/>
                </a:ln>
                <a:solidFill>
                  <a:srgbClr val="415364"/>
                </a:solidFill>
                <a:effectLst/>
                <a:uLnTx/>
                <a:uFillTx/>
                <a:latin typeface="Arial" panose="020B0604020202020204"/>
                <a:ea typeface="+mn-ea"/>
                <a:cs typeface="+mn-cs"/>
              </a:rPr>
              <a:t>a valere sul </a:t>
            </a: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Fondo 295* </a:t>
            </a:r>
            <a:r>
              <a:rPr kumimoji="0" lang="it-IT" sz="2000" b="0" i="0" u="none" strike="noStrike" kern="1200" cap="none" spc="0" normalizeH="0" baseline="0" noProof="0" dirty="0">
                <a:ln>
                  <a:noFill/>
                </a:ln>
                <a:solidFill>
                  <a:srgbClr val="415364"/>
                </a:solidFill>
                <a:effectLst/>
                <a:uLnTx/>
                <a:uFillTx/>
                <a:latin typeface="Arial" panose="020B0604020202020204"/>
                <a:ea typeface="+mn-ea"/>
                <a:cs typeface="+mn-cs"/>
              </a:rPr>
              <a:t>a sostegno delle </a:t>
            </a: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esportazioni di beni </a:t>
            </a:r>
            <a:r>
              <a:rPr lang="it-IT" sz="2000" b="1" dirty="0">
                <a:solidFill>
                  <a:srgbClr val="415364"/>
                </a:solidFill>
              </a:rPr>
              <a:t>di investimento e servizi.</a:t>
            </a:r>
          </a:p>
          <a:p>
            <a:pPr algn="ctr">
              <a:defRPr/>
            </a:pPr>
            <a:r>
              <a:rPr lang="it-IT" sz="2000" b="0" dirty="0"/>
              <a:t>Abbattimento dei costi finanziari per migliorare la </a:t>
            </a:r>
            <a:r>
              <a:rPr lang="it-IT" sz="2000" b="1" dirty="0">
                <a:solidFill>
                  <a:schemeClr val="accent2"/>
                </a:solidFill>
              </a:rPr>
              <a:t>competitività dell’export italiano</a:t>
            </a:r>
          </a:p>
          <a:p>
            <a:pPr lvl="0" algn="ctr">
              <a:defRPr/>
            </a:pPr>
            <a:endParaRPr kumimoji="0" lang="it-IT" sz="20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3" name="CasellaDiTesto 22">
            <a:extLst>
              <a:ext uri="{FF2B5EF4-FFF2-40B4-BE49-F238E27FC236}">
                <a16:creationId xmlns:a16="http://schemas.microsoft.com/office/drawing/2014/main" id="{32705352-3356-4918-75FB-E90DF43C4357}"/>
              </a:ext>
            </a:extLst>
          </p:cNvPr>
          <p:cNvSpPr txBox="1"/>
          <p:nvPr/>
        </p:nvSpPr>
        <p:spPr>
          <a:xfrm>
            <a:off x="382172" y="6461008"/>
            <a:ext cx="4268177" cy="230832"/>
          </a:xfrm>
          <a:prstGeom prst="rect">
            <a:avLst/>
          </a:prstGeom>
          <a:noFill/>
        </p:spPr>
        <p:txBody>
          <a:bodyPr wrap="square">
            <a:spAutoFit/>
          </a:bodyPr>
          <a:lstStyle/>
          <a:p>
            <a:r>
              <a:rPr lang="it-IT" sz="900" i="1" dirty="0"/>
              <a:t>* Risorse a valere su fondi pubblici gestiti da SIMEST per conto del MAECI</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058100" y="1609090"/>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4296893"/>
            <a:ext cx="4402775" cy="485928"/>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415364"/>
                </a:solidFill>
                <a:latin typeface="Arial" panose="020B0604020202020204"/>
              </a:rPr>
              <a:t>   Operatività attivabile anche su </a:t>
            </a:r>
            <a:r>
              <a:rPr kumimoji="0" lang="it-IT" sz="1400" b="1" i="0" u="none" strike="noStrike" kern="1200" cap="none" spc="0" normalizeH="0" baseline="0" noProof="0" dirty="0">
                <a:ln>
                  <a:noFill/>
                </a:ln>
                <a:solidFill>
                  <a:srgbClr val="005392"/>
                </a:solidFill>
                <a:effectLst/>
                <a:uLnTx/>
                <a:uFillTx/>
                <a:latin typeface="Arial" panose="020B0604020202020204"/>
              </a:rPr>
              <a:t>Lettere di Credito Export</a:t>
            </a: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4212920"/>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4292923"/>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lvl="0" algn="ctr">
              <a:defRPr/>
            </a:pPr>
            <a:r>
              <a:rPr lang="it-IT" sz="1400" dirty="0">
                <a:solidFill>
                  <a:srgbClr val="415364"/>
                </a:solidFill>
                <a:latin typeface="Arial" panose="020B0604020202020204"/>
              </a:rPr>
              <a:t>    Operatività attivabile anche per </a:t>
            </a:r>
            <a:r>
              <a:rPr lang="it-IT" sz="1400" b="1" dirty="0">
                <a:solidFill>
                  <a:srgbClr val="005392"/>
                </a:solidFill>
              </a:rPr>
              <a:t>contratti di Leasing all’Esportazione</a:t>
            </a:r>
            <a:endParaRPr kumimoji="0" lang="it-IT" sz="1400" b="1" i="0" u="none" strike="noStrike" kern="1200" cap="none" spc="0" normalizeH="0" baseline="0" noProof="0" dirty="0">
              <a:ln>
                <a:noFill/>
              </a:ln>
              <a:solidFill>
                <a:srgbClr val="005392"/>
              </a:solidFill>
              <a:effectLst/>
              <a:uLnTx/>
              <a:uFillTx/>
              <a:latin typeface="Arial" panose="020B0604020202020204"/>
            </a:endParaRP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4208950"/>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55471" y="1618492"/>
            <a:ext cx="3962755" cy="1096142"/>
          </a:xfrm>
          <a:prstGeom prst="rect">
            <a:avLst/>
          </a:prstGeom>
        </p:spPr>
      </p:pic>
      <p:sp>
        <p:nvSpPr>
          <p:cNvPr id="2" name="CasellaDiTesto 1">
            <a:extLst>
              <a:ext uri="{FF2B5EF4-FFF2-40B4-BE49-F238E27FC236}">
                <a16:creationId xmlns:a16="http://schemas.microsoft.com/office/drawing/2014/main" id="{F6730F9D-3EA1-F71F-6189-8098E3AE23FE}"/>
              </a:ext>
            </a:extLst>
          </p:cNvPr>
          <p:cNvSpPr txBox="1"/>
          <p:nvPr/>
        </p:nvSpPr>
        <p:spPr>
          <a:xfrm>
            <a:off x="29279" y="5127577"/>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BENEFICI</a:t>
            </a:r>
          </a:p>
        </p:txBody>
      </p:sp>
      <p:pic>
        <p:nvPicPr>
          <p:cNvPr id="3" name="Elemento grafico 2" descr="Accento circonflesso verso destra con riempimento a tinta unita">
            <a:extLst>
              <a:ext uri="{FF2B5EF4-FFF2-40B4-BE49-F238E27FC236}">
                <a16:creationId xmlns:a16="http://schemas.microsoft.com/office/drawing/2014/main" id="{6234817A-2D2B-850A-3C24-880C67438067}"/>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80602" y="5285124"/>
            <a:ext cx="519453" cy="712189"/>
          </a:xfrm>
          <a:prstGeom prst="rect">
            <a:avLst/>
          </a:prstGeom>
        </p:spPr>
      </p:pic>
      <p:sp>
        <p:nvSpPr>
          <p:cNvPr id="9" name="Rettangolo arrotondato 85">
            <a:extLst>
              <a:ext uri="{FF2B5EF4-FFF2-40B4-BE49-F238E27FC236}">
                <a16:creationId xmlns:a16="http://schemas.microsoft.com/office/drawing/2014/main" id="{C75363AB-9D07-A4A5-766B-043C188D1B92}"/>
              </a:ext>
            </a:extLst>
          </p:cNvPr>
          <p:cNvSpPr/>
          <p:nvPr/>
        </p:nvSpPr>
        <p:spPr>
          <a:xfrm>
            <a:off x="10373871" y="2850355"/>
            <a:ext cx="1301726"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algn="ctr">
              <a:defRPr/>
            </a:pPr>
            <a:r>
              <a:rPr lang="it-IT" sz="1050" b="1" dirty="0">
                <a:solidFill>
                  <a:schemeClr val="bg1"/>
                </a:solidFill>
                <a:latin typeface="Arial" panose="020B0604020202020204"/>
              </a:rPr>
              <a:t>NEW</a:t>
            </a:r>
          </a:p>
          <a:p>
            <a:pPr marL="360363" algn="ctr">
              <a:defRPr/>
            </a:pPr>
            <a:r>
              <a:rPr lang="it-IT" sz="900" b="1" dirty="0" err="1">
                <a:solidFill>
                  <a:schemeClr val="bg1"/>
                </a:solidFill>
                <a:latin typeface="Arial" panose="020B0604020202020204"/>
              </a:rPr>
              <a:t>Onboarding</a:t>
            </a:r>
            <a:r>
              <a:rPr lang="it-IT" sz="900" b="1" dirty="0">
                <a:solidFill>
                  <a:schemeClr val="bg1"/>
                </a:solidFill>
                <a:latin typeface="Arial" panose="020B0604020202020204"/>
              </a:rPr>
              <a:t> digitalizzato</a:t>
            </a:r>
          </a:p>
        </p:txBody>
      </p:sp>
      <p:pic>
        <p:nvPicPr>
          <p:cNvPr id="12" name="Elemento grafico 11" descr="Portatile con riempimento a tinta unita">
            <a:extLst>
              <a:ext uri="{FF2B5EF4-FFF2-40B4-BE49-F238E27FC236}">
                <a16:creationId xmlns:a16="http://schemas.microsoft.com/office/drawing/2014/main" id="{53DC0BF9-4137-AE7B-23AC-E6546CB7513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419035" y="2863840"/>
            <a:ext cx="396027" cy="39602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Contributo Export su Credito Acquirente </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8" name="Immagin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9181" y="1135759"/>
            <a:ext cx="1205079" cy="574924"/>
          </a:xfrm>
          <a:prstGeom prst="rect">
            <a:avLst/>
          </a:prstGeom>
        </p:spPr>
      </p:pic>
      <p:sp>
        <p:nvSpPr>
          <p:cNvPr id="9" name="Rettangolo 8"/>
          <p:cNvSpPr/>
          <p:nvPr/>
        </p:nvSpPr>
        <p:spPr>
          <a:xfrm>
            <a:off x="5817510" y="3043981"/>
            <a:ext cx="1511137" cy="4683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Esportatore italiano</a:t>
            </a:r>
          </a:p>
        </p:txBody>
      </p:sp>
      <p:sp>
        <p:nvSpPr>
          <p:cNvPr id="10" name="CasellaDiTesto 9"/>
          <p:cNvSpPr txBox="1"/>
          <p:nvPr/>
        </p:nvSpPr>
        <p:spPr>
          <a:xfrm>
            <a:off x="10417628" y="1825723"/>
            <a:ext cx="1369844" cy="84126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415364"/>
                </a:solidFill>
                <a:effectLst/>
                <a:uLnTx/>
                <a:uFillTx/>
                <a:latin typeface="Arial" panose="020B0604020202020204"/>
                <a:ea typeface="+mn-ea"/>
                <a:cs typeface="+mn-cs"/>
              </a:rPr>
              <a:t>Finanziamento fino all’85%</a:t>
            </a: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 dell’</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export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contract</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value</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a tasso variabile + spread</a:t>
            </a:r>
          </a:p>
        </p:txBody>
      </p:sp>
      <p:sp>
        <p:nvSpPr>
          <p:cNvPr id="11" name="Rettangolo 10"/>
          <p:cNvSpPr/>
          <p:nvPr/>
        </p:nvSpPr>
        <p:spPr>
          <a:xfrm>
            <a:off x="8955723" y="1928592"/>
            <a:ext cx="13409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415364"/>
                </a:solidFill>
                <a:effectLst/>
                <a:uLnTx/>
                <a:uFillTx/>
                <a:latin typeface="Arial" panose="020B0604020202020204"/>
                <a:ea typeface="+mn-ea"/>
                <a:cs typeface="+mn-cs"/>
              </a:rPr>
              <a:t>Rimborso </a:t>
            </a:r>
            <a:r>
              <a:rPr kumimoji="0" lang="it-IT" sz="900" b="1" i="0" u="none" strike="noStrike" kern="1200" cap="none" spc="0" normalizeH="0" baseline="0" noProof="0" dirty="0" err="1">
                <a:ln>
                  <a:noFill/>
                </a:ln>
                <a:solidFill>
                  <a:srgbClr val="415364"/>
                </a:solidFill>
                <a:effectLst/>
                <a:uLnTx/>
                <a:uFillTx/>
                <a:latin typeface="Arial" panose="020B0604020202020204"/>
                <a:ea typeface="+mn-ea"/>
                <a:cs typeface="+mn-cs"/>
              </a:rPr>
              <a:t>k+i</a:t>
            </a:r>
            <a:r>
              <a:rPr kumimoji="0" lang="it-IT" sz="9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a tasso CIRR + eventuale delta spread non contribuito da SIMEST</a:t>
            </a:r>
          </a:p>
        </p:txBody>
      </p:sp>
      <p:sp>
        <p:nvSpPr>
          <p:cNvPr id="13" name="Rettangolo 12"/>
          <p:cNvSpPr/>
          <p:nvPr/>
        </p:nvSpPr>
        <p:spPr>
          <a:xfrm>
            <a:off x="9631645" y="3034786"/>
            <a:ext cx="1512000" cy="484430"/>
          </a:xfrm>
          <a:prstGeom prst="rect">
            <a:avLst/>
          </a:prstGeom>
          <a:solidFill>
            <a:srgbClr val="B5C8E5"/>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Acquirente estero</a:t>
            </a:r>
          </a:p>
        </p:txBody>
      </p:sp>
      <p:sp>
        <p:nvSpPr>
          <p:cNvPr id="14" name="Rettangolo 13"/>
          <p:cNvSpPr/>
          <p:nvPr/>
        </p:nvSpPr>
        <p:spPr>
          <a:xfrm>
            <a:off x="9631645" y="1178270"/>
            <a:ext cx="1512000" cy="484430"/>
          </a:xfrm>
          <a:prstGeom prst="rect">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Banca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FFFEFD"/>
                </a:solidFill>
                <a:effectLst/>
                <a:uLnTx/>
                <a:uFillTx/>
                <a:latin typeface="Arial" panose="020B0604020202020204"/>
                <a:ea typeface="+mn-ea"/>
                <a:cs typeface="+mn-cs"/>
              </a:rPr>
              <a:t>(Banca Agente)</a:t>
            </a:r>
          </a:p>
        </p:txBody>
      </p:sp>
      <p:cxnSp>
        <p:nvCxnSpPr>
          <p:cNvPr id="15" name="Connettore 2 14"/>
          <p:cNvCxnSpPr/>
          <p:nvPr/>
        </p:nvCxnSpPr>
        <p:spPr>
          <a:xfrm>
            <a:off x="10417629" y="1771097"/>
            <a:ext cx="0" cy="115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6" name="Connettore 2 15"/>
          <p:cNvCxnSpPr/>
          <p:nvPr/>
        </p:nvCxnSpPr>
        <p:spPr>
          <a:xfrm flipH="1" flipV="1">
            <a:off x="10296676" y="1771097"/>
            <a:ext cx="0" cy="115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7" name="CasellaDiTesto 16"/>
          <p:cNvSpPr txBox="1"/>
          <p:nvPr/>
        </p:nvSpPr>
        <p:spPr>
          <a:xfrm>
            <a:off x="7632117" y="3077277"/>
            <a:ext cx="1653770" cy="190123"/>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Contratto </a:t>
            </a:r>
            <a:r>
              <a:rPr lang="it-IT" sz="1000" b="1" dirty="0">
                <a:solidFill>
                  <a:srgbClr val="415364"/>
                </a:solidFill>
                <a:latin typeface="Arial" panose="020B0604020202020204"/>
              </a:rPr>
              <a:t>C</a:t>
            </a:r>
            <a:r>
              <a:rPr kumimoji="0" lang="it-IT" sz="1000" b="1" i="0" u="none" strike="noStrike" kern="1200" cap="none" spc="0" normalizeH="0" baseline="0" noProof="0" dirty="0" err="1">
                <a:ln>
                  <a:noFill/>
                </a:ln>
                <a:solidFill>
                  <a:srgbClr val="415364"/>
                </a:solidFill>
                <a:effectLst/>
                <a:uLnTx/>
                <a:uFillTx/>
                <a:latin typeface="Arial" panose="020B0604020202020204"/>
                <a:ea typeface="+mn-ea"/>
                <a:cs typeface="+mn-cs"/>
              </a:rPr>
              <a:t>ommerciale</a:t>
            </a:r>
            <a:endPar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8" name="CasellaDiTesto 17"/>
          <p:cNvSpPr txBox="1"/>
          <p:nvPr/>
        </p:nvSpPr>
        <p:spPr>
          <a:xfrm>
            <a:off x="7517758" y="3277001"/>
            <a:ext cx="1944750" cy="748032"/>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I pagamenti all’esportatore sono effettuati dalla Banca sulla base dello schema di finanziamento export </a:t>
            </a:r>
          </a:p>
        </p:txBody>
      </p:sp>
      <p:sp>
        <p:nvSpPr>
          <p:cNvPr id="19" name="Ovale 18"/>
          <p:cNvSpPr>
            <a:spLocks noChangeAspect="1"/>
          </p:cNvSpPr>
          <p:nvPr/>
        </p:nvSpPr>
        <p:spPr>
          <a:xfrm>
            <a:off x="8307142" y="2757364"/>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1</a:t>
            </a:r>
          </a:p>
        </p:txBody>
      </p:sp>
      <p:cxnSp>
        <p:nvCxnSpPr>
          <p:cNvPr id="20" name="Connettore 2 19"/>
          <p:cNvCxnSpPr/>
          <p:nvPr/>
        </p:nvCxnSpPr>
        <p:spPr>
          <a:xfrm flipH="1" flipV="1">
            <a:off x="7517757" y="3277001"/>
            <a:ext cx="1944751" cy="0"/>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1" name="Connettore 2 20"/>
          <p:cNvCxnSpPr/>
          <p:nvPr/>
        </p:nvCxnSpPr>
        <p:spPr>
          <a:xfrm flipV="1">
            <a:off x="7455497" y="1464858"/>
            <a:ext cx="2007011"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2" name="CasellaDiTesto 21"/>
          <p:cNvSpPr txBox="1"/>
          <p:nvPr/>
        </p:nvSpPr>
        <p:spPr>
          <a:xfrm>
            <a:off x="7517757" y="1106116"/>
            <a:ext cx="1882490" cy="30419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err="1">
                <a:ln>
                  <a:noFill/>
                </a:ln>
                <a:solidFill>
                  <a:srgbClr val="415364"/>
                </a:solidFill>
                <a:effectLst/>
                <a:uLnTx/>
                <a:uFillTx/>
                <a:latin typeface="Arial" panose="020B0604020202020204"/>
                <a:ea typeface="+mn-ea"/>
                <a:cs typeface="+mn-cs"/>
              </a:rPr>
              <a:t>Interest</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000" b="1" i="0" u="none" strike="noStrike" kern="1200" cap="none" spc="0" normalizeH="0" baseline="0" noProof="0" dirty="0" err="1">
                <a:ln>
                  <a:noFill/>
                </a:ln>
                <a:solidFill>
                  <a:srgbClr val="415364"/>
                </a:solidFill>
                <a:effectLst/>
                <a:uLnTx/>
                <a:uFillTx/>
                <a:latin typeface="Arial" panose="020B0604020202020204"/>
                <a:ea typeface="+mn-ea"/>
                <a:cs typeface="+mn-cs"/>
              </a:rPr>
              <a:t>Make</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 up Agreement</a:t>
            </a:r>
          </a:p>
        </p:txBody>
      </p:sp>
      <p:sp>
        <p:nvSpPr>
          <p:cNvPr id="29" name="Rettangolo 28"/>
          <p:cNvSpPr/>
          <p:nvPr/>
        </p:nvSpPr>
        <p:spPr>
          <a:xfrm>
            <a:off x="257323" y="1345934"/>
            <a:ext cx="5078714" cy="4893647"/>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L’Esportatore italiano e l’Acquirente estero stipulano un Contratto Commerciale che prevede pagamenti dilazionati a medio lungo termine (≥ 24 mesi)</a:t>
            </a: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Banca e Acquirente Estero stipulano un contratto di finanziamento per un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importo fino all’85% dell’</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export </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contract</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value</a:t>
            </a:r>
            <a:r>
              <a:rPr kumimoji="0" lang="it-IT" sz="1200" b="0" i="1"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(i.e. 85% del contratto di fornitura + costi locali eleggibili + importo del premio assicurativo se presente polizza SACE) sulla base del quale: </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685800" marR="0" lvl="1"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l’Esportatore italiano è pagato in contanti dall’Acquirente estero attraverso le erogazioni a valere sul contratto di finanziamento.</a:t>
            </a:r>
          </a:p>
          <a:p>
            <a:pPr marL="685800" marR="0" lvl="1"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685800" marR="0" lvl="1"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l’Acquirente estero paga la fornitura sulla base dei termini di pagamento concordati nel contratto di finanziamento. </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Banca e SIMEST sottoscrivono </a:t>
            </a:r>
            <a:r>
              <a:rPr kumimoji="0" lang="it-IT" sz="1200" b="0" i="1" u="none" strike="noStrike" kern="1200" cap="none" spc="0" normalizeH="0" baseline="0" noProof="0" dirty="0">
                <a:ln>
                  <a:noFill/>
                </a:ln>
                <a:solidFill>
                  <a:srgbClr val="415364"/>
                </a:solidFill>
                <a:effectLst/>
                <a:uLnTx/>
                <a:uFillTx/>
                <a:latin typeface="Arial" panose="020B0604020202020204"/>
                <a:ea typeface="+mn-ea"/>
                <a:cs typeface="+mn-cs"/>
              </a:rPr>
              <a:t>l’</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Interest</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Make</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 Up Agreement</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 (I.M.U.A)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che consente di stabilizzare il tasso del finanziamento al tasso CIRR e, caso per caso, di ridurre il margine richiesto dalle banche sul finanziamento attraverso la concessione di un contributo al margine.</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Il finanziamento può prevedere la copertura assicurativa SACE</a:t>
            </a:r>
          </a:p>
        </p:txBody>
      </p:sp>
      <p:sp>
        <p:nvSpPr>
          <p:cNvPr id="30" name="Rettangolo 29"/>
          <p:cNvSpPr/>
          <p:nvPr/>
        </p:nvSpPr>
        <p:spPr>
          <a:xfrm>
            <a:off x="5787825" y="4322844"/>
            <a:ext cx="5918367" cy="1277273"/>
          </a:xfrm>
          <a:prstGeom prst="rect">
            <a:avLst/>
          </a:prstGeom>
          <a:solidFill>
            <a:schemeClr val="bg1"/>
          </a:solidFill>
          <a:ln>
            <a:solidFill>
              <a:srgbClr val="DFE7E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Se la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differenza tra il CIRR e il tasso d’interesse variabile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del finanziamento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maggiorato del contributo in conto interessi a fondo perduto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al margine/spread: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è positiva</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la Banca </a:t>
            </a:r>
            <a:r>
              <a:rPr lang="it-IT" sz="1200" dirty="0">
                <a:solidFill>
                  <a:srgbClr val="415364"/>
                </a:solidFill>
                <a:latin typeface="Arial" panose="020B0604020202020204"/>
              </a:rPr>
              <a:t>agente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dovrà versare a SIMEST tale eccedenza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è negativa</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SIMEST dovrà versare alla Banca </a:t>
            </a:r>
            <a:r>
              <a:rPr lang="it-IT" sz="1200" dirty="0">
                <a:solidFill>
                  <a:srgbClr val="415364"/>
                </a:solidFill>
                <a:latin typeface="Arial" panose="020B0604020202020204"/>
              </a:rPr>
              <a:t>agente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tale eccedenza</a:t>
            </a:r>
          </a:p>
        </p:txBody>
      </p:sp>
      <p:sp>
        <p:nvSpPr>
          <p:cNvPr id="31" name="Rettangolo 30"/>
          <p:cNvSpPr/>
          <p:nvPr/>
        </p:nvSpPr>
        <p:spPr>
          <a:xfrm>
            <a:off x="257322" y="1090619"/>
            <a:ext cx="5221977" cy="5204555"/>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2" name="Immagine 31"/>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74938" y="804333"/>
            <a:ext cx="448732" cy="475129"/>
          </a:xfrm>
          <a:prstGeom prst="rect">
            <a:avLst/>
          </a:prstGeom>
          <a:solidFill>
            <a:schemeClr val="bg1"/>
          </a:solidFill>
        </p:spPr>
      </p:pic>
      <p:sp>
        <p:nvSpPr>
          <p:cNvPr id="33" name="Rettangolo 32"/>
          <p:cNvSpPr/>
          <p:nvPr/>
        </p:nvSpPr>
        <p:spPr>
          <a:xfrm>
            <a:off x="623670" y="834149"/>
            <a:ext cx="3502909"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STRUTTURA DELL’INTERVENTO</a:t>
            </a:r>
          </a:p>
        </p:txBody>
      </p:sp>
      <p:sp>
        <p:nvSpPr>
          <p:cNvPr id="35" name="Ovale 34"/>
          <p:cNvSpPr>
            <a:spLocks noChangeAspect="1"/>
          </p:cNvSpPr>
          <p:nvPr/>
        </p:nvSpPr>
        <p:spPr>
          <a:xfrm>
            <a:off x="8287346" y="880684"/>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3</a:t>
            </a:r>
          </a:p>
        </p:txBody>
      </p:sp>
      <p:sp>
        <p:nvSpPr>
          <p:cNvPr id="36" name="Ovale 35"/>
          <p:cNvSpPr>
            <a:spLocks noChangeAspect="1"/>
          </p:cNvSpPr>
          <p:nvPr/>
        </p:nvSpPr>
        <p:spPr>
          <a:xfrm>
            <a:off x="8640833" y="2127180"/>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2</a:t>
            </a:r>
          </a:p>
        </p:txBody>
      </p:sp>
      <p:sp>
        <p:nvSpPr>
          <p:cNvPr id="39" name="Rettangolo 38"/>
          <p:cNvSpPr/>
          <p:nvPr/>
        </p:nvSpPr>
        <p:spPr>
          <a:xfrm>
            <a:off x="5871656" y="4163198"/>
            <a:ext cx="5221977" cy="357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Contributo export con stabilizzazione al tasso fisso CIRR</a:t>
            </a:r>
          </a:p>
        </p:txBody>
      </p:sp>
      <p:sp>
        <p:nvSpPr>
          <p:cNvPr id="40" name="CasellaDiTesto 39"/>
          <p:cNvSpPr txBox="1"/>
          <p:nvPr/>
        </p:nvSpPr>
        <p:spPr>
          <a:xfrm>
            <a:off x="7162136" y="1052223"/>
            <a:ext cx="542106"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41" name="CasellaDiTesto 40"/>
          <p:cNvSpPr txBox="1"/>
          <p:nvPr/>
        </p:nvSpPr>
        <p:spPr>
          <a:xfrm>
            <a:off x="5787825" y="5748841"/>
            <a:ext cx="5503790"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SIMEST in qualità di gestore dei fondi pubblici per conto del MAECI </a:t>
            </a:r>
          </a:p>
        </p:txBody>
      </p:sp>
      <p:pic>
        <p:nvPicPr>
          <p:cNvPr id="3" name="Picture 2" descr="Istituzioni Italiane (MAECI)">
            <a:extLst>
              <a:ext uri="{FF2B5EF4-FFF2-40B4-BE49-F238E27FC236}">
                <a16:creationId xmlns:a16="http://schemas.microsoft.com/office/drawing/2014/main" id="{9BCEDF8F-AF9D-272F-70A5-91B8D26DDE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72029" y="5672462"/>
            <a:ext cx="424647" cy="4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8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Contributo Export su Credito Acquirente </a:t>
            </a:r>
            <a:endParaRPr lang="it-IT" b="0" dirty="0"/>
          </a:p>
        </p:txBody>
      </p:sp>
      <p:sp>
        <p:nvSpPr>
          <p:cNvPr id="53" name="Rettangolo 52"/>
          <p:cNvSpPr/>
          <p:nvPr/>
        </p:nvSpPr>
        <p:spPr>
          <a:xfrm>
            <a:off x="633656" y="1646602"/>
            <a:ext cx="10740048" cy="1723549"/>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r>
              <a:rPr kumimoji="0" lang="it-IT" sz="1600" b="0" i="0" u="none" strike="noStrike" kern="1200" cap="none" spc="0" normalizeH="0" baseline="0" noProof="0" dirty="0">
                <a:ln>
                  <a:noFill/>
                </a:ln>
                <a:solidFill>
                  <a:srgbClr val="415364"/>
                </a:solidFill>
                <a:effectLst/>
                <a:uLnTx/>
                <a:uFillTx/>
                <a:latin typeface="Arial" panose="020B0604020202020204"/>
              </a:rPr>
              <a:t>Richiedendo la </a:t>
            </a:r>
            <a:r>
              <a:rPr lang="it-IT" sz="1600" b="1" dirty="0">
                <a:solidFill>
                  <a:srgbClr val="005392"/>
                </a:solidFill>
                <a:latin typeface="Arial" panose="020B0604020202020204"/>
              </a:rPr>
              <a:t>s</a:t>
            </a:r>
            <a:r>
              <a:rPr kumimoji="0" lang="it-IT" sz="1600" b="1" i="0" u="none" strike="noStrike" kern="1200" cap="none" spc="0" normalizeH="0" baseline="0" noProof="0" dirty="0" err="1">
                <a:ln>
                  <a:noFill/>
                </a:ln>
                <a:solidFill>
                  <a:srgbClr val="005392"/>
                </a:solidFill>
                <a:effectLst/>
                <a:uLnTx/>
                <a:uFillTx/>
                <a:latin typeface="Arial" panose="020B0604020202020204"/>
              </a:rPr>
              <a:t>tabilizzazione</a:t>
            </a:r>
            <a:r>
              <a:rPr kumimoji="0" lang="it-IT" sz="1600" b="1" i="0" u="none" strike="noStrike" kern="1200" cap="none" spc="0" normalizeH="0" baseline="0" noProof="0" dirty="0">
                <a:ln>
                  <a:noFill/>
                </a:ln>
                <a:solidFill>
                  <a:srgbClr val="005392"/>
                </a:solidFill>
                <a:effectLst/>
                <a:uLnTx/>
                <a:uFillTx/>
                <a:latin typeface="Arial" panose="020B0604020202020204"/>
              </a:rPr>
              <a:t> del tasso di interesse del finanziamento</a:t>
            </a:r>
            <a:r>
              <a:rPr kumimoji="0" lang="it-IT" sz="1600" b="0" i="0" u="none" strike="noStrike" kern="1200" cap="none" spc="0" normalizeH="0" baseline="0" noProof="0" dirty="0">
                <a:ln>
                  <a:noFill/>
                </a:ln>
                <a:solidFill>
                  <a:srgbClr val="415364"/>
                </a:solidFill>
                <a:effectLst/>
                <a:uLnTx/>
                <a:uFillTx/>
                <a:latin typeface="Arial" panose="020B0604020202020204"/>
              </a:rPr>
              <a:t>, l’Acquirente Estero ottiene un </a:t>
            </a:r>
            <a:r>
              <a:rPr kumimoji="0" lang="it-IT" sz="1600" b="1" i="0" u="none" strike="noStrike" kern="1200" cap="none" spc="0" normalizeH="0" baseline="0" noProof="0" dirty="0">
                <a:ln>
                  <a:noFill/>
                </a:ln>
                <a:solidFill>
                  <a:srgbClr val="005392"/>
                </a:solidFill>
                <a:effectLst/>
                <a:uLnTx/>
                <a:uFillTx/>
                <a:latin typeface="Arial" panose="020B0604020202020204"/>
              </a:rPr>
              <a:t>finanziamento a tasso fisso </a:t>
            </a:r>
            <a:r>
              <a:rPr kumimoji="0" lang="it-IT" sz="1600" b="0" i="0" u="none" strike="noStrike" kern="1200" cap="none" spc="0" normalizeH="0" baseline="0" noProof="0" dirty="0">
                <a:ln>
                  <a:noFill/>
                </a:ln>
                <a:solidFill>
                  <a:srgbClr val="415364"/>
                </a:solidFill>
                <a:effectLst/>
                <a:uLnTx/>
                <a:uFillTx/>
                <a:latin typeface="Arial" panose="020B0604020202020204"/>
              </a:rPr>
              <a:t>(invece che variabile).</a:t>
            </a:r>
          </a:p>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endParaRPr kumimoji="0" lang="it-IT" sz="1600" b="0" i="0" u="none" strike="noStrike" kern="1200" cap="none" spc="0" normalizeH="0" baseline="0" noProof="0" dirty="0">
              <a:ln>
                <a:noFill/>
              </a:ln>
              <a:solidFill>
                <a:srgbClr val="415364"/>
              </a:solidFill>
              <a:effectLst/>
              <a:uLnTx/>
              <a:uFillTx/>
              <a:latin typeface="Arial" panose="020B0604020202020204"/>
            </a:endParaRPr>
          </a:p>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r>
              <a:rPr kumimoji="0" lang="it-IT" sz="1600" b="0" i="0" u="none" strike="noStrike" kern="1200" cap="none" spc="0" normalizeH="0" baseline="0" noProof="0" dirty="0">
                <a:ln>
                  <a:noFill/>
                </a:ln>
                <a:solidFill>
                  <a:srgbClr val="415364"/>
                </a:solidFill>
                <a:effectLst/>
                <a:uLnTx/>
                <a:uFillTx/>
                <a:latin typeface="Arial" panose="020B0604020202020204"/>
              </a:rPr>
              <a:t>L’Acquirente Estero pagherà un </a:t>
            </a:r>
            <a:r>
              <a:rPr kumimoji="0" lang="it-IT" sz="1600" b="1" i="0" u="none" strike="noStrike" kern="1200" cap="none" spc="0" normalizeH="0" baseline="0" noProof="0" dirty="0">
                <a:ln>
                  <a:noFill/>
                </a:ln>
                <a:solidFill>
                  <a:srgbClr val="005392"/>
                </a:solidFill>
                <a:effectLst/>
                <a:uLnTx/>
                <a:uFillTx/>
                <a:latin typeface="Arial" panose="020B0604020202020204"/>
              </a:rPr>
              <a:t>tasso fisso agevolato al CIRR* + </a:t>
            </a:r>
            <a:r>
              <a:rPr kumimoji="0" lang="it-IT" sz="1600" b="1" i="0" u="none" strike="noStrike" kern="1200" cap="none" spc="0" normalizeH="0" baseline="0" noProof="0" dirty="0" err="1">
                <a:ln>
                  <a:noFill/>
                </a:ln>
                <a:solidFill>
                  <a:srgbClr val="005392"/>
                </a:solidFill>
                <a:effectLst/>
                <a:uLnTx/>
                <a:uFillTx/>
                <a:latin typeface="Arial" panose="020B0604020202020204"/>
              </a:rPr>
              <a:t>Adjusted</a:t>
            </a:r>
            <a:r>
              <a:rPr kumimoji="0" lang="it-IT" sz="1600" b="1" i="0" u="none" strike="noStrike" kern="1200" cap="none" spc="0" normalizeH="0" baseline="0" noProof="0" dirty="0">
                <a:ln>
                  <a:noFill/>
                </a:ln>
                <a:solidFill>
                  <a:srgbClr val="005392"/>
                </a:solidFill>
                <a:effectLst/>
                <a:uLnTx/>
                <a:uFillTx/>
                <a:latin typeface="Arial" panose="020B0604020202020204"/>
              </a:rPr>
              <a:t> Spread </a:t>
            </a:r>
            <a:r>
              <a:rPr kumimoji="0" lang="it-IT" sz="1600" b="0" i="0" u="none" strike="noStrike" kern="1200" cap="none" spc="0" normalizeH="0" baseline="0" noProof="0" dirty="0">
                <a:ln>
                  <a:noFill/>
                </a:ln>
                <a:solidFill>
                  <a:srgbClr val="415364"/>
                </a:solidFill>
                <a:effectLst/>
                <a:uLnTx/>
                <a:uFillTx/>
                <a:latin typeface="Arial" panose="020B0604020202020204"/>
              </a:rPr>
              <a:t>(Spread di mercato meno il contributo SIMEST).  </a:t>
            </a: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54" name="Rettangolo 53"/>
          <p:cNvSpPr/>
          <p:nvPr/>
        </p:nvSpPr>
        <p:spPr>
          <a:xfrm>
            <a:off x="258233" y="1135169"/>
            <a:ext cx="11368129" cy="4875729"/>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55" name="Immagine 54"/>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20952" y="924509"/>
            <a:ext cx="501595" cy="475129"/>
          </a:xfrm>
          <a:prstGeom prst="rect">
            <a:avLst/>
          </a:prstGeom>
          <a:solidFill>
            <a:schemeClr val="bg1"/>
          </a:solidFill>
        </p:spPr>
      </p:pic>
      <p:sp>
        <p:nvSpPr>
          <p:cNvPr id="56" name="Rettangolo 55"/>
          <p:cNvSpPr/>
          <p:nvPr/>
        </p:nvSpPr>
        <p:spPr>
          <a:xfrm>
            <a:off x="1022546" y="847102"/>
            <a:ext cx="5233553"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CARATTERISTICHE E BENEFICI DELL’INTERVENTO</a:t>
            </a:r>
          </a:p>
        </p:txBody>
      </p:sp>
      <p:sp>
        <p:nvSpPr>
          <p:cNvPr id="57" name="CasellaDiTesto 56"/>
          <p:cNvSpPr txBox="1"/>
          <p:nvPr/>
        </p:nvSpPr>
        <p:spPr>
          <a:xfrm>
            <a:off x="520952" y="5761209"/>
            <a:ext cx="4921038"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Il CIRR è un tasso fisso calcolato mensilmente dall’OCSE</a:t>
            </a:r>
          </a:p>
        </p:txBody>
      </p:sp>
      <p:grpSp>
        <p:nvGrpSpPr>
          <p:cNvPr id="21" name="Gruppo 20"/>
          <p:cNvGrpSpPr/>
          <p:nvPr/>
        </p:nvGrpSpPr>
        <p:grpSpPr>
          <a:xfrm>
            <a:off x="520952" y="3429000"/>
            <a:ext cx="10920816" cy="2045656"/>
            <a:chOff x="606579" y="2666309"/>
            <a:chExt cx="10920816" cy="2185208"/>
          </a:xfrm>
        </p:grpSpPr>
        <p:sp>
          <p:nvSpPr>
            <p:cNvPr id="11" name="Rettangolo 10"/>
            <p:cNvSpPr/>
            <p:nvPr/>
          </p:nvSpPr>
          <p:spPr>
            <a:xfrm>
              <a:off x="606579" y="2955523"/>
              <a:ext cx="1281459" cy="178010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1300" b="1" dirty="0"/>
                <a:t>ACQUIRENTE ESTERO</a:t>
              </a:r>
            </a:p>
            <a:p>
              <a:pPr algn="ctr"/>
              <a:r>
                <a:rPr lang="it-IT" sz="1300" u="sng" dirty="0"/>
                <a:t>PAGA</a:t>
              </a:r>
            </a:p>
          </p:txBody>
        </p:sp>
        <p:sp>
          <p:nvSpPr>
            <p:cNvPr id="13" name="Rettangolo 12"/>
            <p:cNvSpPr/>
            <p:nvPr/>
          </p:nvSpPr>
          <p:spPr>
            <a:xfrm>
              <a:off x="1873396" y="2959543"/>
              <a:ext cx="2146748" cy="1776086"/>
            </a:xfrm>
            <a:prstGeom prst="rect">
              <a:avLst/>
            </a:prstGeom>
            <a:solidFill>
              <a:srgbClr val="DFE7E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42" name="CasellaDiTesto 41"/>
            <p:cNvSpPr txBox="1"/>
            <p:nvPr/>
          </p:nvSpPr>
          <p:spPr>
            <a:xfrm>
              <a:off x="2253808" y="3086265"/>
              <a:ext cx="1385923" cy="301636"/>
            </a:xfrm>
            <a:prstGeom prst="rect">
              <a:avLst/>
            </a:prstGeom>
          </p:spPr>
          <p:txBody>
            <a:bodyPr vert="horz" wrap="square" lIns="91440" tIns="45720" rIns="91440" bIns="45720" rtlCol="0" anchor="b">
              <a:normAutofit lnSpcReduction="10000"/>
            </a:bodyPr>
            <a:lstStyle/>
            <a:p>
              <a:pPr algn="ctr"/>
              <a:r>
                <a:rPr lang="it-IT" sz="1200" dirty="0"/>
                <a:t>alla</a:t>
              </a:r>
              <a:r>
                <a:rPr lang="it-IT" sz="1300" dirty="0"/>
                <a:t> </a:t>
              </a:r>
              <a:r>
                <a:rPr lang="it-IT" sz="1300" b="1" dirty="0"/>
                <a:t>BANCA</a:t>
              </a:r>
            </a:p>
          </p:txBody>
        </p:sp>
        <p:sp>
          <p:nvSpPr>
            <p:cNvPr id="43" name="CasellaDiTesto 42"/>
            <p:cNvSpPr txBox="1"/>
            <p:nvPr/>
          </p:nvSpPr>
          <p:spPr>
            <a:xfrm>
              <a:off x="2256409" y="3907080"/>
              <a:ext cx="1385923" cy="301636"/>
            </a:xfrm>
            <a:prstGeom prst="rect">
              <a:avLst/>
            </a:prstGeom>
          </p:spPr>
          <p:txBody>
            <a:bodyPr vert="horz" wrap="square" lIns="91440" tIns="45720" rIns="91440" bIns="45720" rtlCol="0" anchor="b">
              <a:normAutofit lnSpcReduction="10000"/>
            </a:bodyPr>
            <a:lstStyle/>
            <a:p>
              <a:pPr algn="ctr"/>
              <a:r>
                <a:rPr lang="it-IT" sz="1200" dirty="0"/>
                <a:t>a</a:t>
              </a:r>
              <a:r>
                <a:rPr lang="it-IT" sz="1300" dirty="0"/>
                <a:t> </a:t>
              </a:r>
              <a:r>
                <a:rPr lang="it-IT" sz="1300" b="1" dirty="0"/>
                <a:t>SIMEST</a:t>
              </a:r>
            </a:p>
          </p:txBody>
        </p:sp>
        <p:sp>
          <p:nvSpPr>
            <p:cNvPr id="44" name="Gallone 43"/>
            <p:cNvSpPr/>
            <p:nvPr/>
          </p:nvSpPr>
          <p:spPr>
            <a:xfrm rot="5400000">
              <a:off x="2900092" y="4013555"/>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45" name="Gallone 44"/>
            <p:cNvSpPr/>
            <p:nvPr/>
          </p:nvSpPr>
          <p:spPr>
            <a:xfrm rot="5400000">
              <a:off x="2891191" y="3250464"/>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46" name="CasellaDiTesto 45"/>
            <p:cNvSpPr txBox="1"/>
            <p:nvPr/>
          </p:nvSpPr>
          <p:spPr>
            <a:xfrm>
              <a:off x="1754277" y="3549061"/>
              <a:ext cx="2405144" cy="335868"/>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ADJUSTED SPREAD</a:t>
              </a:r>
            </a:p>
          </p:txBody>
        </p:sp>
        <p:sp>
          <p:nvSpPr>
            <p:cNvPr id="48" name="CasellaDiTesto 47"/>
            <p:cNvSpPr txBox="1"/>
            <p:nvPr/>
          </p:nvSpPr>
          <p:spPr>
            <a:xfrm>
              <a:off x="1969659" y="4091898"/>
              <a:ext cx="1968865" cy="759619"/>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TASSO CIRR</a:t>
              </a:r>
            </a:p>
          </p:txBody>
        </p:sp>
        <p:sp>
          <p:nvSpPr>
            <p:cNvPr id="52" name="Rettangolo 51"/>
            <p:cNvSpPr/>
            <p:nvPr/>
          </p:nvSpPr>
          <p:spPr>
            <a:xfrm>
              <a:off x="8106519" y="2955522"/>
              <a:ext cx="1281459" cy="178010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lang="it-IT" sz="1300" b="1" dirty="0"/>
            </a:p>
          </p:txBody>
        </p:sp>
        <p:sp>
          <p:nvSpPr>
            <p:cNvPr id="58" name="Rettangolo 57"/>
            <p:cNvSpPr/>
            <p:nvPr/>
          </p:nvSpPr>
          <p:spPr>
            <a:xfrm>
              <a:off x="9373336" y="2959542"/>
              <a:ext cx="2146748" cy="1776086"/>
            </a:xfrm>
            <a:prstGeom prst="rect">
              <a:avLst/>
            </a:prstGeom>
            <a:solidFill>
              <a:srgbClr val="DFE7E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62" name="Gallone 61"/>
            <p:cNvSpPr/>
            <p:nvPr/>
          </p:nvSpPr>
          <p:spPr>
            <a:xfrm rot="5400000">
              <a:off x="10387571" y="3261473"/>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64" name="CasellaDiTesto 63"/>
            <p:cNvSpPr txBox="1"/>
            <p:nvPr/>
          </p:nvSpPr>
          <p:spPr>
            <a:xfrm>
              <a:off x="9469598" y="3575358"/>
              <a:ext cx="1968865" cy="301636"/>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TASSO CIRR</a:t>
              </a:r>
            </a:p>
          </p:txBody>
        </p:sp>
        <p:sp>
          <p:nvSpPr>
            <p:cNvPr id="65" name="Rettangolo 64"/>
            <p:cNvSpPr/>
            <p:nvPr/>
          </p:nvSpPr>
          <p:spPr>
            <a:xfrm>
              <a:off x="4384983" y="2951502"/>
              <a:ext cx="1281459" cy="178010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1300" b="1" dirty="0"/>
                <a:t>BANCA</a:t>
              </a:r>
            </a:p>
            <a:p>
              <a:pPr algn="ctr"/>
              <a:r>
                <a:rPr lang="it-IT" sz="1300" u="sng" dirty="0"/>
                <a:t>RICEVE</a:t>
              </a:r>
            </a:p>
          </p:txBody>
        </p:sp>
        <p:sp>
          <p:nvSpPr>
            <p:cNvPr id="66" name="Rettangolo 65"/>
            <p:cNvSpPr/>
            <p:nvPr/>
          </p:nvSpPr>
          <p:spPr>
            <a:xfrm>
              <a:off x="5651800" y="2955522"/>
              <a:ext cx="2146748" cy="1776086"/>
            </a:xfrm>
            <a:prstGeom prst="rect">
              <a:avLst/>
            </a:prstGeom>
            <a:solidFill>
              <a:srgbClr val="DFE7E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80" name="CasellaDiTesto 79"/>
            <p:cNvSpPr txBox="1"/>
            <p:nvPr/>
          </p:nvSpPr>
          <p:spPr>
            <a:xfrm>
              <a:off x="6034813" y="3859099"/>
              <a:ext cx="1385923" cy="301636"/>
            </a:xfrm>
            <a:prstGeom prst="rect">
              <a:avLst/>
            </a:prstGeom>
          </p:spPr>
          <p:txBody>
            <a:bodyPr vert="horz" wrap="square" lIns="91440" tIns="45720" rIns="91440" bIns="45720" rtlCol="0" anchor="b">
              <a:normAutofit lnSpcReduction="10000"/>
            </a:bodyPr>
            <a:lstStyle/>
            <a:p>
              <a:pPr algn="ctr"/>
              <a:r>
                <a:rPr lang="it-IT" sz="1200" dirty="0"/>
                <a:t>da</a:t>
              </a:r>
              <a:r>
                <a:rPr lang="it-IT" sz="1300" dirty="0"/>
                <a:t> </a:t>
              </a:r>
              <a:r>
                <a:rPr lang="it-IT" sz="1300" b="1" dirty="0"/>
                <a:t>SIMEST</a:t>
              </a:r>
            </a:p>
          </p:txBody>
        </p:sp>
        <p:sp>
          <p:nvSpPr>
            <p:cNvPr id="81" name="Gallone 80"/>
            <p:cNvSpPr/>
            <p:nvPr/>
          </p:nvSpPr>
          <p:spPr>
            <a:xfrm rot="5400000">
              <a:off x="6678496" y="3965574"/>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82" name="Gallone 81"/>
            <p:cNvSpPr/>
            <p:nvPr/>
          </p:nvSpPr>
          <p:spPr>
            <a:xfrm rot="5400000">
              <a:off x="6666034" y="3254761"/>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83" name="CasellaDiTesto 82"/>
            <p:cNvSpPr txBox="1"/>
            <p:nvPr/>
          </p:nvSpPr>
          <p:spPr>
            <a:xfrm>
              <a:off x="5529923" y="3557648"/>
              <a:ext cx="2405144" cy="326286"/>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ADJUSTED SPREAD</a:t>
              </a:r>
            </a:p>
          </p:txBody>
        </p:sp>
        <p:sp>
          <p:nvSpPr>
            <p:cNvPr id="84" name="CasellaDiTesto 83"/>
            <p:cNvSpPr txBox="1"/>
            <p:nvPr/>
          </p:nvSpPr>
          <p:spPr>
            <a:xfrm>
              <a:off x="5740740" y="4160735"/>
              <a:ext cx="1968865" cy="642801"/>
            </a:xfrm>
            <a:prstGeom prst="rect">
              <a:avLst/>
            </a:prstGeom>
          </p:spPr>
          <p:txBody>
            <a:bodyPr vert="horz" wrap="square" lIns="91440" tIns="45720" rIns="91440" bIns="45720" rtlCol="0" anchor="ctr">
              <a:normAutofit/>
            </a:bodyPr>
            <a:lstStyle/>
            <a:p>
              <a:pPr algn="ctr"/>
              <a:r>
                <a:rPr lang="en-US" sz="1200" b="1" dirty="0">
                  <a:solidFill>
                    <a:schemeClr val="accent2"/>
                  </a:solidFill>
                </a:rPr>
                <a:t>CONTRIBUTO SIMEST</a:t>
              </a:r>
            </a:p>
            <a:p>
              <a:pPr algn="ctr"/>
              <a:r>
                <a:rPr lang="en-US" sz="1200" b="1" dirty="0">
                  <a:solidFill>
                    <a:schemeClr val="accent2"/>
                  </a:solidFill>
                </a:rPr>
                <a:t>TASSO VARIABILE</a:t>
              </a:r>
            </a:p>
          </p:txBody>
        </p:sp>
        <p:sp>
          <p:nvSpPr>
            <p:cNvPr id="85" name="CasellaDiTesto 84"/>
            <p:cNvSpPr txBox="1"/>
            <p:nvPr/>
          </p:nvSpPr>
          <p:spPr>
            <a:xfrm>
              <a:off x="5659131" y="2993175"/>
              <a:ext cx="2146727" cy="464304"/>
            </a:xfrm>
            <a:prstGeom prst="rect">
              <a:avLst/>
            </a:prstGeom>
          </p:spPr>
          <p:txBody>
            <a:bodyPr vert="horz" wrap="square" lIns="91440" tIns="45720" rIns="91440" bIns="45720" rtlCol="0" anchor="b">
              <a:normAutofit fontScale="92500" lnSpcReduction="10000"/>
            </a:bodyPr>
            <a:lstStyle/>
            <a:p>
              <a:pPr algn="ctr"/>
              <a:r>
                <a:rPr lang="it-IT" sz="1300" dirty="0"/>
                <a:t>da</a:t>
              </a:r>
            </a:p>
            <a:p>
              <a:pPr algn="ctr"/>
              <a:r>
                <a:rPr lang="it-IT" sz="1200" dirty="0"/>
                <a:t> </a:t>
              </a:r>
              <a:r>
                <a:rPr lang="it-IT" sz="1400" b="1" dirty="0"/>
                <a:t>ACQUIRENTE ESTERO</a:t>
              </a:r>
              <a:endParaRPr lang="it-IT" sz="1200" b="1" dirty="0"/>
            </a:p>
          </p:txBody>
        </p:sp>
        <p:sp>
          <p:nvSpPr>
            <p:cNvPr id="86" name="CasellaDiTesto 85"/>
            <p:cNvSpPr txBox="1"/>
            <p:nvPr/>
          </p:nvSpPr>
          <p:spPr>
            <a:xfrm>
              <a:off x="9349753" y="2666309"/>
              <a:ext cx="2146727" cy="797883"/>
            </a:xfrm>
            <a:prstGeom prst="rect">
              <a:avLst/>
            </a:prstGeom>
          </p:spPr>
          <p:txBody>
            <a:bodyPr vert="horz" wrap="square" lIns="91440" tIns="45720" rIns="91440" bIns="45720" rtlCol="0" anchor="b">
              <a:normAutofit/>
            </a:bodyPr>
            <a:lstStyle/>
            <a:p>
              <a:pPr algn="ctr"/>
              <a:r>
                <a:rPr lang="it-IT" sz="1200" dirty="0"/>
                <a:t>da</a:t>
              </a:r>
            </a:p>
            <a:p>
              <a:pPr algn="ctr"/>
              <a:r>
                <a:rPr lang="it-IT" sz="1300" dirty="0"/>
                <a:t> </a:t>
              </a:r>
              <a:r>
                <a:rPr lang="it-IT" sz="1300" b="1" dirty="0"/>
                <a:t>ACQUIRENTE ESTERO</a:t>
              </a:r>
            </a:p>
          </p:txBody>
        </p:sp>
        <p:cxnSp>
          <p:nvCxnSpPr>
            <p:cNvPr id="15" name="Connettore diritto 14"/>
            <p:cNvCxnSpPr/>
            <p:nvPr/>
          </p:nvCxnSpPr>
          <p:spPr>
            <a:xfrm>
              <a:off x="8106519" y="3847305"/>
              <a:ext cx="3413565" cy="2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8165492" y="3193305"/>
              <a:ext cx="1160585" cy="482622"/>
            </a:xfrm>
            <a:prstGeom prst="rect">
              <a:avLst/>
            </a:prstGeom>
          </p:spPr>
          <p:txBody>
            <a:bodyPr vert="horz" wrap="square" lIns="91440" tIns="45720" rIns="91440" bIns="45720" rtlCol="0" anchor="b">
              <a:noAutofit/>
            </a:bodyPr>
            <a:lstStyle/>
            <a:p>
              <a:pPr algn="ctr"/>
              <a:r>
                <a:rPr lang="it-IT" sz="1300" b="1" dirty="0">
                  <a:solidFill>
                    <a:schemeClr val="bg1"/>
                  </a:solidFill>
                </a:rPr>
                <a:t>SIMEST</a:t>
              </a:r>
            </a:p>
            <a:p>
              <a:pPr algn="ctr"/>
              <a:r>
                <a:rPr lang="it-IT" sz="1300" u="sng" dirty="0">
                  <a:solidFill>
                    <a:schemeClr val="bg1"/>
                  </a:solidFill>
                </a:rPr>
                <a:t>RICEVE</a:t>
              </a:r>
            </a:p>
          </p:txBody>
        </p:sp>
        <p:sp>
          <p:nvSpPr>
            <p:cNvPr id="87" name="CasellaDiTesto 86"/>
            <p:cNvSpPr txBox="1"/>
            <p:nvPr/>
          </p:nvSpPr>
          <p:spPr>
            <a:xfrm>
              <a:off x="8166919" y="4081405"/>
              <a:ext cx="1160585" cy="482622"/>
            </a:xfrm>
            <a:prstGeom prst="rect">
              <a:avLst/>
            </a:prstGeom>
          </p:spPr>
          <p:txBody>
            <a:bodyPr vert="horz" wrap="square" lIns="91440" tIns="45720" rIns="91440" bIns="45720" rtlCol="0" anchor="b">
              <a:noAutofit/>
            </a:bodyPr>
            <a:lstStyle/>
            <a:p>
              <a:pPr algn="ctr"/>
              <a:r>
                <a:rPr lang="it-IT" sz="1300" b="1" dirty="0">
                  <a:solidFill>
                    <a:schemeClr val="bg1"/>
                  </a:solidFill>
                </a:rPr>
                <a:t>SIMEST</a:t>
              </a:r>
            </a:p>
            <a:p>
              <a:pPr algn="ctr"/>
              <a:r>
                <a:rPr lang="it-IT" sz="1300" u="sng" dirty="0">
                  <a:solidFill>
                    <a:schemeClr val="bg1"/>
                  </a:solidFill>
                </a:rPr>
                <a:t>PAGA</a:t>
              </a:r>
            </a:p>
          </p:txBody>
        </p:sp>
        <p:sp>
          <p:nvSpPr>
            <p:cNvPr id="91" name="Gallone 90"/>
            <p:cNvSpPr/>
            <p:nvPr/>
          </p:nvSpPr>
          <p:spPr>
            <a:xfrm rot="5400000">
              <a:off x="10388229" y="3986456"/>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93" name="CasellaDiTesto 92"/>
            <p:cNvSpPr txBox="1"/>
            <p:nvPr/>
          </p:nvSpPr>
          <p:spPr>
            <a:xfrm>
              <a:off x="9380668" y="3549063"/>
              <a:ext cx="2146727" cy="621176"/>
            </a:xfrm>
            <a:prstGeom prst="rect">
              <a:avLst/>
            </a:prstGeom>
          </p:spPr>
          <p:txBody>
            <a:bodyPr vert="horz" wrap="square" lIns="91440" tIns="45720" rIns="91440" bIns="45720" rtlCol="0" anchor="b">
              <a:normAutofit/>
            </a:bodyPr>
            <a:lstStyle/>
            <a:p>
              <a:pPr algn="ctr"/>
              <a:r>
                <a:rPr lang="it-IT" sz="1200" dirty="0"/>
                <a:t>alla </a:t>
              </a:r>
              <a:r>
                <a:rPr lang="it-IT" sz="1300" b="1" dirty="0"/>
                <a:t>BANCA</a:t>
              </a:r>
            </a:p>
          </p:txBody>
        </p:sp>
        <p:sp>
          <p:nvSpPr>
            <p:cNvPr id="94" name="CasellaDiTesto 93"/>
            <p:cNvSpPr txBox="1"/>
            <p:nvPr/>
          </p:nvSpPr>
          <p:spPr>
            <a:xfrm>
              <a:off x="9469598" y="4165095"/>
              <a:ext cx="1968865" cy="642801"/>
            </a:xfrm>
            <a:prstGeom prst="rect">
              <a:avLst/>
            </a:prstGeom>
          </p:spPr>
          <p:txBody>
            <a:bodyPr vert="horz" wrap="square" lIns="91440" tIns="45720" rIns="91440" bIns="45720" rtlCol="0" anchor="ctr">
              <a:normAutofit/>
            </a:bodyPr>
            <a:lstStyle/>
            <a:p>
              <a:pPr algn="ctr"/>
              <a:r>
                <a:rPr lang="en-US" sz="1200" b="1" dirty="0">
                  <a:solidFill>
                    <a:schemeClr val="accent2"/>
                  </a:solidFill>
                </a:rPr>
                <a:t>CONTRIBUTO SIMEST</a:t>
              </a:r>
            </a:p>
            <a:p>
              <a:pPr algn="ctr"/>
              <a:r>
                <a:rPr lang="en-US" sz="1200" b="1" dirty="0">
                  <a:solidFill>
                    <a:schemeClr val="accent2"/>
                  </a:solidFill>
                </a:rPr>
                <a:t>TASSO VARIABILE</a:t>
              </a:r>
            </a:p>
          </p:txBody>
        </p:sp>
        <p:cxnSp>
          <p:nvCxnSpPr>
            <p:cNvPr id="95" name="Connettore diritto 94"/>
            <p:cNvCxnSpPr>
              <a:stCxn id="65" idx="3"/>
              <a:endCxn id="66" idx="3"/>
            </p:cNvCxnSpPr>
            <p:nvPr/>
          </p:nvCxnSpPr>
          <p:spPr>
            <a:xfrm>
              <a:off x="5666442" y="3841555"/>
              <a:ext cx="2132106" cy="2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Connettore diritto 96"/>
            <p:cNvCxnSpPr/>
            <p:nvPr/>
          </p:nvCxnSpPr>
          <p:spPr>
            <a:xfrm>
              <a:off x="1879139" y="3835488"/>
              <a:ext cx="2132106" cy="2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CasellaDiTesto 48"/>
          <p:cNvSpPr txBox="1"/>
          <p:nvPr/>
        </p:nvSpPr>
        <p:spPr>
          <a:xfrm>
            <a:off x="7299787" y="377868"/>
            <a:ext cx="4402775" cy="521483"/>
          </a:xfrm>
          <a:prstGeom prst="rect">
            <a:avLst/>
          </a:prstGeom>
          <a:solidFill>
            <a:srgbClr val="EDEDED"/>
          </a:solidFill>
          <a:ln w="6350">
            <a:noFill/>
            <a:prstDash val="dash"/>
          </a:ln>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415364"/>
                </a:solidFill>
                <a:latin typeface="Arial" panose="020B0604020202020204"/>
              </a:rPr>
              <a:t>   Operatività attivabile anche su </a:t>
            </a:r>
            <a:r>
              <a:rPr kumimoji="0" lang="it-IT" sz="1400" b="1" i="0" u="none" strike="noStrike" kern="1200" cap="none" spc="0" normalizeH="0" baseline="0" noProof="0" dirty="0">
                <a:ln>
                  <a:noFill/>
                </a:ln>
                <a:solidFill>
                  <a:srgbClr val="005392"/>
                </a:solidFill>
                <a:effectLst/>
                <a:uLnTx/>
                <a:uFillTx/>
                <a:latin typeface="Arial" panose="020B0604020202020204"/>
              </a:rPr>
              <a:t>Lettere di Credito Export</a:t>
            </a:r>
          </a:p>
        </p:txBody>
      </p:sp>
      <p:grpSp>
        <p:nvGrpSpPr>
          <p:cNvPr id="50" name="Gruppo 49"/>
          <p:cNvGrpSpPr>
            <a:grpSpLocks noChangeAspect="1"/>
          </p:cNvGrpSpPr>
          <p:nvPr/>
        </p:nvGrpSpPr>
        <p:grpSpPr>
          <a:xfrm>
            <a:off x="7134581" y="293896"/>
            <a:ext cx="356777" cy="356777"/>
            <a:chOff x="688228" y="5442273"/>
            <a:chExt cx="435570" cy="435570"/>
          </a:xfrm>
        </p:grpSpPr>
        <p:sp>
          <p:nvSpPr>
            <p:cNvPr id="51" name="Ovale 50"/>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59" name="Immagine 58"/>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3" name="Segnaposto numero diapositiva 3">
            <a:extLst>
              <a:ext uri="{FF2B5EF4-FFF2-40B4-BE49-F238E27FC236}">
                <a16:creationId xmlns:a16="http://schemas.microsoft.com/office/drawing/2014/main" id="{154DDB26-489F-CA45-D376-71201EED652A}"/>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788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Perché SIMEST</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 name="Segnaposto testo 4"/>
          <p:cNvSpPr>
            <a:spLocks noGrp="1"/>
          </p:cNvSpPr>
          <p:nvPr>
            <p:ph type="body" sz="quarter" idx="14"/>
          </p:nvPr>
        </p:nvSpPr>
        <p:spPr>
          <a:xfrm>
            <a:off x="334433" y="797859"/>
            <a:ext cx="11429675" cy="383116"/>
          </a:xfrm>
        </p:spPr>
        <p:txBody>
          <a:bodyPr/>
          <a:lstStyle/>
          <a:p>
            <a:r>
              <a:rPr lang="it-IT" dirty="0"/>
              <a:t>Esperienza e know-how nella valutazione di progetti di internazionalizzazione</a:t>
            </a:r>
          </a:p>
          <a:p>
            <a:endParaRPr lang="it-IT" dirty="0"/>
          </a:p>
        </p:txBody>
      </p:sp>
      <p:grpSp>
        <p:nvGrpSpPr>
          <p:cNvPr id="6" name="Group 14">
            <a:extLst>
              <a:ext uri="{FF2B5EF4-FFF2-40B4-BE49-F238E27FC236}">
                <a16:creationId xmlns:a16="http://schemas.microsoft.com/office/drawing/2014/main" id="{50D42D19-24B7-4A86-8B73-B10934683A62}"/>
              </a:ext>
            </a:extLst>
          </p:cNvPr>
          <p:cNvGrpSpPr/>
          <p:nvPr/>
        </p:nvGrpSpPr>
        <p:grpSpPr>
          <a:xfrm>
            <a:off x="268444" y="1251581"/>
            <a:ext cx="11976973" cy="4918462"/>
            <a:chOff x="334433" y="1216413"/>
            <a:chExt cx="11976973" cy="4918462"/>
          </a:xfrm>
        </p:grpSpPr>
        <p:grpSp>
          <p:nvGrpSpPr>
            <p:cNvPr id="21" name="Group 9">
              <a:extLst>
                <a:ext uri="{FF2B5EF4-FFF2-40B4-BE49-F238E27FC236}">
                  <a16:creationId xmlns:a16="http://schemas.microsoft.com/office/drawing/2014/main" id="{B759AE6F-E44A-4433-B9A4-1E39AC9D5867}"/>
                </a:ext>
              </a:extLst>
            </p:cNvPr>
            <p:cNvGrpSpPr/>
            <p:nvPr/>
          </p:nvGrpSpPr>
          <p:grpSpPr>
            <a:xfrm>
              <a:off x="4055378" y="1400372"/>
              <a:ext cx="4142959" cy="4074032"/>
              <a:chOff x="4055378" y="1400372"/>
              <a:chExt cx="4142959" cy="4074032"/>
            </a:xfrm>
          </p:grpSpPr>
          <p:grpSp>
            <p:nvGrpSpPr>
              <p:cNvPr id="22" name="Group 4">
                <a:extLst>
                  <a:ext uri="{FF2B5EF4-FFF2-40B4-BE49-F238E27FC236}">
                    <a16:creationId xmlns:a16="http://schemas.microsoft.com/office/drawing/2014/main" id="{F80D200C-EF31-41C5-8280-23E8DB72B3B6}"/>
                  </a:ext>
                </a:extLst>
              </p:cNvPr>
              <p:cNvGrpSpPr/>
              <p:nvPr/>
            </p:nvGrpSpPr>
            <p:grpSpPr>
              <a:xfrm>
                <a:off x="4055378" y="1400372"/>
                <a:ext cx="4142959" cy="4074032"/>
                <a:chOff x="4055378" y="1400372"/>
                <a:chExt cx="4142959" cy="4074032"/>
              </a:xfrm>
            </p:grpSpPr>
            <p:grpSp>
              <p:nvGrpSpPr>
                <p:cNvPr id="24" name="Graphic 36">
                  <a:extLst>
                    <a:ext uri="{FF2B5EF4-FFF2-40B4-BE49-F238E27FC236}">
                      <a16:creationId xmlns:a16="http://schemas.microsoft.com/office/drawing/2014/main" id="{E472E9FC-80C7-49F1-B755-24C82B022DCC}"/>
                    </a:ext>
                  </a:extLst>
                </p:cNvPr>
                <p:cNvGrpSpPr/>
                <p:nvPr/>
              </p:nvGrpSpPr>
              <p:grpSpPr>
                <a:xfrm>
                  <a:off x="4055378" y="1400372"/>
                  <a:ext cx="4088701" cy="4074032"/>
                  <a:chOff x="4091005" y="1390272"/>
                  <a:chExt cx="4088701" cy="4074032"/>
                </a:xfrm>
              </p:grpSpPr>
              <p:sp>
                <p:nvSpPr>
                  <p:cNvPr id="33" name="Freeform: Shape 75">
                    <a:extLst>
                      <a:ext uri="{FF2B5EF4-FFF2-40B4-BE49-F238E27FC236}">
                        <a16:creationId xmlns:a16="http://schemas.microsoft.com/office/drawing/2014/main" id="{AA003195-2BC8-4BEA-B48B-29506A80510D}"/>
                      </a:ext>
                    </a:extLst>
                  </p:cNvPr>
                  <p:cNvSpPr/>
                  <p:nvPr/>
                </p:nvSpPr>
                <p:spPr>
                  <a:xfrm>
                    <a:off x="4091005" y="3151539"/>
                    <a:ext cx="2016633" cy="2312765"/>
                  </a:xfrm>
                  <a:custGeom>
                    <a:avLst/>
                    <a:gdLst>
                      <a:gd name="connsiteX0" fmla="*/ 2016633 w 2016633"/>
                      <a:gd name="connsiteY0" fmla="*/ 1271492 h 2312765"/>
                      <a:gd name="connsiteX1" fmla="*/ 2016633 w 2016633"/>
                      <a:gd name="connsiteY1" fmla="*/ 1432750 h 2312765"/>
                      <a:gd name="connsiteX2" fmla="*/ 1930813 w 2016633"/>
                      <a:gd name="connsiteY2" fmla="*/ 1413320 h 2312765"/>
                      <a:gd name="connsiteX3" fmla="*/ 1732312 w 2016633"/>
                      <a:gd name="connsiteY3" fmla="*/ 1611916 h 2312765"/>
                      <a:gd name="connsiteX4" fmla="*/ 1930813 w 2016633"/>
                      <a:gd name="connsiteY4" fmla="*/ 1810417 h 2312765"/>
                      <a:gd name="connsiteX5" fmla="*/ 2016633 w 2016633"/>
                      <a:gd name="connsiteY5" fmla="*/ 1790986 h 2312765"/>
                      <a:gd name="connsiteX6" fmla="*/ 2016633 w 2016633"/>
                      <a:gd name="connsiteY6" fmla="*/ 2031968 h 2312765"/>
                      <a:gd name="connsiteX7" fmla="*/ 1871282 w 2016633"/>
                      <a:gd name="connsiteY7" fmla="*/ 2024348 h 2312765"/>
                      <a:gd name="connsiteX8" fmla="*/ 1790033 w 2016633"/>
                      <a:gd name="connsiteY8" fmla="*/ 2312765 h 2312765"/>
                      <a:gd name="connsiteX9" fmla="*/ 1528763 w 2016633"/>
                      <a:gd name="connsiteY9" fmla="*/ 2262949 h 2312765"/>
                      <a:gd name="connsiteX10" fmla="*/ 1559243 w 2016633"/>
                      <a:gd name="connsiteY10" fmla="*/ 1966817 h 2312765"/>
                      <a:gd name="connsiteX11" fmla="*/ 1360742 w 2016633"/>
                      <a:gd name="connsiteY11" fmla="*/ 1898332 h 2312765"/>
                      <a:gd name="connsiteX12" fmla="*/ 1200245 w 2016633"/>
                      <a:gd name="connsiteY12" fmla="*/ 2147411 h 2312765"/>
                      <a:gd name="connsiteX13" fmla="*/ 965073 w 2016633"/>
                      <a:gd name="connsiteY13" fmla="*/ 2023205 h 2312765"/>
                      <a:gd name="connsiteX14" fmla="*/ 1079945 w 2016633"/>
                      <a:gd name="connsiteY14" fmla="*/ 1751648 h 2312765"/>
                      <a:gd name="connsiteX15" fmla="*/ 917353 w 2016633"/>
                      <a:gd name="connsiteY15" fmla="*/ 1633538 h 2312765"/>
                      <a:gd name="connsiteX16" fmla="*/ 696659 w 2016633"/>
                      <a:gd name="connsiteY16" fmla="*/ 1825371 h 2312765"/>
                      <a:gd name="connsiteX17" fmla="*/ 505587 w 2016633"/>
                      <a:gd name="connsiteY17" fmla="*/ 1640396 h 2312765"/>
                      <a:gd name="connsiteX18" fmla="*/ 691134 w 2016633"/>
                      <a:gd name="connsiteY18" fmla="*/ 1412557 h 2312765"/>
                      <a:gd name="connsiteX19" fmla="*/ 563213 w 2016633"/>
                      <a:gd name="connsiteY19" fmla="*/ 1244251 h 2312765"/>
                      <a:gd name="connsiteX20" fmla="*/ 295847 w 2016633"/>
                      <a:gd name="connsiteY20" fmla="*/ 1359694 h 2312765"/>
                      <a:gd name="connsiteX21" fmla="*/ 169736 w 2016633"/>
                      <a:gd name="connsiteY21" fmla="*/ 1125569 h 2312765"/>
                      <a:gd name="connsiteX22" fmla="*/ 411671 w 2016633"/>
                      <a:gd name="connsiteY22" fmla="*/ 967073 h 2312765"/>
                      <a:gd name="connsiteX23" fmla="*/ 341662 w 2016633"/>
                      <a:gd name="connsiteY23" fmla="*/ 777049 h 2312765"/>
                      <a:gd name="connsiteX24" fmla="*/ 55436 w 2016633"/>
                      <a:gd name="connsiteY24" fmla="*/ 812863 h 2312765"/>
                      <a:gd name="connsiteX25" fmla="*/ 0 w 2016633"/>
                      <a:gd name="connsiteY25" fmla="*/ 552831 h 2312765"/>
                      <a:gd name="connsiteX26" fmla="*/ 277082 w 2016633"/>
                      <a:gd name="connsiteY26" fmla="*/ 468059 h 2312765"/>
                      <a:gd name="connsiteX27" fmla="*/ 265462 w 2016633"/>
                      <a:gd name="connsiteY27" fmla="*/ 303371 h 2312765"/>
                      <a:gd name="connsiteX28" fmla="*/ 585597 w 2016633"/>
                      <a:gd name="connsiteY28" fmla="*/ 303371 h 2312765"/>
                      <a:gd name="connsiteX29" fmla="*/ 502920 w 2016633"/>
                      <a:gd name="connsiteY29" fmla="*/ 162115 h 2312765"/>
                      <a:gd name="connsiteX30" fmla="*/ 665131 w 2016633"/>
                      <a:gd name="connsiteY30" fmla="*/ 0 h 2312765"/>
                      <a:gd name="connsiteX31" fmla="*/ 827246 w 2016633"/>
                      <a:gd name="connsiteY31" fmla="*/ 162115 h 2312765"/>
                      <a:gd name="connsiteX32" fmla="*/ 744569 w 2016633"/>
                      <a:gd name="connsiteY32" fmla="*/ 303371 h 2312765"/>
                      <a:gd name="connsiteX33" fmla="*/ 1048417 w 2016633"/>
                      <a:gd name="connsiteY33" fmla="*/ 303371 h 2312765"/>
                      <a:gd name="connsiteX34" fmla="*/ 2016633 w 2016633"/>
                      <a:gd name="connsiteY34" fmla="*/ 1271492 h 23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6633" h="2312765">
                        <a:moveTo>
                          <a:pt x="2016633" y="1271492"/>
                        </a:moveTo>
                        <a:lnTo>
                          <a:pt x="2016633" y="1432750"/>
                        </a:lnTo>
                        <a:cubicBezTo>
                          <a:pt x="1990630" y="1420273"/>
                          <a:pt x="1961483" y="1413320"/>
                          <a:pt x="1930813" y="1413320"/>
                        </a:cubicBezTo>
                        <a:cubicBezTo>
                          <a:pt x="1821180" y="1413320"/>
                          <a:pt x="1732312" y="1502188"/>
                          <a:pt x="1732312" y="1611916"/>
                        </a:cubicBezTo>
                        <a:cubicBezTo>
                          <a:pt x="1732312" y="1721548"/>
                          <a:pt x="1821180" y="1810417"/>
                          <a:pt x="1930813" y="1810417"/>
                        </a:cubicBezTo>
                        <a:cubicBezTo>
                          <a:pt x="1961483" y="1810417"/>
                          <a:pt x="1990630" y="1803464"/>
                          <a:pt x="2016633" y="1790986"/>
                        </a:cubicBezTo>
                        <a:lnTo>
                          <a:pt x="2016633" y="2031968"/>
                        </a:lnTo>
                        <a:cubicBezTo>
                          <a:pt x="1967675" y="2031397"/>
                          <a:pt x="1919288" y="2028825"/>
                          <a:pt x="1871282" y="2024348"/>
                        </a:cubicBezTo>
                        <a:lnTo>
                          <a:pt x="1790033" y="2312765"/>
                        </a:lnTo>
                        <a:lnTo>
                          <a:pt x="1528763" y="2262949"/>
                        </a:lnTo>
                        <a:lnTo>
                          <a:pt x="1559243" y="1966817"/>
                        </a:lnTo>
                        <a:cubicBezTo>
                          <a:pt x="1491329" y="1947863"/>
                          <a:pt x="1425131" y="1924907"/>
                          <a:pt x="1360742" y="1898332"/>
                        </a:cubicBezTo>
                        <a:lnTo>
                          <a:pt x="1200245" y="2147411"/>
                        </a:lnTo>
                        <a:lnTo>
                          <a:pt x="965073" y="2023205"/>
                        </a:lnTo>
                        <a:lnTo>
                          <a:pt x="1079945" y="1751648"/>
                        </a:lnTo>
                        <a:cubicBezTo>
                          <a:pt x="1023461" y="1715357"/>
                          <a:pt x="969169" y="1675829"/>
                          <a:pt x="917353" y="1633538"/>
                        </a:cubicBezTo>
                        <a:lnTo>
                          <a:pt x="696659" y="1825371"/>
                        </a:lnTo>
                        <a:lnTo>
                          <a:pt x="505587" y="1640396"/>
                        </a:lnTo>
                        <a:lnTo>
                          <a:pt x="691134" y="1412557"/>
                        </a:lnTo>
                        <a:cubicBezTo>
                          <a:pt x="645224" y="1359122"/>
                          <a:pt x="602456" y="1302925"/>
                          <a:pt x="563213" y="1244251"/>
                        </a:cubicBezTo>
                        <a:lnTo>
                          <a:pt x="295847" y="1359694"/>
                        </a:lnTo>
                        <a:lnTo>
                          <a:pt x="169736" y="1125569"/>
                        </a:lnTo>
                        <a:lnTo>
                          <a:pt x="411671" y="967073"/>
                        </a:lnTo>
                        <a:cubicBezTo>
                          <a:pt x="384810" y="905447"/>
                          <a:pt x="361379" y="842105"/>
                          <a:pt x="341662" y="777049"/>
                        </a:cubicBezTo>
                        <a:lnTo>
                          <a:pt x="55436" y="812863"/>
                        </a:lnTo>
                        <a:lnTo>
                          <a:pt x="0" y="552831"/>
                        </a:lnTo>
                        <a:lnTo>
                          <a:pt x="277082" y="468059"/>
                        </a:lnTo>
                        <a:cubicBezTo>
                          <a:pt x="270796" y="413861"/>
                          <a:pt x="266700" y="358997"/>
                          <a:pt x="265462" y="303371"/>
                        </a:cubicBezTo>
                        <a:lnTo>
                          <a:pt x="585597" y="303371"/>
                        </a:lnTo>
                        <a:cubicBezTo>
                          <a:pt x="536353" y="275558"/>
                          <a:pt x="502920" y="222790"/>
                          <a:pt x="502920" y="162115"/>
                        </a:cubicBezTo>
                        <a:cubicBezTo>
                          <a:pt x="502920" y="72580"/>
                          <a:pt x="575596" y="0"/>
                          <a:pt x="665131" y="0"/>
                        </a:cubicBezTo>
                        <a:cubicBezTo>
                          <a:pt x="754666" y="0"/>
                          <a:pt x="827246" y="72580"/>
                          <a:pt x="827246" y="162115"/>
                        </a:cubicBezTo>
                        <a:cubicBezTo>
                          <a:pt x="827246" y="222790"/>
                          <a:pt x="793909" y="275558"/>
                          <a:pt x="744569" y="303371"/>
                        </a:cubicBezTo>
                        <a:lnTo>
                          <a:pt x="1048417" y="303371"/>
                        </a:lnTo>
                        <a:cubicBezTo>
                          <a:pt x="1062800" y="830771"/>
                          <a:pt x="1489139" y="1257110"/>
                          <a:pt x="2016633" y="1271492"/>
                        </a:cubicBezTo>
                        <a:close/>
                      </a:path>
                    </a:pathLst>
                  </a:custGeom>
                  <a:solidFill>
                    <a:schemeClr val="accent6">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34" name="Freeform: Shape 76">
                    <a:extLst>
                      <a:ext uri="{FF2B5EF4-FFF2-40B4-BE49-F238E27FC236}">
                        <a16:creationId xmlns:a16="http://schemas.microsoft.com/office/drawing/2014/main" id="{687DA17A-ACF2-4DC8-8BBA-87487DF599AD}"/>
                      </a:ext>
                    </a:extLst>
                  </p:cNvPr>
                  <p:cNvSpPr/>
                  <p:nvPr/>
                </p:nvSpPr>
                <p:spPr>
                  <a:xfrm>
                    <a:off x="5859130" y="3454910"/>
                    <a:ext cx="2306192" cy="2009394"/>
                  </a:xfrm>
                  <a:custGeom>
                    <a:avLst/>
                    <a:gdLst>
                      <a:gd name="connsiteX0" fmla="*/ 1971104 w 2306192"/>
                      <a:gd name="connsiteY0" fmla="*/ 451199 h 2009394"/>
                      <a:gd name="connsiteX1" fmla="*/ 1898904 w 2306192"/>
                      <a:gd name="connsiteY1" fmla="*/ 653320 h 2009394"/>
                      <a:gd name="connsiteX2" fmla="*/ 2140649 w 2306192"/>
                      <a:gd name="connsiteY2" fmla="*/ 809054 h 2009394"/>
                      <a:gd name="connsiteX3" fmla="*/ 2016442 w 2306192"/>
                      <a:gd name="connsiteY3" fmla="*/ 1044226 h 2009394"/>
                      <a:gd name="connsiteX4" fmla="*/ 1749076 w 2306192"/>
                      <a:gd name="connsiteY4" fmla="*/ 931164 h 2009394"/>
                      <a:gd name="connsiteX5" fmla="*/ 1628204 w 2306192"/>
                      <a:gd name="connsiteY5" fmla="*/ 1093565 h 2009394"/>
                      <a:gd name="connsiteX6" fmla="*/ 1818608 w 2306192"/>
                      <a:gd name="connsiteY6" fmla="*/ 1312640 h 2009394"/>
                      <a:gd name="connsiteX7" fmla="*/ 1633728 w 2306192"/>
                      <a:gd name="connsiteY7" fmla="*/ 1503712 h 2009394"/>
                      <a:gd name="connsiteX8" fmla="*/ 1404366 w 2306192"/>
                      <a:gd name="connsiteY8" fmla="*/ 1317117 h 2009394"/>
                      <a:gd name="connsiteX9" fmla="*/ 1235773 w 2306192"/>
                      <a:gd name="connsiteY9" fmla="*/ 1441895 h 2009394"/>
                      <a:gd name="connsiteX10" fmla="*/ 1353026 w 2306192"/>
                      <a:gd name="connsiteY10" fmla="*/ 1713548 h 2009394"/>
                      <a:gd name="connsiteX11" fmla="*/ 1118806 w 2306192"/>
                      <a:gd name="connsiteY11" fmla="*/ 1839564 h 2009394"/>
                      <a:gd name="connsiteX12" fmla="*/ 955929 w 2306192"/>
                      <a:gd name="connsiteY12" fmla="*/ 1590675 h 2009394"/>
                      <a:gd name="connsiteX13" fmla="*/ 769048 w 2306192"/>
                      <a:gd name="connsiteY13" fmla="*/ 1657064 h 2009394"/>
                      <a:gd name="connsiteX14" fmla="*/ 806101 w 2306192"/>
                      <a:gd name="connsiteY14" fmla="*/ 1953864 h 2009394"/>
                      <a:gd name="connsiteX15" fmla="*/ 546068 w 2306192"/>
                      <a:gd name="connsiteY15" fmla="*/ 2009394 h 2009394"/>
                      <a:gd name="connsiteX16" fmla="*/ 457200 w 2306192"/>
                      <a:gd name="connsiteY16" fmla="*/ 1718786 h 2009394"/>
                      <a:gd name="connsiteX17" fmla="*/ 303847 w 2306192"/>
                      <a:gd name="connsiteY17" fmla="*/ 1728311 h 2009394"/>
                      <a:gd name="connsiteX18" fmla="*/ 303847 w 2306192"/>
                      <a:gd name="connsiteY18" fmla="*/ 1387126 h 2009394"/>
                      <a:gd name="connsiteX19" fmla="*/ 162211 w 2306192"/>
                      <a:gd name="connsiteY19" fmla="*/ 1470660 h 2009394"/>
                      <a:gd name="connsiteX20" fmla="*/ 0 w 2306192"/>
                      <a:gd name="connsiteY20" fmla="*/ 1308449 h 2009394"/>
                      <a:gd name="connsiteX21" fmla="*/ 162211 w 2306192"/>
                      <a:gd name="connsiteY21" fmla="*/ 1146334 h 2009394"/>
                      <a:gd name="connsiteX22" fmla="*/ 303847 w 2306192"/>
                      <a:gd name="connsiteY22" fmla="*/ 1229868 h 2009394"/>
                      <a:gd name="connsiteX23" fmla="*/ 303847 w 2306192"/>
                      <a:gd name="connsiteY23" fmla="*/ 968216 h 2009394"/>
                      <a:gd name="connsiteX24" fmla="*/ 1272064 w 2306192"/>
                      <a:gd name="connsiteY24" fmla="*/ 0 h 2009394"/>
                      <a:gd name="connsiteX25" fmla="*/ 1455134 w 2306192"/>
                      <a:gd name="connsiteY25" fmla="*/ 0 h 2009394"/>
                      <a:gd name="connsiteX26" fmla="*/ 1435989 w 2306192"/>
                      <a:gd name="connsiteY26" fmla="*/ 85058 h 2009394"/>
                      <a:gd name="connsiteX27" fmla="*/ 1634585 w 2306192"/>
                      <a:gd name="connsiteY27" fmla="*/ 283655 h 2009394"/>
                      <a:gd name="connsiteX28" fmla="*/ 1833086 w 2306192"/>
                      <a:gd name="connsiteY28" fmla="*/ 85058 h 2009394"/>
                      <a:gd name="connsiteX29" fmla="*/ 1813941 w 2306192"/>
                      <a:gd name="connsiteY29" fmla="*/ 0 h 2009394"/>
                      <a:gd name="connsiteX30" fmla="*/ 2040636 w 2306192"/>
                      <a:gd name="connsiteY30" fmla="*/ 0 h 2009394"/>
                      <a:gd name="connsiteX31" fmla="*/ 2031587 w 2306192"/>
                      <a:gd name="connsiteY31" fmla="*/ 141923 h 2009394"/>
                      <a:gd name="connsiteX32" fmla="*/ 2306193 w 2306192"/>
                      <a:gd name="connsiteY32" fmla="*/ 219361 h 2009394"/>
                      <a:gd name="connsiteX33" fmla="*/ 2256187 w 2306192"/>
                      <a:gd name="connsiteY33" fmla="*/ 480536 h 2009394"/>
                      <a:gd name="connsiteX34" fmla="*/ 1971104 w 2306192"/>
                      <a:gd name="connsiteY34" fmla="*/ 451199 h 20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06192" h="2009394">
                        <a:moveTo>
                          <a:pt x="1971104" y="451199"/>
                        </a:moveTo>
                        <a:cubicBezTo>
                          <a:pt x="1951006" y="520446"/>
                          <a:pt x="1926907" y="587883"/>
                          <a:pt x="1898904" y="653320"/>
                        </a:cubicBezTo>
                        <a:lnTo>
                          <a:pt x="2140649" y="809054"/>
                        </a:lnTo>
                        <a:lnTo>
                          <a:pt x="2016442" y="1044226"/>
                        </a:lnTo>
                        <a:lnTo>
                          <a:pt x="1749076" y="931164"/>
                        </a:lnTo>
                        <a:cubicBezTo>
                          <a:pt x="1711928" y="987647"/>
                          <a:pt x="1671542" y="1041845"/>
                          <a:pt x="1628204" y="1093565"/>
                        </a:cubicBezTo>
                        <a:lnTo>
                          <a:pt x="1818608" y="1312640"/>
                        </a:lnTo>
                        <a:lnTo>
                          <a:pt x="1633728" y="1503712"/>
                        </a:lnTo>
                        <a:lnTo>
                          <a:pt x="1404366" y="1317117"/>
                        </a:lnTo>
                        <a:cubicBezTo>
                          <a:pt x="1350740" y="1361980"/>
                          <a:pt x="1294448" y="1403604"/>
                          <a:pt x="1235773" y="1441895"/>
                        </a:cubicBezTo>
                        <a:lnTo>
                          <a:pt x="1353026" y="1713548"/>
                        </a:lnTo>
                        <a:lnTo>
                          <a:pt x="1118806" y="1839564"/>
                        </a:lnTo>
                        <a:lnTo>
                          <a:pt x="955929" y="1590675"/>
                        </a:lnTo>
                        <a:cubicBezTo>
                          <a:pt x="895255" y="1616202"/>
                          <a:pt x="832771" y="1638300"/>
                          <a:pt x="769048" y="1657064"/>
                        </a:cubicBezTo>
                        <a:lnTo>
                          <a:pt x="806101" y="1953864"/>
                        </a:lnTo>
                        <a:lnTo>
                          <a:pt x="546068" y="2009394"/>
                        </a:lnTo>
                        <a:lnTo>
                          <a:pt x="457200" y="1718786"/>
                        </a:lnTo>
                        <a:cubicBezTo>
                          <a:pt x="406813" y="1724025"/>
                          <a:pt x="355568" y="1727264"/>
                          <a:pt x="303847" y="1728311"/>
                        </a:cubicBezTo>
                        <a:lnTo>
                          <a:pt x="303847" y="1387126"/>
                        </a:lnTo>
                        <a:cubicBezTo>
                          <a:pt x="276225" y="1436942"/>
                          <a:pt x="223171" y="1470660"/>
                          <a:pt x="162211" y="1470660"/>
                        </a:cubicBezTo>
                        <a:cubicBezTo>
                          <a:pt x="72580" y="1470660"/>
                          <a:pt x="0" y="1398080"/>
                          <a:pt x="0" y="1308449"/>
                        </a:cubicBezTo>
                        <a:cubicBezTo>
                          <a:pt x="0" y="1218914"/>
                          <a:pt x="72580" y="1146334"/>
                          <a:pt x="162211" y="1146334"/>
                        </a:cubicBezTo>
                        <a:cubicBezTo>
                          <a:pt x="223171" y="1146334"/>
                          <a:pt x="276225" y="1180052"/>
                          <a:pt x="303847" y="1229868"/>
                        </a:cubicBezTo>
                        <a:lnTo>
                          <a:pt x="303847" y="968216"/>
                        </a:lnTo>
                        <a:cubicBezTo>
                          <a:pt x="831247" y="953834"/>
                          <a:pt x="1257776" y="527399"/>
                          <a:pt x="1272064" y="0"/>
                        </a:cubicBezTo>
                        <a:lnTo>
                          <a:pt x="1455134" y="0"/>
                        </a:lnTo>
                        <a:cubicBezTo>
                          <a:pt x="1442847" y="25813"/>
                          <a:pt x="1435989" y="54674"/>
                          <a:pt x="1435989" y="85058"/>
                        </a:cubicBezTo>
                        <a:cubicBezTo>
                          <a:pt x="1435989" y="194691"/>
                          <a:pt x="1524857" y="283655"/>
                          <a:pt x="1634585" y="283655"/>
                        </a:cubicBezTo>
                        <a:cubicBezTo>
                          <a:pt x="1744218" y="283655"/>
                          <a:pt x="1833086" y="194691"/>
                          <a:pt x="1833086" y="85058"/>
                        </a:cubicBezTo>
                        <a:cubicBezTo>
                          <a:pt x="1833086" y="54674"/>
                          <a:pt x="1826228" y="25813"/>
                          <a:pt x="1813941" y="0"/>
                        </a:cubicBezTo>
                        <a:lnTo>
                          <a:pt x="2040636" y="0"/>
                        </a:lnTo>
                        <a:cubicBezTo>
                          <a:pt x="2039493" y="47816"/>
                          <a:pt x="2036445" y="95155"/>
                          <a:pt x="2031587" y="141923"/>
                        </a:cubicBezTo>
                        <a:lnTo>
                          <a:pt x="2306193" y="219361"/>
                        </a:lnTo>
                        <a:lnTo>
                          <a:pt x="2256187" y="480536"/>
                        </a:lnTo>
                        <a:lnTo>
                          <a:pt x="1971104" y="451199"/>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35" name="Freeform: Shape 77">
                    <a:extLst>
                      <a:ext uri="{FF2B5EF4-FFF2-40B4-BE49-F238E27FC236}">
                        <a16:creationId xmlns:a16="http://schemas.microsoft.com/office/drawing/2014/main" id="{037D39DC-45F8-466D-8184-9FF30A5F1F23}"/>
                      </a:ext>
                    </a:extLst>
                  </p:cNvPr>
                  <p:cNvSpPr/>
                  <p:nvPr/>
                </p:nvSpPr>
                <p:spPr>
                  <a:xfrm>
                    <a:off x="6162978" y="1390272"/>
                    <a:ext cx="2016728" cy="2312955"/>
                  </a:xfrm>
                  <a:custGeom>
                    <a:avLst/>
                    <a:gdLst>
                      <a:gd name="connsiteX0" fmla="*/ 1737265 w 2016728"/>
                      <a:gd name="connsiteY0" fmla="*/ 2009394 h 2312955"/>
                      <a:gd name="connsiteX1" fmla="*/ 1409795 w 2016728"/>
                      <a:gd name="connsiteY1" fmla="*/ 2009394 h 2312955"/>
                      <a:gd name="connsiteX2" fmla="*/ 1492853 w 2016728"/>
                      <a:gd name="connsiteY2" fmla="*/ 2150840 h 2312955"/>
                      <a:gd name="connsiteX3" fmla="*/ 1330738 w 2016728"/>
                      <a:gd name="connsiteY3" fmla="*/ 2312956 h 2312955"/>
                      <a:gd name="connsiteX4" fmla="*/ 1168622 w 2016728"/>
                      <a:gd name="connsiteY4" fmla="*/ 2150840 h 2312955"/>
                      <a:gd name="connsiteX5" fmla="*/ 1251585 w 2016728"/>
                      <a:gd name="connsiteY5" fmla="*/ 2009394 h 2312955"/>
                      <a:gd name="connsiteX6" fmla="*/ 968216 w 2016728"/>
                      <a:gd name="connsiteY6" fmla="*/ 2009394 h 2312955"/>
                      <a:gd name="connsiteX7" fmla="*/ 0 w 2016728"/>
                      <a:gd name="connsiteY7" fmla="*/ 1041178 h 2312955"/>
                      <a:gd name="connsiteX8" fmla="*/ 0 w 2016728"/>
                      <a:gd name="connsiteY8" fmla="*/ 855440 h 2312955"/>
                      <a:gd name="connsiteX9" fmla="*/ 85154 w 2016728"/>
                      <a:gd name="connsiteY9" fmla="*/ 874586 h 2312955"/>
                      <a:gd name="connsiteX10" fmla="*/ 283750 w 2016728"/>
                      <a:gd name="connsiteY10" fmla="*/ 675989 h 2312955"/>
                      <a:gd name="connsiteX11" fmla="*/ 85154 w 2016728"/>
                      <a:gd name="connsiteY11" fmla="*/ 477488 h 2312955"/>
                      <a:gd name="connsiteX12" fmla="*/ 0 w 2016728"/>
                      <a:gd name="connsiteY12" fmla="*/ 496634 h 2312955"/>
                      <a:gd name="connsiteX13" fmla="*/ 0 w 2016728"/>
                      <a:gd name="connsiteY13" fmla="*/ 249269 h 2312955"/>
                      <a:gd name="connsiteX14" fmla="*/ 153734 w 2016728"/>
                      <a:gd name="connsiteY14" fmla="*/ 258890 h 2312955"/>
                      <a:gd name="connsiteX15" fmla="*/ 226600 w 2016728"/>
                      <a:gd name="connsiteY15" fmla="*/ 0 h 2312955"/>
                      <a:gd name="connsiteX16" fmla="*/ 487871 w 2016728"/>
                      <a:gd name="connsiteY16" fmla="*/ 49816 h 2312955"/>
                      <a:gd name="connsiteX17" fmla="*/ 460153 w 2016728"/>
                      <a:gd name="connsiteY17" fmla="*/ 319088 h 2312955"/>
                      <a:gd name="connsiteX18" fmla="*/ 668941 w 2016728"/>
                      <a:gd name="connsiteY18" fmla="*/ 394335 h 2312955"/>
                      <a:gd name="connsiteX19" fmla="*/ 816483 w 2016728"/>
                      <a:gd name="connsiteY19" fmla="*/ 165354 h 2312955"/>
                      <a:gd name="connsiteX20" fmla="*/ 1051560 w 2016728"/>
                      <a:gd name="connsiteY20" fmla="*/ 289560 h 2312955"/>
                      <a:gd name="connsiteX21" fmla="*/ 944023 w 2016728"/>
                      <a:gd name="connsiteY21" fmla="*/ 543687 h 2312955"/>
                      <a:gd name="connsiteX22" fmla="*/ 1110806 w 2016728"/>
                      <a:gd name="connsiteY22" fmla="*/ 669227 h 2312955"/>
                      <a:gd name="connsiteX23" fmla="*/ 1319974 w 2016728"/>
                      <a:gd name="connsiteY23" fmla="*/ 487394 h 2312955"/>
                      <a:gd name="connsiteX24" fmla="*/ 1511046 w 2016728"/>
                      <a:gd name="connsiteY24" fmla="*/ 672370 h 2312955"/>
                      <a:gd name="connsiteX25" fmla="*/ 1331690 w 2016728"/>
                      <a:gd name="connsiteY25" fmla="*/ 892683 h 2312955"/>
                      <a:gd name="connsiteX26" fmla="*/ 1458373 w 2016728"/>
                      <a:gd name="connsiteY26" fmla="*/ 1066419 h 2312955"/>
                      <a:gd name="connsiteX27" fmla="*/ 1720882 w 2016728"/>
                      <a:gd name="connsiteY27" fmla="*/ 953072 h 2312955"/>
                      <a:gd name="connsiteX28" fmla="*/ 1846898 w 2016728"/>
                      <a:gd name="connsiteY28" fmla="*/ 1187196 h 2312955"/>
                      <a:gd name="connsiteX29" fmla="*/ 1604105 w 2016728"/>
                      <a:gd name="connsiteY29" fmla="*/ 1346168 h 2312955"/>
                      <a:gd name="connsiteX30" fmla="*/ 1670209 w 2016728"/>
                      <a:gd name="connsiteY30" fmla="*/ 1536287 h 2312955"/>
                      <a:gd name="connsiteX31" fmla="*/ 1961198 w 2016728"/>
                      <a:gd name="connsiteY31" fmla="*/ 1499902 h 2312955"/>
                      <a:gd name="connsiteX32" fmla="*/ 2016728 w 2016728"/>
                      <a:gd name="connsiteY32" fmla="*/ 1759934 h 2312955"/>
                      <a:gd name="connsiteX33" fmla="*/ 1728978 w 2016728"/>
                      <a:gd name="connsiteY33" fmla="*/ 1847945 h 2312955"/>
                      <a:gd name="connsiteX34" fmla="*/ 1737265 w 2016728"/>
                      <a:gd name="connsiteY34" fmla="*/ 2009394 h 231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6728" h="2312955">
                        <a:moveTo>
                          <a:pt x="1737265" y="2009394"/>
                        </a:moveTo>
                        <a:lnTo>
                          <a:pt x="1409795" y="2009394"/>
                        </a:lnTo>
                        <a:cubicBezTo>
                          <a:pt x="1459325" y="2037112"/>
                          <a:pt x="1492853" y="2090071"/>
                          <a:pt x="1492853" y="2150840"/>
                        </a:cubicBezTo>
                        <a:cubicBezTo>
                          <a:pt x="1492853" y="2240375"/>
                          <a:pt x="1420273" y="2312956"/>
                          <a:pt x="1330738" y="2312956"/>
                        </a:cubicBezTo>
                        <a:cubicBezTo>
                          <a:pt x="1241203" y="2312956"/>
                          <a:pt x="1168622" y="2240375"/>
                          <a:pt x="1168622" y="2150840"/>
                        </a:cubicBezTo>
                        <a:cubicBezTo>
                          <a:pt x="1168622" y="2090071"/>
                          <a:pt x="1202055" y="2037112"/>
                          <a:pt x="1251585" y="2009394"/>
                        </a:cubicBezTo>
                        <a:lnTo>
                          <a:pt x="968216" y="2009394"/>
                        </a:lnTo>
                        <a:cubicBezTo>
                          <a:pt x="953929" y="1481995"/>
                          <a:pt x="527399" y="1055561"/>
                          <a:pt x="0" y="1041178"/>
                        </a:cubicBezTo>
                        <a:lnTo>
                          <a:pt x="0" y="855440"/>
                        </a:lnTo>
                        <a:cubicBezTo>
                          <a:pt x="25813" y="867728"/>
                          <a:pt x="54674" y="874586"/>
                          <a:pt x="85154" y="874586"/>
                        </a:cubicBezTo>
                        <a:cubicBezTo>
                          <a:pt x="194882" y="874586"/>
                          <a:pt x="283750" y="785717"/>
                          <a:pt x="283750" y="675989"/>
                        </a:cubicBezTo>
                        <a:cubicBezTo>
                          <a:pt x="283750" y="566357"/>
                          <a:pt x="194882" y="477488"/>
                          <a:pt x="85154" y="477488"/>
                        </a:cubicBezTo>
                        <a:cubicBezTo>
                          <a:pt x="54674" y="477488"/>
                          <a:pt x="25813" y="484346"/>
                          <a:pt x="0" y="496634"/>
                        </a:cubicBezTo>
                        <a:lnTo>
                          <a:pt x="0" y="249269"/>
                        </a:lnTo>
                        <a:cubicBezTo>
                          <a:pt x="51816" y="250317"/>
                          <a:pt x="103156" y="253556"/>
                          <a:pt x="153734" y="258890"/>
                        </a:cubicBezTo>
                        <a:lnTo>
                          <a:pt x="226600" y="0"/>
                        </a:lnTo>
                        <a:lnTo>
                          <a:pt x="487871" y="49816"/>
                        </a:lnTo>
                        <a:lnTo>
                          <a:pt x="460153" y="319088"/>
                        </a:lnTo>
                        <a:cubicBezTo>
                          <a:pt x="531781" y="339852"/>
                          <a:pt x="601504" y="364998"/>
                          <a:pt x="668941" y="394335"/>
                        </a:cubicBezTo>
                        <a:lnTo>
                          <a:pt x="816483" y="165354"/>
                        </a:lnTo>
                        <a:lnTo>
                          <a:pt x="1051560" y="289560"/>
                        </a:lnTo>
                        <a:lnTo>
                          <a:pt x="944023" y="543687"/>
                        </a:lnTo>
                        <a:cubicBezTo>
                          <a:pt x="1002221" y="582263"/>
                          <a:pt x="1057847" y="624173"/>
                          <a:pt x="1110806" y="669227"/>
                        </a:cubicBezTo>
                        <a:lnTo>
                          <a:pt x="1319974" y="487394"/>
                        </a:lnTo>
                        <a:lnTo>
                          <a:pt x="1511046" y="672370"/>
                        </a:lnTo>
                        <a:lnTo>
                          <a:pt x="1331690" y="892683"/>
                        </a:lnTo>
                        <a:cubicBezTo>
                          <a:pt x="1377315" y="947928"/>
                          <a:pt x="1419606" y="1005840"/>
                          <a:pt x="1458373" y="1066419"/>
                        </a:cubicBezTo>
                        <a:lnTo>
                          <a:pt x="1720882" y="953072"/>
                        </a:lnTo>
                        <a:lnTo>
                          <a:pt x="1846898" y="1187196"/>
                        </a:lnTo>
                        <a:lnTo>
                          <a:pt x="1604105" y="1346168"/>
                        </a:lnTo>
                        <a:cubicBezTo>
                          <a:pt x="1629632" y="1407890"/>
                          <a:pt x="1651730" y="1471327"/>
                          <a:pt x="1670209" y="1536287"/>
                        </a:cubicBezTo>
                        <a:lnTo>
                          <a:pt x="1961198" y="1499902"/>
                        </a:lnTo>
                        <a:lnTo>
                          <a:pt x="2016728" y="1759934"/>
                        </a:lnTo>
                        <a:lnTo>
                          <a:pt x="1728978" y="1847945"/>
                        </a:lnTo>
                        <a:cubicBezTo>
                          <a:pt x="1734026" y="1901095"/>
                          <a:pt x="1736884" y="1955006"/>
                          <a:pt x="1737265" y="2009394"/>
                        </a:cubicBezTo>
                        <a:close/>
                      </a:path>
                    </a:pathLst>
                  </a:custGeom>
                  <a:solidFill>
                    <a:schemeClr val="accent4">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6" name="Freeform: Shape 78">
                    <a:extLst>
                      <a:ext uri="{FF2B5EF4-FFF2-40B4-BE49-F238E27FC236}">
                        <a16:creationId xmlns:a16="http://schemas.microsoft.com/office/drawing/2014/main" id="{189F2B47-4AFF-4B8E-9CE3-557DDD2E28E1}"/>
                      </a:ext>
                    </a:extLst>
                  </p:cNvPr>
                  <p:cNvSpPr/>
                  <p:nvPr/>
                </p:nvSpPr>
                <p:spPr>
                  <a:xfrm>
                    <a:off x="4105387" y="1390272"/>
                    <a:ext cx="2305431" cy="2009394"/>
                  </a:xfrm>
                  <a:custGeom>
                    <a:avLst/>
                    <a:gdLst>
                      <a:gd name="connsiteX0" fmla="*/ 2305431 w 2305431"/>
                      <a:gd name="connsiteY0" fmla="*/ 675704 h 2009394"/>
                      <a:gd name="connsiteX1" fmla="*/ 2143506 w 2305431"/>
                      <a:gd name="connsiteY1" fmla="*/ 837629 h 2009394"/>
                      <a:gd name="connsiteX2" fmla="*/ 2002250 w 2305431"/>
                      <a:gd name="connsiteY2" fmla="*/ 754856 h 2009394"/>
                      <a:gd name="connsiteX3" fmla="*/ 2002250 w 2305431"/>
                      <a:gd name="connsiteY3" fmla="*/ 1041273 h 2009394"/>
                      <a:gd name="connsiteX4" fmla="*/ 1034034 w 2305431"/>
                      <a:gd name="connsiteY4" fmla="*/ 2009394 h 2009394"/>
                      <a:gd name="connsiteX5" fmla="*/ 830199 w 2305431"/>
                      <a:gd name="connsiteY5" fmla="*/ 2009394 h 2009394"/>
                      <a:gd name="connsiteX6" fmla="*/ 849344 w 2305431"/>
                      <a:gd name="connsiteY6" fmla="*/ 1924145 h 2009394"/>
                      <a:gd name="connsiteX7" fmla="*/ 650653 w 2305431"/>
                      <a:gd name="connsiteY7" fmla="*/ 1725549 h 2009394"/>
                      <a:gd name="connsiteX8" fmla="*/ 452247 w 2305431"/>
                      <a:gd name="connsiteY8" fmla="*/ 1924145 h 2009394"/>
                      <a:gd name="connsiteX9" fmla="*/ 471392 w 2305431"/>
                      <a:gd name="connsiteY9" fmla="*/ 2009394 h 2009394"/>
                      <a:gd name="connsiteX10" fmla="*/ 250508 w 2305431"/>
                      <a:gd name="connsiteY10" fmla="*/ 2009394 h 2009394"/>
                      <a:gd name="connsiteX11" fmla="*/ 257651 w 2305431"/>
                      <a:gd name="connsiteY11" fmla="*/ 1862614 h 2009394"/>
                      <a:gd name="connsiteX12" fmla="*/ 0 w 2305431"/>
                      <a:gd name="connsiteY12" fmla="*/ 1790033 h 2009394"/>
                      <a:gd name="connsiteX13" fmla="*/ 49911 w 2305431"/>
                      <a:gd name="connsiteY13" fmla="*/ 1528858 h 2009394"/>
                      <a:gd name="connsiteX14" fmla="*/ 312325 w 2305431"/>
                      <a:gd name="connsiteY14" fmla="*/ 1555909 h 2009394"/>
                      <a:gd name="connsiteX15" fmla="*/ 385382 w 2305431"/>
                      <a:gd name="connsiteY15" fmla="*/ 1341977 h 2009394"/>
                      <a:gd name="connsiteX16" fmla="*/ 165354 w 2305431"/>
                      <a:gd name="connsiteY16" fmla="*/ 1200341 h 2009394"/>
                      <a:gd name="connsiteX17" fmla="*/ 289655 w 2305431"/>
                      <a:gd name="connsiteY17" fmla="*/ 965168 h 2009394"/>
                      <a:gd name="connsiteX18" fmla="*/ 529209 w 2305431"/>
                      <a:gd name="connsiteY18" fmla="*/ 1066514 h 2009394"/>
                      <a:gd name="connsiteX19" fmla="*/ 657035 w 2305431"/>
                      <a:gd name="connsiteY19" fmla="*/ 891731 h 2009394"/>
                      <a:gd name="connsiteX20" fmla="*/ 487394 w 2305431"/>
                      <a:gd name="connsiteY20" fmla="*/ 696754 h 2009394"/>
                      <a:gd name="connsiteX21" fmla="*/ 672465 w 2305431"/>
                      <a:gd name="connsiteY21" fmla="*/ 505682 h 2009394"/>
                      <a:gd name="connsiteX22" fmla="*/ 875157 w 2305431"/>
                      <a:gd name="connsiteY22" fmla="*/ 670655 h 2009394"/>
                      <a:gd name="connsiteX23" fmla="*/ 1056513 w 2305431"/>
                      <a:gd name="connsiteY23" fmla="*/ 535305 h 2009394"/>
                      <a:gd name="connsiteX24" fmla="*/ 953072 w 2305431"/>
                      <a:gd name="connsiteY24" fmla="*/ 295847 h 2009394"/>
                      <a:gd name="connsiteX25" fmla="*/ 1187196 w 2305431"/>
                      <a:gd name="connsiteY25" fmla="*/ 169831 h 2009394"/>
                      <a:gd name="connsiteX26" fmla="*/ 1330928 w 2305431"/>
                      <a:gd name="connsiteY26" fmla="*/ 389001 h 2009394"/>
                      <a:gd name="connsiteX27" fmla="*/ 1532763 w 2305431"/>
                      <a:gd name="connsiteY27" fmla="*/ 317564 h 2009394"/>
                      <a:gd name="connsiteX28" fmla="*/ 1500092 w 2305431"/>
                      <a:gd name="connsiteY28" fmla="*/ 55531 h 2009394"/>
                      <a:gd name="connsiteX29" fmla="*/ 1760125 w 2305431"/>
                      <a:gd name="connsiteY29" fmla="*/ 0 h 2009394"/>
                      <a:gd name="connsiteX30" fmla="*/ 1838992 w 2305431"/>
                      <a:gd name="connsiteY30" fmla="*/ 258318 h 2009394"/>
                      <a:gd name="connsiteX31" fmla="*/ 2002250 w 2305431"/>
                      <a:gd name="connsiteY31" fmla="*/ 249079 h 2009394"/>
                      <a:gd name="connsiteX32" fmla="*/ 2002250 w 2305431"/>
                      <a:gd name="connsiteY32" fmla="*/ 596551 h 2009394"/>
                      <a:gd name="connsiteX33" fmla="*/ 2143506 w 2305431"/>
                      <a:gd name="connsiteY33" fmla="*/ 513779 h 2009394"/>
                      <a:gd name="connsiteX34" fmla="*/ 2305431 w 2305431"/>
                      <a:gd name="connsiteY34" fmla="*/ 675704 h 20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05431" h="2009394">
                        <a:moveTo>
                          <a:pt x="2305431" y="675704"/>
                        </a:moveTo>
                        <a:cubicBezTo>
                          <a:pt x="2305431" y="765143"/>
                          <a:pt x="2232851" y="837629"/>
                          <a:pt x="2143506" y="837629"/>
                        </a:cubicBezTo>
                        <a:cubicBezTo>
                          <a:pt x="2082832" y="837629"/>
                          <a:pt x="2029968" y="804291"/>
                          <a:pt x="2002250" y="754856"/>
                        </a:cubicBezTo>
                        <a:lnTo>
                          <a:pt x="2002250" y="1041273"/>
                        </a:lnTo>
                        <a:cubicBezTo>
                          <a:pt x="1474756" y="1055656"/>
                          <a:pt x="1048417" y="1481995"/>
                          <a:pt x="1034034" y="2009394"/>
                        </a:cubicBezTo>
                        <a:lnTo>
                          <a:pt x="830199" y="2009394"/>
                        </a:lnTo>
                        <a:cubicBezTo>
                          <a:pt x="842391" y="1983581"/>
                          <a:pt x="849344" y="1954625"/>
                          <a:pt x="849344" y="1924145"/>
                        </a:cubicBezTo>
                        <a:cubicBezTo>
                          <a:pt x="849344" y="1814513"/>
                          <a:pt x="760381" y="1725549"/>
                          <a:pt x="650653" y="1725549"/>
                        </a:cubicBezTo>
                        <a:cubicBezTo>
                          <a:pt x="541020" y="1725549"/>
                          <a:pt x="452247" y="1814513"/>
                          <a:pt x="452247" y="1924145"/>
                        </a:cubicBezTo>
                        <a:cubicBezTo>
                          <a:pt x="452247" y="1954625"/>
                          <a:pt x="459010" y="1983581"/>
                          <a:pt x="471392" y="2009394"/>
                        </a:cubicBezTo>
                        <a:lnTo>
                          <a:pt x="250508" y="2009394"/>
                        </a:lnTo>
                        <a:cubicBezTo>
                          <a:pt x="250793" y="1959959"/>
                          <a:pt x="253365" y="1911096"/>
                          <a:pt x="257651" y="1862614"/>
                        </a:cubicBezTo>
                        <a:lnTo>
                          <a:pt x="0" y="1790033"/>
                        </a:lnTo>
                        <a:lnTo>
                          <a:pt x="49911" y="1528858"/>
                        </a:lnTo>
                        <a:lnTo>
                          <a:pt x="312325" y="1555909"/>
                        </a:lnTo>
                        <a:cubicBezTo>
                          <a:pt x="332137" y="1482566"/>
                          <a:pt x="356616" y="1411129"/>
                          <a:pt x="385382" y="1341977"/>
                        </a:cubicBezTo>
                        <a:lnTo>
                          <a:pt x="165354" y="1200341"/>
                        </a:lnTo>
                        <a:lnTo>
                          <a:pt x="289655" y="965168"/>
                        </a:lnTo>
                        <a:lnTo>
                          <a:pt x="529209" y="1066514"/>
                        </a:lnTo>
                        <a:cubicBezTo>
                          <a:pt x="568357" y="1005554"/>
                          <a:pt x="610934" y="947261"/>
                          <a:pt x="657035" y="891731"/>
                        </a:cubicBezTo>
                        <a:lnTo>
                          <a:pt x="487394" y="696754"/>
                        </a:lnTo>
                        <a:lnTo>
                          <a:pt x="672465" y="505682"/>
                        </a:lnTo>
                        <a:lnTo>
                          <a:pt x="875157" y="670655"/>
                        </a:lnTo>
                        <a:cubicBezTo>
                          <a:pt x="932688" y="621792"/>
                          <a:pt x="993076" y="576548"/>
                          <a:pt x="1056513" y="535305"/>
                        </a:cubicBezTo>
                        <a:lnTo>
                          <a:pt x="953072" y="295847"/>
                        </a:lnTo>
                        <a:lnTo>
                          <a:pt x="1187196" y="169831"/>
                        </a:lnTo>
                        <a:lnTo>
                          <a:pt x="1330928" y="389001"/>
                        </a:lnTo>
                        <a:cubicBezTo>
                          <a:pt x="1396175" y="361283"/>
                          <a:pt x="1463707" y="337375"/>
                          <a:pt x="1532763" y="317564"/>
                        </a:cubicBezTo>
                        <a:lnTo>
                          <a:pt x="1500092" y="55531"/>
                        </a:lnTo>
                        <a:lnTo>
                          <a:pt x="1760125" y="0"/>
                        </a:lnTo>
                        <a:lnTo>
                          <a:pt x="1838992" y="258318"/>
                        </a:lnTo>
                        <a:cubicBezTo>
                          <a:pt x="1892713" y="252794"/>
                          <a:pt x="1947196" y="249650"/>
                          <a:pt x="2002250" y="249079"/>
                        </a:cubicBezTo>
                        <a:lnTo>
                          <a:pt x="2002250" y="596551"/>
                        </a:lnTo>
                        <a:cubicBezTo>
                          <a:pt x="2029968" y="547211"/>
                          <a:pt x="2082832" y="513779"/>
                          <a:pt x="2143506" y="513779"/>
                        </a:cubicBezTo>
                        <a:cubicBezTo>
                          <a:pt x="2232851" y="513779"/>
                          <a:pt x="2305431" y="586264"/>
                          <a:pt x="2305431" y="675704"/>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grpSp>
            <p:sp>
              <p:nvSpPr>
                <p:cNvPr id="29" name="Shape">
                  <a:extLst>
                    <a:ext uri="{FF2B5EF4-FFF2-40B4-BE49-F238E27FC236}">
                      <a16:creationId xmlns:a16="http://schemas.microsoft.com/office/drawing/2014/main" id="{5F835C06-511D-4237-861F-00CFADB27406}"/>
                    </a:ext>
                  </a:extLst>
                </p:cNvPr>
                <p:cNvSpPr/>
                <p:nvPr/>
              </p:nvSpPr>
              <p:spPr>
                <a:xfrm>
                  <a:off x="7640526" y="4905167"/>
                  <a:ext cx="557811" cy="515778"/>
                </a:xfrm>
                <a:custGeom>
                  <a:avLst/>
                  <a:gdLst/>
                  <a:ahLst/>
                  <a:cxnLst>
                    <a:cxn ang="0">
                      <a:pos x="wd2" y="hd2"/>
                    </a:cxn>
                    <a:cxn ang="5400000">
                      <a:pos x="wd2" y="hd2"/>
                    </a:cxn>
                    <a:cxn ang="10800000">
                      <a:pos x="wd2" y="hd2"/>
                    </a:cxn>
                    <a:cxn ang="16200000">
                      <a:pos x="wd2" y="hd2"/>
                    </a:cxn>
                  </a:cxnLst>
                  <a:rect l="0" t="0" r="r" b="b"/>
                  <a:pathLst>
                    <a:path w="21502" h="21510" extrusionOk="0">
                      <a:moveTo>
                        <a:pt x="16953" y="8"/>
                      </a:moveTo>
                      <a:cubicBezTo>
                        <a:pt x="15936" y="90"/>
                        <a:pt x="15938" y="94"/>
                        <a:pt x="15938" y="94"/>
                      </a:cubicBezTo>
                      <a:cubicBezTo>
                        <a:pt x="15787" y="135"/>
                        <a:pt x="15667" y="302"/>
                        <a:pt x="15629" y="466"/>
                      </a:cubicBezTo>
                      <a:cubicBezTo>
                        <a:pt x="15554" y="1861"/>
                        <a:pt x="15559" y="1861"/>
                        <a:pt x="15559" y="1861"/>
                      </a:cubicBezTo>
                      <a:cubicBezTo>
                        <a:pt x="15144" y="2066"/>
                        <a:pt x="14766" y="2389"/>
                        <a:pt x="14464" y="2758"/>
                      </a:cubicBezTo>
                      <a:cubicBezTo>
                        <a:pt x="13220" y="2389"/>
                        <a:pt x="13220" y="2386"/>
                        <a:pt x="13220" y="2386"/>
                      </a:cubicBezTo>
                      <a:cubicBezTo>
                        <a:pt x="13069" y="2345"/>
                        <a:pt x="12880" y="2432"/>
                        <a:pt x="12805" y="2596"/>
                      </a:cubicBezTo>
                      <a:cubicBezTo>
                        <a:pt x="12390" y="3580"/>
                        <a:pt x="12390" y="3580"/>
                        <a:pt x="12390" y="3580"/>
                      </a:cubicBezTo>
                      <a:cubicBezTo>
                        <a:pt x="12314" y="3744"/>
                        <a:pt x="12389" y="3946"/>
                        <a:pt x="12540" y="4028"/>
                      </a:cubicBezTo>
                      <a:cubicBezTo>
                        <a:pt x="13595" y="4807"/>
                        <a:pt x="13599" y="4811"/>
                        <a:pt x="13599" y="4811"/>
                      </a:cubicBezTo>
                      <a:cubicBezTo>
                        <a:pt x="13599" y="5057"/>
                        <a:pt x="13599" y="5301"/>
                        <a:pt x="13599" y="5547"/>
                      </a:cubicBezTo>
                      <a:cubicBezTo>
                        <a:pt x="13637" y="5834"/>
                        <a:pt x="13674" y="6084"/>
                        <a:pt x="13749" y="6330"/>
                      </a:cubicBezTo>
                      <a:cubicBezTo>
                        <a:pt x="12844" y="7314"/>
                        <a:pt x="12840" y="7313"/>
                        <a:pt x="12840" y="7313"/>
                      </a:cubicBezTo>
                      <a:cubicBezTo>
                        <a:pt x="12727" y="7436"/>
                        <a:pt x="12692" y="7639"/>
                        <a:pt x="12805" y="7762"/>
                      </a:cubicBezTo>
                      <a:cubicBezTo>
                        <a:pt x="13370" y="8664"/>
                        <a:pt x="13370" y="8660"/>
                        <a:pt x="13370" y="8660"/>
                      </a:cubicBezTo>
                      <a:cubicBezTo>
                        <a:pt x="13483" y="8783"/>
                        <a:pt x="13669" y="8866"/>
                        <a:pt x="13820" y="8784"/>
                      </a:cubicBezTo>
                      <a:cubicBezTo>
                        <a:pt x="14951" y="8128"/>
                        <a:pt x="14950" y="8135"/>
                        <a:pt x="14950" y="8135"/>
                      </a:cubicBezTo>
                      <a:cubicBezTo>
                        <a:pt x="15327" y="8422"/>
                        <a:pt x="15786" y="8664"/>
                        <a:pt x="16238" y="8746"/>
                      </a:cubicBezTo>
                      <a:cubicBezTo>
                        <a:pt x="16578" y="10099"/>
                        <a:pt x="16574" y="10102"/>
                        <a:pt x="16574" y="10102"/>
                      </a:cubicBezTo>
                      <a:cubicBezTo>
                        <a:pt x="16611" y="10266"/>
                        <a:pt x="16767" y="10388"/>
                        <a:pt x="16918" y="10388"/>
                      </a:cubicBezTo>
                      <a:cubicBezTo>
                        <a:pt x="17936" y="10265"/>
                        <a:pt x="17933" y="10264"/>
                        <a:pt x="17933" y="10264"/>
                      </a:cubicBezTo>
                      <a:cubicBezTo>
                        <a:pt x="18084" y="10264"/>
                        <a:pt x="18233" y="10094"/>
                        <a:pt x="18233" y="9930"/>
                      </a:cubicBezTo>
                      <a:cubicBezTo>
                        <a:pt x="18309" y="8536"/>
                        <a:pt x="18313" y="8545"/>
                        <a:pt x="18313" y="8545"/>
                      </a:cubicBezTo>
                      <a:cubicBezTo>
                        <a:pt x="18727" y="8299"/>
                        <a:pt x="19097" y="8007"/>
                        <a:pt x="19398" y="7638"/>
                      </a:cubicBezTo>
                      <a:cubicBezTo>
                        <a:pt x="20642" y="8007"/>
                        <a:pt x="20643" y="8011"/>
                        <a:pt x="20643" y="8011"/>
                      </a:cubicBezTo>
                      <a:cubicBezTo>
                        <a:pt x="20831" y="8052"/>
                        <a:pt x="20982" y="7965"/>
                        <a:pt x="21058" y="7800"/>
                      </a:cubicBezTo>
                      <a:cubicBezTo>
                        <a:pt x="21472" y="6816"/>
                        <a:pt x="21473" y="6817"/>
                        <a:pt x="21473" y="6817"/>
                      </a:cubicBezTo>
                      <a:cubicBezTo>
                        <a:pt x="21548" y="6653"/>
                        <a:pt x="21471" y="6453"/>
                        <a:pt x="21358" y="6330"/>
                      </a:cubicBezTo>
                      <a:cubicBezTo>
                        <a:pt x="20265" y="5592"/>
                        <a:pt x="20272" y="5585"/>
                        <a:pt x="20272" y="5585"/>
                      </a:cubicBezTo>
                      <a:cubicBezTo>
                        <a:pt x="20310" y="5339"/>
                        <a:pt x="20310" y="5058"/>
                        <a:pt x="20272" y="4811"/>
                      </a:cubicBezTo>
                      <a:cubicBezTo>
                        <a:pt x="20234" y="4565"/>
                        <a:pt x="20197" y="4313"/>
                        <a:pt x="20122" y="4067"/>
                      </a:cubicBezTo>
                      <a:cubicBezTo>
                        <a:pt x="21027" y="3082"/>
                        <a:pt x="21022" y="3083"/>
                        <a:pt x="21022" y="3083"/>
                      </a:cubicBezTo>
                      <a:cubicBezTo>
                        <a:pt x="21136" y="2960"/>
                        <a:pt x="21171" y="2760"/>
                        <a:pt x="21058" y="2596"/>
                      </a:cubicBezTo>
                      <a:cubicBezTo>
                        <a:pt x="20492" y="1735"/>
                        <a:pt x="20493" y="1736"/>
                        <a:pt x="20493" y="1736"/>
                      </a:cubicBezTo>
                      <a:cubicBezTo>
                        <a:pt x="20380" y="1572"/>
                        <a:pt x="20193" y="1530"/>
                        <a:pt x="20043" y="1612"/>
                      </a:cubicBezTo>
                      <a:cubicBezTo>
                        <a:pt x="18912" y="2227"/>
                        <a:pt x="18913" y="2224"/>
                        <a:pt x="18913" y="2224"/>
                      </a:cubicBezTo>
                      <a:cubicBezTo>
                        <a:pt x="18536" y="1936"/>
                        <a:pt x="18123" y="1735"/>
                        <a:pt x="17633" y="1612"/>
                      </a:cubicBezTo>
                      <a:cubicBezTo>
                        <a:pt x="17331" y="259"/>
                        <a:pt x="17333" y="256"/>
                        <a:pt x="17333" y="256"/>
                      </a:cubicBezTo>
                      <a:cubicBezTo>
                        <a:pt x="17295" y="92"/>
                        <a:pt x="17104" y="-33"/>
                        <a:pt x="16953" y="8"/>
                      </a:cubicBezTo>
                      <a:close/>
                      <a:moveTo>
                        <a:pt x="16759" y="3255"/>
                      </a:moveTo>
                      <a:cubicBezTo>
                        <a:pt x="17739" y="3173"/>
                        <a:pt x="18614" y="3946"/>
                        <a:pt x="18727" y="5012"/>
                      </a:cubicBezTo>
                      <a:cubicBezTo>
                        <a:pt x="18803" y="6037"/>
                        <a:pt x="18083" y="7021"/>
                        <a:pt x="17103" y="7103"/>
                      </a:cubicBezTo>
                      <a:cubicBezTo>
                        <a:pt x="16161" y="7226"/>
                        <a:pt x="15255" y="6451"/>
                        <a:pt x="15179" y="5384"/>
                      </a:cubicBezTo>
                      <a:cubicBezTo>
                        <a:pt x="15066" y="4318"/>
                        <a:pt x="15779" y="3378"/>
                        <a:pt x="16759" y="3255"/>
                      </a:cubicBezTo>
                      <a:close/>
                      <a:moveTo>
                        <a:pt x="6414" y="4620"/>
                      </a:moveTo>
                      <a:cubicBezTo>
                        <a:pt x="4637" y="5195"/>
                        <a:pt x="4640" y="5203"/>
                        <a:pt x="4640" y="5203"/>
                      </a:cubicBezTo>
                      <a:cubicBezTo>
                        <a:pt x="4413" y="5285"/>
                        <a:pt x="4293" y="5523"/>
                        <a:pt x="4331" y="5728"/>
                      </a:cubicBezTo>
                      <a:cubicBezTo>
                        <a:pt x="4671" y="7984"/>
                        <a:pt x="4675" y="7991"/>
                        <a:pt x="4675" y="7991"/>
                      </a:cubicBezTo>
                      <a:cubicBezTo>
                        <a:pt x="4335" y="8196"/>
                        <a:pt x="4066" y="8440"/>
                        <a:pt x="3801" y="8727"/>
                      </a:cubicBezTo>
                      <a:cubicBezTo>
                        <a:pt x="1835" y="7948"/>
                        <a:pt x="1842" y="7944"/>
                        <a:pt x="1842" y="7944"/>
                      </a:cubicBezTo>
                      <a:cubicBezTo>
                        <a:pt x="1653" y="7862"/>
                        <a:pt x="1426" y="7949"/>
                        <a:pt x="1312" y="8154"/>
                      </a:cubicBezTo>
                      <a:cubicBezTo>
                        <a:pt x="443" y="9917"/>
                        <a:pt x="438" y="9920"/>
                        <a:pt x="438" y="9920"/>
                      </a:cubicBezTo>
                      <a:cubicBezTo>
                        <a:pt x="325" y="10126"/>
                        <a:pt x="402" y="10409"/>
                        <a:pt x="553" y="10532"/>
                      </a:cubicBezTo>
                      <a:cubicBezTo>
                        <a:pt x="2255" y="11844"/>
                        <a:pt x="2257" y="11840"/>
                        <a:pt x="2257" y="11840"/>
                      </a:cubicBezTo>
                      <a:cubicBezTo>
                        <a:pt x="2181" y="12250"/>
                        <a:pt x="2142" y="12662"/>
                        <a:pt x="2142" y="13072"/>
                      </a:cubicBezTo>
                      <a:cubicBezTo>
                        <a:pt x="252" y="13974"/>
                        <a:pt x="253" y="13979"/>
                        <a:pt x="253" y="13979"/>
                      </a:cubicBezTo>
                      <a:cubicBezTo>
                        <a:pt x="64" y="14061"/>
                        <a:pt x="-52" y="14347"/>
                        <a:pt x="24" y="14552"/>
                      </a:cubicBezTo>
                      <a:cubicBezTo>
                        <a:pt x="553" y="16480"/>
                        <a:pt x="553" y="16481"/>
                        <a:pt x="553" y="16481"/>
                      </a:cubicBezTo>
                      <a:cubicBezTo>
                        <a:pt x="629" y="16686"/>
                        <a:pt x="821" y="16847"/>
                        <a:pt x="1048" y="16806"/>
                      </a:cubicBezTo>
                      <a:cubicBezTo>
                        <a:pt x="3089" y="16437"/>
                        <a:pt x="3086" y="16433"/>
                        <a:pt x="3086" y="16433"/>
                      </a:cubicBezTo>
                      <a:cubicBezTo>
                        <a:pt x="3313" y="16761"/>
                        <a:pt x="3537" y="17092"/>
                        <a:pt x="3801" y="17379"/>
                      </a:cubicBezTo>
                      <a:cubicBezTo>
                        <a:pt x="3045" y="19470"/>
                        <a:pt x="3051" y="19470"/>
                        <a:pt x="3051" y="19470"/>
                      </a:cubicBezTo>
                      <a:cubicBezTo>
                        <a:pt x="2976" y="19716"/>
                        <a:pt x="3092" y="19968"/>
                        <a:pt x="3281" y="20091"/>
                      </a:cubicBezTo>
                      <a:cubicBezTo>
                        <a:pt x="4907" y="21034"/>
                        <a:pt x="4905" y="21027"/>
                        <a:pt x="4905" y="21027"/>
                      </a:cubicBezTo>
                      <a:cubicBezTo>
                        <a:pt x="5094" y="21109"/>
                        <a:pt x="5356" y="21069"/>
                        <a:pt x="5470" y="20864"/>
                      </a:cubicBezTo>
                      <a:cubicBezTo>
                        <a:pt x="6680" y="19019"/>
                        <a:pt x="6679" y="19021"/>
                        <a:pt x="6679" y="19021"/>
                      </a:cubicBezTo>
                      <a:cubicBezTo>
                        <a:pt x="7019" y="19103"/>
                        <a:pt x="7395" y="19145"/>
                        <a:pt x="7773" y="19145"/>
                      </a:cubicBezTo>
                      <a:cubicBezTo>
                        <a:pt x="8643" y="21237"/>
                        <a:pt x="8647" y="21237"/>
                        <a:pt x="8647" y="21237"/>
                      </a:cubicBezTo>
                      <a:cubicBezTo>
                        <a:pt x="8723" y="21442"/>
                        <a:pt x="8950" y="21567"/>
                        <a:pt x="9177" y="21485"/>
                      </a:cubicBezTo>
                      <a:cubicBezTo>
                        <a:pt x="10954" y="20911"/>
                        <a:pt x="10951" y="20902"/>
                        <a:pt x="10951" y="20902"/>
                      </a:cubicBezTo>
                      <a:cubicBezTo>
                        <a:pt x="11140" y="20820"/>
                        <a:pt x="11289" y="20582"/>
                        <a:pt x="11251" y="20377"/>
                      </a:cubicBezTo>
                      <a:cubicBezTo>
                        <a:pt x="10911" y="18122"/>
                        <a:pt x="10916" y="18114"/>
                        <a:pt x="10916" y="18114"/>
                      </a:cubicBezTo>
                      <a:cubicBezTo>
                        <a:pt x="11218" y="17909"/>
                        <a:pt x="11519" y="17628"/>
                        <a:pt x="11746" y="17340"/>
                      </a:cubicBezTo>
                      <a:cubicBezTo>
                        <a:pt x="13712" y="18161"/>
                        <a:pt x="13714" y="18162"/>
                        <a:pt x="13714" y="18162"/>
                      </a:cubicBezTo>
                      <a:cubicBezTo>
                        <a:pt x="13903" y="18244"/>
                        <a:pt x="14168" y="18157"/>
                        <a:pt x="14243" y="17952"/>
                      </a:cubicBezTo>
                      <a:cubicBezTo>
                        <a:pt x="15113" y="16188"/>
                        <a:pt x="15109" y="16194"/>
                        <a:pt x="15109" y="16194"/>
                      </a:cubicBezTo>
                      <a:cubicBezTo>
                        <a:pt x="15222" y="15989"/>
                        <a:pt x="15183" y="15697"/>
                        <a:pt x="14994" y="15574"/>
                      </a:cubicBezTo>
                      <a:cubicBezTo>
                        <a:pt x="13292" y="14261"/>
                        <a:pt x="13299" y="14265"/>
                        <a:pt x="13299" y="14265"/>
                      </a:cubicBezTo>
                      <a:cubicBezTo>
                        <a:pt x="13375" y="13855"/>
                        <a:pt x="13414" y="13444"/>
                        <a:pt x="13414" y="13034"/>
                      </a:cubicBezTo>
                      <a:cubicBezTo>
                        <a:pt x="15304" y="12131"/>
                        <a:pt x="15303" y="12126"/>
                        <a:pt x="15303" y="12126"/>
                      </a:cubicBezTo>
                      <a:cubicBezTo>
                        <a:pt x="15492" y="12003"/>
                        <a:pt x="15605" y="11758"/>
                        <a:pt x="15568" y="11553"/>
                      </a:cubicBezTo>
                      <a:cubicBezTo>
                        <a:pt x="15000" y="9626"/>
                        <a:pt x="14994" y="9624"/>
                        <a:pt x="14994" y="9624"/>
                      </a:cubicBezTo>
                      <a:cubicBezTo>
                        <a:pt x="14956" y="9419"/>
                        <a:pt x="14735" y="9259"/>
                        <a:pt x="14508" y="9300"/>
                      </a:cubicBezTo>
                      <a:cubicBezTo>
                        <a:pt x="12467" y="9669"/>
                        <a:pt x="12460" y="9672"/>
                        <a:pt x="12460" y="9672"/>
                      </a:cubicBezTo>
                      <a:cubicBezTo>
                        <a:pt x="12234" y="9344"/>
                        <a:pt x="12010" y="9014"/>
                        <a:pt x="11746" y="8727"/>
                      </a:cubicBezTo>
                      <a:cubicBezTo>
                        <a:pt x="12502" y="6635"/>
                        <a:pt x="12505" y="6635"/>
                        <a:pt x="12505" y="6635"/>
                      </a:cubicBezTo>
                      <a:cubicBezTo>
                        <a:pt x="12580" y="6389"/>
                        <a:pt x="12499" y="6147"/>
                        <a:pt x="12310" y="6024"/>
                      </a:cubicBezTo>
                      <a:cubicBezTo>
                        <a:pt x="10647" y="5081"/>
                        <a:pt x="10651" y="5079"/>
                        <a:pt x="10651" y="5079"/>
                      </a:cubicBezTo>
                      <a:cubicBezTo>
                        <a:pt x="10462" y="4956"/>
                        <a:pt x="10237" y="5036"/>
                        <a:pt x="10086" y="5241"/>
                      </a:cubicBezTo>
                      <a:cubicBezTo>
                        <a:pt x="8876" y="7087"/>
                        <a:pt x="8868" y="7084"/>
                        <a:pt x="8868" y="7084"/>
                      </a:cubicBezTo>
                      <a:cubicBezTo>
                        <a:pt x="8528" y="7002"/>
                        <a:pt x="8152" y="6960"/>
                        <a:pt x="7773" y="6960"/>
                      </a:cubicBezTo>
                      <a:cubicBezTo>
                        <a:pt x="6904" y="4868"/>
                        <a:pt x="6908" y="4869"/>
                        <a:pt x="6908" y="4869"/>
                      </a:cubicBezTo>
                      <a:cubicBezTo>
                        <a:pt x="6833" y="4664"/>
                        <a:pt x="6603" y="4538"/>
                        <a:pt x="6414" y="4620"/>
                      </a:cubicBezTo>
                      <a:close/>
                      <a:moveTo>
                        <a:pt x="8127" y="9414"/>
                      </a:moveTo>
                      <a:cubicBezTo>
                        <a:pt x="9435" y="9564"/>
                        <a:pt x="10605" y="10535"/>
                        <a:pt x="11031" y="12012"/>
                      </a:cubicBezTo>
                      <a:cubicBezTo>
                        <a:pt x="11560" y="13939"/>
                        <a:pt x="10539" y="15942"/>
                        <a:pt x="8762" y="16557"/>
                      </a:cubicBezTo>
                      <a:cubicBezTo>
                        <a:pt x="6985" y="17132"/>
                        <a:pt x="5090" y="16031"/>
                        <a:pt x="4561" y="14103"/>
                      </a:cubicBezTo>
                      <a:cubicBezTo>
                        <a:pt x="4031" y="12176"/>
                        <a:pt x="5017" y="10122"/>
                        <a:pt x="6794" y="9548"/>
                      </a:cubicBezTo>
                      <a:cubicBezTo>
                        <a:pt x="7238" y="9404"/>
                        <a:pt x="7691" y="9364"/>
                        <a:pt x="8127" y="9414"/>
                      </a:cubicBezTo>
                      <a:close/>
                    </a:path>
                  </a:pathLst>
                </a:custGeom>
                <a:solidFill>
                  <a:srgbClr val="B5C8E5"/>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32363F"/>
                      </a:solidFill>
                      <a:latin typeface="Calibri"/>
                      <a:ea typeface="Calibri"/>
                      <a:cs typeface="Calibri"/>
                      <a:sym typeface="Calibri"/>
                    </a:defRPr>
                  </a:pPr>
                  <a:endParaRPr kumimoji="0" sz="1800" b="0" i="0" u="none" strike="noStrike" kern="1200" cap="none" spc="0" normalizeH="0" baseline="0" noProof="0">
                    <a:ln>
                      <a:noFill/>
                    </a:ln>
                    <a:solidFill>
                      <a:srgbClr val="32363F"/>
                    </a:solidFill>
                    <a:effectLst/>
                    <a:uLnTx/>
                    <a:uFillTx/>
                    <a:latin typeface="Calibri"/>
                    <a:cs typeface="Calibri"/>
                    <a:sym typeface="Calibri"/>
                  </a:endParaRPr>
                </a:p>
              </p:txBody>
            </p:sp>
            <p:sp>
              <p:nvSpPr>
                <p:cNvPr id="32" name="Shape">
                  <a:extLst>
                    <a:ext uri="{FF2B5EF4-FFF2-40B4-BE49-F238E27FC236}">
                      <a16:creationId xmlns:a16="http://schemas.microsoft.com/office/drawing/2014/main" id="{1F83006B-6DEA-4C46-9112-7492933AA799}"/>
                    </a:ext>
                  </a:extLst>
                </p:cNvPr>
                <p:cNvSpPr/>
                <p:nvPr/>
              </p:nvSpPr>
              <p:spPr>
                <a:xfrm>
                  <a:off x="4102735" y="1400372"/>
                  <a:ext cx="356143" cy="540718"/>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cubicBezTo>
                        <a:pt x="4795" y="0"/>
                        <a:pt x="0" y="3057"/>
                        <a:pt x="0" y="6826"/>
                      </a:cubicBezTo>
                      <a:cubicBezTo>
                        <a:pt x="0" y="6927"/>
                        <a:pt x="0" y="7064"/>
                        <a:pt x="0" y="7166"/>
                      </a:cubicBezTo>
                      <a:cubicBezTo>
                        <a:pt x="0" y="7268"/>
                        <a:pt x="0" y="7364"/>
                        <a:pt x="0" y="7466"/>
                      </a:cubicBezTo>
                      <a:cubicBezTo>
                        <a:pt x="0" y="10182"/>
                        <a:pt x="4521" y="12734"/>
                        <a:pt x="4521" y="12734"/>
                      </a:cubicBezTo>
                      <a:cubicBezTo>
                        <a:pt x="5383" y="13243"/>
                        <a:pt x="6091" y="14228"/>
                        <a:pt x="6091" y="14940"/>
                      </a:cubicBezTo>
                      <a:cubicBezTo>
                        <a:pt x="7060" y="14940"/>
                        <a:pt x="7058" y="14940"/>
                        <a:pt x="7058" y="14940"/>
                      </a:cubicBezTo>
                      <a:cubicBezTo>
                        <a:pt x="7058" y="9610"/>
                        <a:pt x="7058" y="9610"/>
                        <a:pt x="7058" y="9610"/>
                      </a:cubicBezTo>
                      <a:cubicBezTo>
                        <a:pt x="7058" y="8557"/>
                        <a:pt x="8398" y="7949"/>
                        <a:pt x="9745" y="7949"/>
                      </a:cubicBezTo>
                      <a:cubicBezTo>
                        <a:pt x="10176" y="7949"/>
                        <a:pt x="10552" y="8013"/>
                        <a:pt x="10875" y="8115"/>
                      </a:cubicBezTo>
                      <a:cubicBezTo>
                        <a:pt x="11306" y="7979"/>
                        <a:pt x="11747" y="7909"/>
                        <a:pt x="12232" y="7909"/>
                      </a:cubicBezTo>
                      <a:cubicBezTo>
                        <a:pt x="13417" y="7909"/>
                        <a:pt x="14593" y="8420"/>
                        <a:pt x="14593" y="9507"/>
                      </a:cubicBezTo>
                      <a:cubicBezTo>
                        <a:pt x="14593" y="14939"/>
                        <a:pt x="14593" y="14940"/>
                        <a:pt x="14593" y="14940"/>
                      </a:cubicBezTo>
                      <a:cubicBezTo>
                        <a:pt x="15508" y="14940"/>
                        <a:pt x="15509" y="14940"/>
                        <a:pt x="15509" y="14940"/>
                      </a:cubicBezTo>
                      <a:cubicBezTo>
                        <a:pt x="15509" y="14228"/>
                        <a:pt x="16217" y="13243"/>
                        <a:pt x="17079" y="12734"/>
                      </a:cubicBezTo>
                      <a:cubicBezTo>
                        <a:pt x="17079" y="12734"/>
                        <a:pt x="21600" y="10182"/>
                        <a:pt x="21600" y="7466"/>
                      </a:cubicBezTo>
                      <a:cubicBezTo>
                        <a:pt x="21600" y="7364"/>
                        <a:pt x="21600" y="7268"/>
                        <a:pt x="21600" y="7166"/>
                      </a:cubicBezTo>
                      <a:cubicBezTo>
                        <a:pt x="21600" y="7064"/>
                        <a:pt x="21600" y="6927"/>
                        <a:pt x="21600" y="6826"/>
                      </a:cubicBezTo>
                      <a:cubicBezTo>
                        <a:pt x="21600" y="3057"/>
                        <a:pt x="16755" y="0"/>
                        <a:pt x="10775" y="0"/>
                      </a:cubicBezTo>
                      <a:close/>
                      <a:moveTo>
                        <a:pt x="9745" y="8487"/>
                      </a:moveTo>
                      <a:cubicBezTo>
                        <a:pt x="8883" y="8487"/>
                        <a:pt x="7974" y="8897"/>
                        <a:pt x="7974" y="9610"/>
                      </a:cubicBezTo>
                      <a:cubicBezTo>
                        <a:pt x="7974" y="14940"/>
                        <a:pt x="7974" y="14940"/>
                        <a:pt x="7974" y="14940"/>
                      </a:cubicBezTo>
                      <a:cubicBezTo>
                        <a:pt x="13685" y="14940"/>
                        <a:pt x="13676" y="14940"/>
                        <a:pt x="13676" y="14940"/>
                      </a:cubicBezTo>
                      <a:cubicBezTo>
                        <a:pt x="13676" y="9508"/>
                        <a:pt x="13676" y="9507"/>
                        <a:pt x="13676" y="9507"/>
                      </a:cubicBezTo>
                      <a:cubicBezTo>
                        <a:pt x="13676" y="8556"/>
                        <a:pt x="12555" y="8487"/>
                        <a:pt x="12232" y="8487"/>
                      </a:cubicBezTo>
                      <a:cubicBezTo>
                        <a:pt x="12016" y="8487"/>
                        <a:pt x="11794" y="8484"/>
                        <a:pt x="11579" y="8518"/>
                      </a:cubicBezTo>
                      <a:cubicBezTo>
                        <a:pt x="11902" y="8824"/>
                        <a:pt x="12068" y="9168"/>
                        <a:pt x="12068" y="9610"/>
                      </a:cubicBezTo>
                      <a:cubicBezTo>
                        <a:pt x="12068" y="10764"/>
                        <a:pt x="11367" y="11168"/>
                        <a:pt x="10775" y="11168"/>
                      </a:cubicBezTo>
                      <a:cubicBezTo>
                        <a:pt x="10128" y="11168"/>
                        <a:pt x="9419" y="10696"/>
                        <a:pt x="9419" y="9610"/>
                      </a:cubicBezTo>
                      <a:cubicBezTo>
                        <a:pt x="9419" y="9168"/>
                        <a:pt x="9695" y="8790"/>
                        <a:pt x="10072" y="8518"/>
                      </a:cubicBezTo>
                      <a:cubicBezTo>
                        <a:pt x="9964" y="8484"/>
                        <a:pt x="9853" y="8487"/>
                        <a:pt x="9745" y="8487"/>
                      </a:cubicBezTo>
                      <a:close/>
                      <a:moveTo>
                        <a:pt x="10825" y="8827"/>
                      </a:moveTo>
                      <a:cubicBezTo>
                        <a:pt x="10502" y="8996"/>
                        <a:pt x="10335" y="9270"/>
                        <a:pt x="10335" y="9610"/>
                      </a:cubicBezTo>
                      <a:cubicBezTo>
                        <a:pt x="10335" y="10323"/>
                        <a:pt x="10667" y="10596"/>
                        <a:pt x="10775" y="10630"/>
                      </a:cubicBezTo>
                      <a:cubicBezTo>
                        <a:pt x="10829" y="10596"/>
                        <a:pt x="11202" y="10390"/>
                        <a:pt x="11202" y="9610"/>
                      </a:cubicBezTo>
                      <a:cubicBezTo>
                        <a:pt x="11202" y="9236"/>
                        <a:pt x="11041" y="8996"/>
                        <a:pt x="10825" y="8827"/>
                      </a:cubicBezTo>
                      <a:close/>
                      <a:moveTo>
                        <a:pt x="7058" y="15779"/>
                      </a:moveTo>
                      <a:cubicBezTo>
                        <a:pt x="6787" y="15779"/>
                        <a:pt x="6568" y="15915"/>
                        <a:pt x="6568" y="16119"/>
                      </a:cubicBezTo>
                      <a:cubicBezTo>
                        <a:pt x="6568" y="16561"/>
                        <a:pt x="6568" y="16562"/>
                        <a:pt x="6568" y="16562"/>
                      </a:cubicBezTo>
                      <a:cubicBezTo>
                        <a:pt x="6568" y="16732"/>
                        <a:pt x="6787" y="16902"/>
                        <a:pt x="7058" y="16902"/>
                      </a:cubicBezTo>
                      <a:lnTo>
                        <a:pt x="14429" y="16902"/>
                      </a:lnTo>
                      <a:cubicBezTo>
                        <a:pt x="14700" y="16902"/>
                        <a:pt x="14919" y="16732"/>
                        <a:pt x="14919" y="16562"/>
                      </a:cubicBezTo>
                      <a:cubicBezTo>
                        <a:pt x="14919" y="16120"/>
                        <a:pt x="14919" y="16119"/>
                        <a:pt x="14919" y="16119"/>
                      </a:cubicBezTo>
                      <a:cubicBezTo>
                        <a:pt x="14919" y="15915"/>
                        <a:pt x="14700" y="15779"/>
                        <a:pt x="14429" y="15779"/>
                      </a:cubicBezTo>
                      <a:cubicBezTo>
                        <a:pt x="7054" y="15779"/>
                        <a:pt x="7058" y="15779"/>
                        <a:pt x="7058" y="15779"/>
                      </a:cubicBezTo>
                      <a:close/>
                      <a:moveTo>
                        <a:pt x="7058" y="17392"/>
                      </a:moveTo>
                      <a:cubicBezTo>
                        <a:pt x="6787" y="17392"/>
                        <a:pt x="6568" y="17562"/>
                        <a:pt x="6568" y="17732"/>
                      </a:cubicBezTo>
                      <a:cubicBezTo>
                        <a:pt x="6568" y="18174"/>
                        <a:pt x="6568" y="18175"/>
                        <a:pt x="6568" y="18175"/>
                      </a:cubicBezTo>
                      <a:cubicBezTo>
                        <a:pt x="6568" y="18379"/>
                        <a:pt x="6787" y="18515"/>
                        <a:pt x="7058" y="18515"/>
                      </a:cubicBezTo>
                      <a:lnTo>
                        <a:pt x="14429" y="18515"/>
                      </a:lnTo>
                      <a:cubicBezTo>
                        <a:pt x="14700" y="18515"/>
                        <a:pt x="14919" y="18379"/>
                        <a:pt x="14919" y="18175"/>
                      </a:cubicBezTo>
                      <a:cubicBezTo>
                        <a:pt x="14919" y="17733"/>
                        <a:pt x="14919" y="17732"/>
                        <a:pt x="14919" y="17732"/>
                      </a:cubicBezTo>
                      <a:cubicBezTo>
                        <a:pt x="14919" y="17562"/>
                        <a:pt x="14700" y="17392"/>
                        <a:pt x="14429" y="17392"/>
                      </a:cubicBezTo>
                      <a:cubicBezTo>
                        <a:pt x="7054" y="17392"/>
                        <a:pt x="7058" y="17392"/>
                        <a:pt x="7058" y="17392"/>
                      </a:cubicBezTo>
                      <a:close/>
                      <a:moveTo>
                        <a:pt x="7058" y="19006"/>
                      </a:moveTo>
                      <a:cubicBezTo>
                        <a:pt x="6787" y="19006"/>
                        <a:pt x="6568" y="19142"/>
                        <a:pt x="6568" y="19346"/>
                      </a:cubicBezTo>
                      <a:cubicBezTo>
                        <a:pt x="6568" y="19788"/>
                        <a:pt x="6568" y="19789"/>
                        <a:pt x="6568" y="19789"/>
                      </a:cubicBezTo>
                      <a:cubicBezTo>
                        <a:pt x="6568" y="19959"/>
                        <a:pt x="6787" y="20129"/>
                        <a:pt x="7058" y="20129"/>
                      </a:cubicBezTo>
                      <a:lnTo>
                        <a:pt x="14429" y="20129"/>
                      </a:lnTo>
                      <a:cubicBezTo>
                        <a:pt x="14700" y="20129"/>
                        <a:pt x="14919" y="19959"/>
                        <a:pt x="14919" y="19789"/>
                      </a:cubicBezTo>
                      <a:cubicBezTo>
                        <a:pt x="14919" y="19347"/>
                        <a:pt x="14919" y="19346"/>
                        <a:pt x="14919" y="19346"/>
                      </a:cubicBezTo>
                      <a:cubicBezTo>
                        <a:pt x="14919" y="19142"/>
                        <a:pt x="14700" y="19006"/>
                        <a:pt x="14429" y="19006"/>
                      </a:cubicBezTo>
                      <a:cubicBezTo>
                        <a:pt x="7054" y="19006"/>
                        <a:pt x="7058" y="19006"/>
                        <a:pt x="7058" y="19006"/>
                      </a:cubicBezTo>
                      <a:close/>
                      <a:moveTo>
                        <a:pt x="8351" y="20619"/>
                      </a:moveTo>
                      <a:cubicBezTo>
                        <a:pt x="8830" y="21195"/>
                        <a:pt x="9726" y="21600"/>
                        <a:pt x="10737" y="21600"/>
                      </a:cubicBezTo>
                      <a:cubicBezTo>
                        <a:pt x="11801" y="21600"/>
                        <a:pt x="12710" y="21195"/>
                        <a:pt x="13136" y="20619"/>
                      </a:cubicBezTo>
                      <a:lnTo>
                        <a:pt x="8351" y="20619"/>
                      </a:lnTo>
                      <a:close/>
                    </a:path>
                  </a:pathLst>
                </a:custGeom>
                <a:solidFill>
                  <a:schemeClr val="accent2"/>
                </a:solidFill>
                <a:ln w="12700">
                  <a:miter lim="400000"/>
                </a:ln>
                <a:effectLst/>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32363F"/>
                      </a:solidFill>
                      <a:latin typeface="Calibri"/>
                      <a:ea typeface="Calibri"/>
                      <a:cs typeface="Calibri"/>
                      <a:sym typeface="Calibri"/>
                    </a:defRPr>
                  </a:pPr>
                  <a:endParaRPr kumimoji="0" sz="1800" b="0" i="0" u="none" strike="noStrike" kern="1200" cap="none" spc="0" normalizeH="0" baseline="0" noProof="0">
                    <a:ln>
                      <a:noFill/>
                    </a:ln>
                    <a:solidFill>
                      <a:srgbClr val="32363F"/>
                    </a:solidFill>
                    <a:effectLst/>
                    <a:uLnTx/>
                    <a:uFillTx/>
                    <a:latin typeface="Calibri"/>
                    <a:cs typeface="Calibri"/>
                    <a:sym typeface="Calibri"/>
                  </a:endParaRPr>
                </a:p>
              </p:txBody>
            </p:sp>
          </p:grpSp>
          <p:sp>
            <p:nvSpPr>
              <p:cNvPr id="23" name="Oval 2">
                <a:extLst>
                  <a:ext uri="{FF2B5EF4-FFF2-40B4-BE49-F238E27FC236}">
                    <a16:creationId xmlns:a16="http://schemas.microsoft.com/office/drawing/2014/main" id="{9CB2A70E-7E25-479D-AEFA-09507BCAFCCA}"/>
                  </a:ext>
                </a:extLst>
              </p:cNvPr>
              <p:cNvSpPr/>
              <p:nvPr/>
            </p:nvSpPr>
            <p:spPr>
              <a:xfrm>
                <a:off x="5022510" y="2366356"/>
                <a:ext cx="2148840" cy="2148840"/>
              </a:xfrm>
              <a:prstGeom prst="ellipse">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endParaRPr>
              </a:p>
            </p:txBody>
          </p:sp>
        </p:grpSp>
        <p:grpSp>
          <p:nvGrpSpPr>
            <p:cNvPr id="8" name="Group 13">
              <a:extLst>
                <a:ext uri="{FF2B5EF4-FFF2-40B4-BE49-F238E27FC236}">
                  <a16:creationId xmlns:a16="http://schemas.microsoft.com/office/drawing/2014/main" id="{FACCF57F-07D4-4483-9BAA-C16685F96820}"/>
                </a:ext>
              </a:extLst>
            </p:cNvPr>
            <p:cNvGrpSpPr/>
            <p:nvPr/>
          </p:nvGrpSpPr>
          <p:grpSpPr>
            <a:xfrm>
              <a:off x="334433" y="1216413"/>
              <a:ext cx="3584955" cy="2605356"/>
              <a:chOff x="470423" y="1216413"/>
              <a:chExt cx="3584955" cy="2605356"/>
            </a:xfrm>
          </p:grpSpPr>
          <p:sp>
            <p:nvSpPr>
              <p:cNvPr id="18" name="TextBox 46">
                <a:extLst>
                  <a:ext uri="{FF2B5EF4-FFF2-40B4-BE49-F238E27FC236}">
                    <a16:creationId xmlns:a16="http://schemas.microsoft.com/office/drawing/2014/main" id="{FC89294F-FF4E-4FAB-B71E-9C5F4FE74961}"/>
                  </a:ext>
                </a:extLst>
              </p:cNvPr>
              <p:cNvSpPr txBox="1"/>
              <p:nvPr/>
            </p:nvSpPr>
            <p:spPr>
              <a:xfrm>
                <a:off x="470423" y="1575000"/>
                <a:ext cx="3584955" cy="22467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Oltre 30 anni di esperienza</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 nel supporto ai processi di internazionalizzazione di imprese italiane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Importanti Gruppi italiani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sostenuti da SIMEST nelle fasi di sviluppo e di consolidamento sui mercati internazionali</a:t>
                </a:r>
              </a:p>
            </p:txBody>
          </p:sp>
          <p:sp>
            <p:nvSpPr>
              <p:cNvPr id="19" name="TextBox 47">
                <a:extLst>
                  <a:ext uri="{FF2B5EF4-FFF2-40B4-BE49-F238E27FC236}">
                    <a16:creationId xmlns:a16="http://schemas.microsoft.com/office/drawing/2014/main" id="{050C184E-D1F1-47BF-9921-075D307C2CC3}"/>
                  </a:ext>
                </a:extLst>
              </p:cNvPr>
              <p:cNvSpPr txBox="1"/>
              <p:nvPr/>
            </p:nvSpPr>
            <p:spPr>
              <a:xfrm>
                <a:off x="2708144" y="1216413"/>
                <a:ext cx="134723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392"/>
                    </a:solidFill>
                    <a:effectLst/>
                    <a:uLnTx/>
                    <a:uFillTx/>
                    <a:latin typeface="Arial" panose="020B0604020202020204"/>
                    <a:ea typeface="+mn-ea"/>
                    <a:cs typeface="Calibri"/>
                    <a:sym typeface="Calibri"/>
                    <a:rtl val="0"/>
                  </a:rPr>
                  <a:t>Expertise</a:t>
                </a:r>
              </a:p>
            </p:txBody>
          </p:sp>
        </p:grpSp>
        <p:grpSp>
          <p:nvGrpSpPr>
            <p:cNvPr id="9" name="Group 12">
              <a:extLst>
                <a:ext uri="{FF2B5EF4-FFF2-40B4-BE49-F238E27FC236}">
                  <a16:creationId xmlns:a16="http://schemas.microsoft.com/office/drawing/2014/main" id="{F5F1152F-ED52-4E77-B9B2-FF394C9173F1}"/>
                </a:ext>
              </a:extLst>
            </p:cNvPr>
            <p:cNvGrpSpPr/>
            <p:nvPr/>
          </p:nvGrpSpPr>
          <p:grpSpPr>
            <a:xfrm>
              <a:off x="8305665" y="4411326"/>
              <a:ext cx="3821350" cy="1723549"/>
              <a:chOff x="8305665" y="4360050"/>
              <a:chExt cx="3821350" cy="1723549"/>
            </a:xfrm>
          </p:grpSpPr>
          <p:sp>
            <p:nvSpPr>
              <p:cNvPr id="16" name="TextBox 48">
                <a:extLst>
                  <a:ext uri="{FF2B5EF4-FFF2-40B4-BE49-F238E27FC236}">
                    <a16:creationId xmlns:a16="http://schemas.microsoft.com/office/drawing/2014/main" id="{72169A48-2929-4BEC-B0CD-0BA9686CF303}"/>
                  </a:ext>
                </a:extLst>
              </p:cNvPr>
              <p:cNvSpPr txBox="1"/>
              <p:nvPr/>
            </p:nvSpPr>
            <p:spPr>
              <a:xfrm>
                <a:off x="8305665" y="4760160"/>
                <a:ext cx="38213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Offerta di prodotti per tutto il percorso di sviluppo internazionale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delle imprese italiane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Valore di un’offerta integrata di tutto il Gruppo CDP</a:t>
                </a:r>
              </a:p>
            </p:txBody>
          </p:sp>
          <p:sp>
            <p:nvSpPr>
              <p:cNvPr id="17" name="TextBox 49">
                <a:extLst>
                  <a:ext uri="{FF2B5EF4-FFF2-40B4-BE49-F238E27FC236}">
                    <a16:creationId xmlns:a16="http://schemas.microsoft.com/office/drawing/2014/main" id="{0D78E1F2-EE7B-42D1-A74C-B094631E4552}"/>
                  </a:ext>
                </a:extLst>
              </p:cNvPr>
              <p:cNvSpPr txBox="1"/>
              <p:nvPr/>
            </p:nvSpPr>
            <p:spPr>
              <a:xfrm>
                <a:off x="8305665" y="4360050"/>
                <a:ext cx="3439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rPr>
                  <a:t>Gamma </a:t>
                </a:r>
                <a:r>
                  <a:rPr kumimoji="0" lang="en-US" sz="2000" b="1" i="0" u="none" strike="noStrike" kern="1200" cap="none" spc="0" normalizeH="0" baseline="0" noProof="0" dirty="0" err="1">
                    <a:ln>
                      <a:noFill/>
                    </a:ln>
                    <a:solidFill>
                      <a:srgbClr val="B5C8E5">
                        <a:lumMod val="75000"/>
                      </a:srgbClr>
                    </a:solidFill>
                    <a:effectLst/>
                    <a:uLnTx/>
                    <a:uFillTx/>
                    <a:latin typeface="Arial" panose="020B0604020202020204"/>
                    <a:ea typeface="+mn-ea"/>
                    <a:cs typeface="Calibri"/>
                    <a:sym typeface="Calibri"/>
                    <a:rtl val="0"/>
                  </a:rPr>
                  <a:t>prodotti</a:t>
                </a:r>
                <a:r>
                  <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rPr>
                  <a:t> </a:t>
                </a:r>
                <a:r>
                  <a:rPr kumimoji="0" lang="en-US" sz="2000" b="1" i="0" u="none" strike="noStrike" kern="1200" cap="none" spc="0" normalizeH="0" baseline="0" noProof="0" dirty="0" err="1">
                    <a:ln>
                      <a:noFill/>
                    </a:ln>
                    <a:solidFill>
                      <a:srgbClr val="B5C8E5">
                        <a:lumMod val="75000"/>
                      </a:srgbClr>
                    </a:solidFill>
                    <a:effectLst/>
                    <a:uLnTx/>
                    <a:uFillTx/>
                    <a:latin typeface="Arial" panose="020B0604020202020204"/>
                    <a:ea typeface="+mn-ea"/>
                    <a:cs typeface="Calibri"/>
                    <a:sym typeface="Calibri"/>
                    <a:rtl val="0"/>
                  </a:rPr>
                  <a:t>completa</a:t>
                </a:r>
                <a:endPar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endParaRPr>
              </a:p>
            </p:txBody>
          </p:sp>
        </p:grpSp>
        <p:grpSp>
          <p:nvGrpSpPr>
            <p:cNvPr id="10" name="Group 11">
              <a:extLst>
                <a:ext uri="{FF2B5EF4-FFF2-40B4-BE49-F238E27FC236}">
                  <a16:creationId xmlns:a16="http://schemas.microsoft.com/office/drawing/2014/main" id="{C4E0BD38-9213-45D6-BC6E-737F32C4CF09}"/>
                </a:ext>
              </a:extLst>
            </p:cNvPr>
            <p:cNvGrpSpPr/>
            <p:nvPr/>
          </p:nvGrpSpPr>
          <p:grpSpPr>
            <a:xfrm>
              <a:off x="460375" y="4411326"/>
              <a:ext cx="3459013" cy="1415773"/>
              <a:chOff x="460375" y="4410469"/>
              <a:chExt cx="3459013" cy="1415773"/>
            </a:xfrm>
          </p:grpSpPr>
          <p:sp>
            <p:nvSpPr>
              <p:cNvPr id="14" name="TextBox 50">
                <a:extLst>
                  <a:ext uri="{FF2B5EF4-FFF2-40B4-BE49-F238E27FC236}">
                    <a16:creationId xmlns:a16="http://schemas.microsoft.com/office/drawing/2014/main" id="{761FFC03-B182-45FD-A51C-E0CA3AF17E04}"/>
                  </a:ext>
                </a:extLst>
              </p:cNvPr>
              <p:cNvSpPr txBox="1"/>
              <p:nvPr/>
            </p:nvSpPr>
            <p:spPr>
              <a:xfrm>
                <a:off x="460375" y="4810579"/>
                <a:ext cx="345901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Accesso ad un network internazionale: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SIMEST è membro di EDFI e partner di istituzioni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finanziarie multilaterali</a:t>
                </a:r>
              </a:p>
            </p:txBody>
          </p:sp>
          <p:sp>
            <p:nvSpPr>
              <p:cNvPr id="15" name="TextBox 51">
                <a:extLst>
                  <a:ext uri="{FF2B5EF4-FFF2-40B4-BE49-F238E27FC236}">
                    <a16:creationId xmlns:a16="http://schemas.microsoft.com/office/drawing/2014/main" id="{43E616F9-E902-4859-A782-0462C3F4F89E}"/>
                  </a:ext>
                </a:extLst>
              </p:cNvPr>
              <p:cNvSpPr txBox="1"/>
              <p:nvPr/>
            </p:nvSpPr>
            <p:spPr>
              <a:xfrm>
                <a:off x="2532174" y="4410469"/>
                <a:ext cx="134723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97979">
                        <a:lumMod val="60000"/>
                        <a:lumOff val="40000"/>
                      </a:srgbClr>
                    </a:solidFill>
                    <a:effectLst/>
                    <a:uLnTx/>
                    <a:uFillTx/>
                    <a:latin typeface="Arial" panose="020B0604020202020204"/>
                    <a:ea typeface="+mn-ea"/>
                    <a:cs typeface="Calibri"/>
                    <a:sym typeface="Calibri"/>
                    <a:rtl val="0"/>
                  </a:rPr>
                  <a:t>Network</a:t>
                </a:r>
              </a:p>
            </p:txBody>
          </p:sp>
        </p:grpSp>
        <p:grpSp>
          <p:nvGrpSpPr>
            <p:cNvPr id="11" name="Group 52">
              <a:extLst>
                <a:ext uri="{FF2B5EF4-FFF2-40B4-BE49-F238E27FC236}">
                  <a16:creationId xmlns:a16="http://schemas.microsoft.com/office/drawing/2014/main" id="{1395F422-9F6C-493E-8B95-09A7312577CB}"/>
                </a:ext>
              </a:extLst>
            </p:cNvPr>
            <p:cNvGrpSpPr/>
            <p:nvPr/>
          </p:nvGrpSpPr>
          <p:grpSpPr>
            <a:xfrm>
              <a:off x="8310406" y="1216413"/>
              <a:ext cx="4001000" cy="2297579"/>
              <a:chOff x="8310406" y="4586250"/>
              <a:chExt cx="4001000" cy="2297579"/>
            </a:xfrm>
          </p:grpSpPr>
          <p:sp>
            <p:nvSpPr>
              <p:cNvPr id="12" name="TextBox 53">
                <a:extLst>
                  <a:ext uri="{FF2B5EF4-FFF2-40B4-BE49-F238E27FC236}">
                    <a16:creationId xmlns:a16="http://schemas.microsoft.com/office/drawing/2014/main" id="{54A5BCE5-4844-4409-BCFA-5E3D9111BEBB}"/>
                  </a:ext>
                </a:extLst>
              </p:cNvPr>
              <p:cNvSpPr txBox="1"/>
              <p:nvPr/>
            </p:nvSpPr>
            <p:spPr>
              <a:xfrm>
                <a:off x="8310406" y="4944837"/>
                <a:ext cx="4001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Benefici dimostrati sulla performance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delle imprese clienti: crescita del fatturato, della redditività e degli investimenti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Accesso a geografie complesse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Partner di medio-lungo termine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(fino a 8y)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Benefici derivanti dalle </a:t>
                </a: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agevolazioni dei Fondi Pubblici </a:t>
                </a:r>
              </a:p>
            </p:txBody>
          </p:sp>
          <p:sp>
            <p:nvSpPr>
              <p:cNvPr id="13" name="TextBox 55">
                <a:extLst>
                  <a:ext uri="{FF2B5EF4-FFF2-40B4-BE49-F238E27FC236}">
                    <a16:creationId xmlns:a16="http://schemas.microsoft.com/office/drawing/2014/main" id="{D5D7F0B3-FD95-4A23-AF27-DD210CBF7B37}"/>
                  </a:ext>
                </a:extLst>
              </p:cNvPr>
              <p:cNvSpPr txBox="1"/>
              <p:nvPr/>
            </p:nvSpPr>
            <p:spPr>
              <a:xfrm>
                <a:off x="8310407" y="4586250"/>
                <a:ext cx="13598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5C8E5">
                        <a:lumMod val="75000"/>
                      </a:srgbClr>
                    </a:solidFill>
                    <a:effectLst/>
                    <a:uLnTx/>
                    <a:uFillTx/>
                    <a:latin typeface="Arial" panose="020B0604020202020204"/>
                    <a:ea typeface="+mn-ea"/>
                    <a:cs typeface="Calibri"/>
                    <a:sym typeface="Calibri"/>
                    <a:rtl val="0"/>
                  </a:rPr>
                  <a:t>Impatti</a:t>
                </a:r>
                <a:endPar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endParaRPr>
              </a:p>
            </p:txBody>
          </p:sp>
        </p:grpSp>
      </p:grpSp>
      <p:sp>
        <p:nvSpPr>
          <p:cNvPr id="37" name="AutoShape 2" descr="File:SIMEST LOGO 2020.png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pic>
        <p:nvPicPr>
          <p:cNvPr id="39" name="Immagine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2561" y="3051843"/>
            <a:ext cx="1735015" cy="777865"/>
          </a:xfrm>
          <a:prstGeom prst="rect">
            <a:avLst/>
          </a:prstGeom>
        </p:spPr>
      </p:pic>
      <p:sp>
        <p:nvSpPr>
          <p:cNvPr id="41" name="Shape">
            <a:extLst>
              <a:ext uri="{FF2B5EF4-FFF2-40B4-BE49-F238E27FC236}">
                <a16:creationId xmlns:a16="http://schemas.microsoft.com/office/drawing/2014/main" id="{86DAD56D-05FD-4958-A5CB-7402C0826B72}"/>
              </a:ext>
            </a:extLst>
          </p:cNvPr>
          <p:cNvSpPr/>
          <p:nvPr/>
        </p:nvSpPr>
        <p:spPr>
          <a:xfrm>
            <a:off x="7620088" y="1433545"/>
            <a:ext cx="572453" cy="436439"/>
          </a:xfrm>
          <a:custGeom>
            <a:avLst/>
            <a:gdLst/>
            <a:ahLst/>
            <a:cxnLst>
              <a:cxn ang="0">
                <a:pos x="wd2" y="hd2"/>
              </a:cxn>
              <a:cxn ang="5400000">
                <a:pos x="wd2" y="hd2"/>
              </a:cxn>
              <a:cxn ang="10800000">
                <a:pos x="wd2" y="hd2"/>
              </a:cxn>
              <a:cxn ang="16200000">
                <a:pos x="wd2" y="hd2"/>
              </a:cxn>
            </a:cxnLst>
            <a:rect l="0" t="0" r="r" b="b"/>
            <a:pathLst>
              <a:path w="21600" h="21600" extrusionOk="0">
                <a:moveTo>
                  <a:pt x="18593" y="0"/>
                </a:moveTo>
                <a:cubicBezTo>
                  <a:pt x="18259" y="0"/>
                  <a:pt x="17997" y="382"/>
                  <a:pt x="17997" y="816"/>
                </a:cubicBezTo>
                <a:cubicBezTo>
                  <a:pt x="17997" y="864"/>
                  <a:pt x="18003" y="969"/>
                  <a:pt x="18040" y="1065"/>
                </a:cubicBezTo>
                <a:cubicBezTo>
                  <a:pt x="18040" y="1065"/>
                  <a:pt x="18036" y="1064"/>
                  <a:pt x="13841" y="4442"/>
                </a:cubicBezTo>
                <a:cubicBezTo>
                  <a:pt x="13730" y="4249"/>
                  <a:pt x="13586" y="4148"/>
                  <a:pt x="13401" y="4148"/>
                </a:cubicBezTo>
                <a:cubicBezTo>
                  <a:pt x="13141" y="4148"/>
                  <a:pt x="12913" y="4391"/>
                  <a:pt x="12839" y="4680"/>
                </a:cubicBezTo>
                <a:cubicBezTo>
                  <a:pt x="12839" y="4680"/>
                  <a:pt x="12842" y="4677"/>
                  <a:pt x="8796" y="3615"/>
                </a:cubicBezTo>
                <a:cubicBezTo>
                  <a:pt x="8796" y="3181"/>
                  <a:pt x="8533" y="2799"/>
                  <a:pt x="8199" y="2799"/>
                </a:cubicBezTo>
                <a:cubicBezTo>
                  <a:pt x="7865" y="2799"/>
                  <a:pt x="7569" y="3181"/>
                  <a:pt x="7569" y="3615"/>
                </a:cubicBezTo>
                <a:cubicBezTo>
                  <a:pt x="7569" y="3663"/>
                  <a:pt x="7603" y="3711"/>
                  <a:pt x="7603" y="3808"/>
                </a:cubicBezTo>
                <a:cubicBezTo>
                  <a:pt x="7603" y="3808"/>
                  <a:pt x="7603" y="3814"/>
                  <a:pt x="3482" y="6131"/>
                </a:cubicBezTo>
                <a:cubicBezTo>
                  <a:pt x="3371" y="5890"/>
                  <a:pt x="3186" y="5746"/>
                  <a:pt x="2964" y="5746"/>
                </a:cubicBezTo>
                <a:cubicBezTo>
                  <a:pt x="2629" y="5746"/>
                  <a:pt x="2367" y="6127"/>
                  <a:pt x="2367" y="6562"/>
                </a:cubicBezTo>
                <a:cubicBezTo>
                  <a:pt x="2367" y="6996"/>
                  <a:pt x="2629" y="7332"/>
                  <a:pt x="2964" y="7332"/>
                </a:cubicBezTo>
                <a:cubicBezTo>
                  <a:pt x="3335" y="7332"/>
                  <a:pt x="3594" y="6996"/>
                  <a:pt x="3594" y="6562"/>
                </a:cubicBezTo>
                <a:cubicBezTo>
                  <a:pt x="3594" y="6465"/>
                  <a:pt x="3597" y="6465"/>
                  <a:pt x="3560" y="6369"/>
                </a:cubicBezTo>
                <a:cubicBezTo>
                  <a:pt x="3560" y="6369"/>
                  <a:pt x="3558" y="6374"/>
                  <a:pt x="7716" y="4057"/>
                </a:cubicBezTo>
                <a:cubicBezTo>
                  <a:pt x="7827" y="4250"/>
                  <a:pt x="7977" y="4397"/>
                  <a:pt x="8199" y="4397"/>
                </a:cubicBezTo>
                <a:cubicBezTo>
                  <a:pt x="8459" y="4397"/>
                  <a:pt x="8678" y="4199"/>
                  <a:pt x="8752" y="3910"/>
                </a:cubicBezTo>
                <a:cubicBezTo>
                  <a:pt x="8752" y="3910"/>
                  <a:pt x="8758" y="3913"/>
                  <a:pt x="12804" y="4975"/>
                </a:cubicBezTo>
                <a:cubicBezTo>
                  <a:pt x="12804" y="5409"/>
                  <a:pt x="13067" y="5746"/>
                  <a:pt x="13401" y="5746"/>
                </a:cubicBezTo>
                <a:cubicBezTo>
                  <a:pt x="13735" y="5746"/>
                  <a:pt x="13988" y="5409"/>
                  <a:pt x="13988" y="4975"/>
                </a:cubicBezTo>
                <a:cubicBezTo>
                  <a:pt x="13988" y="4879"/>
                  <a:pt x="13991" y="4777"/>
                  <a:pt x="13954" y="4680"/>
                </a:cubicBezTo>
                <a:cubicBezTo>
                  <a:pt x="13954" y="4680"/>
                  <a:pt x="13958" y="4681"/>
                  <a:pt x="18153" y="1303"/>
                </a:cubicBezTo>
                <a:cubicBezTo>
                  <a:pt x="18264" y="1496"/>
                  <a:pt x="18408" y="1598"/>
                  <a:pt x="18593" y="1598"/>
                </a:cubicBezTo>
                <a:cubicBezTo>
                  <a:pt x="18927" y="1598"/>
                  <a:pt x="19224" y="1250"/>
                  <a:pt x="19224" y="816"/>
                </a:cubicBezTo>
                <a:cubicBezTo>
                  <a:pt x="19224" y="382"/>
                  <a:pt x="18927" y="0"/>
                  <a:pt x="18593" y="0"/>
                </a:cubicBezTo>
                <a:close/>
                <a:moveTo>
                  <a:pt x="17954" y="2618"/>
                </a:moveTo>
                <a:cubicBezTo>
                  <a:pt x="17285" y="2618"/>
                  <a:pt x="16770" y="3287"/>
                  <a:pt x="16770" y="4159"/>
                </a:cubicBezTo>
                <a:cubicBezTo>
                  <a:pt x="16770" y="20390"/>
                  <a:pt x="16770" y="20399"/>
                  <a:pt x="16770" y="20399"/>
                </a:cubicBezTo>
                <a:cubicBezTo>
                  <a:pt x="15246" y="20399"/>
                  <a:pt x="15241" y="20399"/>
                  <a:pt x="15241" y="20399"/>
                </a:cubicBezTo>
                <a:cubicBezTo>
                  <a:pt x="15241" y="8432"/>
                  <a:pt x="15241" y="8431"/>
                  <a:pt x="15241" y="8431"/>
                </a:cubicBezTo>
                <a:cubicBezTo>
                  <a:pt x="15241" y="7559"/>
                  <a:pt x="14724" y="6879"/>
                  <a:pt x="14092" y="6879"/>
                </a:cubicBezTo>
                <a:cubicBezTo>
                  <a:pt x="12753" y="6879"/>
                  <a:pt x="12753" y="6879"/>
                  <a:pt x="12753" y="6879"/>
                </a:cubicBezTo>
                <a:cubicBezTo>
                  <a:pt x="12083" y="6879"/>
                  <a:pt x="11560" y="7559"/>
                  <a:pt x="11560" y="8431"/>
                </a:cubicBezTo>
                <a:cubicBezTo>
                  <a:pt x="11560" y="20398"/>
                  <a:pt x="11560" y="20399"/>
                  <a:pt x="11560" y="20399"/>
                </a:cubicBezTo>
                <a:cubicBezTo>
                  <a:pt x="10036" y="20399"/>
                  <a:pt x="10040" y="20399"/>
                  <a:pt x="10040" y="20399"/>
                </a:cubicBezTo>
                <a:cubicBezTo>
                  <a:pt x="10040" y="7075"/>
                  <a:pt x="10040" y="7072"/>
                  <a:pt x="10040" y="7072"/>
                </a:cubicBezTo>
                <a:cubicBezTo>
                  <a:pt x="10040" y="6248"/>
                  <a:pt x="9514" y="5564"/>
                  <a:pt x="8882" y="5564"/>
                </a:cubicBezTo>
                <a:cubicBezTo>
                  <a:pt x="7543" y="5564"/>
                  <a:pt x="7543" y="5564"/>
                  <a:pt x="7543" y="5564"/>
                </a:cubicBezTo>
                <a:cubicBezTo>
                  <a:pt x="6911" y="5564"/>
                  <a:pt x="6359" y="6248"/>
                  <a:pt x="6359" y="7072"/>
                </a:cubicBezTo>
                <a:cubicBezTo>
                  <a:pt x="6359" y="20395"/>
                  <a:pt x="6359" y="20399"/>
                  <a:pt x="6359" y="20399"/>
                </a:cubicBezTo>
                <a:cubicBezTo>
                  <a:pt x="4872" y="20399"/>
                  <a:pt x="4864" y="20399"/>
                  <a:pt x="4864" y="20399"/>
                </a:cubicBezTo>
                <a:cubicBezTo>
                  <a:pt x="4864" y="10370"/>
                  <a:pt x="4864" y="10369"/>
                  <a:pt x="4864" y="10369"/>
                </a:cubicBezTo>
                <a:cubicBezTo>
                  <a:pt x="4864" y="9546"/>
                  <a:pt x="4350" y="8817"/>
                  <a:pt x="3681" y="8817"/>
                </a:cubicBezTo>
                <a:cubicBezTo>
                  <a:pt x="2342" y="8817"/>
                  <a:pt x="2341" y="8817"/>
                  <a:pt x="2341" y="8817"/>
                </a:cubicBezTo>
                <a:cubicBezTo>
                  <a:pt x="1709" y="8817"/>
                  <a:pt x="1184" y="9546"/>
                  <a:pt x="1184" y="10369"/>
                </a:cubicBezTo>
                <a:cubicBezTo>
                  <a:pt x="1184" y="20398"/>
                  <a:pt x="1184" y="20399"/>
                  <a:pt x="1184" y="20399"/>
                </a:cubicBezTo>
                <a:cubicBezTo>
                  <a:pt x="403" y="20399"/>
                  <a:pt x="406" y="20399"/>
                  <a:pt x="406" y="20399"/>
                </a:cubicBezTo>
                <a:cubicBezTo>
                  <a:pt x="146" y="20399"/>
                  <a:pt x="0" y="20641"/>
                  <a:pt x="0" y="20931"/>
                </a:cubicBezTo>
                <a:cubicBezTo>
                  <a:pt x="0" y="21077"/>
                  <a:pt x="0" y="21067"/>
                  <a:pt x="0" y="21067"/>
                </a:cubicBezTo>
                <a:cubicBezTo>
                  <a:pt x="0" y="21358"/>
                  <a:pt x="146" y="21600"/>
                  <a:pt x="406" y="21600"/>
                </a:cubicBezTo>
                <a:cubicBezTo>
                  <a:pt x="21118" y="21600"/>
                  <a:pt x="21116" y="21600"/>
                  <a:pt x="21116" y="21600"/>
                </a:cubicBezTo>
                <a:cubicBezTo>
                  <a:pt x="21376" y="21600"/>
                  <a:pt x="21600" y="21358"/>
                  <a:pt x="21600" y="21067"/>
                </a:cubicBezTo>
                <a:cubicBezTo>
                  <a:pt x="21600" y="20922"/>
                  <a:pt x="21600" y="20931"/>
                  <a:pt x="21600" y="20931"/>
                </a:cubicBezTo>
                <a:cubicBezTo>
                  <a:pt x="21600" y="20641"/>
                  <a:pt x="21376" y="20399"/>
                  <a:pt x="21116" y="20399"/>
                </a:cubicBezTo>
                <a:cubicBezTo>
                  <a:pt x="20447" y="20399"/>
                  <a:pt x="20451" y="20399"/>
                  <a:pt x="20451" y="20399"/>
                </a:cubicBezTo>
                <a:cubicBezTo>
                  <a:pt x="20451" y="4168"/>
                  <a:pt x="20451" y="4159"/>
                  <a:pt x="20451" y="4159"/>
                </a:cubicBezTo>
                <a:cubicBezTo>
                  <a:pt x="20451" y="3287"/>
                  <a:pt x="19928" y="2618"/>
                  <a:pt x="19259" y="2618"/>
                </a:cubicBezTo>
                <a:cubicBezTo>
                  <a:pt x="17957" y="2618"/>
                  <a:pt x="17954" y="2618"/>
                  <a:pt x="17954" y="2618"/>
                </a:cubicBezTo>
                <a:close/>
              </a:path>
            </a:pathLst>
          </a:custGeom>
          <a:solidFill>
            <a:schemeClr val="accent4">
              <a:lumMod val="75000"/>
            </a:schemeClr>
          </a:solidFill>
          <a:ln w="12700">
            <a:solidFill>
              <a:schemeClr val="accent4">
                <a:lumMod val="75000"/>
              </a:schemeClr>
            </a:solidFill>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32363F"/>
                </a:solidFill>
                <a:latin typeface="Calibri"/>
                <a:ea typeface="Calibri"/>
                <a:cs typeface="Calibri"/>
                <a:sym typeface="Calibri"/>
              </a:defRPr>
            </a:pPr>
            <a:endParaRPr kumimoji="0" sz="1800" b="0" i="0" u="none" strike="noStrike" kern="1200" cap="none" spc="0" normalizeH="0" baseline="0" noProof="0" dirty="0">
              <a:ln>
                <a:noFill/>
              </a:ln>
              <a:solidFill>
                <a:srgbClr val="32363F"/>
              </a:solidFill>
              <a:effectLst/>
              <a:uLnTx/>
              <a:uFillTx/>
              <a:latin typeface="Calibri"/>
              <a:cs typeface="Calibri"/>
              <a:sym typeface="Calibri"/>
            </a:endParaRPr>
          </a:p>
        </p:txBody>
      </p:sp>
      <p:pic>
        <p:nvPicPr>
          <p:cNvPr id="42" name="Immagine 41"/>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76270" y="4979936"/>
            <a:ext cx="514800" cy="514800"/>
          </a:xfrm>
          <a:prstGeom prst="rect">
            <a:avLst/>
          </a:prstGeom>
        </p:spPr>
      </p:pic>
      <p:sp>
        <p:nvSpPr>
          <p:cNvPr id="45" name="Oval 40">
            <a:extLst>
              <a:ext uri="{FF2B5EF4-FFF2-40B4-BE49-F238E27FC236}">
                <a16:creationId xmlns:a16="http://schemas.microsoft.com/office/drawing/2014/main" id="{C1392FC6-47D5-4EA7-B9C5-CE8CCE4CD25C}"/>
              </a:ext>
            </a:extLst>
          </p:cNvPr>
          <p:cNvSpPr/>
          <p:nvPr/>
        </p:nvSpPr>
        <p:spPr>
          <a:xfrm rot="5400000">
            <a:off x="5783068" y="3941660"/>
            <a:ext cx="515724" cy="4074320"/>
          </a:xfrm>
          <a:prstGeom prst="ellipse">
            <a:avLst/>
          </a:prstGeom>
          <a:gradFill flip="none" rotWithShape="1">
            <a:gsLst>
              <a:gs pos="70000">
                <a:srgbClr val="D8DBDF">
                  <a:alpha val="77000"/>
                </a:srgbClr>
              </a:gs>
              <a:gs pos="0">
                <a:schemeClr val="accent3">
                  <a:lumMod val="50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2990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Contributo Export su Credito Fornitore</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8" name="Immagin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0775" y="1298719"/>
            <a:ext cx="1205079" cy="574924"/>
          </a:xfrm>
          <a:prstGeom prst="rect">
            <a:avLst/>
          </a:prstGeom>
        </p:spPr>
      </p:pic>
      <p:sp>
        <p:nvSpPr>
          <p:cNvPr id="9" name="Rettangolo 8"/>
          <p:cNvSpPr/>
          <p:nvPr/>
        </p:nvSpPr>
        <p:spPr>
          <a:xfrm>
            <a:off x="5899104" y="3397054"/>
            <a:ext cx="1511137" cy="468352"/>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Acquirente estero</a:t>
            </a:r>
          </a:p>
        </p:txBody>
      </p:sp>
      <p:sp>
        <p:nvSpPr>
          <p:cNvPr id="13" name="Rettangolo 12"/>
          <p:cNvSpPr/>
          <p:nvPr/>
        </p:nvSpPr>
        <p:spPr>
          <a:xfrm>
            <a:off x="9903352" y="3387859"/>
            <a:ext cx="1512000" cy="48443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Esportatore italiano</a:t>
            </a:r>
          </a:p>
        </p:txBody>
      </p:sp>
      <p:sp>
        <p:nvSpPr>
          <p:cNvPr id="14" name="Rettangolo 13"/>
          <p:cNvSpPr/>
          <p:nvPr/>
        </p:nvSpPr>
        <p:spPr>
          <a:xfrm>
            <a:off x="9903352" y="1341230"/>
            <a:ext cx="1512000" cy="484430"/>
          </a:xfrm>
          <a:prstGeom prst="rect">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Istituto Scontante</a:t>
            </a:r>
            <a:endParaRPr kumimoji="0" lang="it-IT" sz="10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cxnSp>
        <p:nvCxnSpPr>
          <p:cNvPr id="16" name="Connettore 2 15"/>
          <p:cNvCxnSpPr/>
          <p:nvPr/>
        </p:nvCxnSpPr>
        <p:spPr>
          <a:xfrm flipH="1" flipV="1">
            <a:off x="10659351" y="1972567"/>
            <a:ext cx="0" cy="115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7" name="CasellaDiTesto 16"/>
          <p:cNvSpPr txBox="1"/>
          <p:nvPr/>
        </p:nvSpPr>
        <p:spPr>
          <a:xfrm>
            <a:off x="7705804" y="3197940"/>
            <a:ext cx="1830391" cy="355013"/>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Contratto commerciale con pagamento dilazionato</a:t>
            </a:r>
          </a:p>
        </p:txBody>
      </p:sp>
      <p:sp>
        <p:nvSpPr>
          <p:cNvPr id="18" name="CasellaDiTesto 17"/>
          <p:cNvSpPr txBox="1"/>
          <p:nvPr/>
        </p:nvSpPr>
        <p:spPr>
          <a:xfrm>
            <a:off x="7617619" y="3741580"/>
            <a:ext cx="2047007" cy="42630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Titoli di pagamento al tasso di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dilazione pari minimo al CIRR</a:t>
            </a:r>
          </a:p>
        </p:txBody>
      </p:sp>
      <p:sp>
        <p:nvSpPr>
          <p:cNvPr id="19" name="Ovale 18"/>
          <p:cNvSpPr>
            <a:spLocks noChangeAspect="1"/>
          </p:cNvSpPr>
          <p:nvPr/>
        </p:nvSpPr>
        <p:spPr>
          <a:xfrm>
            <a:off x="8491785" y="2860822"/>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1</a:t>
            </a:r>
          </a:p>
        </p:txBody>
      </p:sp>
      <p:cxnSp>
        <p:nvCxnSpPr>
          <p:cNvPr id="21" name="Connettore 2 20"/>
          <p:cNvCxnSpPr/>
          <p:nvPr/>
        </p:nvCxnSpPr>
        <p:spPr>
          <a:xfrm>
            <a:off x="7410241" y="1825660"/>
            <a:ext cx="2493109" cy="14363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9" name="Rettangolo 28"/>
          <p:cNvSpPr/>
          <p:nvPr/>
        </p:nvSpPr>
        <p:spPr>
          <a:xfrm>
            <a:off x="255300" y="1348618"/>
            <a:ext cx="5078714" cy="4524315"/>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Esportatore e Acquirente estero stipulano un contratto commerciale con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pagamenti dilazionati a medio e lungo termine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24 mesi) ad </a:t>
            </a:r>
            <a:r>
              <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rPr>
              <a:t>un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tasso </a:t>
            </a:r>
            <a:r>
              <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rPr>
              <a:t>di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dilazione minimo pari al CIRR</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per la fornitura di impianti o macchinari. Il tasso CIRR può essere maggiorato del premio per la copertura assicurativa e delle commissioni bancarie. A fronte delle rate del piano di ammortamento vengono emessi titoli di pagamento (es. cambiali, tratte o lettere di credito). </a:t>
            </a: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L’Istituto Scontante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sconta pro-soluto e/o pro-solvendo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 titoli di pagamento emessi dall'Acquirente estero a favore dell’Esportatore.</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Se il tasso della dilazione di pagamento del contratto commerciale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(al netto di un eventuale premio per la garanzia/assicurazione del rischio del credito dell’Acquirente estero e di eventuali spese e commissioni bancarie incluse nel tasso)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è inferiore al tasso di sconto richiesto dall’Istituto Scontante, </a:t>
            </a:r>
            <a:r>
              <a:rPr lang="it-IT" sz="1200" b="1" dirty="0">
                <a:solidFill>
                  <a:srgbClr val="005392"/>
                </a:solidFill>
                <a:latin typeface="Arial" panose="020B0604020202020204"/>
              </a:rPr>
              <a:t>SIMEST eroga un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contributo pari a tale differenza, nei limiti del livello massimo dei contributi</a:t>
            </a:r>
            <a:r>
              <a:rPr kumimoji="0" lang="it-IT" sz="1200" b="1" i="0" u="none" strike="noStrike" kern="1200" cap="none" spc="0" normalizeH="0" noProof="0" dirty="0">
                <a:ln>
                  <a:noFill/>
                </a:ln>
                <a:solidFill>
                  <a:srgbClr val="005392"/>
                </a:solidFill>
                <a:effectLst/>
                <a:uLnTx/>
                <a:uFillTx/>
                <a:latin typeface="Arial" panose="020B0604020202020204"/>
                <a:ea typeface="+mn-ea"/>
                <a:cs typeface="+mn-cs"/>
              </a:rPr>
              <a:t> approvati</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Il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contributo SIMEST è erogato </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up front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all’Esportatore.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L’operazione può prevedere la copertura assicurativa per il rischio del credito dell’Acquirente estero. </a:t>
            </a:r>
          </a:p>
        </p:txBody>
      </p:sp>
      <p:sp>
        <p:nvSpPr>
          <p:cNvPr id="31" name="Rettangolo 30"/>
          <p:cNvSpPr/>
          <p:nvPr/>
        </p:nvSpPr>
        <p:spPr>
          <a:xfrm>
            <a:off x="255299" y="1093303"/>
            <a:ext cx="5221977" cy="4825828"/>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2" name="Immagine 31"/>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72915" y="807017"/>
            <a:ext cx="448732" cy="475129"/>
          </a:xfrm>
          <a:prstGeom prst="rect">
            <a:avLst/>
          </a:prstGeom>
          <a:solidFill>
            <a:schemeClr val="bg1"/>
          </a:solidFill>
        </p:spPr>
      </p:pic>
      <p:sp>
        <p:nvSpPr>
          <p:cNvPr id="33" name="Rettangolo 32"/>
          <p:cNvSpPr/>
          <p:nvPr/>
        </p:nvSpPr>
        <p:spPr>
          <a:xfrm>
            <a:off x="621647" y="836833"/>
            <a:ext cx="3579513"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STRUTTURA DELL’INTERVENTO</a:t>
            </a:r>
          </a:p>
        </p:txBody>
      </p:sp>
      <p:sp>
        <p:nvSpPr>
          <p:cNvPr id="35" name="Ovale 34"/>
          <p:cNvSpPr>
            <a:spLocks noChangeAspect="1"/>
          </p:cNvSpPr>
          <p:nvPr/>
        </p:nvSpPr>
        <p:spPr>
          <a:xfrm>
            <a:off x="8798886" y="1873643"/>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3</a:t>
            </a:r>
          </a:p>
        </p:txBody>
      </p:sp>
      <p:sp>
        <p:nvSpPr>
          <p:cNvPr id="40" name="CasellaDiTesto 39"/>
          <p:cNvSpPr txBox="1"/>
          <p:nvPr/>
        </p:nvSpPr>
        <p:spPr>
          <a:xfrm>
            <a:off x="7243730" y="1215183"/>
            <a:ext cx="542106"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41" name="CasellaDiTesto 40"/>
          <p:cNvSpPr txBox="1"/>
          <p:nvPr/>
        </p:nvSpPr>
        <p:spPr>
          <a:xfrm>
            <a:off x="5869105" y="5647241"/>
            <a:ext cx="5503790"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SIMEST in qualità di gestore dei fondi pubblici per conto del MAECI </a:t>
            </a:r>
          </a:p>
        </p:txBody>
      </p:sp>
      <p:cxnSp>
        <p:nvCxnSpPr>
          <p:cNvPr id="34" name="Connettore 2 33"/>
          <p:cNvCxnSpPr/>
          <p:nvPr/>
        </p:nvCxnSpPr>
        <p:spPr>
          <a:xfrm flipH="1">
            <a:off x="7597123" y="3578610"/>
            <a:ext cx="2088000"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7" name="Connettore 2 36"/>
          <p:cNvCxnSpPr/>
          <p:nvPr/>
        </p:nvCxnSpPr>
        <p:spPr>
          <a:xfrm flipV="1">
            <a:off x="7587919" y="3690265"/>
            <a:ext cx="2088000"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1" name="Rettangolo 10"/>
          <p:cNvSpPr/>
          <p:nvPr/>
        </p:nvSpPr>
        <p:spPr>
          <a:xfrm>
            <a:off x="9997737" y="2329760"/>
            <a:ext cx="1340953" cy="55399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Sconto pro soluto/pro solvendo titoli di pagamento</a:t>
            </a:r>
          </a:p>
        </p:txBody>
      </p:sp>
      <p:sp>
        <p:nvSpPr>
          <p:cNvPr id="36" name="Ovale 35"/>
          <p:cNvSpPr>
            <a:spLocks noChangeAspect="1"/>
          </p:cNvSpPr>
          <p:nvPr/>
        </p:nvSpPr>
        <p:spPr>
          <a:xfrm>
            <a:off x="9972420" y="2061779"/>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2</a:t>
            </a:r>
          </a:p>
        </p:txBody>
      </p:sp>
      <p:sp>
        <p:nvSpPr>
          <p:cNvPr id="44" name="CasellaDiTesto 43"/>
          <p:cNvSpPr txBox="1"/>
          <p:nvPr/>
        </p:nvSpPr>
        <p:spPr>
          <a:xfrm rot="1814203">
            <a:off x="7857234" y="2159134"/>
            <a:ext cx="1830391" cy="39895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Arial" panose="020B0604020202020204"/>
                <a:ea typeface="+mn-ea"/>
                <a:cs typeface="+mn-cs"/>
              </a:rPr>
              <a:t>Contributo SIMEST erogato </a:t>
            </a:r>
            <a:r>
              <a:rPr kumimoji="0" lang="it-IT" sz="1050" b="1" i="1" u="none" strike="noStrike" kern="1200" cap="none" spc="0" normalizeH="0" baseline="0" noProof="0" dirty="0">
                <a:ln>
                  <a:noFill/>
                </a:ln>
                <a:solidFill>
                  <a:srgbClr val="415364"/>
                </a:solidFill>
                <a:effectLst/>
                <a:uLnTx/>
                <a:uFillTx/>
                <a:latin typeface="Arial" panose="020B0604020202020204"/>
                <a:ea typeface="+mn-ea"/>
                <a:cs typeface="+mn-cs"/>
              </a:rPr>
              <a:t>up front </a:t>
            </a:r>
          </a:p>
        </p:txBody>
      </p:sp>
      <p:cxnSp>
        <p:nvCxnSpPr>
          <p:cNvPr id="47" name="Connettore 2 46"/>
          <p:cNvCxnSpPr/>
          <p:nvPr/>
        </p:nvCxnSpPr>
        <p:spPr>
          <a:xfrm flipV="1">
            <a:off x="10659351" y="4016801"/>
            <a:ext cx="0" cy="61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50" name="Rettangolo 49"/>
          <p:cNvSpPr/>
          <p:nvPr/>
        </p:nvSpPr>
        <p:spPr>
          <a:xfrm>
            <a:off x="9903350" y="4729300"/>
            <a:ext cx="1512000" cy="484430"/>
          </a:xfrm>
          <a:prstGeom prst="rect">
            <a:avLst/>
          </a:prstGeom>
          <a:solidFill>
            <a:schemeClr val="bg1"/>
          </a:solidFill>
          <a:ln>
            <a:solidFill>
              <a:schemeClr val="accent1"/>
            </a:solidFill>
            <a:prstDash val="dash"/>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Copertura assicurativa</a:t>
            </a:r>
          </a:p>
        </p:txBody>
      </p:sp>
      <p:pic>
        <p:nvPicPr>
          <p:cNvPr id="3" name="Picture 2" descr="Istituzioni Italiane (MAECI)">
            <a:extLst>
              <a:ext uri="{FF2B5EF4-FFF2-40B4-BE49-F238E27FC236}">
                <a16:creationId xmlns:a16="http://schemas.microsoft.com/office/drawing/2014/main" id="{7B49B559-5617-90AC-8256-7AE378EA115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18523" y="5570862"/>
            <a:ext cx="424647" cy="4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167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35"/>
          <p:cNvSpPr/>
          <p:nvPr/>
        </p:nvSpPr>
        <p:spPr>
          <a:xfrm>
            <a:off x="263133" y="1414618"/>
            <a:ext cx="11571267" cy="917027"/>
          </a:xfrm>
          <a:prstGeom prst="rect">
            <a:avLst/>
          </a:prstGeom>
          <a:solidFill>
            <a:srgbClr val="EB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Contributo Export su Credito Fornitore</a:t>
            </a:r>
            <a:endParaRPr lang="it-IT" b="0" dirty="0"/>
          </a:p>
        </p:txBody>
      </p:sp>
      <p:sp>
        <p:nvSpPr>
          <p:cNvPr id="53" name="Rettangolo 52"/>
          <p:cNvSpPr/>
          <p:nvPr/>
        </p:nvSpPr>
        <p:spPr>
          <a:xfrm>
            <a:off x="269093" y="1603324"/>
            <a:ext cx="11571267"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r>
              <a:rPr kumimoji="0" lang="it-IT" sz="1600" b="0" i="0" u="none" strike="noStrike" kern="1200" cap="none" spc="0" normalizeH="0" baseline="0" noProof="0" dirty="0">
                <a:ln>
                  <a:noFill/>
                </a:ln>
                <a:solidFill>
                  <a:srgbClr val="415364"/>
                </a:solidFill>
                <a:effectLst/>
                <a:uLnTx/>
                <a:uFillTx/>
                <a:latin typeface="Arial" panose="020B0604020202020204"/>
                <a:ea typeface="+mn-ea"/>
                <a:cs typeface="+mn-cs"/>
              </a:rPr>
              <a:t>Il Contributo SIMEST su Credito Fornitore consente agli esportatori italiani di offrire ai propri acquirenti esteri </a:t>
            </a:r>
            <a:r>
              <a:rPr kumimoji="0" lang="it-IT" sz="16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condizioni di pagamento dilazionato a medio e lungo termine ad un tasso d’interesse minimo agevolato</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600" b="0" i="0" u="none" strike="noStrike" kern="1200" cap="none" spc="0" normalizeH="0" baseline="0" noProof="0" dirty="0">
                <a:ln>
                  <a:noFill/>
                </a:ln>
                <a:solidFill>
                  <a:srgbClr val="415364"/>
                </a:solidFill>
                <a:effectLst/>
                <a:uLnTx/>
                <a:uFillTx/>
                <a:latin typeface="Arial" panose="020B0604020202020204"/>
                <a:ea typeface="+mn-ea"/>
                <a:cs typeface="+mn-cs"/>
              </a:rPr>
              <a:t>(</a:t>
            </a:r>
            <a:r>
              <a:rPr kumimoji="0" lang="it-IT" sz="16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pari al CIRR*</a:t>
            </a:r>
            <a:r>
              <a:rPr kumimoji="0" lang="it-IT" sz="1600" b="0"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57" name="CasellaDiTesto 56"/>
          <p:cNvSpPr txBox="1"/>
          <p:nvPr/>
        </p:nvSpPr>
        <p:spPr>
          <a:xfrm>
            <a:off x="758892" y="6376870"/>
            <a:ext cx="4367041" cy="188862"/>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Il CIRR è un tasso fisso calcolato mensilmente dall’OCSE</a:t>
            </a:r>
          </a:p>
        </p:txBody>
      </p:sp>
      <p:sp>
        <p:nvSpPr>
          <p:cNvPr id="5" name="Rettangolo 4"/>
          <p:cNvSpPr/>
          <p:nvPr/>
        </p:nvSpPr>
        <p:spPr>
          <a:xfrm>
            <a:off x="1802222" y="5296406"/>
            <a:ext cx="1003217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Minimo 15% in contanti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entro il «punto di partenza del credito» (i.e. entro la spedizione/consegna o, nel caso di impianti chiavi in mano, entro il collaudo) e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85% con pagamento dilazionato a medio e lungo termine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(i.e. ≥ 24 mesi)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tramite emissione di titoli pagamento</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(es. cambiali, tratte</a:t>
            </a:r>
            <a:r>
              <a:rPr kumimoji="0" lang="it-IT" sz="1400" b="0" i="0" u="none" strike="noStrike" kern="1200" cap="none" spc="0" normalizeH="0" noProof="0" dirty="0">
                <a:ln>
                  <a:noFill/>
                </a:ln>
                <a:solidFill>
                  <a:srgbClr val="415364"/>
                </a:solidFill>
                <a:effectLst/>
                <a:uLnTx/>
                <a:uFillTx/>
                <a:latin typeface="Arial" panose="020B0604020202020204"/>
                <a:ea typeface="+mn-ea"/>
                <a:cs typeface="+mn-cs"/>
              </a:rPr>
              <a:t> e L/C irrevocabili</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 da parte dell’acquirente estero all’esportatore</a:t>
            </a:r>
          </a:p>
        </p:txBody>
      </p:sp>
      <p:sp>
        <p:nvSpPr>
          <p:cNvPr id="16" name="Rettangolo 15"/>
          <p:cNvSpPr/>
          <p:nvPr/>
        </p:nvSpPr>
        <p:spPr>
          <a:xfrm>
            <a:off x="1816617" y="2520351"/>
            <a:ext cx="8610802"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Potenziare l’export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di beni di investimento e servizi italiani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Rafforzare la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competitività internazionale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degli esportatori italiani</a:t>
            </a:r>
          </a:p>
        </p:txBody>
      </p:sp>
      <p:cxnSp>
        <p:nvCxnSpPr>
          <p:cNvPr id="60" name="Connettore diritto 59"/>
          <p:cNvCxnSpPr/>
          <p:nvPr/>
        </p:nvCxnSpPr>
        <p:spPr>
          <a:xfrm flipH="1" flipV="1">
            <a:off x="956509" y="3089712"/>
            <a:ext cx="26858" cy="2164584"/>
          </a:xfrm>
          <a:prstGeom prst="line">
            <a:avLst/>
          </a:prstGeom>
          <a:ln>
            <a:solidFill>
              <a:schemeClr val="accent1">
                <a:lumMod val="20000"/>
                <a:lumOff val="80000"/>
              </a:schemeClr>
            </a:solidFill>
            <a:prstDash val="lgDash"/>
          </a:ln>
        </p:spPr>
        <p:style>
          <a:lnRef idx="1">
            <a:schemeClr val="accent4"/>
          </a:lnRef>
          <a:fillRef idx="0">
            <a:schemeClr val="accent4"/>
          </a:fillRef>
          <a:effectRef idx="0">
            <a:schemeClr val="accent4"/>
          </a:effectRef>
          <a:fontRef idx="minor">
            <a:schemeClr val="tx1"/>
          </a:fontRef>
        </p:style>
      </p:cxnSp>
      <p:sp>
        <p:nvSpPr>
          <p:cNvPr id="37" name="CasellaDiTesto 36"/>
          <p:cNvSpPr txBox="1"/>
          <p:nvPr/>
        </p:nvSpPr>
        <p:spPr>
          <a:xfrm>
            <a:off x="428950" y="2739198"/>
            <a:ext cx="1052313" cy="374602"/>
          </a:xfrm>
          <a:prstGeom prst="rect">
            <a:avLst/>
          </a:prstGeom>
          <a:solidFill>
            <a:schemeClr val="bg1"/>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Obiettivi</a:t>
            </a:r>
          </a:p>
        </p:txBody>
      </p:sp>
      <p:pic>
        <p:nvPicPr>
          <p:cNvPr id="12" name="Immagine 11"/>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64304" y="2422024"/>
            <a:ext cx="396000" cy="396000"/>
          </a:xfrm>
          <a:prstGeom prst="rect">
            <a:avLst/>
          </a:prstGeom>
          <a:solidFill>
            <a:schemeClr val="bg1"/>
          </a:solidFill>
        </p:spPr>
      </p:pic>
      <p:sp>
        <p:nvSpPr>
          <p:cNvPr id="72" name="CasellaDiTesto 71"/>
          <p:cNvSpPr txBox="1"/>
          <p:nvPr/>
        </p:nvSpPr>
        <p:spPr>
          <a:xfrm>
            <a:off x="109329" y="3927287"/>
            <a:ext cx="1667816" cy="730999"/>
          </a:xfrm>
          <a:prstGeom prst="rect">
            <a:avLst/>
          </a:prstGeom>
          <a:solidFill>
            <a:schemeClr val="bg1"/>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Tipologia contratti commerciali</a:t>
            </a:r>
          </a:p>
        </p:txBody>
      </p:sp>
      <p:sp>
        <p:nvSpPr>
          <p:cNvPr id="8" name="Rettangolo 7"/>
          <p:cNvSpPr/>
          <p:nvPr/>
        </p:nvSpPr>
        <p:spPr>
          <a:xfrm>
            <a:off x="1816617" y="3997605"/>
            <a:ext cx="100177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Contratti commerciali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stipulati tra esportatore italiano e acquirente estero per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la fornitura di beni di investimento e servizi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(es. macchinari, impianti e relativi studi e servizi)</a:t>
            </a:r>
          </a:p>
        </p:txBody>
      </p:sp>
      <p:pic>
        <p:nvPicPr>
          <p:cNvPr id="9" name="Immagine 8"/>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5367" y="3495937"/>
            <a:ext cx="396000" cy="396000"/>
          </a:xfrm>
          <a:prstGeom prst="rect">
            <a:avLst/>
          </a:prstGeom>
          <a:solidFill>
            <a:schemeClr val="bg1"/>
          </a:solidFill>
          <a:ln>
            <a:solidFill>
              <a:schemeClr val="bg1"/>
            </a:solidFill>
          </a:ln>
        </p:spPr>
      </p:pic>
      <p:sp>
        <p:nvSpPr>
          <p:cNvPr id="73" name="CasellaDiTesto 72"/>
          <p:cNvSpPr txBox="1"/>
          <p:nvPr/>
        </p:nvSpPr>
        <p:spPr>
          <a:xfrm>
            <a:off x="46275" y="5397122"/>
            <a:ext cx="1820464" cy="679650"/>
          </a:xfrm>
          <a:prstGeom prst="rect">
            <a:avLst/>
          </a:prstGeom>
          <a:solidFill>
            <a:schemeClr val="bg1"/>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Termini contrattuali pagamento</a:t>
            </a:r>
          </a:p>
        </p:txBody>
      </p:sp>
      <p:pic>
        <p:nvPicPr>
          <p:cNvPr id="10" name="Immagine 9"/>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58892" y="4940575"/>
            <a:ext cx="395230" cy="396000"/>
          </a:xfrm>
          <a:prstGeom prst="rect">
            <a:avLst/>
          </a:prstGeom>
          <a:solidFill>
            <a:schemeClr val="bg1"/>
          </a:solidFill>
        </p:spPr>
      </p:pic>
      <p:sp>
        <p:nvSpPr>
          <p:cNvPr id="54" name="Rettangolo 53"/>
          <p:cNvSpPr/>
          <p:nvPr/>
        </p:nvSpPr>
        <p:spPr>
          <a:xfrm>
            <a:off x="257173" y="1008705"/>
            <a:ext cx="11583187" cy="5058713"/>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56" name="Rettangolo 55"/>
          <p:cNvSpPr/>
          <p:nvPr/>
        </p:nvSpPr>
        <p:spPr>
          <a:xfrm>
            <a:off x="983367" y="784221"/>
            <a:ext cx="5522208"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CARATTERISTICHE E BENEFICI DELL’INTERVENTO</a:t>
            </a:r>
          </a:p>
        </p:txBody>
      </p:sp>
      <p:pic>
        <p:nvPicPr>
          <p:cNvPr id="55" name="Immagine 54"/>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351640" y="790582"/>
            <a:ext cx="501595" cy="475129"/>
          </a:xfrm>
          <a:prstGeom prst="rect">
            <a:avLst/>
          </a:prstGeom>
          <a:solidFill>
            <a:schemeClr val="bg1"/>
          </a:solidFill>
        </p:spPr>
      </p:pic>
      <p:sp>
        <p:nvSpPr>
          <p:cNvPr id="29" name="CasellaDiTesto 28"/>
          <p:cNvSpPr txBox="1"/>
          <p:nvPr/>
        </p:nvSpPr>
        <p:spPr>
          <a:xfrm>
            <a:off x="7299787" y="377868"/>
            <a:ext cx="4402775" cy="521483"/>
          </a:xfrm>
          <a:prstGeom prst="rect">
            <a:avLst/>
          </a:prstGeom>
          <a:solidFill>
            <a:srgbClr val="EDEDED"/>
          </a:solidFill>
          <a:ln w="6350">
            <a:noFill/>
            <a:prstDash val="dash"/>
          </a:ln>
        </p:spPr>
        <p:txBody>
          <a:bodyPr vert="horz" wrap="square" lIns="91440" tIns="45720" rIns="91440" bIns="45720" rtlCol="0" anchor="ctr">
            <a:normAutofit/>
          </a:bodyPr>
          <a:lstStyle/>
          <a:p>
            <a:pPr lvl="0" algn="ctr">
              <a:defRPr/>
            </a:pPr>
            <a:r>
              <a:rPr lang="it-IT" sz="1400" dirty="0">
                <a:solidFill>
                  <a:srgbClr val="415364"/>
                </a:solidFill>
                <a:latin typeface="Arial" panose="020B0604020202020204"/>
              </a:rPr>
              <a:t>    Operatività attivabile anche per </a:t>
            </a:r>
            <a:r>
              <a:rPr lang="it-IT" sz="1400" b="1" dirty="0">
                <a:solidFill>
                  <a:srgbClr val="005392"/>
                </a:solidFill>
              </a:rPr>
              <a:t>contratti di Leasing all’Esportazione</a:t>
            </a:r>
            <a:endParaRPr kumimoji="0" lang="it-IT" sz="1400" b="1" i="0" u="none" strike="noStrike" kern="1200" cap="none" spc="0" normalizeH="0" baseline="0" noProof="0" dirty="0">
              <a:ln>
                <a:noFill/>
              </a:ln>
              <a:solidFill>
                <a:srgbClr val="005392"/>
              </a:solidFill>
              <a:effectLst/>
              <a:uLnTx/>
              <a:uFillTx/>
              <a:latin typeface="Arial" panose="020B0604020202020204"/>
            </a:endParaRPr>
          </a:p>
        </p:txBody>
      </p:sp>
      <p:grpSp>
        <p:nvGrpSpPr>
          <p:cNvPr id="30" name="Gruppo 29"/>
          <p:cNvGrpSpPr>
            <a:grpSpLocks noChangeAspect="1"/>
          </p:cNvGrpSpPr>
          <p:nvPr/>
        </p:nvGrpSpPr>
        <p:grpSpPr>
          <a:xfrm>
            <a:off x="7134581" y="293896"/>
            <a:ext cx="356777" cy="356777"/>
            <a:chOff x="688228" y="5442273"/>
            <a:chExt cx="435570" cy="435570"/>
          </a:xfrm>
        </p:grpSpPr>
        <p:sp>
          <p:nvSpPr>
            <p:cNvPr id="31" name="Ovale 30"/>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2" name="Immagine 31"/>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3" name="Segnaposto numero diapositiva 3">
            <a:extLst>
              <a:ext uri="{FF2B5EF4-FFF2-40B4-BE49-F238E27FC236}">
                <a16:creationId xmlns:a16="http://schemas.microsoft.com/office/drawing/2014/main" id="{46032860-8DEE-A4BA-8313-387786710453}"/>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078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F3E028-7578-6108-1026-3CA68CA89E97}"/>
              </a:ext>
            </a:extLst>
          </p:cNvPr>
          <p:cNvSpPr>
            <a:spLocks noGrp="1"/>
          </p:cNvSpPr>
          <p:nvPr>
            <p:ph type="sldNum" sz="quarter" idx="12"/>
          </p:nvPr>
        </p:nvSpPr>
        <p:spPr>
          <a:xfrm>
            <a:off x="334433" y="64367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1F6723BA-4C26-21CA-2469-332AAB0A07EA}"/>
              </a:ext>
            </a:extLst>
          </p:cNvPr>
          <p:cNvSpPr/>
          <p:nvPr/>
        </p:nvSpPr>
        <p:spPr>
          <a:xfrm>
            <a:off x="651213" y="417669"/>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7" name="Rettangolo 6">
            <a:extLst>
              <a:ext uri="{FF2B5EF4-FFF2-40B4-BE49-F238E27FC236}">
                <a16:creationId xmlns:a16="http://schemas.microsoft.com/office/drawing/2014/main" id="{7E00AE8B-6F42-627A-0778-50466CE2B261}"/>
              </a:ext>
            </a:extLst>
          </p:cNvPr>
          <p:cNvSpPr/>
          <p:nvPr/>
        </p:nvSpPr>
        <p:spPr>
          <a:xfrm>
            <a:off x="6676207" y="419401"/>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41" name="Segnaposto testo 1">
            <a:extLst>
              <a:ext uri="{FF2B5EF4-FFF2-40B4-BE49-F238E27FC236}">
                <a16:creationId xmlns:a16="http://schemas.microsoft.com/office/drawing/2014/main" id="{0C25CF9C-1D57-631A-0007-B31C72CC85C2}"/>
              </a:ext>
            </a:extLst>
          </p:cNvPr>
          <p:cNvSpPr txBox="1">
            <a:spLocks/>
          </p:cNvSpPr>
          <p:nvPr/>
        </p:nvSpPr>
        <p:spPr>
          <a:xfrm>
            <a:off x="1116449" y="674151"/>
            <a:ext cx="3970633"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415364"/>
                </a:solidFill>
                <a:effectLst/>
                <a:uLnTx/>
                <a:uFillTx/>
                <a:latin typeface="+mj-lt"/>
                <a:cs typeface="Arial" panose="020B0604020202020204" pitchFamily="34" charset="0"/>
              </a:rPr>
              <a:t>Uffici in tutta Italia e all’estero</a:t>
            </a:r>
          </a:p>
        </p:txBody>
      </p:sp>
      <p:pic>
        <p:nvPicPr>
          <p:cNvPr id="42" name="Immagine 41">
            <a:extLst>
              <a:ext uri="{FF2B5EF4-FFF2-40B4-BE49-F238E27FC236}">
                <a16:creationId xmlns:a16="http://schemas.microsoft.com/office/drawing/2014/main" id="{0F31E0A8-8A5D-B738-284B-C71115491D60}"/>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926383" y="1928169"/>
            <a:ext cx="203743" cy="202581"/>
          </a:xfrm>
          <a:prstGeom prst="rect">
            <a:avLst/>
          </a:prstGeom>
        </p:spPr>
      </p:pic>
      <p:sp>
        <p:nvSpPr>
          <p:cNvPr id="43" name="CasellaDiTesto 42">
            <a:extLst>
              <a:ext uri="{FF2B5EF4-FFF2-40B4-BE49-F238E27FC236}">
                <a16:creationId xmlns:a16="http://schemas.microsoft.com/office/drawing/2014/main" id="{ABE65D0B-47A4-A919-9744-37732C1A8EA1}"/>
              </a:ext>
            </a:extLst>
          </p:cNvPr>
          <p:cNvSpPr txBox="1"/>
          <p:nvPr/>
        </p:nvSpPr>
        <p:spPr>
          <a:xfrm>
            <a:off x="4299751" y="2185196"/>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BELGRADO</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
        <p:nvSpPr>
          <p:cNvPr id="44" name="CasellaDiTesto 43">
            <a:extLst>
              <a:ext uri="{FF2B5EF4-FFF2-40B4-BE49-F238E27FC236}">
                <a16:creationId xmlns:a16="http://schemas.microsoft.com/office/drawing/2014/main" id="{E7AD2014-BA43-2B0A-1F4A-7C2034DD5D76}"/>
              </a:ext>
            </a:extLst>
          </p:cNvPr>
          <p:cNvSpPr txBox="1"/>
          <p:nvPr/>
        </p:nvSpPr>
        <p:spPr>
          <a:xfrm>
            <a:off x="4314405" y="2469438"/>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IL CAIRO</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
        <p:nvSpPr>
          <p:cNvPr id="45" name="Rettangolo 44">
            <a:extLst>
              <a:ext uri="{FF2B5EF4-FFF2-40B4-BE49-F238E27FC236}">
                <a16:creationId xmlns:a16="http://schemas.microsoft.com/office/drawing/2014/main" id="{71CF04FC-2B2A-921B-803E-B5795EC1AD44}"/>
              </a:ext>
            </a:extLst>
          </p:cNvPr>
          <p:cNvSpPr/>
          <p:nvPr/>
        </p:nvSpPr>
        <p:spPr>
          <a:xfrm>
            <a:off x="1417226" y="5318151"/>
            <a:ext cx="360698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mj-lt"/>
                <a:ea typeface="+mn-ea"/>
                <a:cs typeface="+mn-cs"/>
              </a:rPr>
              <a:t>Corso Vittorio Emanuele II, 323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mj-lt"/>
                <a:ea typeface="+mn-ea"/>
                <a:cs typeface="+mn-cs"/>
              </a:rPr>
              <a:t>00186, Roma, Italia </a:t>
            </a:r>
          </a:p>
        </p:txBody>
      </p:sp>
      <p:pic>
        <p:nvPicPr>
          <p:cNvPr id="46" name="Picture 2">
            <a:extLst>
              <a:ext uri="{FF2B5EF4-FFF2-40B4-BE49-F238E27FC236}">
                <a16:creationId xmlns:a16="http://schemas.microsoft.com/office/drawing/2014/main" id="{0C60B3BD-73B2-AAE8-3FE7-CB95AFF5FF3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22950" y="2232576"/>
            <a:ext cx="288000" cy="192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andiera dell'Egitto - Wikipedia">
            <a:extLst>
              <a:ext uri="{FF2B5EF4-FFF2-40B4-BE49-F238E27FC236}">
                <a16:creationId xmlns:a16="http://schemas.microsoft.com/office/drawing/2014/main" id="{0C64C92B-45D9-6781-603E-893919D3D93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19078" y="2504173"/>
            <a:ext cx="288000" cy="191941"/>
          </a:xfrm>
          <a:prstGeom prst="rect">
            <a:avLst/>
          </a:prstGeom>
          <a:noFill/>
          <a:extLst>
            <a:ext uri="{909E8E84-426E-40DD-AFC4-6F175D3DCCD1}">
              <a14:hiddenFill xmlns:a14="http://schemas.microsoft.com/office/drawing/2010/main">
                <a:solidFill>
                  <a:srgbClr val="FFFFFF"/>
                </a:solidFill>
              </a14:hiddenFill>
            </a:ext>
          </a:extLst>
        </p:spPr>
      </p:pic>
      <p:sp>
        <p:nvSpPr>
          <p:cNvPr id="48" name="CasellaDiTesto 47">
            <a:extLst>
              <a:ext uri="{FF2B5EF4-FFF2-40B4-BE49-F238E27FC236}">
                <a16:creationId xmlns:a16="http://schemas.microsoft.com/office/drawing/2014/main" id="{826A550C-07DF-C6E3-79AF-0418507FBF3D}"/>
              </a:ext>
            </a:extLst>
          </p:cNvPr>
          <p:cNvSpPr txBox="1"/>
          <p:nvPr/>
        </p:nvSpPr>
        <p:spPr>
          <a:xfrm>
            <a:off x="4006292" y="1877500"/>
            <a:ext cx="1247100" cy="296231"/>
          </a:xfrm>
          <a:prstGeom prst="rect">
            <a:avLst/>
          </a:prstGeom>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mj-lt"/>
                <a:ea typeface="+mn-ea"/>
                <a:cs typeface="+mn-cs"/>
              </a:rPr>
              <a:t>Presidi esteri</a:t>
            </a:r>
            <a:endParaRPr kumimoji="0" lang="it-IT" sz="1000" b="1" i="0" u="none" strike="noStrike" kern="1200" cap="none" spc="0" normalizeH="0" baseline="0" noProof="0" dirty="0">
              <a:ln>
                <a:noFill/>
              </a:ln>
              <a:solidFill>
                <a:srgbClr val="415364"/>
              </a:solidFill>
              <a:effectLst/>
              <a:uLnTx/>
              <a:uFillTx/>
              <a:latin typeface="+mj-lt"/>
              <a:ea typeface="+mn-ea"/>
              <a:cs typeface="+mn-cs"/>
            </a:endParaRPr>
          </a:p>
        </p:txBody>
      </p:sp>
      <p:grpSp>
        <p:nvGrpSpPr>
          <p:cNvPr id="53" name="Gruppo 52">
            <a:extLst>
              <a:ext uri="{FF2B5EF4-FFF2-40B4-BE49-F238E27FC236}">
                <a16:creationId xmlns:a16="http://schemas.microsoft.com/office/drawing/2014/main" id="{E16C2BB1-1BAF-32F2-544B-EDB382A4A41B}"/>
              </a:ext>
            </a:extLst>
          </p:cNvPr>
          <p:cNvGrpSpPr/>
          <p:nvPr/>
        </p:nvGrpSpPr>
        <p:grpSpPr>
          <a:xfrm>
            <a:off x="733708" y="1566360"/>
            <a:ext cx="3417637" cy="3574498"/>
            <a:chOff x="1072000" y="1030797"/>
            <a:chExt cx="3417637" cy="3574498"/>
          </a:xfrm>
        </p:grpSpPr>
        <p:grpSp>
          <p:nvGrpSpPr>
            <p:cNvPr id="8" name="Gruppo 7">
              <a:extLst>
                <a:ext uri="{FF2B5EF4-FFF2-40B4-BE49-F238E27FC236}">
                  <a16:creationId xmlns:a16="http://schemas.microsoft.com/office/drawing/2014/main" id="{9510894A-9840-FCD1-D46B-7CA3F978C0EB}"/>
                </a:ext>
              </a:extLst>
            </p:cNvPr>
            <p:cNvGrpSpPr>
              <a:grpSpLocks noChangeAspect="1"/>
            </p:cNvGrpSpPr>
            <p:nvPr/>
          </p:nvGrpSpPr>
          <p:grpSpPr>
            <a:xfrm>
              <a:off x="1072000" y="1030797"/>
              <a:ext cx="3417637" cy="3574498"/>
              <a:chOff x="6431687" y="1180975"/>
              <a:chExt cx="5096398" cy="5330311"/>
            </a:xfrm>
          </p:grpSpPr>
          <p:grpSp>
            <p:nvGrpSpPr>
              <p:cNvPr id="9" name="Gruppo 2">
                <a:extLst>
                  <a:ext uri="{FF2B5EF4-FFF2-40B4-BE49-F238E27FC236}">
                    <a16:creationId xmlns:a16="http://schemas.microsoft.com/office/drawing/2014/main" id="{901859F9-E289-0927-59E6-CE6F51524176}"/>
                  </a:ext>
                </a:extLst>
              </p:cNvPr>
              <p:cNvGrpSpPr>
                <a:grpSpLocks noChangeAspect="1"/>
              </p:cNvGrpSpPr>
              <p:nvPr/>
            </p:nvGrpSpPr>
            <p:grpSpPr bwMode="auto">
              <a:xfrm>
                <a:off x="6848477" y="1180975"/>
                <a:ext cx="4679608" cy="5330311"/>
                <a:chOff x="2233037" y="1519528"/>
                <a:chExt cx="2759077" cy="3065643"/>
              </a:xfrm>
            </p:grpSpPr>
            <p:sp>
              <p:nvSpPr>
                <p:cNvPr id="20" name="Freeform 24">
                  <a:extLst>
                    <a:ext uri="{FF2B5EF4-FFF2-40B4-BE49-F238E27FC236}">
                      <a16:creationId xmlns:a16="http://schemas.microsoft.com/office/drawing/2014/main" id="{7F4AB2AF-7587-B6F6-CA45-88CC644F9C33}"/>
                    </a:ext>
                  </a:extLst>
                </p:cNvPr>
                <p:cNvSpPr>
                  <a:spLocks/>
                </p:cNvSpPr>
                <p:nvPr/>
              </p:nvSpPr>
              <p:spPr bwMode="auto">
                <a:xfrm>
                  <a:off x="2786554" y="2142592"/>
                  <a:ext cx="772797" cy="361916"/>
                </a:xfrm>
                <a:custGeom>
                  <a:avLst/>
                  <a:gdLst>
                    <a:gd name="T0" fmla="*/ 2147483646 w 1089"/>
                    <a:gd name="T1" fmla="*/ 2147483646 h 510"/>
                    <a:gd name="T2" fmla="*/ 2147483646 w 1089"/>
                    <a:gd name="T3" fmla="*/ 2147483646 h 510"/>
                    <a:gd name="T4" fmla="*/ 2147483646 w 1089"/>
                    <a:gd name="T5" fmla="*/ 2147483646 h 510"/>
                    <a:gd name="T6" fmla="*/ 2147483646 w 1089"/>
                    <a:gd name="T7" fmla="*/ 2147483646 h 510"/>
                    <a:gd name="T8" fmla="*/ 2147483646 w 1089"/>
                    <a:gd name="T9" fmla="*/ 2147483646 h 510"/>
                    <a:gd name="T10" fmla="*/ 2147483646 w 1089"/>
                    <a:gd name="T11" fmla="*/ 2147483646 h 510"/>
                    <a:gd name="T12" fmla="*/ 2147483646 w 1089"/>
                    <a:gd name="T13" fmla="*/ 2147483646 h 510"/>
                    <a:gd name="T14" fmla="*/ 2147483646 w 1089"/>
                    <a:gd name="T15" fmla="*/ 2147483646 h 510"/>
                    <a:gd name="T16" fmla="*/ 2147483646 w 1089"/>
                    <a:gd name="T17" fmla="*/ 2147483646 h 510"/>
                    <a:gd name="T18" fmla="*/ 2147483646 w 1089"/>
                    <a:gd name="T19" fmla="*/ 2147483646 h 510"/>
                    <a:gd name="T20" fmla="*/ 2147483646 w 1089"/>
                    <a:gd name="T21" fmla="*/ 2147483646 h 510"/>
                    <a:gd name="T22" fmla="*/ 2147483646 w 1089"/>
                    <a:gd name="T23" fmla="*/ 2147483646 h 510"/>
                    <a:gd name="T24" fmla="*/ 2147483646 w 1089"/>
                    <a:gd name="T25" fmla="*/ 2147483646 h 510"/>
                    <a:gd name="T26" fmla="*/ 2147483646 w 1089"/>
                    <a:gd name="T27" fmla="*/ 2147483646 h 510"/>
                    <a:gd name="T28" fmla="*/ 2147483646 w 1089"/>
                    <a:gd name="T29" fmla="*/ 2147483646 h 510"/>
                    <a:gd name="T30" fmla="*/ 2147483646 w 1089"/>
                    <a:gd name="T31" fmla="*/ 2147483646 h 510"/>
                    <a:gd name="T32" fmla="*/ 2147483646 w 1089"/>
                    <a:gd name="T33" fmla="*/ 2147483646 h 510"/>
                    <a:gd name="T34" fmla="*/ 2147483646 w 1089"/>
                    <a:gd name="T35" fmla="*/ 2147483646 h 510"/>
                    <a:gd name="T36" fmla="*/ 2147483646 w 1089"/>
                    <a:gd name="T37" fmla="*/ 2147483646 h 510"/>
                    <a:gd name="T38" fmla="*/ 2147483646 w 1089"/>
                    <a:gd name="T39" fmla="*/ 2147483646 h 510"/>
                    <a:gd name="T40" fmla="*/ 2147483646 w 1089"/>
                    <a:gd name="T41" fmla="*/ 2147483646 h 510"/>
                    <a:gd name="T42" fmla="*/ 2147483646 w 1089"/>
                    <a:gd name="T43" fmla="*/ 2147483646 h 510"/>
                    <a:gd name="T44" fmla="*/ 2147483646 w 1089"/>
                    <a:gd name="T45" fmla="*/ 2147483646 h 510"/>
                    <a:gd name="T46" fmla="*/ 2147483646 w 1089"/>
                    <a:gd name="T47" fmla="*/ 2147483646 h 510"/>
                    <a:gd name="T48" fmla="*/ 2147483646 w 1089"/>
                    <a:gd name="T49" fmla="*/ 2147483646 h 510"/>
                    <a:gd name="T50" fmla="*/ 2147483646 w 1089"/>
                    <a:gd name="T51" fmla="*/ 2147483646 h 510"/>
                    <a:gd name="T52" fmla="*/ 2147483646 w 1089"/>
                    <a:gd name="T53" fmla="*/ 2147483646 h 510"/>
                    <a:gd name="T54" fmla="*/ 2147483646 w 1089"/>
                    <a:gd name="T55" fmla="*/ 2147483646 h 510"/>
                    <a:gd name="T56" fmla="*/ 2147483646 w 1089"/>
                    <a:gd name="T57" fmla="*/ 2147483646 h 510"/>
                    <a:gd name="T58" fmla="*/ 2147483646 w 1089"/>
                    <a:gd name="T59" fmla="*/ 2147483646 h 510"/>
                    <a:gd name="T60" fmla="*/ 2147483646 w 1089"/>
                    <a:gd name="T61" fmla="*/ 2147483646 h 510"/>
                    <a:gd name="T62" fmla="*/ 2147483646 w 1089"/>
                    <a:gd name="T63" fmla="*/ 2147483646 h 510"/>
                    <a:gd name="T64" fmla="*/ 2147483646 w 1089"/>
                    <a:gd name="T65" fmla="*/ 2147483646 h 510"/>
                    <a:gd name="T66" fmla="*/ 2147483646 w 1089"/>
                    <a:gd name="T67" fmla="*/ 2147483646 h 510"/>
                    <a:gd name="T68" fmla="*/ 2147483646 w 1089"/>
                    <a:gd name="T69" fmla="*/ 2147483646 h 510"/>
                    <a:gd name="T70" fmla="*/ 2147483646 w 1089"/>
                    <a:gd name="T71" fmla="*/ 2147483646 h 510"/>
                    <a:gd name="T72" fmla="*/ 2147483646 w 1089"/>
                    <a:gd name="T73" fmla="*/ 2147483646 h 510"/>
                    <a:gd name="T74" fmla="*/ 2147483646 w 1089"/>
                    <a:gd name="T75" fmla="*/ 2147483646 h 510"/>
                    <a:gd name="T76" fmla="*/ 2147483646 w 1089"/>
                    <a:gd name="T77" fmla="*/ 2147483646 h 510"/>
                    <a:gd name="T78" fmla="*/ 2147483646 w 1089"/>
                    <a:gd name="T79" fmla="*/ 2147483646 h 510"/>
                    <a:gd name="T80" fmla="*/ 2147483646 w 1089"/>
                    <a:gd name="T81" fmla="*/ 2147483646 h 510"/>
                    <a:gd name="T82" fmla="*/ 2147483646 w 1089"/>
                    <a:gd name="T83" fmla="*/ 2147483646 h 510"/>
                    <a:gd name="T84" fmla="*/ 2147483646 w 1089"/>
                    <a:gd name="T85" fmla="*/ 2147483646 h 510"/>
                    <a:gd name="T86" fmla="*/ 2147483646 w 1089"/>
                    <a:gd name="T87" fmla="*/ 2147483646 h 510"/>
                    <a:gd name="T88" fmla="*/ 2147483646 w 1089"/>
                    <a:gd name="T89" fmla="*/ 2147483646 h 510"/>
                    <a:gd name="T90" fmla="*/ 2147483646 w 1089"/>
                    <a:gd name="T91" fmla="*/ 2147483646 h 510"/>
                    <a:gd name="T92" fmla="*/ 2147483646 w 1089"/>
                    <a:gd name="T93" fmla="*/ 2147483646 h 510"/>
                    <a:gd name="T94" fmla="*/ 2147483646 w 1089"/>
                    <a:gd name="T95" fmla="*/ 2147483646 h 510"/>
                    <a:gd name="T96" fmla="*/ 2147483646 w 1089"/>
                    <a:gd name="T97" fmla="*/ 2147483646 h 510"/>
                    <a:gd name="T98" fmla="*/ 2147483646 w 1089"/>
                    <a:gd name="T99" fmla="*/ 2147483646 h 510"/>
                    <a:gd name="T100" fmla="*/ 0 w 1089"/>
                    <a:gd name="T101" fmla="*/ 2147483646 h 510"/>
                    <a:gd name="T102" fmla="*/ 2147483646 w 1089"/>
                    <a:gd name="T103" fmla="*/ 2147483646 h 510"/>
                    <a:gd name="T104" fmla="*/ 2147483646 w 1089"/>
                    <a:gd name="T105" fmla="*/ 2147483646 h 510"/>
                    <a:gd name="T106" fmla="*/ 2147483646 w 1089"/>
                    <a:gd name="T107" fmla="*/ 2147483646 h 510"/>
                    <a:gd name="T108" fmla="*/ 2147483646 w 1089"/>
                    <a:gd name="T109" fmla="*/ 2147483646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9" h="510">
                      <a:moveTo>
                        <a:pt x="162" y="317"/>
                      </a:moveTo>
                      <a:lnTo>
                        <a:pt x="178" y="299"/>
                      </a:lnTo>
                      <a:lnTo>
                        <a:pt x="196" y="291"/>
                      </a:lnTo>
                      <a:lnTo>
                        <a:pt x="219" y="291"/>
                      </a:lnTo>
                      <a:lnTo>
                        <a:pt x="245" y="296"/>
                      </a:lnTo>
                      <a:lnTo>
                        <a:pt x="253" y="311"/>
                      </a:lnTo>
                      <a:lnTo>
                        <a:pt x="271" y="322"/>
                      </a:lnTo>
                      <a:lnTo>
                        <a:pt x="294" y="327"/>
                      </a:lnTo>
                      <a:lnTo>
                        <a:pt x="312" y="340"/>
                      </a:lnTo>
                      <a:lnTo>
                        <a:pt x="327" y="347"/>
                      </a:lnTo>
                      <a:lnTo>
                        <a:pt x="350" y="347"/>
                      </a:lnTo>
                      <a:lnTo>
                        <a:pt x="371" y="366"/>
                      </a:lnTo>
                      <a:lnTo>
                        <a:pt x="386" y="376"/>
                      </a:lnTo>
                      <a:lnTo>
                        <a:pt x="402" y="386"/>
                      </a:lnTo>
                      <a:lnTo>
                        <a:pt x="420" y="396"/>
                      </a:lnTo>
                      <a:lnTo>
                        <a:pt x="435" y="407"/>
                      </a:lnTo>
                      <a:lnTo>
                        <a:pt x="459" y="404"/>
                      </a:lnTo>
                      <a:lnTo>
                        <a:pt x="492" y="407"/>
                      </a:lnTo>
                      <a:lnTo>
                        <a:pt x="515" y="404"/>
                      </a:lnTo>
                      <a:lnTo>
                        <a:pt x="538" y="404"/>
                      </a:lnTo>
                      <a:lnTo>
                        <a:pt x="562" y="402"/>
                      </a:lnTo>
                      <a:lnTo>
                        <a:pt x="582" y="399"/>
                      </a:lnTo>
                      <a:lnTo>
                        <a:pt x="613" y="389"/>
                      </a:lnTo>
                      <a:lnTo>
                        <a:pt x="631" y="378"/>
                      </a:lnTo>
                      <a:lnTo>
                        <a:pt x="647" y="360"/>
                      </a:lnTo>
                      <a:lnTo>
                        <a:pt x="665" y="353"/>
                      </a:lnTo>
                      <a:lnTo>
                        <a:pt x="688" y="353"/>
                      </a:lnTo>
                      <a:lnTo>
                        <a:pt x="693" y="366"/>
                      </a:lnTo>
                      <a:lnTo>
                        <a:pt x="711" y="378"/>
                      </a:lnTo>
                      <a:lnTo>
                        <a:pt x="729" y="368"/>
                      </a:lnTo>
                      <a:lnTo>
                        <a:pt x="752" y="366"/>
                      </a:lnTo>
                      <a:lnTo>
                        <a:pt x="760" y="381"/>
                      </a:lnTo>
                      <a:lnTo>
                        <a:pt x="775" y="391"/>
                      </a:lnTo>
                      <a:lnTo>
                        <a:pt x="773" y="412"/>
                      </a:lnTo>
                      <a:lnTo>
                        <a:pt x="760" y="438"/>
                      </a:lnTo>
                      <a:lnTo>
                        <a:pt x="778" y="445"/>
                      </a:lnTo>
                      <a:lnTo>
                        <a:pt x="783" y="461"/>
                      </a:lnTo>
                      <a:lnTo>
                        <a:pt x="783" y="481"/>
                      </a:lnTo>
                      <a:lnTo>
                        <a:pt x="811" y="494"/>
                      </a:lnTo>
                      <a:lnTo>
                        <a:pt x="827" y="505"/>
                      </a:lnTo>
                      <a:lnTo>
                        <a:pt x="837" y="505"/>
                      </a:lnTo>
                      <a:lnTo>
                        <a:pt x="860" y="510"/>
                      </a:lnTo>
                      <a:lnTo>
                        <a:pt x="881" y="510"/>
                      </a:lnTo>
                      <a:lnTo>
                        <a:pt x="899" y="507"/>
                      </a:lnTo>
                      <a:lnTo>
                        <a:pt x="917" y="499"/>
                      </a:lnTo>
                      <a:lnTo>
                        <a:pt x="909" y="481"/>
                      </a:lnTo>
                      <a:lnTo>
                        <a:pt x="914" y="463"/>
                      </a:lnTo>
                      <a:lnTo>
                        <a:pt x="917" y="443"/>
                      </a:lnTo>
                      <a:lnTo>
                        <a:pt x="935" y="435"/>
                      </a:lnTo>
                      <a:lnTo>
                        <a:pt x="953" y="425"/>
                      </a:lnTo>
                      <a:lnTo>
                        <a:pt x="963" y="422"/>
                      </a:lnTo>
                      <a:lnTo>
                        <a:pt x="979" y="404"/>
                      </a:lnTo>
                      <a:lnTo>
                        <a:pt x="989" y="396"/>
                      </a:lnTo>
                      <a:lnTo>
                        <a:pt x="1004" y="389"/>
                      </a:lnTo>
                      <a:lnTo>
                        <a:pt x="1020" y="386"/>
                      </a:lnTo>
                      <a:lnTo>
                        <a:pt x="1025" y="399"/>
                      </a:lnTo>
                      <a:lnTo>
                        <a:pt x="1025" y="417"/>
                      </a:lnTo>
                      <a:lnTo>
                        <a:pt x="1020" y="432"/>
                      </a:lnTo>
                      <a:lnTo>
                        <a:pt x="1022" y="432"/>
                      </a:lnTo>
                      <a:lnTo>
                        <a:pt x="1030" y="443"/>
                      </a:lnTo>
                      <a:lnTo>
                        <a:pt x="1038" y="443"/>
                      </a:lnTo>
                      <a:lnTo>
                        <a:pt x="1046" y="453"/>
                      </a:lnTo>
                      <a:lnTo>
                        <a:pt x="1061" y="456"/>
                      </a:lnTo>
                      <a:lnTo>
                        <a:pt x="1079" y="448"/>
                      </a:lnTo>
                      <a:lnTo>
                        <a:pt x="1087" y="432"/>
                      </a:lnTo>
                      <a:lnTo>
                        <a:pt x="1089" y="414"/>
                      </a:lnTo>
                      <a:lnTo>
                        <a:pt x="1087" y="399"/>
                      </a:lnTo>
                      <a:lnTo>
                        <a:pt x="1066" y="396"/>
                      </a:lnTo>
                      <a:lnTo>
                        <a:pt x="1046" y="389"/>
                      </a:lnTo>
                      <a:lnTo>
                        <a:pt x="1028" y="373"/>
                      </a:lnTo>
                      <a:lnTo>
                        <a:pt x="1015" y="363"/>
                      </a:lnTo>
                      <a:lnTo>
                        <a:pt x="999" y="350"/>
                      </a:lnTo>
                      <a:lnTo>
                        <a:pt x="984" y="340"/>
                      </a:lnTo>
                      <a:lnTo>
                        <a:pt x="963" y="319"/>
                      </a:lnTo>
                      <a:lnTo>
                        <a:pt x="953" y="299"/>
                      </a:lnTo>
                      <a:lnTo>
                        <a:pt x="945" y="283"/>
                      </a:lnTo>
                      <a:lnTo>
                        <a:pt x="943" y="250"/>
                      </a:lnTo>
                      <a:lnTo>
                        <a:pt x="932" y="226"/>
                      </a:lnTo>
                      <a:lnTo>
                        <a:pt x="925" y="211"/>
                      </a:lnTo>
                      <a:lnTo>
                        <a:pt x="922" y="180"/>
                      </a:lnTo>
                      <a:lnTo>
                        <a:pt x="919" y="160"/>
                      </a:lnTo>
                      <a:lnTo>
                        <a:pt x="914" y="144"/>
                      </a:lnTo>
                      <a:lnTo>
                        <a:pt x="909" y="129"/>
                      </a:lnTo>
                      <a:lnTo>
                        <a:pt x="901" y="113"/>
                      </a:lnTo>
                      <a:lnTo>
                        <a:pt x="904" y="105"/>
                      </a:lnTo>
                      <a:lnTo>
                        <a:pt x="904" y="77"/>
                      </a:lnTo>
                      <a:lnTo>
                        <a:pt x="909" y="64"/>
                      </a:lnTo>
                      <a:lnTo>
                        <a:pt x="935" y="54"/>
                      </a:lnTo>
                      <a:lnTo>
                        <a:pt x="945" y="28"/>
                      </a:lnTo>
                      <a:lnTo>
                        <a:pt x="925" y="39"/>
                      </a:lnTo>
                      <a:lnTo>
                        <a:pt x="899" y="33"/>
                      </a:lnTo>
                      <a:lnTo>
                        <a:pt x="883" y="23"/>
                      </a:lnTo>
                      <a:lnTo>
                        <a:pt x="868" y="13"/>
                      </a:lnTo>
                      <a:lnTo>
                        <a:pt x="840" y="8"/>
                      </a:lnTo>
                      <a:lnTo>
                        <a:pt x="816" y="0"/>
                      </a:lnTo>
                      <a:lnTo>
                        <a:pt x="793" y="3"/>
                      </a:lnTo>
                      <a:lnTo>
                        <a:pt x="770" y="3"/>
                      </a:lnTo>
                      <a:lnTo>
                        <a:pt x="752" y="13"/>
                      </a:lnTo>
                      <a:lnTo>
                        <a:pt x="737" y="28"/>
                      </a:lnTo>
                      <a:lnTo>
                        <a:pt x="721" y="44"/>
                      </a:lnTo>
                      <a:lnTo>
                        <a:pt x="698" y="46"/>
                      </a:lnTo>
                      <a:lnTo>
                        <a:pt x="672" y="41"/>
                      </a:lnTo>
                      <a:lnTo>
                        <a:pt x="644" y="26"/>
                      </a:lnTo>
                      <a:lnTo>
                        <a:pt x="623" y="33"/>
                      </a:lnTo>
                      <a:lnTo>
                        <a:pt x="600" y="36"/>
                      </a:lnTo>
                      <a:lnTo>
                        <a:pt x="582" y="46"/>
                      </a:lnTo>
                      <a:lnTo>
                        <a:pt x="564" y="54"/>
                      </a:lnTo>
                      <a:lnTo>
                        <a:pt x="546" y="44"/>
                      </a:lnTo>
                      <a:lnTo>
                        <a:pt x="520" y="39"/>
                      </a:lnTo>
                      <a:lnTo>
                        <a:pt x="502" y="46"/>
                      </a:lnTo>
                      <a:lnTo>
                        <a:pt x="484" y="64"/>
                      </a:lnTo>
                      <a:lnTo>
                        <a:pt x="464" y="64"/>
                      </a:lnTo>
                      <a:lnTo>
                        <a:pt x="459" y="49"/>
                      </a:lnTo>
                      <a:lnTo>
                        <a:pt x="441" y="39"/>
                      </a:lnTo>
                      <a:lnTo>
                        <a:pt x="417" y="39"/>
                      </a:lnTo>
                      <a:lnTo>
                        <a:pt x="399" y="51"/>
                      </a:lnTo>
                      <a:lnTo>
                        <a:pt x="384" y="67"/>
                      </a:lnTo>
                      <a:lnTo>
                        <a:pt x="363" y="77"/>
                      </a:lnTo>
                      <a:lnTo>
                        <a:pt x="358" y="59"/>
                      </a:lnTo>
                      <a:lnTo>
                        <a:pt x="332" y="57"/>
                      </a:lnTo>
                      <a:lnTo>
                        <a:pt x="301" y="41"/>
                      </a:lnTo>
                      <a:lnTo>
                        <a:pt x="278" y="44"/>
                      </a:lnTo>
                      <a:lnTo>
                        <a:pt x="253" y="36"/>
                      </a:lnTo>
                      <a:lnTo>
                        <a:pt x="237" y="26"/>
                      </a:lnTo>
                      <a:lnTo>
                        <a:pt x="219" y="8"/>
                      </a:lnTo>
                      <a:lnTo>
                        <a:pt x="191" y="3"/>
                      </a:lnTo>
                      <a:lnTo>
                        <a:pt x="173" y="10"/>
                      </a:lnTo>
                      <a:lnTo>
                        <a:pt x="157" y="26"/>
                      </a:lnTo>
                      <a:lnTo>
                        <a:pt x="134" y="28"/>
                      </a:lnTo>
                      <a:lnTo>
                        <a:pt x="119" y="18"/>
                      </a:lnTo>
                      <a:lnTo>
                        <a:pt x="101" y="8"/>
                      </a:lnTo>
                      <a:lnTo>
                        <a:pt x="83" y="15"/>
                      </a:lnTo>
                      <a:lnTo>
                        <a:pt x="62" y="26"/>
                      </a:lnTo>
                      <a:lnTo>
                        <a:pt x="44" y="33"/>
                      </a:lnTo>
                      <a:lnTo>
                        <a:pt x="41" y="54"/>
                      </a:lnTo>
                      <a:lnTo>
                        <a:pt x="34" y="85"/>
                      </a:lnTo>
                      <a:lnTo>
                        <a:pt x="34" y="105"/>
                      </a:lnTo>
                      <a:lnTo>
                        <a:pt x="41" y="118"/>
                      </a:lnTo>
                      <a:lnTo>
                        <a:pt x="54" y="136"/>
                      </a:lnTo>
                      <a:lnTo>
                        <a:pt x="62" y="180"/>
                      </a:lnTo>
                      <a:lnTo>
                        <a:pt x="49" y="170"/>
                      </a:lnTo>
                      <a:lnTo>
                        <a:pt x="39" y="178"/>
                      </a:lnTo>
                      <a:lnTo>
                        <a:pt x="34" y="180"/>
                      </a:lnTo>
                      <a:lnTo>
                        <a:pt x="21" y="190"/>
                      </a:lnTo>
                      <a:lnTo>
                        <a:pt x="11" y="208"/>
                      </a:lnTo>
                      <a:lnTo>
                        <a:pt x="3" y="224"/>
                      </a:lnTo>
                      <a:lnTo>
                        <a:pt x="0" y="245"/>
                      </a:lnTo>
                      <a:lnTo>
                        <a:pt x="3" y="247"/>
                      </a:lnTo>
                      <a:lnTo>
                        <a:pt x="26" y="245"/>
                      </a:lnTo>
                      <a:lnTo>
                        <a:pt x="49" y="245"/>
                      </a:lnTo>
                      <a:lnTo>
                        <a:pt x="65" y="255"/>
                      </a:lnTo>
                      <a:lnTo>
                        <a:pt x="80" y="265"/>
                      </a:lnTo>
                      <a:lnTo>
                        <a:pt x="70" y="288"/>
                      </a:lnTo>
                      <a:lnTo>
                        <a:pt x="75" y="304"/>
                      </a:lnTo>
                      <a:lnTo>
                        <a:pt x="98" y="304"/>
                      </a:lnTo>
                      <a:lnTo>
                        <a:pt x="124" y="309"/>
                      </a:lnTo>
                      <a:lnTo>
                        <a:pt x="129" y="324"/>
                      </a:lnTo>
                      <a:lnTo>
                        <a:pt x="150" y="335"/>
                      </a:lnTo>
                      <a:lnTo>
                        <a:pt x="162" y="317"/>
                      </a:lnTo>
                      <a:close/>
                    </a:path>
                  </a:pathLst>
                </a:custGeom>
                <a:solidFill>
                  <a:schemeClr val="accent6">
                    <a:lumMod val="40000"/>
                    <a:lumOff val="60000"/>
                  </a:schemeClr>
                </a:solidFill>
                <a:ln w="3175">
                  <a:solidFill>
                    <a:schemeClr val="tx2">
                      <a:lumMod val="40000"/>
                      <a:lumOff val="60000"/>
                    </a:schemeClr>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1" name="Freeform 5">
                  <a:extLst>
                    <a:ext uri="{FF2B5EF4-FFF2-40B4-BE49-F238E27FC236}">
                      <a16:creationId xmlns:a16="http://schemas.microsoft.com/office/drawing/2014/main" id="{27608DB7-939E-2A94-402A-B98E4C41ADA7}"/>
                    </a:ext>
                  </a:extLst>
                </p:cNvPr>
                <p:cNvSpPr>
                  <a:spLocks/>
                </p:cNvSpPr>
                <p:nvPr/>
              </p:nvSpPr>
              <p:spPr bwMode="auto">
                <a:xfrm>
                  <a:off x="3892172" y="2938807"/>
                  <a:ext cx="281727" cy="221408"/>
                </a:xfrm>
                <a:custGeom>
                  <a:avLst/>
                  <a:gdLst>
                    <a:gd name="T0" fmla="*/ 2147483646 w 397"/>
                    <a:gd name="T1" fmla="*/ 2147483646 h 312"/>
                    <a:gd name="T2" fmla="*/ 2147483646 w 397"/>
                    <a:gd name="T3" fmla="*/ 2147483646 h 312"/>
                    <a:gd name="T4" fmla="*/ 2147483646 w 397"/>
                    <a:gd name="T5" fmla="*/ 2147483646 h 312"/>
                    <a:gd name="T6" fmla="*/ 2147483646 w 397"/>
                    <a:gd name="T7" fmla="*/ 2147483646 h 312"/>
                    <a:gd name="T8" fmla="*/ 2147483646 w 397"/>
                    <a:gd name="T9" fmla="*/ 2147483646 h 312"/>
                    <a:gd name="T10" fmla="*/ 2147483646 w 397"/>
                    <a:gd name="T11" fmla="*/ 2147483646 h 312"/>
                    <a:gd name="T12" fmla="*/ 2147483646 w 397"/>
                    <a:gd name="T13" fmla="*/ 2147483646 h 312"/>
                    <a:gd name="T14" fmla="*/ 2147483646 w 397"/>
                    <a:gd name="T15" fmla="*/ 2147483646 h 312"/>
                    <a:gd name="T16" fmla="*/ 2147483646 w 397"/>
                    <a:gd name="T17" fmla="*/ 2147483646 h 312"/>
                    <a:gd name="T18" fmla="*/ 2147483646 w 397"/>
                    <a:gd name="T19" fmla="*/ 2147483646 h 312"/>
                    <a:gd name="T20" fmla="*/ 2147483646 w 397"/>
                    <a:gd name="T21" fmla="*/ 2147483646 h 312"/>
                    <a:gd name="T22" fmla="*/ 2147483646 w 397"/>
                    <a:gd name="T23" fmla="*/ 2147483646 h 312"/>
                    <a:gd name="T24" fmla="*/ 2147483646 w 397"/>
                    <a:gd name="T25" fmla="*/ 2147483646 h 312"/>
                    <a:gd name="T26" fmla="*/ 2147483646 w 397"/>
                    <a:gd name="T27" fmla="*/ 2147483646 h 312"/>
                    <a:gd name="T28" fmla="*/ 2147483646 w 397"/>
                    <a:gd name="T29" fmla="*/ 2147483646 h 312"/>
                    <a:gd name="T30" fmla="*/ 2147483646 w 397"/>
                    <a:gd name="T31" fmla="*/ 2147483646 h 312"/>
                    <a:gd name="T32" fmla="*/ 2147483646 w 397"/>
                    <a:gd name="T33" fmla="*/ 2147483646 h 312"/>
                    <a:gd name="T34" fmla="*/ 2147483646 w 397"/>
                    <a:gd name="T35" fmla="*/ 2147483646 h 312"/>
                    <a:gd name="T36" fmla="*/ 2147483646 w 397"/>
                    <a:gd name="T37" fmla="*/ 2147483646 h 312"/>
                    <a:gd name="T38" fmla="*/ 2147483646 w 397"/>
                    <a:gd name="T39" fmla="*/ 2147483646 h 312"/>
                    <a:gd name="T40" fmla="*/ 2147483646 w 397"/>
                    <a:gd name="T41" fmla="*/ 2147483646 h 312"/>
                    <a:gd name="T42" fmla="*/ 2147483646 w 397"/>
                    <a:gd name="T43" fmla="*/ 2147483646 h 312"/>
                    <a:gd name="T44" fmla="*/ 2147483646 w 397"/>
                    <a:gd name="T45" fmla="*/ 2147483646 h 312"/>
                    <a:gd name="T46" fmla="*/ 2147483646 w 397"/>
                    <a:gd name="T47" fmla="*/ 2147483646 h 312"/>
                    <a:gd name="T48" fmla="*/ 2147483646 w 397"/>
                    <a:gd name="T49" fmla="*/ 2147483646 h 312"/>
                    <a:gd name="T50" fmla="*/ 2147483646 w 397"/>
                    <a:gd name="T51" fmla="*/ 2147483646 h 312"/>
                    <a:gd name="T52" fmla="*/ 2147483646 w 397"/>
                    <a:gd name="T53" fmla="*/ 2147483646 h 312"/>
                    <a:gd name="T54" fmla="*/ 2147483646 w 397"/>
                    <a:gd name="T55" fmla="*/ 2147483646 h 312"/>
                    <a:gd name="T56" fmla="*/ 2147483646 w 397"/>
                    <a:gd name="T57" fmla="*/ 2147483646 h 312"/>
                    <a:gd name="T58" fmla="*/ 2147483646 w 397"/>
                    <a:gd name="T59" fmla="*/ 2147483646 h 312"/>
                    <a:gd name="T60" fmla="*/ 2147483646 w 397"/>
                    <a:gd name="T61" fmla="*/ 0 h 312"/>
                    <a:gd name="T62" fmla="*/ 2147483646 w 397"/>
                    <a:gd name="T63" fmla="*/ 2147483646 h 312"/>
                    <a:gd name="T64" fmla="*/ 2147483646 w 397"/>
                    <a:gd name="T65" fmla="*/ 2147483646 h 312"/>
                    <a:gd name="T66" fmla="*/ 2147483646 w 397"/>
                    <a:gd name="T67" fmla="*/ 2147483646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7" h="312">
                      <a:moveTo>
                        <a:pt x="363" y="31"/>
                      </a:moveTo>
                      <a:lnTo>
                        <a:pt x="371" y="44"/>
                      </a:lnTo>
                      <a:lnTo>
                        <a:pt x="381" y="67"/>
                      </a:lnTo>
                      <a:lnTo>
                        <a:pt x="389" y="83"/>
                      </a:lnTo>
                      <a:lnTo>
                        <a:pt x="397" y="96"/>
                      </a:lnTo>
                      <a:lnTo>
                        <a:pt x="389" y="109"/>
                      </a:lnTo>
                      <a:lnTo>
                        <a:pt x="389" y="129"/>
                      </a:lnTo>
                      <a:lnTo>
                        <a:pt x="368" y="137"/>
                      </a:lnTo>
                      <a:lnTo>
                        <a:pt x="350" y="147"/>
                      </a:lnTo>
                      <a:lnTo>
                        <a:pt x="335" y="163"/>
                      </a:lnTo>
                      <a:lnTo>
                        <a:pt x="342" y="178"/>
                      </a:lnTo>
                      <a:lnTo>
                        <a:pt x="342" y="204"/>
                      </a:lnTo>
                      <a:lnTo>
                        <a:pt x="348" y="219"/>
                      </a:lnTo>
                      <a:lnTo>
                        <a:pt x="337" y="242"/>
                      </a:lnTo>
                      <a:lnTo>
                        <a:pt x="322" y="260"/>
                      </a:lnTo>
                      <a:lnTo>
                        <a:pt x="299" y="260"/>
                      </a:lnTo>
                      <a:lnTo>
                        <a:pt x="291" y="245"/>
                      </a:lnTo>
                      <a:lnTo>
                        <a:pt x="275" y="260"/>
                      </a:lnTo>
                      <a:lnTo>
                        <a:pt x="260" y="278"/>
                      </a:lnTo>
                      <a:lnTo>
                        <a:pt x="242" y="286"/>
                      </a:lnTo>
                      <a:lnTo>
                        <a:pt x="227" y="304"/>
                      </a:lnTo>
                      <a:lnTo>
                        <a:pt x="211" y="294"/>
                      </a:lnTo>
                      <a:lnTo>
                        <a:pt x="196" y="291"/>
                      </a:lnTo>
                      <a:lnTo>
                        <a:pt x="180" y="281"/>
                      </a:lnTo>
                      <a:lnTo>
                        <a:pt x="162" y="271"/>
                      </a:lnTo>
                      <a:lnTo>
                        <a:pt x="147" y="260"/>
                      </a:lnTo>
                      <a:lnTo>
                        <a:pt x="121" y="253"/>
                      </a:lnTo>
                      <a:lnTo>
                        <a:pt x="100" y="253"/>
                      </a:lnTo>
                      <a:lnTo>
                        <a:pt x="80" y="263"/>
                      </a:lnTo>
                      <a:lnTo>
                        <a:pt x="67" y="286"/>
                      </a:lnTo>
                      <a:lnTo>
                        <a:pt x="57" y="312"/>
                      </a:lnTo>
                      <a:lnTo>
                        <a:pt x="39" y="302"/>
                      </a:lnTo>
                      <a:lnTo>
                        <a:pt x="33" y="286"/>
                      </a:lnTo>
                      <a:lnTo>
                        <a:pt x="26" y="271"/>
                      </a:lnTo>
                      <a:lnTo>
                        <a:pt x="21" y="255"/>
                      </a:lnTo>
                      <a:lnTo>
                        <a:pt x="21" y="235"/>
                      </a:lnTo>
                      <a:lnTo>
                        <a:pt x="15" y="222"/>
                      </a:lnTo>
                      <a:lnTo>
                        <a:pt x="8" y="206"/>
                      </a:lnTo>
                      <a:lnTo>
                        <a:pt x="0" y="191"/>
                      </a:lnTo>
                      <a:lnTo>
                        <a:pt x="3" y="173"/>
                      </a:lnTo>
                      <a:lnTo>
                        <a:pt x="13" y="168"/>
                      </a:lnTo>
                      <a:lnTo>
                        <a:pt x="36" y="168"/>
                      </a:lnTo>
                      <a:lnTo>
                        <a:pt x="54" y="157"/>
                      </a:lnTo>
                      <a:lnTo>
                        <a:pt x="77" y="155"/>
                      </a:lnTo>
                      <a:lnTo>
                        <a:pt x="80" y="137"/>
                      </a:lnTo>
                      <a:lnTo>
                        <a:pt x="93" y="114"/>
                      </a:lnTo>
                      <a:lnTo>
                        <a:pt x="108" y="96"/>
                      </a:lnTo>
                      <a:lnTo>
                        <a:pt x="134" y="101"/>
                      </a:lnTo>
                      <a:lnTo>
                        <a:pt x="160" y="109"/>
                      </a:lnTo>
                      <a:lnTo>
                        <a:pt x="185" y="114"/>
                      </a:lnTo>
                      <a:lnTo>
                        <a:pt x="198" y="119"/>
                      </a:lnTo>
                      <a:lnTo>
                        <a:pt x="201" y="98"/>
                      </a:lnTo>
                      <a:lnTo>
                        <a:pt x="214" y="75"/>
                      </a:lnTo>
                      <a:lnTo>
                        <a:pt x="224" y="49"/>
                      </a:lnTo>
                      <a:lnTo>
                        <a:pt x="237" y="26"/>
                      </a:lnTo>
                      <a:lnTo>
                        <a:pt x="252" y="8"/>
                      </a:lnTo>
                      <a:lnTo>
                        <a:pt x="250" y="0"/>
                      </a:lnTo>
                      <a:lnTo>
                        <a:pt x="278" y="13"/>
                      </a:lnTo>
                      <a:lnTo>
                        <a:pt x="301" y="13"/>
                      </a:lnTo>
                      <a:lnTo>
                        <a:pt x="327" y="21"/>
                      </a:lnTo>
                      <a:lnTo>
                        <a:pt x="353" y="29"/>
                      </a:lnTo>
                      <a:lnTo>
                        <a:pt x="366" y="29"/>
                      </a:lnTo>
                      <a:lnTo>
                        <a:pt x="363" y="31"/>
                      </a:lnTo>
                      <a:close/>
                    </a:path>
                  </a:pathLst>
                </a:custGeom>
                <a:solidFill>
                  <a:schemeClr val="accent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2" name="Freeform 6">
                  <a:extLst>
                    <a:ext uri="{FF2B5EF4-FFF2-40B4-BE49-F238E27FC236}">
                      <a16:creationId xmlns:a16="http://schemas.microsoft.com/office/drawing/2014/main" id="{2363CDDE-5EA6-4B82-3184-6779D9947C78}"/>
                    </a:ext>
                  </a:extLst>
                </p:cNvPr>
                <p:cNvSpPr>
                  <a:spLocks/>
                </p:cNvSpPr>
                <p:nvPr/>
              </p:nvSpPr>
              <p:spPr bwMode="auto">
                <a:xfrm>
                  <a:off x="4129902" y="2930291"/>
                  <a:ext cx="862212" cy="545713"/>
                </a:xfrm>
                <a:custGeom>
                  <a:avLst/>
                  <a:gdLst>
                    <a:gd name="T0" fmla="*/ 2147483646 w 1215"/>
                    <a:gd name="T1" fmla="*/ 2147483646 h 769"/>
                    <a:gd name="T2" fmla="*/ 2147483646 w 1215"/>
                    <a:gd name="T3" fmla="*/ 2147483646 h 769"/>
                    <a:gd name="T4" fmla="*/ 2147483646 w 1215"/>
                    <a:gd name="T5" fmla="*/ 2147483646 h 769"/>
                    <a:gd name="T6" fmla="*/ 2147483646 w 1215"/>
                    <a:gd name="T7" fmla="*/ 2147483646 h 769"/>
                    <a:gd name="T8" fmla="*/ 2147483646 w 1215"/>
                    <a:gd name="T9" fmla="*/ 2147483646 h 769"/>
                    <a:gd name="T10" fmla="*/ 2147483646 w 1215"/>
                    <a:gd name="T11" fmla="*/ 2147483646 h 769"/>
                    <a:gd name="T12" fmla="*/ 2147483646 w 1215"/>
                    <a:gd name="T13" fmla="*/ 2147483646 h 769"/>
                    <a:gd name="T14" fmla="*/ 2147483646 w 1215"/>
                    <a:gd name="T15" fmla="*/ 2147483646 h 769"/>
                    <a:gd name="T16" fmla="*/ 2147483646 w 1215"/>
                    <a:gd name="T17" fmla="*/ 2147483646 h 769"/>
                    <a:gd name="T18" fmla="*/ 2147483646 w 1215"/>
                    <a:gd name="T19" fmla="*/ 2147483646 h 769"/>
                    <a:gd name="T20" fmla="*/ 2147483646 w 1215"/>
                    <a:gd name="T21" fmla="*/ 2147483646 h 769"/>
                    <a:gd name="T22" fmla="*/ 2147483646 w 1215"/>
                    <a:gd name="T23" fmla="*/ 2147483646 h 769"/>
                    <a:gd name="T24" fmla="*/ 2147483646 w 1215"/>
                    <a:gd name="T25" fmla="*/ 2147483646 h 769"/>
                    <a:gd name="T26" fmla="*/ 2147483646 w 1215"/>
                    <a:gd name="T27" fmla="*/ 2147483646 h 769"/>
                    <a:gd name="T28" fmla="*/ 2147483646 w 1215"/>
                    <a:gd name="T29" fmla="*/ 2147483646 h 769"/>
                    <a:gd name="T30" fmla="*/ 2147483646 w 1215"/>
                    <a:gd name="T31" fmla="*/ 2147483646 h 769"/>
                    <a:gd name="T32" fmla="*/ 2147483646 w 1215"/>
                    <a:gd name="T33" fmla="*/ 2147483646 h 769"/>
                    <a:gd name="T34" fmla="*/ 2147483646 w 1215"/>
                    <a:gd name="T35" fmla="*/ 2147483646 h 769"/>
                    <a:gd name="T36" fmla="*/ 2147483646 w 1215"/>
                    <a:gd name="T37" fmla="*/ 2147483646 h 769"/>
                    <a:gd name="T38" fmla="*/ 2147483646 w 1215"/>
                    <a:gd name="T39" fmla="*/ 2147483646 h 769"/>
                    <a:gd name="T40" fmla="*/ 2147483646 w 1215"/>
                    <a:gd name="T41" fmla="*/ 2147483646 h 769"/>
                    <a:gd name="T42" fmla="*/ 2147483646 w 1215"/>
                    <a:gd name="T43" fmla="*/ 2147483646 h 769"/>
                    <a:gd name="T44" fmla="*/ 2147483646 w 1215"/>
                    <a:gd name="T45" fmla="*/ 2147483646 h 769"/>
                    <a:gd name="T46" fmla="*/ 2147483646 w 1215"/>
                    <a:gd name="T47" fmla="*/ 2147483646 h 769"/>
                    <a:gd name="T48" fmla="*/ 2147483646 w 1215"/>
                    <a:gd name="T49" fmla="*/ 2147483646 h 769"/>
                    <a:gd name="T50" fmla="*/ 2147483646 w 1215"/>
                    <a:gd name="T51" fmla="*/ 2147483646 h 769"/>
                    <a:gd name="T52" fmla="*/ 2147483646 w 1215"/>
                    <a:gd name="T53" fmla="*/ 2147483646 h 769"/>
                    <a:gd name="T54" fmla="*/ 2147483646 w 1215"/>
                    <a:gd name="T55" fmla="*/ 2147483646 h 769"/>
                    <a:gd name="T56" fmla="*/ 2147483646 w 1215"/>
                    <a:gd name="T57" fmla="*/ 2147483646 h 769"/>
                    <a:gd name="T58" fmla="*/ 2147483646 w 1215"/>
                    <a:gd name="T59" fmla="*/ 2147483646 h 769"/>
                    <a:gd name="T60" fmla="*/ 2147483646 w 1215"/>
                    <a:gd name="T61" fmla="*/ 2147483646 h 769"/>
                    <a:gd name="T62" fmla="*/ 2147483646 w 1215"/>
                    <a:gd name="T63" fmla="*/ 2147483646 h 769"/>
                    <a:gd name="T64" fmla="*/ 2147483646 w 1215"/>
                    <a:gd name="T65" fmla="*/ 2147483646 h 769"/>
                    <a:gd name="T66" fmla="*/ 2147483646 w 1215"/>
                    <a:gd name="T67" fmla="*/ 2147483646 h 769"/>
                    <a:gd name="T68" fmla="*/ 2147483646 w 1215"/>
                    <a:gd name="T69" fmla="*/ 2147483646 h 769"/>
                    <a:gd name="T70" fmla="*/ 2147483646 w 1215"/>
                    <a:gd name="T71" fmla="*/ 2147483646 h 769"/>
                    <a:gd name="T72" fmla="*/ 2147483646 w 1215"/>
                    <a:gd name="T73" fmla="*/ 2147483646 h 769"/>
                    <a:gd name="T74" fmla="*/ 2147483646 w 1215"/>
                    <a:gd name="T75" fmla="*/ 2147483646 h 769"/>
                    <a:gd name="T76" fmla="*/ 2147483646 w 1215"/>
                    <a:gd name="T77" fmla="*/ 2147483646 h 769"/>
                    <a:gd name="T78" fmla="*/ 2147483646 w 1215"/>
                    <a:gd name="T79" fmla="*/ 2147483646 h 769"/>
                    <a:gd name="T80" fmla="*/ 2147483646 w 1215"/>
                    <a:gd name="T81" fmla="*/ 2147483646 h 769"/>
                    <a:gd name="T82" fmla="*/ 2147483646 w 1215"/>
                    <a:gd name="T83" fmla="*/ 2147483646 h 769"/>
                    <a:gd name="T84" fmla="*/ 2147483646 w 1215"/>
                    <a:gd name="T85" fmla="*/ 2147483646 h 769"/>
                    <a:gd name="T86" fmla="*/ 2147483646 w 1215"/>
                    <a:gd name="T87" fmla="*/ 2147483646 h 769"/>
                    <a:gd name="T88" fmla="*/ 2147483646 w 1215"/>
                    <a:gd name="T89" fmla="*/ 2147483646 h 769"/>
                    <a:gd name="T90" fmla="*/ 2147483646 w 1215"/>
                    <a:gd name="T91" fmla="*/ 2147483646 h 769"/>
                    <a:gd name="T92" fmla="*/ 2147483646 w 1215"/>
                    <a:gd name="T93" fmla="*/ 2147483646 h 769"/>
                    <a:gd name="T94" fmla="*/ 2147483646 w 1215"/>
                    <a:gd name="T95" fmla="*/ 2147483646 h 769"/>
                    <a:gd name="T96" fmla="*/ 2147483646 w 1215"/>
                    <a:gd name="T97" fmla="*/ 2147483646 h 769"/>
                    <a:gd name="T98" fmla="*/ 2147483646 w 1215"/>
                    <a:gd name="T99" fmla="*/ 2147483646 h 769"/>
                    <a:gd name="T100" fmla="*/ 2147483646 w 1215"/>
                    <a:gd name="T101" fmla="*/ 0 h 769"/>
                    <a:gd name="T102" fmla="*/ 2147483646 w 1215"/>
                    <a:gd name="T103" fmla="*/ 2147483646 h 769"/>
                    <a:gd name="T104" fmla="*/ 2147483646 w 1215"/>
                    <a:gd name="T105" fmla="*/ 2147483646 h 769"/>
                    <a:gd name="T106" fmla="*/ 2147483646 w 1215"/>
                    <a:gd name="T107" fmla="*/ 2147483646 h 769"/>
                    <a:gd name="T108" fmla="*/ 2147483646 w 1215"/>
                    <a:gd name="T109" fmla="*/ 2147483646 h 7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15" h="769">
                      <a:moveTo>
                        <a:pt x="28" y="41"/>
                      </a:moveTo>
                      <a:lnTo>
                        <a:pt x="36" y="56"/>
                      </a:lnTo>
                      <a:lnTo>
                        <a:pt x="46" y="79"/>
                      </a:lnTo>
                      <a:lnTo>
                        <a:pt x="54" y="95"/>
                      </a:lnTo>
                      <a:lnTo>
                        <a:pt x="62" y="108"/>
                      </a:lnTo>
                      <a:lnTo>
                        <a:pt x="54" y="121"/>
                      </a:lnTo>
                      <a:lnTo>
                        <a:pt x="54" y="141"/>
                      </a:lnTo>
                      <a:lnTo>
                        <a:pt x="33" y="149"/>
                      </a:lnTo>
                      <a:lnTo>
                        <a:pt x="15" y="157"/>
                      </a:lnTo>
                      <a:lnTo>
                        <a:pt x="0" y="175"/>
                      </a:lnTo>
                      <a:lnTo>
                        <a:pt x="7" y="187"/>
                      </a:lnTo>
                      <a:lnTo>
                        <a:pt x="7" y="216"/>
                      </a:lnTo>
                      <a:lnTo>
                        <a:pt x="13" y="229"/>
                      </a:lnTo>
                      <a:lnTo>
                        <a:pt x="18" y="236"/>
                      </a:lnTo>
                      <a:lnTo>
                        <a:pt x="23" y="252"/>
                      </a:lnTo>
                      <a:lnTo>
                        <a:pt x="31" y="267"/>
                      </a:lnTo>
                      <a:lnTo>
                        <a:pt x="38" y="283"/>
                      </a:lnTo>
                      <a:lnTo>
                        <a:pt x="51" y="314"/>
                      </a:lnTo>
                      <a:lnTo>
                        <a:pt x="69" y="324"/>
                      </a:lnTo>
                      <a:lnTo>
                        <a:pt x="98" y="334"/>
                      </a:lnTo>
                      <a:lnTo>
                        <a:pt x="95" y="355"/>
                      </a:lnTo>
                      <a:lnTo>
                        <a:pt x="100" y="368"/>
                      </a:lnTo>
                      <a:lnTo>
                        <a:pt x="118" y="381"/>
                      </a:lnTo>
                      <a:lnTo>
                        <a:pt x="136" y="373"/>
                      </a:lnTo>
                      <a:lnTo>
                        <a:pt x="162" y="375"/>
                      </a:lnTo>
                      <a:lnTo>
                        <a:pt x="188" y="383"/>
                      </a:lnTo>
                      <a:lnTo>
                        <a:pt x="213" y="388"/>
                      </a:lnTo>
                      <a:lnTo>
                        <a:pt x="224" y="386"/>
                      </a:lnTo>
                      <a:lnTo>
                        <a:pt x="219" y="378"/>
                      </a:lnTo>
                      <a:lnTo>
                        <a:pt x="239" y="368"/>
                      </a:lnTo>
                      <a:lnTo>
                        <a:pt x="260" y="368"/>
                      </a:lnTo>
                      <a:lnTo>
                        <a:pt x="283" y="368"/>
                      </a:lnTo>
                      <a:lnTo>
                        <a:pt x="301" y="357"/>
                      </a:lnTo>
                      <a:lnTo>
                        <a:pt x="324" y="355"/>
                      </a:lnTo>
                      <a:lnTo>
                        <a:pt x="340" y="368"/>
                      </a:lnTo>
                      <a:lnTo>
                        <a:pt x="347" y="381"/>
                      </a:lnTo>
                      <a:lnTo>
                        <a:pt x="355" y="396"/>
                      </a:lnTo>
                      <a:lnTo>
                        <a:pt x="373" y="411"/>
                      </a:lnTo>
                      <a:lnTo>
                        <a:pt x="381" y="429"/>
                      </a:lnTo>
                      <a:lnTo>
                        <a:pt x="407" y="435"/>
                      </a:lnTo>
                      <a:lnTo>
                        <a:pt x="425" y="427"/>
                      </a:lnTo>
                      <a:lnTo>
                        <a:pt x="432" y="440"/>
                      </a:lnTo>
                      <a:lnTo>
                        <a:pt x="453" y="460"/>
                      </a:lnTo>
                      <a:lnTo>
                        <a:pt x="461" y="473"/>
                      </a:lnTo>
                      <a:lnTo>
                        <a:pt x="476" y="484"/>
                      </a:lnTo>
                      <a:lnTo>
                        <a:pt x="499" y="484"/>
                      </a:lnTo>
                      <a:lnTo>
                        <a:pt x="522" y="481"/>
                      </a:lnTo>
                      <a:lnTo>
                        <a:pt x="540" y="473"/>
                      </a:lnTo>
                      <a:lnTo>
                        <a:pt x="561" y="471"/>
                      </a:lnTo>
                      <a:lnTo>
                        <a:pt x="579" y="481"/>
                      </a:lnTo>
                      <a:lnTo>
                        <a:pt x="589" y="504"/>
                      </a:lnTo>
                      <a:lnTo>
                        <a:pt x="597" y="520"/>
                      </a:lnTo>
                      <a:lnTo>
                        <a:pt x="594" y="538"/>
                      </a:lnTo>
                      <a:lnTo>
                        <a:pt x="600" y="553"/>
                      </a:lnTo>
                      <a:lnTo>
                        <a:pt x="607" y="569"/>
                      </a:lnTo>
                      <a:lnTo>
                        <a:pt x="615" y="584"/>
                      </a:lnTo>
                      <a:lnTo>
                        <a:pt x="638" y="581"/>
                      </a:lnTo>
                      <a:lnTo>
                        <a:pt x="664" y="589"/>
                      </a:lnTo>
                      <a:lnTo>
                        <a:pt x="667" y="594"/>
                      </a:lnTo>
                      <a:lnTo>
                        <a:pt x="682" y="579"/>
                      </a:lnTo>
                      <a:lnTo>
                        <a:pt x="695" y="556"/>
                      </a:lnTo>
                      <a:lnTo>
                        <a:pt x="710" y="538"/>
                      </a:lnTo>
                      <a:lnTo>
                        <a:pt x="728" y="530"/>
                      </a:lnTo>
                      <a:lnTo>
                        <a:pt x="752" y="527"/>
                      </a:lnTo>
                      <a:lnTo>
                        <a:pt x="767" y="538"/>
                      </a:lnTo>
                      <a:lnTo>
                        <a:pt x="782" y="548"/>
                      </a:lnTo>
                      <a:lnTo>
                        <a:pt x="782" y="569"/>
                      </a:lnTo>
                      <a:lnTo>
                        <a:pt x="788" y="584"/>
                      </a:lnTo>
                      <a:lnTo>
                        <a:pt x="803" y="587"/>
                      </a:lnTo>
                      <a:lnTo>
                        <a:pt x="824" y="584"/>
                      </a:lnTo>
                      <a:lnTo>
                        <a:pt x="842" y="597"/>
                      </a:lnTo>
                      <a:lnTo>
                        <a:pt x="867" y="602"/>
                      </a:lnTo>
                      <a:lnTo>
                        <a:pt x="898" y="594"/>
                      </a:lnTo>
                      <a:lnTo>
                        <a:pt x="921" y="594"/>
                      </a:lnTo>
                      <a:lnTo>
                        <a:pt x="942" y="592"/>
                      </a:lnTo>
                      <a:lnTo>
                        <a:pt x="965" y="592"/>
                      </a:lnTo>
                      <a:lnTo>
                        <a:pt x="991" y="597"/>
                      </a:lnTo>
                      <a:lnTo>
                        <a:pt x="1017" y="602"/>
                      </a:lnTo>
                      <a:lnTo>
                        <a:pt x="1027" y="625"/>
                      </a:lnTo>
                      <a:lnTo>
                        <a:pt x="1035" y="641"/>
                      </a:lnTo>
                      <a:lnTo>
                        <a:pt x="1053" y="659"/>
                      </a:lnTo>
                      <a:lnTo>
                        <a:pt x="1061" y="672"/>
                      </a:lnTo>
                      <a:lnTo>
                        <a:pt x="1068" y="687"/>
                      </a:lnTo>
                      <a:lnTo>
                        <a:pt x="1076" y="702"/>
                      </a:lnTo>
                      <a:lnTo>
                        <a:pt x="1081" y="718"/>
                      </a:lnTo>
                      <a:lnTo>
                        <a:pt x="1091" y="741"/>
                      </a:lnTo>
                      <a:lnTo>
                        <a:pt x="1117" y="746"/>
                      </a:lnTo>
                      <a:lnTo>
                        <a:pt x="1143" y="751"/>
                      </a:lnTo>
                      <a:lnTo>
                        <a:pt x="1161" y="762"/>
                      </a:lnTo>
                      <a:lnTo>
                        <a:pt x="1187" y="769"/>
                      </a:lnTo>
                      <a:lnTo>
                        <a:pt x="1197" y="744"/>
                      </a:lnTo>
                      <a:lnTo>
                        <a:pt x="1192" y="728"/>
                      </a:lnTo>
                      <a:lnTo>
                        <a:pt x="1194" y="710"/>
                      </a:lnTo>
                      <a:lnTo>
                        <a:pt x="1197" y="690"/>
                      </a:lnTo>
                      <a:lnTo>
                        <a:pt x="1200" y="672"/>
                      </a:lnTo>
                      <a:lnTo>
                        <a:pt x="1215" y="656"/>
                      </a:lnTo>
                      <a:lnTo>
                        <a:pt x="1207" y="641"/>
                      </a:lnTo>
                      <a:lnTo>
                        <a:pt x="1202" y="625"/>
                      </a:lnTo>
                      <a:lnTo>
                        <a:pt x="1192" y="602"/>
                      </a:lnTo>
                      <a:lnTo>
                        <a:pt x="1184" y="589"/>
                      </a:lnTo>
                      <a:lnTo>
                        <a:pt x="1179" y="574"/>
                      </a:lnTo>
                      <a:lnTo>
                        <a:pt x="1161" y="561"/>
                      </a:lnTo>
                      <a:lnTo>
                        <a:pt x="1140" y="543"/>
                      </a:lnTo>
                      <a:lnTo>
                        <a:pt x="1112" y="532"/>
                      </a:lnTo>
                      <a:lnTo>
                        <a:pt x="1079" y="509"/>
                      </a:lnTo>
                      <a:lnTo>
                        <a:pt x="1063" y="499"/>
                      </a:lnTo>
                      <a:lnTo>
                        <a:pt x="1045" y="491"/>
                      </a:lnTo>
                      <a:lnTo>
                        <a:pt x="1022" y="463"/>
                      </a:lnTo>
                      <a:lnTo>
                        <a:pt x="1006" y="455"/>
                      </a:lnTo>
                      <a:lnTo>
                        <a:pt x="986" y="435"/>
                      </a:lnTo>
                      <a:lnTo>
                        <a:pt x="960" y="429"/>
                      </a:lnTo>
                      <a:lnTo>
                        <a:pt x="945" y="419"/>
                      </a:lnTo>
                      <a:lnTo>
                        <a:pt x="919" y="411"/>
                      </a:lnTo>
                      <a:lnTo>
                        <a:pt x="893" y="406"/>
                      </a:lnTo>
                      <a:lnTo>
                        <a:pt x="875" y="396"/>
                      </a:lnTo>
                      <a:lnTo>
                        <a:pt x="852" y="399"/>
                      </a:lnTo>
                      <a:lnTo>
                        <a:pt x="837" y="388"/>
                      </a:lnTo>
                      <a:lnTo>
                        <a:pt x="811" y="383"/>
                      </a:lnTo>
                      <a:lnTo>
                        <a:pt x="793" y="363"/>
                      </a:lnTo>
                      <a:lnTo>
                        <a:pt x="775" y="352"/>
                      </a:lnTo>
                      <a:lnTo>
                        <a:pt x="746" y="339"/>
                      </a:lnTo>
                      <a:lnTo>
                        <a:pt x="721" y="334"/>
                      </a:lnTo>
                      <a:lnTo>
                        <a:pt x="692" y="319"/>
                      </a:lnTo>
                      <a:lnTo>
                        <a:pt x="654" y="319"/>
                      </a:lnTo>
                      <a:lnTo>
                        <a:pt x="631" y="314"/>
                      </a:lnTo>
                      <a:lnTo>
                        <a:pt x="600" y="298"/>
                      </a:lnTo>
                      <a:lnTo>
                        <a:pt x="574" y="293"/>
                      </a:lnTo>
                      <a:lnTo>
                        <a:pt x="558" y="283"/>
                      </a:lnTo>
                      <a:lnTo>
                        <a:pt x="533" y="278"/>
                      </a:lnTo>
                      <a:lnTo>
                        <a:pt x="507" y="272"/>
                      </a:lnTo>
                      <a:lnTo>
                        <a:pt x="479" y="265"/>
                      </a:lnTo>
                      <a:lnTo>
                        <a:pt x="463" y="254"/>
                      </a:lnTo>
                      <a:lnTo>
                        <a:pt x="427" y="254"/>
                      </a:lnTo>
                      <a:lnTo>
                        <a:pt x="407" y="234"/>
                      </a:lnTo>
                      <a:lnTo>
                        <a:pt x="373" y="234"/>
                      </a:lnTo>
                      <a:lnTo>
                        <a:pt x="358" y="224"/>
                      </a:lnTo>
                      <a:lnTo>
                        <a:pt x="329" y="216"/>
                      </a:lnTo>
                      <a:lnTo>
                        <a:pt x="301" y="206"/>
                      </a:lnTo>
                      <a:lnTo>
                        <a:pt x="293" y="190"/>
                      </a:lnTo>
                      <a:lnTo>
                        <a:pt x="286" y="167"/>
                      </a:lnTo>
                      <a:lnTo>
                        <a:pt x="296" y="144"/>
                      </a:lnTo>
                      <a:lnTo>
                        <a:pt x="311" y="126"/>
                      </a:lnTo>
                      <a:lnTo>
                        <a:pt x="337" y="105"/>
                      </a:lnTo>
                      <a:lnTo>
                        <a:pt x="352" y="90"/>
                      </a:lnTo>
                      <a:lnTo>
                        <a:pt x="365" y="64"/>
                      </a:lnTo>
                      <a:lnTo>
                        <a:pt x="376" y="43"/>
                      </a:lnTo>
                      <a:lnTo>
                        <a:pt x="368" y="28"/>
                      </a:lnTo>
                      <a:lnTo>
                        <a:pt x="352" y="15"/>
                      </a:lnTo>
                      <a:lnTo>
                        <a:pt x="337" y="7"/>
                      </a:lnTo>
                      <a:lnTo>
                        <a:pt x="311" y="0"/>
                      </a:lnTo>
                      <a:lnTo>
                        <a:pt x="293" y="7"/>
                      </a:lnTo>
                      <a:lnTo>
                        <a:pt x="267" y="12"/>
                      </a:lnTo>
                      <a:lnTo>
                        <a:pt x="249" y="20"/>
                      </a:lnTo>
                      <a:lnTo>
                        <a:pt x="231" y="28"/>
                      </a:lnTo>
                      <a:lnTo>
                        <a:pt x="211" y="38"/>
                      </a:lnTo>
                      <a:lnTo>
                        <a:pt x="188" y="33"/>
                      </a:lnTo>
                      <a:lnTo>
                        <a:pt x="170" y="48"/>
                      </a:lnTo>
                      <a:lnTo>
                        <a:pt x="152" y="56"/>
                      </a:lnTo>
                      <a:lnTo>
                        <a:pt x="134" y="66"/>
                      </a:lnTo>
                      <a:lnTo>
                        <a:pt x="110" y="66"/>
                      </a:lnTo>
                      <a:lnTo>
                        <a:pt x="90" y="69"/>
                      </a:lnTo>
                      <a:lnTo>
                        <a:pt x="46" y="54"/>
                      </a:lnTo>
                      <a:lnTo>
                        <a:pt x="28" y="41"/>
                      </a:lnTo>
                      <a:close/>
                    </a:path>
                  </a:pathLst>
                </a:custGeom>
                <a:solidFill>
                  <a:srgbClr val="00539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3" name="Freeform 7">
                  <a:extLst>
                    <a:ext uri="{FF2B5EF4-FFF2-40B4-BE49-F238E27FC236}">
                      <a16:creationId xmlns:a16="http://schemas.microsoft.com/office/drawing/2014/main" id="{9ED28DAB-6FDE-A82B-C06C-3BC5745C8816}"/>
                    </a:ext>
                  </a:extLst>
                </p:cNvPr>
                <p:cNvSpPr>
                  <a:spLocks/>
                </p:cNvSpPr>
                <p:nvPr/>
              </p:nvSpPr>
              <p:spPr bwMode="auto">
                <a:xfrm>
                  <a:off x="3873722" y="3094218"/>
                  <a:ext cx="504554" cy="418687"/>
                </a:xfrm>
                <a:custGeom>
                  <a:avLst/>
                  <a:gdLst>
                    <a:gd name="T0" fmla="*/ 2147483646 w 711"/>
                    <a:gd name="T1" fmla="*/ 2147483646 h 590"/>
                    <a:gd name="T2" fmla="*/ 2147483646 w 711"/>
                    <a:gd name="T3" fmla="*/ 2147483646 h 590"/>
                    <a:gd name="T4" fmla="*/ 2147483646 w 711"/>
                    <a:gd name="T5" fmla="*/ 2147483646 h 590"/>
                    <a:gd name="T6" fmla="*/ 2147483646 w 711"/>
                    <a:gd name="T7" fmla="*/ 2147483646 h 590"/>
                    <a:gd name="T8" fmla="*/ 2147483646 w 711"/>
                    <a:gd name="T9" fmla="*/ 2147483646 h 590"/>
                    <a:gd name="T10" fmla="*/ 2147483646 w 711"/>
                    <a:gd name="T11" fmla="*/ 2147483646 h 590"/>
                    <a:gd name="T12" fmla="*/ 2147483646 w 711"/>
                    <a:gd name="T13" fmla="*/ 2147483646 h 590"/>
                    <a:gd name="T14" fmla="*/ 2147483646 w 711"/>
                    <a:gd name="T15" fmla="*/ 2147483646 h 590"/>
                    <a:gd name="T16" fmla="*/ 2147483646 w 711"/>
                    <a:gd name="T17" fmla="*/ 2147483646 h 590"/>
                    <a:gd name="T18" fmla="*/ 2147483646 w 711"/>
                    <a:gd name="T19" fmla="*/ 2147483646 h 590"/>
                    <a:gd name="T20" fmla="*/ 2147483646 w 711"/>
                    <a:gd name="T21" fmla="*/ 2147483646 h 590"/>
                    <a:gd name="T22" fmla="*/ 2147483646 w 711"/>
                    <a:gd name="T23" fmla="*/ 2147483646 h 590"/>
                    <a:gd name="T24" fmla="*/ 2147483646 w 711"/>
                    <a:gd name="T25" fmla="*/ 2147483646 h 590"/>
                    <a:gd name="T26" fmla="*/ 2147483646 w 711"/>
                    <a:gd name="T27" fmla="*/ 2147483646 h 590"/>
                    <a:gd name="T28" fmla="*/ 2147483646 w 711"/>
                    <a:gd name="T29" fmla="*/ 2147483646 h 590"/>
                    <a:gd name="T30" fmla="*/ 2147483646 w 711"/>
                    <a:gd name="T31" fmla="*/ 2147483646 h 590"/>
                    <a:gd name="T32" fmla="*/ 0 w 711"/>
                    <a:gd name="T33" fmla="*/ 2147483646 h 590"/>
                    <a:gd name="T34" fmla="*/ 2147483646 w 711"/>
                    <a:gd name="T35" fmla="*/ 2147483646 h 590"/>
                    <a:gd name="T36" fmla="*/ 2147483646 w 711"/>
                    <a:gd name="T37" fmla="*/ 2147483646 h 590"/>
                    <a:gd name="T38" fmla="*/ 2147483646 w 711"/>
                    <a:gd name="T39" fmla="*/ 2147483646 h 590"/>
                    <a:gd name="T40" fmla="*/ 2147483646 w 711"/>
                    <a:gd name="T41" fmla="*/ 2147483646 h 590"/>
                    <a:gd name="T42" fmla="*/ 2147483646 w 711"/>
                    <a:gd name="T43" fmla="*/ 2147483646 h 590"/>
                    <a:gd name="T44" fmla="*/ 2147483646 w 711"/>
                    <a:gd name="T45" fmla="*/ 2147483646 h 590"/>
                    <a:gd name="T46" fmla="*/ 2147483646 w 711"/>
                    <a:gd name="T47" fmla="*/ 2147483646 h 590"/>
                    <a:gd name="T48" fmla="*/ 2147483646 w 711"/>
                    <a:gd name="T49" fmla="*/ 2147483646 h 590"/>
                    <a:gd name="T50" fmla="*/ 2147483646 w 711"/>
                    <a:gd name="T51" fmla="*/ 2147483646 h 590"/>
                    <a:gd name="T52" fmla="*/ 2147483646 w 711"/>
                    <a:gd name="T53" fmla="*/ 2147483646 h 590"/>
                    <a:gd name="T54" fmla="*/ 2147483646 w 711"/>
                    <a:gd name="T55" fmla="*/ 2147483646 h 590"/>
                    <a:gd name="T56" fmla="*/ 2147483646 w 711"/>
                    <a:gd name="T57" fmla="*/ 2147483646 h 590"/>
                    <a:gd name="T58" fmla="*/ 2147483646 w 711"/>
                    <a:gd name="T59" fmla="*/ 2147483646 h 590"/>
                    <a:gd name="T60" fmla="*/ 2147483646 w 711"/>
                    <a:gd name="T61" fmla="*/ 2147483646 h 590"/>
                    <a:gd name="T62" fmla="*/ 2147483646 w 711"/>
                    <a:gd name="T63" fmla="*/ 2147483646 h 590"/>
                    <a:gd name="T64" fmla="*/ 2147483646 w 711"/>
                    <a:gd name="T65" fmla="*/ 2147483646 h 590"/>
                    <a:gd name="T66" fmla="*/ 2147483646 w 711"/>
                    <a:gd name="T67" fmla="*/ 2147483646 h 590"/>
                    <a:gd name="T68" fmla="*/ 2147483646 w 711"/>
                    <a:gd name="T69" fmla="*/ 2147483646 h 590"/>
                    <a:gd name="T70" fmla="*/ 2147483646 w 711"/>
                    <a:gd name="T71" fmla="*/ 2147483646 h 590"/>
                    <a:gd name="T72" fmla="*/ 2147483646 w 711"/>
                    <a:gd name="T73" fmla="*/ 2147483646 h 590"/>
                    <a:gd name="T74" fmla="*/ 2147483646 w 711"/>
                    <a:gd name="T75" fmla="*/ 2147483646 h 590"/>
                    <a:gd name="T76" fmla="*/ 2147483646 w 711"/>
                    <a:gd name="T77" fmla="*/ 2147483646 h 590"/>
                    <a:gd name="T78" fmla="*/ 2147483646 w 711"/>
                    <a:gd name="T79" fmla="*/ 2147483646 h 590"/>
                    <a:gd name="T80" fmla="*/ 2147483646 w 711"/>
                    <a:gd name="T81" fmla="*/ 2147483646 h 590"/>
                    <a:gd name="T82" fmla="*/ 2147483646 w 711"/>
                    <a:gd name="T83" fmla="*/ 2147483646 h 590"/>
                    <a:gd name="T84" fmla="*/ 2147483646 w 711"/>
                    <a:gd name="T85" fmla="*/ 2147483646 h 590"/>
                    <a:gd name="T86" fmla="*/ 2147483646 w 711"/>
                    <a:gd name="T87" fmla="*/ 2147483646 h 590"/>
                    <a:gd name="T88" fmla="*/ 2147483646 w 711"/>
                    <a:gd name="T89" fmla="*/ 2147483646 h 590"/>
                    <a:gd name="T90" fmla="*/ 2147483646 w 711"/>
                    <a:gd name="T91" fmla="*/ 2147483646 h 590"/>
                    <a:gd name="T92" fmla="*/ 2147483646 w 711"/>
                    <a:gd name="T93" fmla="*/ 2147483646 h 590"/>
                    <a:gd name="T94" fmla="*/ 2147483646 w 711"/>
                    <a:gd name="T95" fmla="*/ 2147483646 h 590"/>
                    <a:gd name="T96" fmla="*/ 2147483646 w 711"/>
                    <a:gd name="T97" fmla="*/ 2147483646 h 590"/>
                    <a:gd name="T98" fmla="*/ 2147483646 w 711"/>
                    <a:gd name="T99" fmla="*/ 2147483646 h 590"/>
                    <a:gd name="T100" fmla="*/ 2147483646 w 711"/>
                    <a:gd name="T101" fmla="*/ 2147483646 h 590"/>
                    <a:gd name="T102" fmla="*/ 2147483646 w 711"/>
                    <a:gd name="T103" fmla="*/ 2147483646 h 590"/>
                    <a:gd name="T104" fmla="*/ 2147483646 w 711"/>
                    <a:gd name="T105" fmla="*/ 2147483646 h 590"/>
                    <a:gd name="T106" fmla="*/ 2147483646 w 711"/>
                    <a:gd name="T107" fmla="*/ 2147483646 h 590"/>
                    <a:gd name="T108" fmla="*/ 2147483646 w 711"/>
                    <a:gd name="T109" fmla="*/ 2147483646 h 590"/>
                    <a:gd name="T110" fmla="*/ 2147483646 w 711"/>
                    <a:gd name="T111" fmla="*/ 2147483646 h 590"/>
                    <a:gd name="T112" fmla="*/ 2147483646 w 711"/>
                    <a:gd name="T113" fmla="*/ 2147483646 h 590"/>
                    <a:gd name="T114" fmla="*/ 2147483646 w 711"/>
                    <a:gd name="T115" fmla="*/ 2147483646 h 590"/>
                    <a:gd name="T116" fmla="*/ 2147483646 w 711"/>
                    <a:gd name="T117" fmla="*/ 2147483646 h 590"/>
                    <a:gd name="T118" fmla="*/ 2147483646 w 711"/>
                    <a:gd name="T119" fmla="*/ 2147483646 h 590"/>
                    <a:gd name="T120" fmla="*/ 2147483646 w 711"/>
                    <a:gd name="T121" fmla="*/ 2147483646 h 590"/>
                    <a:gd name="T122" fmla="*/ 2147483646 w 711"/>
                    <a:gd name="T123" fmla="*/ 0 h 5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1" h="590">
                      <a:moveTo>
                        <a:pt x="374" y="0"/>
                      </a:moveTo>
                      <a:lnTo>
                        <a:pt x="363" y="23"/>
                      </a:lnTo>
                      <a:lnTo>
                        <a:pt x="345" y="41"/>
                      </a:lnTo>
                      <a:lnTo>
                        <a:pt x="325" y="41"/>
                      </a:lnTo>
                      <a:lnTo>
                        <a:pt x="317" y="26"/>
                      </a:lnTo>
                      <a:lnTo>
                        <a:pt x="301" y="44"/>
                      </a:lnTo>
                      <a:lnTo>
                        <a:pt x="286" y="59"/>
                      </a:lnTo>
                      <a:lnTo>
                        <a:pt x="268" y="70"/>
                      </a:lnTo>
                      <a:lnTo>
                        <a:pt x="250" y="85"/>
                      </a:lnTo>
                      <a:lnTo>
                        <a:pt x="235" y="75"/>
                      </a:lnTo>
                      <a:lnTo>
                        <a:pt x="222" y="72"/>
                      </a:lnTo>
                      <a:lnTo>
                        <a:pt x="204" y="62"/>
                      </a:lnTo>
                      <a:lnTo>
                        <a:pt x="188" y="52"/>
                      </a:lnTo>
                      <a:lnTo>
                        <a:pt x="173" y="41"/>
                      </a:lnTo>
                      <a:lnTo>
                        <a:pt x="147" y="34"/>
                      </a:lnTo>
                      <a:lnTo>
                        <a:pt x="124" y="36"/>
                      </a:lnTo>
                      <a:lnTo>
                        <a:pt x="106" y="44"/>
                      </a:lnTo>
                      <a:lnTo>
                        <a:pt x="93" y="70"/>
                      </a:lnTo>
                      <a:lnTo>
                        <a:pt x="80" y="93"/>
                      </a:lnTo>
                      <a:lnTo>
                        <a:pt x="65" y="83"/>
                      </a:lnTo>
                      <a:lnTo>
                        <a:pt x="59" y="67"/>
                      </a:lnTo>
                      <a:lnTo>
                        <a:pt x="52" y="52"/>
                      </a:lnTo>
                      <a:lnTo>
                        <a:pt x="49" y="44"/>
                      </a:lnTo>
                      <a:lnTo>
                        <a:pt x="39" y="49"/>
                      </a:lnTo>
                      <a:lnTo>
                        <a:pt x="29" y="54"/>
                      </a:lnTo>
                      <a:lnTo>
                        <a:pt x="26" y="72"/>
                      </a:lnTo>
                      <a:lnTo>
                        <a:pt x="34" y="85"/>
                      </a:lnTo>
                      <a:lnTo>
                        <a:pt x="39" y="103"/>
                      </a:lnTo>
                      <a:lnTo>
                        <a:pt x="36" y="121"/>
                      </a:lnTo>
                      <a:lnTo>
                        <a:pt x="34" y="142"/>
                      </a:lnTo>
                      <a:lnTo>
                        <a:pt x="18" y="157"/>
                      </a:lnTo>
                      <a:lnTo>
                        <a:pt x="0" y="168"/>
                      </a:lnTo>
                      <a:lnTo>
                        <a:pt x="3" y="175"/>
                      </a:lnTo>
                      <a:lnTo>
                        <a:pt x="23" y="191"/>
                      </a:lnTo>
                      <a:lnTo>
                        <a:pt x="31" y="206"/>
                      </a:lnTo>
                      <a:lnTo>
                        <a:pt x="52" y="224"/>
                      </a:lnTo>
                      <a:lnTo>
                        <a:pt x="80" y="265"/>
                      </a:lnTo>
                      <a:lnTo>
                        <a:pt x="88" y="281"/>
                      </a:lnTo>
                      <a:lnTo>
                        <a:pt x="108" y="299"/>
                      </a:lnTo>
                      <a:lnTo>
                        <a:pt x="119" y="322"/>
                      </a:lnTo>
                      <a:lnTo>
                        <a:pt x="139" y="320"/>
                      </a:lnTo>
                      <a:lnTo>
                        <a:pt x="157" y="304"/>
                      </a:lnTo>
                      <a:lnTo>
                        <a:pt x="178" y="301"/>
                      </a:lnTo>
                      <a:lnTo>
                        <a:pt x="196" y="312"/>
                      </a:lnTo>
                      <a:lnTo>
                        <a:pt x="211" y="322"/>
                      </a:lnTo>
                      <a:lnTo>
                        <a:pt x="227" y="332"/>
                      </a:lnTo>
                      <a:lnTo>
                        <a:pt x="253" y="340"/>
                      </a:lnTo>
                      <a:lnTo>
                        <a:pt x="260" y="353"/>
                      </a:lnTo>
                      <a:lnTo>
                        <a:pt x="245" y="371"/>
                      </a:lnTo>
                      <a:lnTo>
                        <a:pt x="227" y="379"/>
                      </a:lnTo>
                      <a:lnTo>
                        <a:pt x="211" y="394"/>
                      </a:lnTo>
                      <a:lnTo>
                        <a:pt x="217" y="410"/>
                      </a:lnTo>
                      <a:lnTo>
                        <a:pt x="237" y="402"/>
                      </a:lnTo>
                      <a:lnTo>
                        <a:pt x="255" y="394"/>
                      </a:lnTo>
                      <a:lnTo>
                        <a:pt x="273" y="384"/>
                      </a:lnTo>
                      <a:lnTo>
                        <a:pt x="296" y="381"/>
                      </a:lnTo>
                      <a:lnTo>
                        <a:pt x="317" y="381"/>
                      </a:lnTo>
                      <a:lnTo>
                        <a:pt x="335" y="363"/>
                      </a:lnTo>
                      <a:lnTo>
                        <a:pt x="358" y="371"/>
                      </a:lnTo>
                      <a:lnTo>
                        <a:pt x="384" y="394"/>
                      </a:lnTo>
                      <a:lnTo>
                        <a:pt x="402" y="415"/>
                      </a:lnTo>
                      <a:lnTo>
                        <a:pt x="423" y="430"/>
                      </a:lnTo>
                      <a:lnTo>
                        <a:pt x="433" y="456"/>
                      </a:lnTo>
                      <a:lnTo>
                        <a:pt x="453" y="471"/>
                      </a:lnTo>
                      <a:lnTo>
                        <a:pt x="435" y="489"/>
                      </a:lnTo>
                      <a:lnTo>
                        <a:pt x="448" y="507"/>
                      </a:lnTo>
                      <a:lnTo>
                        <a:pt x="441" y="520"/>
                      </a:lnTo>
                      <a:lnTo>
                        <a:pt x="461" y="531"/>
                      </a:lnTo>
                      <a:lnTo>
                        <a:pt x="482" y="541"/>
                      </a:lnTo>
                      <a:lnTo>
                        <a:pt x="497" y="536"/>
                      </a:lnTo>
                      <a:lnTo>
                        <a:pt x="525" y="551"/>
                      </a:lnTo>
                      <a:lnTo>
                        <a:pt x="549" y="559"/>
                      </a:lnTo>
                      <a:lnTo>
                        <a:pt x="562" y="569"/>
                      </a:lnTo>
                      <a:lnTo>
                        <a:pt x="562" y="585"/>
                      </a:lnTo>
                      <a:lnTo>
                        <a:pt x="585" y="590"/>
                      </a:lnTo>
                      <a:lnTo>
                        <a:pt x="610" y="590"/>
                      </a:lnTo>
                      <a:lnTo>
                        <a:pt x="641" y="577"/>
                      </a:lnTo>
                      <a:lnTo>
                        <a:pt x="641" y="567"/>
                      </a:lnTo>
                      <a:lnTo>
                        <a:pt x="667" y="567"/>
                      </a:lnTo>
                      <a:lnTo>
                        <a:pt x="670" y="556"/>
                      </a:lnTo>
                      <a:lnTo>
                        <a:pt x="675" y="546"/>
                      </a:lnTo>
                      <a:lnTo>
                        <a:pt x="677" y="528"/>
                      </a:lnTo>
                      <a:lnTo>
                        <a:pt x="693" y="513"/>
                      </a:lnTo>
                      <a:lnTo>
                        <a:pt x="711" y="502"/>
                      </a:lnTo>
                      <a:lnTo>
                        <a:pt x="703" y="489"/>
                      </a:lnTo>
                      <a:lnTo>
                        <a:pt x="688" y="477"/>
                      </a:lnTo>
                      <a:lnTo>
                        <a:pt x="672" y="466"/>
                      </a:lnTo>
                      <a:lnTo>
                        <a:pt x="662" y="446"/>
                      </a:lnTo>
                      <a:lnTo>
                        <a:pt x="659" y="438"/>
                      </a:lnTo>
                      <a:lnTo>
                        <a:pt x="639" y="420"/>
                      </a:lnTo>
                      <a:lnTo>
                        <a:pt x="610" y="407"/>
                      </a:lnTo>
                      <a:lnTo>
                        <a:pt x="603" y="392"/>
                      </a:lnTo>
                      <a:lnTo>
                        <a:pt x="580" y="366"/>
                      </a:lnTo>
                      <a:lnTo>
                        <a:pt x="564" y="356"/>
                      </a:lnTo>
                      <a:lnTo>
                        <a:pt x="554" y="332"/>
                      </a:lnTo>
                      <a:lnTo>
                        <a:pt x="544" y="309"/>
                      </a:lnTo>
                      <a:lnTo>
                        <a:pt x="528" y="281"/>
                      </a:lnTo>
                      <a:lnTo>
                        <a:pt x="523" y="265"/>
                      </a:lnTo>
                      <a:lnTo>
                        <a:pt x="525" y="245"/>
                      </a:lnTo>
                      <a:lnTo>
                        <a:pt x="541" y="229"/>
                      </a:lnTo>
                      <a:lnTo>
                        <a:pt x="559" y="222"/>
                      </a:lnTo>
                      <a:lnTo>
                        <a:pt x="574" y="204"/>
                      </a:lnTo>
                      <a:lnTo>
                        <a:pt x="577" y="186"/>
                      </a:lnTo>
                      <a:lnTo>
                        <a:pt x="580" y="165"/>
                      </a:lnTo>
                      <a:lnTo>
                        <a:pt x="574" y="160"/>
                      </a:lnTo>
                      <a:lnTo>
                        <a:pt x="549" y="155"/>
                      </a:lnTo>
                      <a:lnTo>
                        <a:pt x="523" y="147"/>
                      </a:lnTo>
                      <a:lnTo>
                        <a:pt x="497" y="142"/>
                      </a:lnTo>
                      <a:lnTo>
                        <a:pt x="479" y="150"/>
                      </a:lnTo>
                      <a:lnTo>
                        <a:pt x="461" y="139"/>
                      </a:lnTo>
                      <a:lnTo>
                        <a:pt x="456" y="124"/>
                      </a:lnTo>
                      <a:lnTo>
                        <a:pt x="459" y="106"/>
                      </a:lnTo>
                      <a:lnTo>
                        <a:pt x="430" y="93"/>
                      </a:lnTo>
                      <a:lnTo>
                        <a:pt x="412" y="83"/>
                      </a:lnTo>
                      <a:lnTo>
                        <a:pt x="399" y="52"/>
                      </a:lnTo>
                      <a:lnTo>
                        <a:pt x="392" y="36"/>
                      </a:lnTo>
                      <a:lnTo>
                        <a:pt x="384" y="23"/>
                      </a:lnTo>
                      <a:lnTo>
                        <a:pt x="379" y="5"/>
                      </a:lnTo>
                      <a:lnTo>
                        <a:pt x="374" y="0"/>
                      </a:lnTo>
                      <a:close/>
                    </a:path>
                  </a:pathLst>
                </a:custGeom>
                <a:solidFill>
                  <a:srgbClr val="00539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4" name="Freeform 8">
                  <a:extLst>
                    <a:ext uri="{FF2B5EF4-FFF2-40B4-BE49-F238E27FC236}">
                      <a16:creationId xmlns:a16="http://schemas.microsoft.com/office/drawing/2014/main" id="{CFF08A30-2F36-002E-4E3F-92C40B4899F0}"/>
                    </a:ext>
                  </a:extLst>
                </p:cNvPr>
                <p:cNvSpPr>
                  <a:spLocks/>
                </p:cNvSpPr>
                <p:nvPr/>
              </p:nvSpPr>
              <p:spPr bwMode="auto">
                <a:xfrm>
                  <a:off x="4244863" y="3182213"/>
                  <a:ext cx="358368" cy="352691"/>
                </a:xfrm>
                <a:custGeom>
                  <a:avLst/>
                  <a:gdLst>
                    <a:gd name="T0" fmla="*/ 2147483646 w 505"/>
                    <a:gd name="T1" fmla="*/ 2147483646 h 497"/>
                    <a:gd name="T2" fmla="*/ 2147483646 w 505"/>
                    <a:gd name="T3" fmla="*/ 2147483646 h 497"/>
                    <a:gd name="T4" fmla="*/ 2147483646 w 505"/>
                    <a:gd name="T5" fmla="*/ 2147483646 h 497"/>
                    <a:gd name="T6" fmla="*/ 2147483646 w 505"/>
                    <a:gd name="T7" fmla="*/ 2147483646 h 497"/>
                    <a:gd name="T8" fmla="*/ 2147483646 w 505"/>
                    <a:gd name="T9" fmla="*/ 2147483646 h 497"/>
                    <a:gd name="T10" fmla="*/ 2147483646 w 505"/>
                    <a:gd name="T11" fmla="*/ 2147483646 h 497"/>
                    <a:gd name="T12" fmla="*/ 2147483646 w 505"/>
                    <a:gd name="T13" fmla="*/ 2147483646 h 497"/>
                    <a:gd name="T14" fmla="*/ 2147483646 w 505"/>
                    <a:gd name="T15" fmla="*/ 2147483646 h 497"/>
                    <a:gd name="T16" fmla="*/ 2147483646 w 505"/>
                    <a:gd name="T17" fmla="*/ 2147483646 h 497"/>
                    <a:gd name="T18" fmla="*/ 2147483646 w 505"/>
                    <a:gd name="T19" fmla="*/ 2147483646 h 497"/>
                    <a:gd name="T20" fmla="*/ 2147483646 w 505"/>
                    <a:gd name="T21" fmla="*/ 2147483646 h 497"/>
                    <a:gd name="T22" fmla="*/ 2147483646 w 505"/>
                    <a:gd name="T23" fmla="*/ 2147483646 h 497"/>
                    <a:gd name="T24" fmla="*/ 2147483646 w 505"/>
                    <a:gd name="T25" fmla="*/ 2147483646 h 497"/>
                    <a:gd name="T26" fmla="*/ 2147483646 w 505"/>
                    <a:gd name="T27" fmla="*/ 2147483646 h 497"/>
                    <a:gd name="T28" fmla="*/ 2147483646 w 505"/>
                    <a:gd name="T29" fmla="*/ 2147483646 h 497"/>
                    <a:gd name="T30" fmla="*/ 2147483646 w 505"/>
                    <a:gd name="T31" fmla="*/ 2147483646 h 497"/>
                    <a:gd name="T32" fmla="*/ 2147483646 w 505"/>
                    <a:gd name="T33" fmla="*/ 2147483646 h 497"/>
                    <a:gd name="T34" fmla="*/ 2147483646 w 505"/>
                    <a:gd name="T35" fmla="*/ 2147483646 h 497"/>
                    <a:gd name="T36" fmla="*/ 2147483646 w 505"/>
                    <a:gd name="T37" fmla="*/ 2147483646 h 497"/>
                    <a:gd name="T38" fmla="*/ 2147483646 w 505"/>
                    <a:gd name="T39" fmla="*/ 2147483646 h 497"/>
                    <a:gd name="T40" fmla="*/ 2147483646 w 505"/>
                    <a:gd name="T41" fmla="*/ 2147483646 h 497"/>
                    <a:gd name="T42" fmla="*/ 2147483646 w 505"/>
                    <a:gd name="T43" fmla="*/ 2147483646 h 497"/>
                    <a:gd name="T44" fmla="*/ 2147483646 w 505"/>
                    <a:gd name="T45" fmla="*/ 2147483646 h 497"/>
                    <a:gd name="T46" fmla="*/ 2147483646 w 505"/>
                    <a:gd name="T47" fmla="*/ 2147483646 h 497"/>
                    <a:gd name="T48" fmla="*/ 2147483646 w 505"/>
                    <a:gd name="T49" fmla="*/ 2147483646 h 497"/>
                    <a:gd name="T50" fmla="*/ 2147483646 w 505"/>
                    <a:gd name="T51" fmla="*/ 2147483646 h 497"/>
                    <a:gd name="T52" fmla="*/ 2147483646 w 505"/>
                    <a:gd name="T53" fmla="*/ 2147483646 h 497"/>
                    <a:gd name="T54" fmla="*/ 2147483646 w 505"/>
                    <a:gd name="T55" fmla="*/ 2147483646 h 497"/>
                    <a:gd name="T56" fmla="*/ 2147483646 w 505"/>
                    <a:gd name="T57" fmla="*/ 2147483646 h 497"/>
                    <a:gd name="T58" fmla="*/ 2147483646 w 505"/>
                    <a:gd name="T59" fmla="*/ 2147483646 h 497"/>
                    <a:gd name="T60" fmla="*/ 2147483646 w 505"/>
                    <a:gd name="T61" fmla="*/ 2147483646 h 497"/>
                    <a:gd name="T62" fmla="*/ 2147483646 w 505"/>
                    <a:gd name="T63" fmla="*/ 2147483646 h 497"/>
                    <a:gd name="T64" fmla="*/ 2147483646 w 505"/>
                    <a:gd name="T65" fmla="*/ 2147483646 h 497"/>
                    <a:gd name="T66" fmla="*/ 2147483646 w 505"/>
                    <a:gd name="T67" fmla="*/ 2147483646 h 497"/>
                    <a:gd name="T68" fmla="*/ 2147483646 w 505"/>
                    <a:gd name="T69" fmla="*/ 2147483646 h 497"/>
                    <a:gd name="T70" fmla="*/ 2147483646 w 505"/>
                    <a:gd name="T71" fmla="*/ 2147483646 h 497"/>
                    <a:gd name="T72" fmla="*/ 2147483646 w 505"/>
                    <a:gd name="T73" fmla="*/ 2147483646 h 497"/>
                    <a:gd name="T74" fmla="*/ 2147483646 w 505"/>
                    <a:gd name="T75" fmla="*/ 2147483646 h 497"/>
                    <a:gd name="T76" fmla="*/ 2147483646 w 505"/>
                    <a:gd name="T77" fmla="*/ 2147483646 h 497"/>
                    <a:gd name="T78" fmla="*/ 2147483646 w 505"/>
                    <a:gd name="T79" fmla="*/ 2147483646 h 497"/>
                    <a:gd name="T80" fmla="*/ 2147483646 w 505"/>
                    <a:gd name="T81" fmla="*/ 2147483646 h 497"/>
                    <a:gd name="T82" fmla="*/ 2147483646 w 505"/>
                    <a:gd name="T83" fmla="*/ 2147483646 h 497"/>
                    <a:gd name="T84" fmla="*/ 2147483646 w 505"/>
                    <a:gd name="T85" fmla="*/ 2147483646 h 4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497">
                      <a:moveTo>
                        <a:pt x="57" y="41"/>
                      </a:moveTo>
                      <a:lnTo>
                        <a:pt x="54" y="62"/>
                      </a:lnTo>
                      <a:lnTo>
                        <a:pt x="51" y="80"/>
                      </a:lnTo>
                      <a:lnTo>
                        <a:pt x="36" y="98"/>
                      </a:lnTo>
                      <a:lnTo>
                        <a:pt x="18" y="105"/>
                      </a:lnTo>
                      <a:lnTo>
                        <a:pt x="2" y="121"/>
                      </a:lnTo>
                      <a:lnTo>
                        <a:pt x="0" y="141"/>
                      </a:lnTo>
                      <a:lnTo>
                        <a:pt x="5" y="157"/>
                      </a:lnTo>
                      <a:lnTo>
                        <a:pt x="21" y="185"/>
                      </a:lnTo>
                      <a:lnTo>
                        <a:pt x="31" y="208"/>
                      </a:lnTo>
                      <a:lnTo>
                        <a:pt x="41" y="232"/>
                      </a:lnTo>
                      <a:lnTo>
                        <a:pt x="57" y="242"/>
                      </a:lnTo>
                      <a:lnTo>
                        <a:pt x="80" y="268"/>
                      </a:lnTo>
                      <a:lnTo>
                        <a:pt x="87" y="283"/>
                      </a:lnTo>
                      <a:lnTo>
                        <a:pt x="116" y="296"/>
                      </a:lnTo>
                      <a:lnTo>
                        <a:pt x="136" y="314"/>
                      </a:lnTo>
                      <a:lnTo>
                        <a:pt x="139" y="322"/>
                      </a:lnTo>
                      <a:lnTo>
                        <a:pt x="149" y="342"/>
                      </a:lnTo>
                      <a:lnTo>
                        <a:pt x="165" y="353"/>
                      </a:lnTo>
                      <a:lnTo>
                        <a:pt x="180" y="365"/>
                      </a:lnTo>
                      <a:lnTo>
                        <a:pt x="188" y="378"/>
                      </a:lnTo>
                      <a:lnTo>
                        <a:pt x="170" y="389"/>
                      </a:lnTo>
                      <a:lnTo>
                        <a:pt x="154" y="404"/>
                      </a:lnTo>
                      <a:lnTo>
                        <a:pt x="147" y="430"/>
                      </a:lnTo>
                      <a:lnTo>
                        <a:pt x="147" y="443"/>
                      </a:lnTo>
                      <a:lnTo>
                        <a:pt x="157" y="453"/>
                      </a:lnTo>
                      <a:lnTo>
                        <a:pt x="183" y="471"/>
                      </a:lnTo>
                      <a:lnTo>
                        <a:pt x="193" y="486"/>
                      </a:lnTo>
                      <a:lnTo>
                        <a:pt x="193" y="489"/>
                      </a:lnTo>
                      <a:lnTo>
                        <a:pt x="237" y="466"/>
                      </a:lnTo>
                      <a:lnTo>
                        <a:pt x="265" y="474"/>
                      </a:lnTo>
                      <a:lnTo>
                        <a:pt x="273" y="486"/>
                      </a:lnTo>
                      <a:lnTo>
                        <a:pt x="288" y="497"/>
                      </a:lnTo>
                      <a:lnTo>
                        <a:pt x="306" y="489"/>
                      </a:lnTo>
                      <a:lnTo>
                        <a:pt x="329" y="486"/>
                      </a:lnTo>
                      <a:lnTo>
                        <a:pt x="342" y="489"/>
                      </a:lnTo>
                      <a:lnTo>
                        <a:pt x="360" y="481"/>
                      </a:lnTo>
                      <a:lnTo>
                        <a:pt x="381" y="474"/>
                      </a:lnTo>
                      <a:lnTo>
                        <a:pt x="399" y="463"/>
                      </a:lnTo>
                      <a:lnTo>
                        <a:pt x="402" y="443"/>
                      </a:lnTo>
                      <a:lnTo>
                        <a:pt x="394" y="427"/>
                      </a:lnTo>
                      <a:lnTo>
                        <a:pt x="399" y="409"/>
                      </a:lnTo>
                      <a:lnTo>
                        <a:pt x="399" y="389"/>
                      </a:lnTo>
                      <a:lnTo>
                        <a:pt x="420" y="381"/>
                      </a:lnTo>
                      <a:lnTo>
                        <a:pt x="438" y="371"/>
                      </a:lnTo>
                      <a:lnTo>
                        <a:pt x="458" y="363"/>
                      </a:lnTo>
                      <a:lnTo>
                        <a:pt x="463" y="350"/>
                      </a:lnTo>
                      <a:lnTo>
                        <a:pt x="476" y="327"/>
                      </a:lnTo>
                      <a:lnTo>
                        <a:pt x="479" y="309"/>
                      </a:lnTo>
                      <a:lnTo>
                        <a:pt x="487" y="275"/>
                      </a:lnTo>
                      <a:lnTo>
                        <a:pt x="499" y="252"/>
                      </a:lnTo>
                      <a:lnTo>
                        <a:pt x="505" y="239"/>
                      </a:lnTo>
                      <a:lnTo>
                        <a:pt x="502" y="234"/>
                      </a:lnTo>
                      <a:lnTo>
                        <a:pt x="479" y="226"/>
                      </a:lnTo>
                      <a:lnTo>
                        <a:pt x="456" y="229"/>
                      </a:lnTo>
                      <a:lnTo>
                        <a:pt x="448" y="214"/>
                      </a:lnTo>
                      <a:lnTo>
                        <a:pt x="440" y="198"/>
                      </a:lnTo>
                      <a:lnTo>
                        <a:pt x="435" y="183"/>
                      </a:lnTo>
                      <a:lnTo>
                        <a:pt x="438" y="165"/>
                      </a:lnTo>
                      <a:lnTo>
                        <a:pt x="430" y="149"/>
                      </a:lnTo>
                      <a:lnTo>
                        <a:pt x="420" y="126"/>
                      </a:lnTo>
                      <a:lnTo>
                        <a:pt x="402" y="116"/>
                      </a:lnTo>
                      <a:lnTo>
                        <a:pt x="381" y="118"/>
                      </a:lnTo>
                      <a:lnTo>
                        <a:pt x="363" y="126"/>
                      </a:lnTo>
                      <a:lnTo>
                        <a:pt x="340" y="129"/>
                      </a:lnTo>
                      <a:lnTo>
                        <a:pt x="317" y="129"/>
                      </a:lnTo>
                      <a:lnTo>
                        <a:pt x="301" y="118"/>
                      </a:lnTo>
                      <a:lnTo>
                        <a:pt x="293" y="105"/>
                      </a:lnTo>
                      <a:lnTo>
                        <a:pt x="273" y="85"/>
                      </a:lnTo>
                      <a:lnTo>
                        <a:pt x="265" y="72"/>
                      </a:lnTo>
                      <a:lnTo>
                        <a:pt x="247" y="80"/>
                      </a:lnTo>
                      <a:lnTo>
                        <a:pt x="221" y="74"/>
                      </a:lnTo>
                      <a:lnTo>
                        <a:pt x="214" y="56"/>
                      </a:lnTo>
                      <a:lnTo>
                        <a:pt x="196" y="41"/>
                      </a:lnTo>
                      <a:lnTo>
                        <a:pt x="188" y="26"/>
                      </a:lnTo>
                      <a:lnTo>
                        <a:pt x="180" y="13"/>
                      </a:lnTo>
                      <a:lnTo>
                        <a:pt x="165" y="0"/>
                      </a:lnTo>
                      <a:lnTo>
                        <a:pt x="142" y="2"/>
                      </a:lnTo>
                      <a:lnTo>
                        <a:pt x="124" y="13"/>
                      </a:lnTo>
                      <a:lnTo>
                        <a:pt x="100" y="13"/>
                      </a:lnTo>
                      <a:lnTo>
                        <a:pt x="77" y="13"/>
                      </a:lnTo>
                      <a:lnTo>
                        <a:pt x="59" y="23"/>
                      </a:lnTo>
                      <a:lnTo>
                        <a:pt x="62" y="31"/>
                      </a:lnTo>
                      <a:lnTo>
                        <a:pt x="57" y="41"/>
                      </a:lnTo>
                      <a:close/>
                    </a:path>
                  </a:pathLst>
                </a:custGeom>
                <a:solidFill>
                  <a:schemeClr val="accent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5" name="Freeform 9">
                  <a:extLst>
                    <a:ext uri="{FF2B5EF4-FFF2-40B4-BE49-F238E27FC236}">
                      <a16:creationId xmlns:a16="http://schemas.microsoft.com/office/drawing/2014/main" id="{7B418691-F39D-3B2F-1377-2E23ACB6DBF8}"/>
                    </a:ext>
                  </a:extLst>
                </p:cNvPr>
                <p:cNvSpPr>
                  <a:spLocks/>
                </p:cNvSpPr>
                <p:nvPr/>
              </p:nvSpPr>
              <p:spPr bwMode="auto">
                <a:xfrm>
                  <a:off x="4381824" y="3430587"/>
                  <a:ext cx="369012" cy="699705"/>
                </a:xfrm>
                <a:custGeom>
                  <a:avLst/>
                  <a:gdLst>
                    <a:gd name="T0" fmla="*/ 2147483646 w 520"/>
                    <a:gd name="T1" fmla="*/ 2147483646 h 986"/>
                    <a:gd name="T2" fmla="*/ 2147483646 w 520"/>
                    <a:gd name="T3" fmla="*/ 2147483646 h 986"/>
                    <a:gd name="T4" fmla="*/ 2147483646 w 520"/>
                    <a:gd name="T5" fmla="*/ 2147483646 h 986"/>
                    <a:gd name="T6" fmla="*/ 2147483646 w 520"/>
                    <a:gd name="T7" fmla="*/ 2147483646 h 986"/>
                    <a:gd name="T8" fmla="*/ 2147483646 w 520"/>
                    <a:gd name="T9" fmla="*/ 2147483646 h 986"/>
                    <a:gd name="T10" fmla="*/ 2147483646 w 520"/>
                    <a:gd name="T11" fmla="*/ 2147483646 h 986"/>
                    <a:gd name="T12" fmla="*/ 2147483646 w 520"/>
                    <a:gd name="T13" fmla="*/ 2147483646 h 986"/>
                    <a:gd name="T14" fmla="*/ 2147483646 w 520"/>
                    <a:gd name="T15" fmla="*/ 2147483646 h 986"/>
                    <a:gd name="T16" fmla="*/ 2147483646 w 520"/>
                    <a:gd name="T17" fmla="*/ 2147483646 h 986"/>
                    <a:gd name="T18" fmla="*/ 2147483646 w 520"/>
                    <a:gd name="T19" fmla="*/ 2147483646 h 986"/>
                    <a:gd name="T20" fmla="*/ 2147483646 w 520"/>
                    <a:gd name="T21" fmla="*/ 2147483646 h 986"/>
                    <a:gd name="T22" fmla="*/ 2147483646 w 520"/>
                    <a:gd name="T23" fmla="*/ 2147483646 h 986"/>
                    <a:gd name="T24" fmla="*/ 2147483646 w 520"/>
                    <a:gd name="T25" fmla="*/ 2147483646 h 986"/>
                    <a:gd name="T26" fmla="*/ 2147483646 w 520"/>
                    <a:gd name="T27" fmla="*/ 2147483646 h 986"/>
                    <a:gd name="T28" fmla="*/ 2147483646 w 520"/>
                    <a:gd name="T29" fmla="*/ 2147483646 h 986"/>
                    <a:gd name="T30" fmla="*/ 2147483646 w 520"/>
                    <a:gd name="T31" fmla="*/ 2147483646 h 986"/>
                    <a:gd name="T32" fmla="*/ 2147483646 w 520"/>
                    <a:gd name="T33" fmla="*/ 2147483646 h 986"/>
                    <a:gd name="T34" fmla="*/ 2147483646 w 520"/>
                    <a:gd name="T35" fmla="*/ 2147483646 h 986"/>
                    <a:gd name="T36" fmla="*/ 2147483646 w 520"/>
                    <a:gd name="T37" fmla="*/ 2147483646 h 986"/>
                    <a:gd name="T38" fmla="*/ 2147483646 w 520"/>
                    <a:gd name="T39" fmla="*/ 2147483646 h 986"/>
                    <a:gd name="T40" fmla="*/ 2147483646 w 520"/>
                    <a:gd name="T41" fmla="*/ 2147483646 h 986"/>
                    <a:gd name="T42" fmla="*/ 2147483646 w 520"/>
                    <a:gd name="T43" fmla="*/ 2147483646 h 986"/>
                    <a:gd name="T44" fmla="*/ 2147483646 w 520"/>
                    <a:gd name="T45" fmla="*/ 2147483646 h 986"/>
                    <a:gd name="T46" fmla="*/ 2147483646 w 520"/>
                    <a:gd name="T47" fmla="*/ 2147483646 h 986"/>
                    <a:gd name="T48" fmla="*/ 2147483646 w 520"/>
                    <a:gd name="T49" fmla="*/ 2147483646 h 986"/>
                    <a:gd name="T50" fmla="*/ 2147483646 w 520"/>
                    <a:gd name="T51" fmla="*/ 2147483646 h 986"/>
                    <a:gd name="T52" fmla="*/ 2147483646 w 520"/>
                    <a:gd name="T53" fmla="*/ 2147483646 h 986"/>
                    <a:gd name="T54" fmla="*/ 2147483646 w 520"/>
                    <a:gd name="T55" fmla="*/ 2147483646 h 986"/>
                    <a:gd name="T56" fmla="*/ 2147483646 w 520"/>
                    <a:gd name="T57" fmla="*/ 2147483646 h 986"/>
                    <a:gd name="T58" fmla="*/ 2147483646 w 520"/>
                    <a:gd name="T59" fmla="*/ 2147483646 h 986"/>
                    <a:gd name="T60" fmla="*/ 2147483646 w 520"/>
                    <a:gd name="T61" fmla="*/ 2147483646 h 986"/>
                    <a:gd name="T62" fmla="*/ 2147483646 w 520"/>
                    <a:gd name="T63" fmla="*/ 2147483646 h 986"/>
                    <a:gd name="T64" fmla="*/ 2147483646 w 520"/>
                    <a:gd name="T65" fmla="*/ 2147483646 h 986"/>
                    <a:gd name="T66" fmla="*/ 2147483646 w 520"/>
                    <a:gd name="T67" fmla="*/ 2147483646 h 986"/>
                    <a:gd name="T68" fmla="*/ 2147483646 w 520"/>
                    <a:gd name="T69" fmla="*/ 2147483646 h 986"/>
                    <a:gd name="T70" fmla="*/ 2147483646 w 520"/>
                    <a:gd name="T71" fmla="*/ 2147483646 h 986"/>
                    <a:gd name="T72" fmla="*/ 2147483646 w 520"/>
                    <a:gd name="T73" fmla="*/ 2147483646 h 986"/>
                    <a:gd name="T74" fmla="*/ 2147483646 w 520"/>
                    <a:gd name="T75" fmla="*/ 2147483646 h 986"/>
                    <a:gd name="T76" fmla="*/ 2147483646 w 520"/>
                    <a:gd name="T77" fmla="*/ 2147483646 h 986"/>
                    <a:gd name="T78" fmla="*/ 2147483646 w 520"/>
                    <a:gd name="T79" fmla="*/ 2147483646 h 986"/>
                    <a:gd name="T80" fmla="*/ 2147483646 w 520"/>
                    <a:gd name="T81" fmla="*/ 2147483646 h 986"/>
                    <a:gd name="T82" fmla="*/ 2147483646 w 520"/>
                    <a:gd name="T83" fmla="*/ 2147483646 h 986"/>
                    <a:gd name="T84" fmla="*/ 2147483646 w 520"/>
                    <a:gd name="T85" fmla="*/ 2147483646 h 986"/>
                    <a:gd name="T86" fmla="*/ 2147483646 w 520"/>
                    <a:gd name="T87" fmla="*/ 2147483646 h 9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0" h="986">
                      <a:moveTo>
                        <a:pt x="0" y="139"/>
                      </a:moveTo>
                      <a:lnTo>
                        <a:pt x="26" y="126"/>
                      </a:lnTo>
                      <a:lnTo>
                        <a:pt x="44" y="116"/>
                      </a:lnTo>
                      <a:lnTo>
                        <a:pt x="72" y="121"/>
                      </a:lnTo>
                      <a:lnTo>
                        <a:pt x="80" y="134"/>
                      </a:lnTo>
                      <a:lnTo>
                        <a:pt x="95" y="147"/>
                      </a:lnTo>
                      <a:lnTo>
                        <a:pt x="113" y="136"/>
                      </a:lnTo>
                      <a:lnTo>
                        <a:pt x="136" y="136"/>
                      </a:lnTo>
                      <a:lnTo>
                        <a:pt x="149" y="139"/>
                      </a:lnTo>
                      <a:lnTo>
                        <a:pt x="167" y="129"/>
                      </a:lnTo>
                      <a:lnTo>
                        <a:pt x="188" y="121"/>
                      </a:lnTo>
                      <a:lnTo>
                        <a:pt x="206" y="113"/>
                      </a:lnTo>
                      <a:lnTo>
                        <a:pt x="209" y="93"/>
                      </a:lnTo>
                      <a:lnTo>
                        <a:pt x="201" y="77"/>
                      </a:lnTo>
                      <a:lnTo>
                        <a:pt x="206" y="59"/>
                      </a:lnTo>
                      <a:lnTo>
                        <a:pt x="206" y="39"/>
                      </a:lnTo>
                      <a:lnTo>
                        <a:pt x="227" y="31"/>
                      </a:lnTo>
                      <a:lnTo>
                        <a:pt x="245" y="21"/>
                      </a:lnTo>
                      <a:lnTo>
                        <a:pt x="265" y="13"/>
                      </a:lnTo>
                      <a:lnTo>
                        <a:pt x="270" y="0"/>
                      </a:lnTo>
                      <a:lnTo>
                        <a:pt x="273" y="10"/>
                      </a:lnTo>
                      <a:lnTo>
                        <a:pt x="276" y="15"/>
                      </a:lnTo>
                      <a:lnTo>
                        <a:pt x="270" y="28"/>
                      </a:lnTo>
                      <a:lnTo>
                        <a:pt x="263" y="39"/>
                      </a:lnTo>
                      <a:lnTo>
                        <a:pt x="252" y="64"/>
                      </a:lnTo>
                      <a:lnTo>
                        <a:pt x="258" y="77"/>
                      </a:lnTo>
                      <a:lnTo>
                        <a:pt x="265" y="93"/>
                      </a:lnTo>
                      <a:lnTo>
                        <a:pt x="263" y="113"/>
                      </a:lnTo>
                      <a:lnTo>
                        <a:pt x="247" y="129"/>
                      </a:lnTo>
                      <a:lnTo>
                        <a:pt x="234" y="154"/>
                      </a:lnTo>
                      <a:lnTo>
                        <a:pt x="232" y="175"/>
                      </a:lnTo>
                      <a:lnTo>
                        <a:pt x="242" y="196"/>
                      </a:lnTo>
                      <a:lnTo>
                        <a:pt x="265" y="221"/>
                      </a:lnTo>
                      <a:lnTo>
                        <a:pt x="291" y="227"/>
                      </a:lnTo>
                      <a:lnTo>
                        <a:pt x="314" y="224"/>
                      </a:lnTo>
                      <a:lnTo>
                        <a:pt x="337" y="224"/>
                      </a:lnTo>
                      <a:lnTo>
                        <a:pt x="366" y="237"/>
                      </a:lnTo>
                      <a:lnTo>
                        <a:pt x="384" y="247"/>
                      </a:lnTo>
                      <a:lnTo>
                        <a:pt x="409" y="252"/>
                      </a:lnTo>
                      <a:lnTo>
                        <a:pt x="425" y="265"/>
                      </a:lnTo>
                      <a:lnTo>
                        <a:pt x="433" y="278"/>
                      </a:lnTo>
                      <a:lnTo>
                        <a:pt x="448" y="291"/>
                      </a:lnTo>
                      <a:lnTo>
                        <a:pt x="466" y="301"/>
                      </a:lnTo>
                      <a:lnTo>
                        <a:pt x="482" y="311"/>
                      </a:lnTo>
                      <a:lnTo>
                        <a:pt x="479" y="330"/>
                      </a:lnTo>
                      <a:lnTo>
                        <a:pt x="476" y="350"/>
                      </a:lnTo>
                      <a:lnTo>
                        <a:pt x="482" y="363"/>
                      </a:lnTo>
                      <a:lnTo>
                        <a:pt x="479" y="384"/>
                      </a:lnTo>
                      <a:lnTo>
                        <a:pt x="482" y="412"/>
                      </a:lnTo>
                      <a:lnTo>
                        <a:pt x="497" y="422"/>
                      </a:lnTo>
                      <a:lnTo>
                        <a:pt x="515" y="432"/>
                      </a:lnTo>
                      <a:lnTo>
                        <a:pt x="520" y="445"/>
                      </a:lnTo>
                      <a:lnTo>
                        <a:pt x="518" y="466"/>
                      </a:lnTo>
                      <a:lnTo>
                        <a:pt x="510" y="497"/>
                      </a:lnTo>
                      <a:lnTo>
                        <a:pt x="492" y="505"/>
                      </a:lnTo>
                      <a:lnTo>
                        <a:pt x="474" y="497"/>
                      </a:lnTo>
                      <a:lnTo>
                        <a:pt x="451" y="497"/>
                      </a:lnTo>
                      <a:lnTo>
                        <a:pt x="427" y="499"/>
                      </a:lnTo>
                      <a:lnTo>
                        <a:pt x="409" y="507"/>
                      </a:lnTo>
                      <a:lnTo>
                        <a:pt x="391" y="517"/>
                      </a:lnTo>
                      <a:lnTo>
                        <a:pt x="371" y="525"/>
                      </a:lnTo>
                      <a:lnTo>
                        <a:pt x="361" y="551"/>
                      </a:lnTo>
                      <a:lnTo>
                        <a:pt x="337" y="577"/>
                      </a:lnTo>
                      <a:lnTo>
                        <a:pt x="324" y="600"/>
                      </a:lnTo>
                      <a:lnTo>
                        <a:pt x="324" y="620"/>
                      </a:lnTo>
                      <a:lnTo>
                        <a:pt x="335" y="644"/>
                      </a:lnTo>
                      <a:lnTo>
                        <a:pt x="345" y="664"/>
                      </a:lnTo>
                      <a:lnTo>
                        <a:pt x="355" y="687"/>
                      </a:lnTo>
                      <a:lnTo>
                        <a:pt x="353" y="708"/>
                      </a:lnTo>
                      <a:lnTo>
                        <a:pt x="350" y="726"/>
                      </a:lnTo>
                      <a:lnTo>
                        <a:pt x="337" y="752"/>
                      </a:lnTo>
                      <a:lnTo>
                        <a:pt x="317" y="759"/>
                      </a:lnTo>
                      <a:lnTo>
                        <a:pt x="301" y="777"/>
                      </a:lnTo>
                      <a:lnTo>
                        <a:pt x="283" y="785"/>
                      </a:lnTo>
                      <a:lnTo>
                        <a:pt x="268" y="803"/>
                      </a:lnTo>
                      <a:lnTo>
                        <a:pt x="255" y="826"/>
                      </a:lnTo>
                      <a:lnTo>
                        <a:pt x="252" y="844"/>
                      </a:lnTo>
                      <a:lnTo>
                        <a:pt x="245" y="878"/>
                      </a:lnTo>
                      <a:lnTo>
                        <a:pt x="242" y="896"/>
                      </a:lnTo>
                      <a:lnTo>
                        <a:pt x="242" y="922"/>
                      </a:lnTo>
                      <a:lnTo>
                        <a:pt x="239" y="942"/>
                      </a:lnTo>
                      <a:lnTo>
                        <a:pt x="229" y="965"/>
                      </a:lnTo>
                      <a:lnTo>
                        <a:pt x="209" y="976"/>
                      </a:lnTo>
                      <a:lnTo>
                        <a:pt x="185" y="976"/>
                      </a:lnTo>
                      <a:lnTo>
                        <a:pt x="160" y="971"/>
                      </a:lnTo>
                      <a:lnTo>
                        <a:pt x="131" y="986"/>
                      </a:lnTo>
                      <a:lnTo>
                        <a:pt x="116" y="973"/>
                      </a:lnTo>
                      <a:lnTo>
                        <a:pt x="95" y="955"/>
                      </a:lnTo>
                      <a:lnTo>
                        <a:pt x="90" y="940"/>
                      </a:lnTo>
                      <a:lnTo>
                        <a:pt x="82" y="927"/>
                      </a:lnTo>
                      <a:lnTo>
                        <a:pt x="72" y="904"/>
                      </a:lnTo>
                      <a:lnTo>
                        <a:pt x="75" y="886"/>
                      </a:lnTo>
                      <a:lnTo>
                        <a:pt x="67" y="870"/>
                      </a:lnTo>
                      <a:lnTo>
                        <a:pt x="82" y="852"/>
                      </a:lnTo>
                      <a:lnTo>
                        <a:pt x="98" y="837"/>
                      </a:lnTo>
                      <a:lnTo>
                        <a:pt x="118" y="829"/>
                      </a:lnTo>
                      <a:lnTo>
                        <a:pt x="129" y="803"/>
                      </a:lnTo>
                      <a:lnTo>
                        <a:pt x="142" y="780"/>
                      </a:lnTo>
                      <a:lnTo>
                        <a:pt x="144" y="759"/>
                      </a:lnTo>
                      <a:lnTo>
                        <a:pt x="144" y="734"/>
                      </a:lnTo>
                      <a:lnTo>
                        <a:pt x="136" y="718"/>
                      </a:lnTo>
                      <a:lnTo>
                        <a:pt x="121" y="708"/>
                      </a:lnTo>
                      <a:lnTo>
                        <a:pt x="106" y="698"/>
                      </a:lnTo>
                      <a:lnTo>
                        <a:pt x="98" y="682"/>
                      </a:lnTo>
                      <a:lnTo>
                        <a:pt x="113" y="667"/>
                      </a:lnTo>
                      <a:lnTo>
                        <a:pt x="126" y="649"/>
                      </a:lnTo>
                      <a:lnTo>
                        <a:pt x="147" y="641"/>
                      </a:lnTo>
                      <a:lnTo>
                        <a:pt x="170" y="638"/>
                      </a:lnTo>
                      <a:lnTo>
                        <a:pt x="185" y="623"/>
                      </a:lnTo>
                      <a:lnTo>
                        <a:pt x="201" y="605"/>
                      </a:lnTo>
                      <a:lnTo>
                        <a:pt x="203" y="587"/>
                      </a:lnTo>
                      <a:lnTo>
                        <a:pt x="206" y="566"/>
                      </a:lnTo>
                      <a:lnTo>
                        <a:pt x="209" y="548"/>
                      </a:lnTo>
                      <a:lnTo>
                        <a:pt x="193" y="538"/>
                      </a:lnTo>
                      <a:lnTo>
                        <a:pt x="175" y="528"/>
                      </a:lnTo>
                      <a:lnTo>
                        <a:pt x="170" y="512"/>
                      </a:lnTo>
                      <a:lnTo>
                        <a:pt x="162" y="497"/>
                      </a:lnTo>
                      <a:lnTo>
                        <a:pt x="152" y="474"/>
                      </a:lnTo>
                      <a:lnTo>
                        <a:pt x="142" y="453"/>
                      </a:lnTo>
                      <a:lnTo>
                        <a:pt x="144" y="435"/>
                      </a:lnTo>
                      <a:lnTo>
                        <a:pt x="134" y="409"/>
                      </a:lnTo>
                      <a:lnTo>
                        <a:pt x="121" y="381"/>
                      </a:lnTo>
                      <a:lnTo>
                        <a:pt x="111" y="358"/>
                      </a:lnTo>
                      <a:lnTo>
                        <a:pt x="103" y="342"/>
                      </a:lnTo>
                      <a:lnTo>
                        <a:pt x="82" y="324"/>
                      </a:lnTo>
                      <a:lnTo>
                        <a:pt x="72" y="304"/>
                      </a:lnTo>
                      <a:lnTo>
                        <a:pt x="44" y="263"/>
                      </a:lnTo>
                      <a:lnTo>
                        <a:pt x="31" y="242"/>
                      </a:lnTo>
                      <a:lnTo>
                        <a:pt x="10" y="214"/>
                      </a:lnTo>
                      <a:lnTo>
                        <a:pt x="13" y="196"/>
                      </a:lnTo>
                      <a:lnTo>
                        <a:pt x="3" y="172"/>
                      </a:lnTo>
                      <a:lnTo>
                        <a:pt x="5" y="154"/>
                      </a:lnTo>
                      <a:lnTo>
                        <a:pt x="0" y="139"/>
                      </a:lnTo>
                      <a:close/>
                    </a:path>
                  </a:pathLst>
                </a:custGeom>
                <a:solidFill>
                  <a:srgbClr val="5F85B1"/>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6" name="Freeform 12">
                  <a:extLst>
                    <a:ext uri="{FF2B5EF4-FFF2-40B4-BE49-F238E27FC236}">
                      <a16:creationId xmlns:a16="http://schemas.microsoft.com/office/drawing/2014/main" id="{469B6B4C-D460-8E97-CD7A-775DC6094AF1}"/>
                    </a:ext>
                  </a:extLst>
                </p:cNvPr>
                <p:cNvSpPr>
                  <a:spLocks/>
                </p:cNvSpPr>
                <p:nvPr/>
              </p:nvSpPr>
              <p:spPr bwMode="auto">
                <a:xfrm>
                  <a:off x="3587028" y="4021007"/>
                  <a:ext cx="822472" cy="564164"/>
                </a:xfrm>
                <a:custGeom>
                  <a:avLst/>
                  <a:gdLst>
                    <a:gd name="T0" fmla="*/ 2147483646 w 1159"/>
                    <a:gd name="T1" fmla="*/ 2147483646 h 795"/>
                    <a:gd name="T2" fmla="*/ 2147483646 w 1159"/>
                    <a:gd name="T3" fmla="*/ 2147483646 h 795"/>
                    <a:gd name="T4" fmla="*/ 2147483646 w 1159"/>
                    <a:gd name="T5" fmla="*/ 2147483646 h 795"/>
                    <a:gd name="T6" fmla="*/ 2147483646 w 1159"/>
                    <a:gd name="T7" fmla="*/ 2147483646 h 795"/>
                    <a:gd name="T8" fmla="*/ 2147483646 w 1159"/>
                    <a:gd name="T9" fmla="*/ 2147483646 h 795"/>
                    <a:gd name="T10" fmla="*/ 2147483646 w 1159"/>
                    <a:gd name="T11" fmla="*/ 2147483646 h 795"/>
                    <a:gd name="T12" fmla="*/ 2147483646 w 1159"/>
                    <a:gd name="T13" fmla="*/ 2147483646 h 795"/>
                    <a:gd name="T14" fmla="*/ 2147483646 w 1159"/>
                    <a:gd name="T15" fmla="*/ 2147483646 h 795"/>
                    <a:gd name="T16" fmla="*/ 2147483646 w 1159"/>
                    <a:gd name="T17" fmla="*/ 2147483646 h 795"/>
                    <a:gd name="T18" fmla="*/ 2147483646 w 1159"/>
                    <a:gd name="T19" fmla="*/ 2147483646 h 795"/>
                    <a:gd name="T20" fmla="*/ 2147483646 w 1159"/>
                    <a:gd name="T21" fmla="*/ 2147483646 h 795"/>
                    <a:gd name="T22" fmla="*/ 2147483646 w 1159"/>
                    <a:gd name="T23" fmla="*/ 2147483646 h 795"/>
                    <a:gd name="T24" fmla="*/ 2147483646 w 1159"/>
                    <a:gd name="T25" fmla="*/ 2147483646 h 795"/>
                    <a:gd name="T26" fmla="*/ 2147483646 w 1159"/>
                    <a:gd name="T27" fmla="*/ 2147483646 h 795"/>
                    <a:gd name="T28" fmla="*/ 2147483646 w 1159"/>
                    <a:gd name="T29" fmla="*/ 2147483646 h 795"/>
                    <a:gd name="T30" fmla="*/ 2147483646 w 1159"/>
                    <a:gd name="T31" fmla="*/ 2147483646 h 795"/>
                    <a:gd name="T32" fmla="*/ 2147483646 w 1159"/>
                    <a:gd name="T33" fmla="*/ 2147483646 h 795"/>
                    <a:gd name="T34" fmla="*/ 2147483646 w 1159"/>
                    <a:gd name="T35" fmla="*/ 2147483646 h 795"/>
                    <a:gd name="T36" fmla="*/ 2147483646 w 1159"/>
                    <a:gd name="T37" fmla="*/ 2147483646 h 795"/>
                    <a:gd name="T38" fmla="*/ 2147483646 w 1159"/>
                    <a:gd name="T39" fmla="*/ 2147483646 h 795"/>
                    <a:gd name="T40" fmla="*/ 2147483646 w 1159"/>
                    <a:gd name="T41" fmla="*/ 2147483646 h 795"/>
                    <a:gd name="T42" fmla="*/ 2147483646 w 1159"/>
                    <a:gd name="T43" fmla="*/ 2147483646 h 795"/>
                    <a:gd name="T44" fmla="*/ 2147483646 w 1159"/>
                    <a:gd name="T45" fmla="*/ 2147483646 h 795"/>
                    <a:gd name="T46" fmla="*/ 2147483646 w 1159"/>
                    <a:gd name="T47" fmla="*/ 2147483646 h 795"/>
                    <a:gd name="T48" fmla="*/ 2147483646 w 1159"/>
                    <a:gd name="T49" fmla="*/ 2147483646 h 795"/>
                    <a:gd name="T50" fmla="*/ 2147483646 w 1159"/>
                    <a:gd name="T51" fmla="*/ 2147483646 h 795"/>
                    <a:gd name="T52" fmla="*/ 2147483646 w 1159"/>
                    <a:gd name="T53" fmla="*/ 2147483646 h 795"/>
                    <a:gd name="T54" fmla="*/ 2147483646 w 1159"/>
                    <a:gd name="T55" fmla="*/ 2147483646 h 795"/>
                    <a:gd name="T56" fmla="*/ 2147483646 w 1159"/>
                    <a:gd name="T57" fmla="*/ 2147483646 h 795"/>
                    <a:gd name="T58" fmla="*/ 2147483646 w 1159"/>
                    <a:gd name="T59" fmla="*/ 2147483646 h 795"/>
                    <a:gd name="T60" fmla="*/ 2147483646 w 1159"/>
                    <a:gd name="T61" fmla="*/ 2147483646 h 795"/>
                    <a:gd name="T62" fmla="*/ 2147483646 w 1159"/>
                    <a:gd name="T63" fmla="*/ 2147483646 h 795"/>
                    <a:gd name="T64" fmla="*/ 2147483646 w 1159"/>
                    <a:gd name="T65" fmla="*/ 2147483646 h 795"/>
                    <a:gd name="T66" fmla="*/ 2147483646 w 1159"/>
                    <a:gd name="T67" fmla="*/ 2147483646 h 795"/>
                    <a:gd name="T68" fmla="*/ 2147483646 w 1159"/>
                    <a:gd name="T69" fmla="*/ 2147483646 h 795"/>
                    <a:gd name="T70" fmla="*/ 2147483646 w 1159"/>
                    <a:gd name="T71" fmla="*/ 2147483646 h 795"/>
                    <a:gd name="T72" fmla="*/ 2147483646 w 1159"/>
                    <a:gd name="T73" fmla="*/ 2147483646 h 795"/>
                    <a:gd name="T74" fmla="*/ 2147483646 w 1159"/>
                    <a:gd name="T75" fmla="*/ 2147483646 h 795"/>
                    <a:gd name="T76" fmla="*/ 2147483646 w 1159"/>
                    <a:gd name="T77" fmla="*/ 2147483646 h 795"/>
                    <a:gd name="T78" fmla="*/ 2147483646 w 1159"/>
                    <a:gd name="T79" fmla="*/ 2147483646 h 795"/>
                    <a:gd name="T80" fmla="*/ 2147483646 w 1159"/>
                    <a:gd name="T81" fmla="*/ 2147483646 h 795"/>
                    <a:gd name="T82" fmla="*/ 2147483646 w 1159"/>
                    <a:gd name="T83" fmla="*/ 2147483646 h 795"/>
                    <a:gd name="T84" fmla="*/ 2147483646 w 1159"/>
                    <a:gd name="T85" fmla="*/ 2147483646 h 795"/>
                    <a:gd name="T86" fmla="*/ 2147483646 w 1159"/>
                    <a:gd name="T87" fmla="*/ 2147483646 h 795"/>
                    <a:gd name="T88" fmla="*/ 2147483646 w 1159"/>
                    <a:gd name="T89" fmla="*/ 2147483646 h 795"/>
                    <a:gd name="T90" fmla="*/ 2147483646 w 1159"/>
                    <a:gd name="T91" fmla="*/ 2147483646 h 795"/>
                    <a:gd name="T92" fmla="*/ 2147483646 w 1159"/>
                    <a:gd name="T93" fmla="*/ 2147483646 h 795"/>
                    <a:gd name="T94" fmla="*/ 2147483646 w 1159"/>
                    <a:gd name="T95" fmla="*/ 2147483646 h 795"/>
                    <a:gd name="T96" fmla="*/ 2147483646 w 1159"/>
                    <a:gd name="T97" fmla="*/ 2147483646 h 795"/>
                    <a:gd name="T98" fmla="*/ 2147483646 w 1159"/>
                    <a:gd name="T99" fmla="*/ 2147483646 h 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59" h="795">
                      <a:moveTo>
                        <a:pt x="402" y="108"/>
                      </a:moveTo>
                      <a:lnTo>
                        <a:pt x="409" y="123"/>
                      </a:lnTo>
                      <a:lnTo>
                        <a:pt x="422" y="141"/>
                      </a:lnTo>
                      <a:lnTo>
                        <a:pt x="435" y="149"/>
                      </a:lnTo>
                      <a:lnTo>
                        <a:pt x="453" y="157"/>
                      </a:lnTo>
                      <a:lnTo>
                        <a:pt x="466" y="157"/>
                      </a:lnTo>
                      <a:lnTo>
                        <a:pt x="484" y="167"/>
                      </a:lnTo>
                      <a:lnTo>
                        <a:pt x="502" y="167"/>
                      </a:lnTo>
                      <a:lnTo>
                        <a:pt x="523" y="167"/>
                      </a:lnTo>
                      <a:lnTo>
                        <a:pt x="541" y="149"/>
                      </a:lnTo>
                      <a:lnTo>
                        <a:pt x="561" y="141"/>
                      </a:lnTo>
                      <a:lnTo>
                        <a:pt x="579" y="141"/>
                      </a:lnTo>
                      <a:lnTo>
                        <a:pt x="592" y="141"/>
                      </a:lnTo>
                      <a:lnTo>
                        <a:pt x="610" y="149"/>
                      </a:lnTo>
                      <a:lnTo>
                        <a:pt x="623" y="149"/>
                      </a:lnTo>
                      <a:lnTo>
                        <a:pt x="641" y="149"/>
                      </a:lnTo>
                      <a:lnTo>
                        <a:pt x="667" y="149"/>
                      </a:lnTo>
                      <a:lnTo>
                        <a:pt x="687" y="149"/>
                      </a:lnTo>
                      <a:lnTo>
                        <a:pt x="700" y="149"/>
                      </a:lnTo>
                      <a:lnTo>
                        <a:pt x="711" y="149"/>
                      </a:lnTo>
                      <a:lnTo>
                        <a:pt x="731" y="141"/>
                      </a:lnTo>
                      <a:lnTo>
                        <a:pt x="749" y="141"/>
                      </a:lnTo>
                      <a:lnTo>
                        <a:pt x="767" y="141"/>
                      </a:lnTo>
                      <a:lnTo>
                        <a:pt x="785" y="133"/>
                      </a:lnTo>
                      <a:lnTo>
                        <a:pt x="801" y="133"/>
                      </a:lnTo>
                      <a:lnTo>
                        <a:pt x="811" y="123"/>
                      </a:lnTo>
                      <a:lnTo>
                        <a:pt x="819" y="108"/>
                      </a:lnTo>
                      <a:lnTo>
                        <a:pt x="832" y="90"/>
                      </a:lnTo>
                      <a:lnTo>
                        <a:pt x="850" y="82"/>
                      </a:lnTo>
                      <a:lnTo>
                        <a:pt x="870" y="90"/>
                      </a:lnTo>
                      <a:lnTo>
                        <a:pt x="888" y="74"/>
                      </a:lnTo>
                      <a:lnTo>
                        <a:pt x="901" y="74"/>
                      </a:lnTo>
                      <a:lnTo>
                        <a:pt x="919" y="74"/>
                      </a:lnTo>
                      <a:lnTo>
                        <a:pt x="937" y="90"/>
                      </a:lnTo>
                      <a:lnTo>
                        <a:pt x="950" y="90"/>
                      </a:lnTo>
                      <a:lnTo>
                        <a:pt x="971" y="100"/>
                      </a:lnTo>
                      <a:lnTo>
                        <a:pt x="981" y="90"/>
                      </a:lnTo>
                      <a:lnTo>
                        <a:pt x="1002" y="82"/>
                      </a:lnTo>
                      <a:lnTo>
                        <a:pt x="1007" y="66"/>
                      </a:lnTo>
                      <a:lnTo>
                        <a:pt x="1007" y="48"/>
                      </a:lnTo>
                      <a:lnTo>
                        <a:pt x="1007" y="33"/>
                      </a:lnTo>
                      <a:lnTo>
                        <a:pt x="1020" y="41"/>
                      </a:lnTo>
                      <a:lnTo>
                        <a:pt x="1025" y="56"/>
                      </a:lnTo>
                      <a:lnTo>
                        <a:pt x="1045" y="56"/>
                      </a:lnTo>
                      <a:lnTo>
                        <a:pt x="1058" y="56"/>
                      </a:lnTo>
                      <a:lnTo>
                        <a:pt x="1071" y="41"/>
                      </a:lnTo>
                      <a:lnTo>
                        <a:pt x="1089" y="33"/>
                      </a:lnTo>
                      <a:lnTo>
                        <a:pt x="1099" y="33"/>
                      </a:lnTo>
                      <a:lnTo>
                        <a:pt x="1115" y="18"/>
                      </a:lnTo>
                      <a:lnTo>
                        <a:pt x="1125" y="0"/>
                      </a:lnTo>
                      <a:lnTo>
                        <a:pt x="1141" y="7"/>
                      </a:lnTo>
                      <a:lnTo>
                        <a:pt x="1154" y="18"/>
                      </a:lnTo>
                      <a:lnTo>
                        <a:pt x="1159" y="33"/>
                      </a:lnTo>
                      <a:lnTo>
                        <a:pt x="1143" y="33"/>
                      </a:lnTo>
                      <a:lnTo>
                        <a:pt x="1141" y="48"/>
                      </a:lnTo>
                      <a:lnTo>
                        <a:pt x="1141" y="66"/>
                      </a:lnTo>
                      <a:lnTo>
                        <a:pt x="1125" y="82"/>
                      </a:lnTo>
                      <a:lnTo>
                        <a:pt x="1120" y="108"/>
                      </a:lnTo>
                      <a:lnTo>
                        <a:pt x="1107" y="123"/>
                      </a:lnTo>
                      <a:lnTo>
                        <a:pt x="1099" y="149"/>
                      </a:lnTo>
                      <a:lnTo>
                        <a:pt x="1081" y="167"/>
                      </a:lnTo>
                      <a:lnTo>
                        <a:pt x="1071" y="182"/>
                      </a:lnTo>
                      <a:lnTo>
                        <a:pt x="1058" y="200"/>
                      </a:lnTo>
                      <a:lnTo>
                        <a:pt x="1045" y="216"/>
                      </a:lnTo>
                      <a:lnTo>
                        <a:pt x="1038" y="231"/>
                      </a:lnTo>
                      <a:lnTo>
                        <a:pt x="1025" y="247"/>
                      </a:lnTo>
                      <a:lnTo>
                        <a:pt x="1020" y="265"/>
                      </a:lnTo>
                      <a:lnTo>
                        <a:pt x="1012" y="288"/>
                      </a:lnTo>
                      <a:lnTo>
                        <a:pt x="1007" y="306"/>
                      </a:lnTo>
                      <a:lnTo>
                        <a:pt x="1002" y="324"/>
                      </a:lnTo>
                      <a:lnTo>
                        <a:pt x="1007" y="339"/>
                      </a:lnTo>
                      <a:lnTo>
                        <a:pt x="1007" y="365"/>
                      </a:lnTo>
                      <a:lnTo>
                        <a:pt x="994" y="381"/>
                      </a:lnTo>
                      <a:lnTo>
                        <a:pt x="981" y="399"/>
                      </a:lnTo>
                      <a:lnTo>
                        <a:pt x="981" y="414"/>
                      </a:lnTo>
                      <a:lnTo>
                        <a:pt x="981" y="440"/>
                      </a:lnTo>
                      <a:lnTo>
                        <a:pt x="981" y="455"/>
                      </a:lnTo>
                      <a:lnTo>
                        <a:pt x="989" y="471"/>
                      </a:lnTo>
                      <a:lnTo>
                        <a:pt x="994" y="489"/>
                      </a:lnTo>
                      <a:lnTo>
                        <a:pt x="1012" y="496"/>
                      </a:lnTo>
                      <a:lnTo>
                        <a:pt x="1025" y="504"/>
                      </a:lnTo>
                      <a:lnTo>
                        <a:pt x="1038" y="512"/>
                      </a:lnTo>
                      <a:lnTo>
                        <a:pt x="1025" y="520"/>
                      </a:lnTo>
                      <a:lnTo>
                        <a:pt x="1012" y="530"/>
                      </a:lnTo>
                      <a:lnTo>
                        <a:pt x="1025" y="553"/>
                      </a:lnTo>
                      <a:lnTo>
                        <a:pt x="1045" y="571"/>
                      </a:lnTo>
                      <a:lnTo>
                        <a:pt x="1058" y="587"/>
                      </a:lnTo>
                      <a:lnTo>
                        <a:pt x="1063" y="605"/>
                      </a:lnTo>
                      <a:lnTo>
                        <a:pt x="1063" y="620"/>
                      </a:lnTo>
                      <a:lnTo>
                        <a:pt x="1051" y="628"/>
                      </a:lnTo>
                      <a:lnTo>
                        <a:pt x="1038" y="646"/>
                      </a:lnTo>
                      <a:lnTo>
                        <a:pt x="1025" y="653"/>
                      </a:lnTo>
                      <a:lnTo>
                        <a:pt x="1012" y="669"/>
                      </a:lnTo>
                      <a:lnTo>
                        <a:pt x="1002" y="687"/>
                      </a:lnTo>
                      <a:lnTo>
                        <a:pt x="994" y="702"/>
                      </a:lnTo>
                      <a:lnTo>
                        <a:pt x="994" y="718"/>
                      </a:lnTo>
                      <a:lnTo>
                        <a:pt x="1002" y="736"/>
                      </a:lnTo>
                      <a:lnTo>
                        <a:pt x="1007" y="762"/>
                      </a:lnTo>
                      <a:lnTo>
                        <a:pt x="1002" y="777"/>
                      </a:lnTo>
                      <a:lnTo>
                        <a:pt x="989" y="795"/>
                      </a:lnTo>
                      <a:lnTo>
                        <a:pt x="973" y="795"/>
                      </a:lnTo>
                      <a:lnTo>
                        <a:pt x="963" y="785"/>
                      </a:lnTo>
                      <a:lnTo>
                        <a:pt x="963" y="769"/>
                      </a:lnTo>
                      <a:lnTo>
                        <a:pt x="945" y="769"/>
                      </a:lnTo>
                      <a:lnTo>
                        <a:pt x="924" y="762"/>
                      </a:lnTo>
                      <a:lnTo>
                        <a:pt x="914" y="762"/>
                      </a:lnTo>
                      <a:lnTo>
                        <a:pt x="893" y="762"/>
                      </a:lnTo>
                      <a:lnTo>
                        <a:pt x="875" y="769"/>
                      </a:lnTo>
                      <a:lnTo>
                        <a:pt x="863" y="762"/>
                      </a:lnTo>
                      <a:lnTo>
                        <a:pt x="845" y="754"/>
                      </a:lnTo>
                      <a:lnTo>
                        <a:pt x="832" y="754"/>
                      </a:lnTo>
                      <a:lnTo>
                        <a:pt x="819" y="744"/>
                      </a:lnTo>
                      <a:lnTo>
                        <a:pt x="801" y="736"/>
                      </a:lnTo>
                      <a:lnTo>
                        <a:pt x="783" y="728"/>
                      </a:lnTo>
                      <a:lnTo>
                        <a:pt x="767" y="718"/>
                      </a:lnTo>
                      <a:lnTo>
                        <a:pt x="757" y="710"/>
                      </a:lnTo>
                      <a:lnTo>
                        <a:pt x="742" y="687"/>
                      </a:lnTo>
                      <a:lnTo>
                        <a:pt x="731" y="661"/>
                      </a:lnTo>
                      <a:lnTo>
                        <a:pt x="718" y="646"/>
                      </a:lnTo>
                      <a:lnTo>
                        <a:pt x="705" y="628"/>
                      </a:lnTo>
                      <a:lnTo>
                        <a:pt x="687" y="612"/>
                      </a:lnTo>
                      <a:lnTo>
                        <a:pt x="667" y="605"/>
                      </a:lnTo>
                      <a:lnTo>
                        <a:pt x="649" y="594"/>
                      </a:lnTo>
                      <a:lnTo>
                        <a:pt x="636" y="587"/>
                      </a:lnTo>
                      <a:lnTo>
                        <a:pt x="623" y="587"/>
                      </a:lnTo>
                      <a:lnTo>
                        <a:pt x="605" y="587"/>
                      </a:lnTo>
                      <a:lnTo>
                        <a:pt x="584" y="587"/>
                      </a:lnTo>
                      <a:lnTo>
                        <a:pt x="572" y="587"/>
                      </a:lnTo>
                      <a:lnTo>
                        <a:pt x="561" y="579"/>
                      </a:lnTo>
                      <a:lnTo>
                        <a:pt x="548" y="579"/>
                      </a:lnTo>
                      <a:lnTo>
                        <a:pt x="530" y="579"/>
                      </a:lnTo>
                      <a:lnTo>
                        <a:pt x="510" y="571"/>
                      </a:lnTo>
                      <a:lnTo>
                        <a:pt x="492" y="553"/>
                      </a:lnTo>
                      <a:lnTo>
                        <a:pt x="471" y="553"/>
                      </a:lnTo>
                      <a:lnTo>
                        <a:pt x="461" y="545"/>
                      </a:lnTo>
                      <a:lnTo>
                        <a:pt x="448" y="538"/>
                      </a:lnTo>
                      <a:lnTo>
                        <a:pt x="435" y="520"/>
                      </a:lnTo>
                      <a:lnTo>
                        <a:pt x="422" y="504"/>
                      </a:lnTo>
                      <a:lnTo>
                        <a:pt x="402" y="496"/>
                      </a:lnTo>
                      <a:lnTo>
                        <a:pt x="389" y="489"/>
                      </a:lnTo>
                      <a:lnTo>
                        <a:pt x="371" y="489"/>
                      </a:lnTo>
                      <a:lnTo>
                        <a:pt x="358" y="471"/>
                      </a:lnTo>
                      <a:lnTo>
                        <a:pt x="345" y="455"/>
                      </a:lnTo>
                      <a:lnTo>
                        <a:pt x="327" y="448"/>
                      </a:lnTo>
                      <a:lnTo>
                        <a:pt x="309" y="429"/>
                      </a:lnTo>
                      <a:lnTo>
                        <a:pt x="296" y="422"/>
                      </a:lnTo>
                      <a:lnTo>
                        <a:pt x="275" y="406"/>
                      </a:lnTo>
                      <a:lnTo>
                        <a:pt x="265" y="406"/>
                      </a:lnTo>
                      <a:lnTo>
                        <a:pt x="245" y="399"/>
                      </a:lnTo>
                      <a:lnTo>
                        <a:pt x="234" y="399"/>
                      </a:lnTo>
                      <a:lnTo>
                        <a:pt x="219" y="399"/>
                      </a:lnTo>
                      <a:lnTo>
                        <a:pt x="209" y="388"/>
                      </a:lnTo>
                      <a:lnTo>
                        <a:pt x="196" y="373"/>
                      </a:lnTo>
                      <a:lnTo>
                        <a:pt x="175" y="355"/>
                      </a:lnTo>
                      <a:lnTo>
                        <a:pt x="165" y="355"/>
                      </a:lnTo>
                      <a:lnTo>
                        <a:pt x="144" y="355"/>
                      </a:lnTo>
                      <a:lnTo>
                        <a:pt x="131" y="355"/>
                      </a:lnTo>
                      <a:lnTo>
                        <a:pt x="118" y="355"/>
                      </a:lnTo>
                      <a:lnTo>
                        <a:pt x="106" y="355"/>
                      </a:lnTo>
                      <a:lnTo>
                        <a:pt x="93" y="365"/>
                      </a:lnTo>
                      <a:lnTo>
                        <a:pt x="82" y="373"/>
                      </a:lnTo>
                      <a:lnTo>
                        <a:pt x="70" y="365"/>
                      </a:lnTo>
                      <a:lnTo>
                        <a:pt x="62" y="347"/>
                      </a:lnTo>
                      <a:lnTo>
                        <a:pt x="57" y="332"/>
                      </a:lnTo>
                      <a:lnTo>
                        <a:pt x="44" y="332"/>
                      </a:lnTo>
                      <a:lnTo>
                        <a:pt x="31" y="324"/>
                      </a:lnTo>
                      <a:lnTo>
                        <a:pt x="18" y="306"/>
                      </a:lnTo>
                      <a:lnTo>
                        <a:pt x="13" y="288"/>
                      </a:lnTo>
                      <a:lnTo>
                        <a:pt x="13" y="272"/>
                      </a:lnTo>
                      <a:lnTo>
                        <a:pt x="0" y="257"/>
                      </a:lnTo>
                      <a:lnTo>
                        <a:pt x="13" y="239"/>
                      </a:lnTo>
                      <a:lnTo>
                        <a:pt x="13" y="224"/>
                      </a:lnTo>
                      <a:lnTo>
                        <a:pt x="13" y="206"/>
                      </a:lnTo>
                      <a:lnTo>
                        <a:pt x="18" y="190"/>
                      </a:lnTo>
                      <a:lnTo>
                        <a:pt x="23" y="172"/>
                      </a:lnTo>
                      <a:lnTo>
                        <a:pt x="31" y="157"/>
                      </a:lnTo>
                      <a:lnTo>
                        <a:pt x="44" y="141"/>
                      </a:lnTo>
                      <a:lnTo>
                        <a:pt x="57" y="133"/>
                      </a:lnTo>
                      <a:lnTo>
                        <a:pt x="70" y="133"/>
                      </a:lnTo>
                      <a:lnTo>
                        <a:pt x="82" y="123"/>
                      </a:lnTo>
                      <a:lnTo>
                        <a:pt x="93" y="115"/>
                      </a:lnTo>
                      <a:lnTo>
                        <a:pt x="100" y="108"/>
                      </a:lnTo>
                      <a:lnTo>
                        <a:pt x="100" y="90"/>
                      </a:lnTo>
                      <a:lnTo>
                        <a:pt x="113" y="74"/>
                      </a:lnTo>
                      <a:lnTo>
                        <a:pt x="126" y="82"/>
                      </a:lnTo>
                      <a:lnTo>
                        <a:pt x="126" y="100"/>
                      </a:lnTo>
                      <a:lnTo>
                        <a:pt x="131" y="115"/>
                      </a:lnTo>
                      <a:lnTo>
                        <a:pt x="144" y="133"/>
                      </a:lnTo>
                      <a:lnTo>
                        <a:pt x="157" y="133"/>
                      </a:lnTo>
                      <a:lnTo>
                        <a:pt x="165" y="149"/>
                      </a:lnTo>
                      <a:lnTo>
                        <a:pt x="180" y="149"/>
                      </a:lnTo>
                      <a:lnTo>
                        <a:pt x="201" y="141"/>
                      </a:lnTo>
                      <a:lnTo>
                        <a:pt x="214" y="133"/>
                      </a:lnTo>
                      <a:lnTo>
                        <a:pt x="227" y="123"/>
                      </a:lnTo>
                      <a:lnTo>
                        <a:pt x="234" y="108"/>
                      </a:lnTo>
                      <a:lnTo>
                        <a:pt x="239" y="90"/>
                      </a:lnTo>
                      <a:lnTo>
                        <a:pt x="252" y="74"/>
                      </a:lnTo>
                      <a:lnTo>
                        <a:pt x="265" y="74"/>
                      </a:lnTo>
                      <a:lnTo>
                        <a:pt x="275" y="74"/>
                      </a:lnTo>
                      <a:lnTo>
                        <a:pt x="291" y="74"/>
                      </a:lnTo>
                      <a:lnTo>
                        <a:pt x="402" y="108"/>
                      </a:lnTo>
                      <a:close/>
                    </a:path>
                  </a:pathLst>
                </a:custGeom>
                <a:solidFill>
                  <a:srgbClr val="5F85B1"/>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7" name="Freeform 14">
                  <a:extLst>
                    <a:ext uri="{FF2B5EF4-FFF2-40B4-BE49-F238E27FC236}">
                      <a16:creationId xmlns:a16="http://schemas.microsoft.com/office/drawing/2014/main" id="{6B205955-FB6C-C570-1EBF-582F39826FCA}"/>
                    </a:ext>
                  </a:extLst>
                </p:cNvPr>
                <p:cNvSpPr>
                  <a:spLocks/>
                </p:cNvSpPr>
                <p:nvPr/>
              </p:nvSpPr>
              <p:spPr bwMode="auto">
                <a:xfrm>
                  <a:off x="2563728" y="3136086"/>
                  <a:ext cx="423655" cy="787700"/>
                </a:xfrm>
                <a:custGeom>
                  <a:avLst/>
                  <a:gdLst>
                    <a:gd name="T0" fmla="*/ 2147483646 w 597"/>
                    <a:gd name="T1" fmla="*/ 2147483646 h 1110"/>
                    <a:gd name="T2" fmla="*/ 2147483646 w 597"/>
                    <a:gd name="T3" fmla="*/ 2147483646 h 1110"/>
                    <a:gd name="T4" fmla="*/ 2147483646 w 597"/>
                    <a:gd name="T5" fmla="*/ 2147483646 h 1110"/>
                    <a:gd name="T6" fmla="*/ 2147483646 w 597"/>
                    <a:gd name="T7" fmla="*/ 2147483646 h 1110"/>
                    <a:gd name="T8" fmla="*/ 2147483646 w 597"/>
                    <a:gd name="T9" fmla="*/ 2147483646 h 1110"/>
                    <a:gd name="T10" fmla="*/ 2147483646 w 597"/>
                    <a:gd name="T11" fmla="*/ 2147483646 h 1110"/>
                    <a:gd name="T12" fmla="*/ 2147483646 w 597"/>
                    <a:gd name="T13" fmla="*/ 0 h 1110"/>
                    <a:gd name="T14" fmla="*/ 2147483646 w 597"/>
                    <a:gd name="T15" fmla="*/ 2147483646 h 1110"/>
                    <a:gd name="T16" fmla="*/ 2147483646 w 597"/>
                    <a:gd name="T17" fmla="*/ 2147483646 h 1110"/>
                    <a:gd name="T18" fmla="*/ 2147483646 w 597"/>
                    <a:gd name="T19" fmla="*/ 2147483646 h 1110"/>
                    <a:gd name="T20" fmla="*/ 2147483646 w 597"/>
                    <a:gd name="T21" fmla="*/ 2147483646 h 1110"/>
                    <a:gd name="T22" fmla="*/ 2147483646 w 597"/>
                    <a:gd name="T23" fmla="*/ 2147483646 h 1110"/>
                    <a:gd name="T24" fmla="*/ 2147483646 w 597"/>
                    <a:gd name="T25" fmla="*/ 2147483646 h 1110"/>
                    <a:gd name="T26" fmla="*/ 2147483646 w 597"/>
                    <a:gd name="T27" fmla="*/ 2147483646 h 1110"/>
                    <a:gd name="T28" fmla="*/ 2147483646 w 597"/>
                    <a:gd name="T29" fmla="*/ 2147483646 h 1110"/>
                    <a:gd name="T30" fmla="*/ 2147483646 w 597"/>
                    <a:gd name="T31" fmla="*/ 2147483646 h 1110"/>
                    <a:gd name="T32" fmla="*/ 2147483646 w 597"/>
                    <a:gd name="T33" fmla="*/ 2147483646 h 1110"/>
                    <a:gd name="T34" fmla="*/ 2147483646 w 597"/>
                    <a:gd name="T35" fmla="*/ 2147483646 h 1110"/>
                    <a:gd name="T36" fmla="*/ 2147483646 w 597"/>
                    <a:gd name="T37" fmla="*/ 2147483646 h 1110"/>
                    <a:gd name="T38" fmla="*/ 2147483646 w 597"/>
                    <a:gd name="T39" fmla="*/ 2147483646 h 1110"/>
                    <a:gd name="T40" fmla="*/ 2147483646 w 597"/>
                    <a:gd name="T41" fmla="*/ 2147483646 h 1110"/>
                    <a:gd name="T42" fmla="*/ 2147483646 w 597"/>
                    <a:gd name="T43" fmla="*/ 2147483646 h 1110"/>
                    <a:gd name="T44" fmla="*/ 2147483646 w 597"/>
                    <a:gd name="T45" fmla="*/ 2147483646 h 1110"/>
                    <a:gd name="T46" fmla="*/ 2147483646 w 597"/>
                    <a:gd name="T47" fmla="*/ 2147483646 h 1110"/>
                    <a:gd name="T48" fmla="*/ 2147483646 w 597"/>
                    <a:gd name="T49" fmla="*/ 2147483646 h 1110"/>
                    <a:gd name="T50" fmla="*/ 2147483646 w 597"/>
                    <a:gd name="T51" fmla="*/ 2147483646 h 1110"/>
                    <a:gd name="T52" fmla="*/ 2147483646 w 597"/>
                    <a:gd name="T53" fmla="*/ 2147483646 h 1110"/>
                    <a:gd name="T54" fmla="*/ 2147483646 w 597"/>
                    <a:gd name="T55" fmla="*/ 2147483646 h 1110"/>
                    <a:gd name="T56" fmla="*/ 2147483646 w 597"/>
                    <a:gd name="T57" fmla="*/ 2147483646 h 1110"/>
                    <a:gd name="T58" fmla="*/ 2147483646 w 597"/>
                    <a:gd name="T59" fmla="*/ 2147483646 h 1110"/>
                    <a:gd name="T60" fmla="*/ 2147483646 w 597"/>
                    <a:gd name="T61" fmla="*/ 2147483646 h 1110"/>
                    <a:gd name="T62" fmla="*/ 2147483646 w 597"/>
                    <a:gd name="T63" fmla="*/ 2147483646 h 1110"/>
                    <a:gd name="T64" fmla="*/ 2147483646 w 597"/>
                    <a:gd name="T65" fmla="*/ 2147483646 h 1110"/>
                    <a:gd name="T66" fmla="*/ 2147483646 w 597"/>
                    <a:gd name="T67" fmla="*/ 2147483646 h 1110"/>
                    <a:gd name="T68" fmla="*/ 2147483646 w 597"/>
                    <a:gd name="T69" fmla="*/ 2147483646 h 1110"/>
                    <a:gd name="T70" fmla="*/ 2147483646 w 597"/>
                    <a:gd name="T71" fmla="*/ 2147483646 h 1110"/>
                    <a:gd name="T72" fmla="*/ 2147483646 w 597"/>
                    <a:gd name="T73" fmla="*/ 2147483646 h 1110"/>
                    <a:gd name="T74" fmla="*/ 2147483646 w 597"/>
                    <a:gd name="T75" fmla="*/ 2147483646 h 1110"/>
                    <a:gd name="T76" fmla="*/ 2147483646 w 597"/>
                    <a:gd name="T77" fmla="*/ 2147483646 h 1110"/>
                    <a:gd name="T78" fmla="*/ 2147483646 w 597"/>
                    <a:gd name="T79" fmla="*/ 2147483646 h 1110"/>
                    <a:gd name="T80" fmla="*/ 2147483646 w 597"/>
                    <a:gd name="T81" fmla="*/ 2147483646 h 1110"/>
                    <a:gd name="T82" fmla="*/ 2147483646 w 597"/>
                    <a:gd name="T83" fmla="*/ 2147483646 h 1110"/>
                    <a:gd name="T84" fmla="*/ 2147483646 w 597"/>
                    <a:gd name="T85" fmla="*/ 2147483646 h 1110"/>
                    <a:gd name="T86" fmla="*/ 2147483646 w 597"/>
                    <a:gd name="T87" fmla="*/ 2147483646 h 1110"/>
                    <a:gd name="T88" fmla="*/ 2147483646 w 597"/>
                    <a:gd name="T89" fmla="*/ 2147483646 h 1110"/>
                    <a:gd name="T90" fmla="*/ 2147483646 w 597"/>
                    <a:gd name="T91" fmla="*/ 2147483646 h 1110"/>
                    <a:gd name="T92" fmla="*/ 2147483646 w 597"/>
                    <a:gd name="T93" fmla="*/ 2147483646 h 1110"/>
                    <a:gd name="T94" fmla="*/ 2147483646 w 597"/>
                    <a:gd name="T95" fmla="*/ 2147483646 h 1110"/>
                    <a:gd name="T96" fmla="*/ 2147483646 w 597"/>
                    <a:gd name="T97" fmla="*/ 2147483646 h 1110"/>
                    <a:gd name="T98" fmla="*/ 2147483646 w 597"/>
                    <a:gd name="T99" fmla="*/ 2147483646 h 1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7" h="1110">
                      <a:moveTo>
                        <a:pt x="26" y="103"/>
                      </a:moveTo>
                      <a:lnTo>
                        <a:pt x="41" y="111"/>
                      </a:lnTo>
                      <a:lnTo>
                        <a:pt x="44" y="132"/>
                      </a:lnTo>
                      <a:lnTo>
                        <a:pt x="52" y="147"/>
                      </a:lnTo>
                      <a:lnTo>
                        <a:pt x="57" y="165"/>
                      </a:lnTo>
                      <a:lnTo>
                        <a:pt x="70" y="173"/>
                      </a:lnTo>
                      <a:lnTo>
                        <a:pt x="88" y="173"/>
                      </a:lnTo>
                      <a:lnTo>
                        <a:pt x="101" y="173"/>
                      </a:lnTo>
                      <a:lnTo>
                        <a:pt x="113" y="183"/>
                      </a:lnTo>
                      <a:lnTo>
                        <a:pt x="131" y="183"/>
                      </a:lnTo>
                      <a:lnTo>
                        <a:pt x="160" y="173"/>
                      </a:lnTo>
                      <a:lnTo>
                        <a:pt x="178" y="173"/>
                      </a:lnTo>
                      <a:lnTo>
                        <a:pt x="191" y="158"/>
                      </a:lnTo>
                      <a:lnTo>
                        <a:pt x="209" y="147"/>
                      </a:lnTo>
                      <a:lnTo>
                        <a:pt x="234" y="147"/>
                      </a:lnTo>
                      <a:lnTo>
                        <a:pt x="245" y="147"/>
                      </a:lnTo>
                      <a:lnTo>
                        <a:pt x="258" y="124"/>
                      </a:lnTo>
                      <a:lnTo>
                        <a:pt x="270" y="106"/>
                      </a:lnTo>
                      <a:lnTo>
                        <a:pt x="283" y="91"/>
                      </a:lnTo>
                      <a:lnTo>
                        <a:pt x="304" y="83"/>
                      </a:lnTo>
                      <a:lnTo>
                        <a:pt x="317" y="65"/>
                      </a:lnTo>
                      <a:lnTo>
                        <a:pt x="327" y="57"/>
                      </a:lnTo>
                      <a:lnTo>
                        <a:pt x="348" y="49"/>
                      </a:lnTo>
                      <a:lnTo>
                        <a:pt x="361" y="49"/>
                      </a:lnTo>
                      <a:lnTo>
                        <a:pt x="379" y="34"/>
                      </a:lnTo>
                      <a:lnTo>
                        <a:pt x="379" y="16"/>
                      </a:lnTo>
                      <a:lnTo>
                        <a:pt x="391" y="0"/>
                      </a:lnTo>
                      <a:lnTo>
                        <a:pt x="404" y="0"/>
                      </a:lnTo>
                      <a:lnTo>
                        <a:pt x="417" y="8"/>
                      </a:lnTo>
                      <a:lnTo>
                        <a:pt x="422" y="26"/>
                      </a:lnTo>
                      <a:lnTo>
                        <a:pt x="428" y="42"/>
                      </a:lnTo>
                      <a:lnTo>
                        <a:pt x="443" y="34"/>
                      </a:lnTo>
                      <a:lnTo>
                        <a:pt x="453" y="34"/>
                      </a:lnTo>
                      <a:lnTo>
                        <a:pt x="466" y="42"/>
                      </a:lnTo>
                      <a:lnTo>
                        <a:pt x="474" y="57"/>
                      </a:lnTo>
                      <a:lnTo>
                        <a:pt x="487" y="57"/>
                      </a:lnTo>
                      <a:lnTo>
                        <a:pt x="505" y="57"/>
                      </a:lnTo>
                      <a:lnTo>
                        <a:pt x="518" y="65"/>
                      </a:lnTo>
                      <a:lnTo>
                        <a:pt x="510" y="83"/>
                      </a:lnTo>
                      <a:lnTo>
                        <a:pt x="497" y="98"/>
                      </a:lnTo>
                      <a:lnTo>
                        <a:pt x="510" y="106"/>
                      </a:lnTo>
                      <a:lnTo>
                        <a:pt x="531" y="116"/>
                      </a:lnTo>
                      <a:lnTo>
                        <a:pt x="531" y="132"/>
                      </a:lnTo>
                      <a:lnTo>
                        <a:pt x="518" y="147"/>
                      </a:lnTo>
                      <a:lnTo>
                        <a:pt x="523" y="165"/>
                      </a:lnTo>
                      <a:lnTo>
                        <a:pt x="536" y="173"/>
                      </a:lnTo>
                      <a:lnTo>
                        <a:pt x="549" y="183"/>
                      </a:lnTo>
                      <a:lnTo>
                        <a:pt x="561" y="188"/>
                      </a:lnTo>
                      <a:lnTo>
                        <a:pt x="561" y="206"/>
                      </a:lnTo>
                      <a:lnTo>
                        <a:pt x="549" y="214"/>
                      </a:lnTo>
                      <a:lnTo>
                        <a:pt x="554" y="230"/>
                      </a:lnTo>
                      <a:lnTo>
                        <a:pt x="561" y="248"/>
                      </a:lnTo>
                      <a:lnTo>
                        <a:pt x="574" y="266"/>
                      </a:lnTo>
                      <a:lnTo>
                        <a:pt x="574" y="289"/>
                      </a:lnTo>
                      <a:lnTo>
                        <a:pt x="574" y="304"/>
                      </a:lnTo>
                      <a:lnTo>
                        <a:pt x="579" y="322"/>
                      </a:lnTo>
                      <a:lnTo>
                        <a:pt x="592" y="340"/>
                      </a:lnTo>
                      <a:lnTo>
                        <a:pt x="597" y="356"/>
                      </a:lnTo>
                      <a:lnTo>
                        <a:pt x="592" y="371"/>
                      </a:lnTo>
                      <a:lnTo>
                        <a:pt x="587" y="387"/>
                      </a:lnTo>
                      <a:lnTo>
                        <a:pt x="579" y="405"/>
                      </a:lnTo>
                      <a:lnTo>
                        <a:pt x="574" y="420"/>
                      </a:lnTo>
                      <a:lnTo>
                        <a:pt x="561" y="420"/>
                      </a:lnTo>
                      <a:lnTo>
                        <a:pt x="541" y="430"/>
                      </a:lnTo>
                      <a:lnTo>
                        <a:pt x="531" y="446"/>
                      </a:lnTo>
                      <a:lnTo>
                        <a:pt x="523" y="464"/>
                      </a:lnTo>
                      <a:lnTo>
                        <a:pt x="518" y="479"/>
                      </a:lnTo>
                      <a:lnTo>
                        <a:pt x="518" y="495"/>
                      </a:lnTo>
                      <a:lnTo>
                        <a:pt x="523" y="513"/>
                      </a:lnTo>
                      <a:lnTo>
                        <a:pt x="531" y="528"/>
                      </a:lnTo>
                      <a:lnTo>
                        <a:pt x="541" y="539"/>
                      </a:lnTo>
                      <a:lnTo>
                        <a:pt x="549" y="554"/>
                      </a:lnTo>
                      <a:lnTo>
                        <a:pt x="549" y="580"/>
                      </a:lnTo>
                      <a:lnTo>
                        <a:pt x="536" y="595"/>
                      </a:lnTo>
                      <a:lnTo>
                        <a:pt x="531" y="613"/>
                      </a:lnTo>
                      <a:lnTo>
                        <a:pt x="541" y="629"/>
                      </a:lnTo>
                      <a:lnTo>
                        <a:pt x="541" y="644"/>
                      </a:lnTo>
                      <a:lnTo>
                        <a:pt x="536" y="662"/>
                      </a:lnTo>
                      <a:lnTo>
                        <a:pt x="531" y="678"/>
                      </a:lnTo>
                      <a:lnTo>
                        <a:pt x="523" y="693"/>
                      </a:lnTo>
                      <a:lnTo>
                        <a:pt x="523" y="711"/>
                      </a:lnTo>
                      <a:lnTo>
                        <a:pt x="523" y="726"/>
                      </a:lnTo>
                      <a:lnTo>
                        <a:pt x="518" y="752"/>
                      </a:lnTo>
                      <a:lnTo>
                        <a:pt x="518" y="768"/>
                      </a:lnTo>
                      <a:lnTo>
                        <a:pt x="518" y="786"/>
                      </a:lnTo>
                      <a:lnTo>
                        <a:pt x="518" y="801"/>
                      </a:lnTo>
                      <a:lnTo>
                        <a:pt x="505" y="819"/>
                      </a:lnTo>
                      <a:lnTo>
                        <a:pt x="510" y="835"/>
                      </a:lnTo>
                      <a:lnTo>
                        <a:pt x="510" y="850"/>
                      </a:lnTo>
                      <a:lnTo>
                        <a:pt x="497" y="868"/>
                      </a:lnTo>
                      <a:lnTo>
                        <a:pt x="497" y="884"/>
                      </a:lnTo>
                      <a:lnTo>
                        <a:pt x="497" y="902"/>
                      </a:lnTo>
                      <a:lnTo>
                        <a:pt x="505" y="917"/>
                      </a:lnTo>
                      <a:lnTo>
                        <a:pt x="492" y="925"/>
                      </a:lnTo>
                      <a:lnTo>
                        <a:pt x="487" y="943"/>
                      </a:lnTo>
                      <a:lnTo>
                        <a:pt x="479" y="961"/>
                      </a:lnTo>
                      <a:lnTo>
                        <a:pt x="479" y="976"/>
                      </a:lnTo>
                      <a:lnTo>
                        <a:pt x="471" y="1005"/>
                      </a:lnTo>
                      <a:lnTo>
                        <a:pt x="464" y="1010"/>
                      </a:lnTo>
                      <a:lnTo>
                        <a:pt x="456" y="1025"/>
                      </a:lnTo>
                      <a:lnTo>
                        <a:pt x="451" y="1025"/>
                      </a:lnTo>
                      <a:lnTo>
                        <a:pt x="448" y="1007"/>
                      </a:lnTo>
                      <a:lnTo>
                        <a:pt x="435" y="1012"/>
                      </a:lnTo>
                      <a:lnTo>
                        <a:pt x="422" y="999"/>
                      </a:lnTo>
                      <a:lnTo>
                        <a:pt x="409" y="984"/>
                      </a:lnTo>
                      <a:lnTo>
                        <a:pt x="397" y="976"/>
                      </a:lnTo>
                      <a:lnTo>
                        <a:pt x="386" y="968"/>
                      </a:lnTo>
                      <a:lnTo>
                        <a:pt x="371" y="961"/>
                      </a:lnTo>
                      <a:lnTo>
                        <a:pt x="361" y="961"/>
                      </a:lnTo>
                      <a:lnTo>
                        <a:pt x="348" y="961"/>
                      </a:lnTo>
                      <a:lnTo>
                        <a:pt x="335" y="968"/>
                      </a:lnTo>
                      <a:lnTo>
                        <a:pt x="322" y="961"/>
                      </a:lnTo>
                      <a:lnTo>
                        <a:pt x="309" y="961"/>
                      </a:lnTo>
                      <a:lnTo>
                        <a:pt x="296" y="976"/>
                      </a:lnTo>
                      <a:lnTo>
                        <a:pt x="283" y="976"/>
                      </a:lnTo>
                      <a:lnTo>
                        <a:pt x="278" y="992"/>
                      </a:lnTo>
                      <a:lnTo>
                        <a:pt x="278" y="1007"/>
                      </a:lnTo>
                      <a:lnTo>
                        <a:pt x="278" y="1025"/>
                      </a:lnTo>
                      <a:lnTo>
                        <a:pt x="278" y="1041"/>
                      </a:lnTo>
                      <a:lnTo>
                        <a:pt x="270" y="1059"/>
                      </a:lnTo>
                      <a:lnTo>
                        <a:pt x="258" y="1074"/>
                      </a:lnTo>
                      <a:lnTo>
                        <a:pt x="245" y="1082"/>
                      </a:lnTo>
                      <a:lnTo>
                        <a:pt x="234" y="1092"/>
                      </a:lnTo>
                      <a:lnTo>
                        <a:pt x="219" y="1110"/>
                      </a:lnTo>
                      <a:lnTo>
                        <a:pt x="209" y="1108"/>
                      </a:lnTo>
                      <a:lnTo>
                        <a:pt x="196" y="1108"/>
                      </a:lnTo>
                      <a:lnTo>
                        <a:pt x="183" y="1092"/>
                      </a:lnTo>
                      <a:lnTo>
                        <a:pt x="170" y="1082"/>
                      </a:lnTo>
                      <a:lnTo>
                        <a:pt x="160" y="1082"/>
                      </a:lnTo>
                      <a:lnTo>
                        <a:pt x="144" y="1092"/>
                      </a:lnTo>
                      <a:lnTo>
                        <a:pt x="139" y="1108"/>
                      </a:lnTo>
                      <a:lnTo>
                        <a:pt x="126" y="1100"/>
                      </a:lnTo>
                      <a:lnTo>
                        <a:pt x="119" y="1082"/>
                      </a:lnTo>
                      <a:lnTo>
                        <a:pt x="119" y="1066"/>
                      </a:lnTo>
                      <a:lnTo>
                        <a:pt x="108" y="1059"/>
                      </a:lnTo>
                      <a:lnTo>
                        <a:pt x="108" y="1041"/>
                      </a:lnTo>
                      <a:lnTo>
                        <a:pt x="101" y="1025"/>
                      </a:lnTo>
                      <a:lnTo>
                        <a:pt x="95" y="1007"/>
                      </a:lnTo>
                      <a:lnTo>
                        <a:pt x="82" y="992"/>
                      </a:lnTo>
                      <a:lnTo>
                        <a:pt x="70" y="984"/>
                      </a:lnTo>
                      <a:lnTo>
                        <a:pt x="64" y="968"/>
                      </a:lnTo>
                      <a:lnTo>
                        <a:pt x="57" y="950"/>
                      </a:lnTo>
                      <a:lnTo>
                        <a:pt x="52" y="935"/>
                      </a:lnTo>
                      <a:lnTo>
                        <a:pt x="64" y="925"/>
                      </a:lnTo>
                      <a:lnTo>
                        <a:pt x="77" y="909"/>
                      </a:lnTo>
                      <a:lnTo>
                        <a:pt x="64" y="891"/>
                      </a:lnTo>
                      <a:lnTo>
                        <a:pt x="52" y="876"/>
                      </a:lnTo>
                      <a:lnTo>
                        <a:pt x="57" y="860"/>
                      </a:lnTo>
                      <a:lnTo>
                        <a:pt x="70" y="850"/>
                      </a:lnTo>
                      <a:lnTo>
                        <a:pt x="57" y="835"/>
                      </a:lnTo>
                      <a:lnTo>
                        <a:pt x="64" y="819"/>
                      </a:lnTo>
                      <a:lnTo>
                        <a:pt x="77" y="801"/>
                      </a:lnTo>
                      <a:lnTo>
                        <a:pt x="82" y="786"/>
                      </a:lnTo>
                      <a:lnTo>
                        <a:pt x="95" y="768"/>
                      </a:lnTo>
                      <a:lnTo>
                        <a:pt x="88" y="752"/>
                      </a:lnTo>
                      <a:lnTo>
                        <a:pt x="88" y="734"/>
                      </a:lnTo>
                      <a:lnTo>
                        <a:pt x="88" y="719"/>
                      </a:lnTo>
                      <a:lnTo>
                        <a:pt x="88" y="703"/>
                      </a:lnTo>
                      <a:lnTo>
                        <a:pt x="95" y="685"/>
                      </a:lnTo>
                      <a:lnTo>
                        <a:pt x="108" y="703"/>
                      </a:lnTo>
                      <a:lnTo>
                        <a:pt x="113" y="685"/>
                      </a:lnTo>
                      <a:lnTo>
                        <a:pt x="113" y="670"/>
                      </a:lnTo>
                      <a:lnTo>
                        <a:pt x="119" y="652"/>
                      </a:lnTo>
                      <a:lnTo>
                        <a:pt x="119" y="636"/>
                      </a:lnTo>
                      <a:lnTo>
                        <a:pt x="113" y="618"/>
                      </a:lnTo>
                      <a:lnTo>
                        <a:pt x="101" y="618"/>
                      </a:lnTo>
                      <a:lnTo>
                        <a:pt x="88" y="618"/>
                      </a:lnTo>
                      <a:lnTo>
                        <a:pt x="82" y="603"/>
                      </a:lnTo>
                      <a:lnTo>
                        <a:pt x="82" y="587"/>
                      </a:lnTo>
                      <a:lnTo>
                        <a:pt x="82" y="569"/>
                      </a:lnTo>
                      <a:lnTo>
                        <a:pt x="82" y="554"/>
                      </a:lnTo>
                      <a:lnTo>
                        <a:pt x="95" y="546"/>
                      </a:lnTo>
                      <a:lnTo>
                        <a:pt x="108" y="528"/>
                      </a:lnTo>
                      <a:lnTo>
                        <a:pt x="108" y="505"/>
                      </a:lnTo>
                      <a:lnTo>
                        <a:pt x="101" y="487"/>
                      </a:lnTo>
                      <a:lnTo>
                        <a:pt x="108" y="472"/>
                      </a:lnTo>
                      <a:lnTo>
                        <a:pt x="113" y="454"/>
                      </a:lnTo>
                      <a:lnTo>
                        <a:pt x="108" y="438"/>
                      </a:lnTo>
                      <a:lnTo>
                        <a:pt x="101" y="420"/>
                      </a:lnTo>
                      <a:lnTo>
                        <a:pt x="88" y="412"/>
                      </a:lnTo>
                      <a:lnTo>
                        <a:pt x="82" y="397"/>
                      </a:lnTo>
                      <a:lnTo>
                        <a:pt x="82" y="371"/>
                      </a:lnTo>
                      <a:lnTo>
                        <a:pt x="82" y="356"/>
                      </a:lnTo>
                      <a:lnTo>
                        <a:pt x="77" y="340"/>
                      </a:lnTo>
                      <a:lnTo>
                        <a:pt x="70" y="322"/>
                      </a:lnTo>
                      <a:lnTo>
                        <a:pt x="64" y="304"/>
                      </a:lnTo>
                      <a:lnTo>
                        <a:pt x="52" y="297"/>
                      </a:lnTo>
                      <a:lnTo>
                        <a:pt x="39" y="297"/>
                      </a:lnTo>
                      <a:lnTo>
                        <a:pt x="26" y="297"/>
                      </a:lnTo>
                      <a:lnTo>
                        <a:pt x="26" y="281"/>
                      </a:lnTo>
                      <a:lnTo>
                        <a:pt x="13" y="281"/>
                      </a:lnTo>
                      <a:lnTo>
                        <a:pt x="8" y="297"/>
                      </a:lnTo>
                      <a:lnTo>
                        <a:pt x="0" y="281"/>
                      </a:lnTo>
                      <a:lnTo>
                        <a:pt x="8" y="266"/>
                      </a:lnTo>
                      <a:lnTo>
                        <a:pt x="18" y="248"/>
                      </a:lnTo>
                      <a:lnTo>
                        <a:pt x="18" y="230"/>
                      </a:lnTo>
                      <a:lnTo>
                        <a:pt x="8" y="230"/>
                      </a:lnTo>
                      <a:lnTo>
                        <a:pt x="8" y="214"/>
                      </a:lnTo>
                      <a:lnTo>
                        <a:pt x="13" y="199"/>
                      </a:lnTo>
                      <a:lnTo>
                        <a:pt x="18" y="183"/>
                      </a:lnTo>
                      <a:lnTo>
                        <a:pt x="26" y="103"/>
                      </a:lnTo>
                      <a:close/>
                    </a:path>
                  </a:pathLst>
                </a:custGeom>
                <a:solidFill>
                  <a:srgbClr val="5F85B1"/>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8" name="Freeform 17">
                  <a:extLst>
                    <a:ext uri="{FF2B5EF4-FFF2-40B4-BE49-F238E27FC236}">
                      <a16:creationId xmlns:a16="http://schemas.microsoft.com/office/drawing/2014/main" id="{694A5D4B-80B6-B445-999F-29509F3D6105}"/>
                    </a:ext>
                  </a:extLst>
                </p:cNvPr>
                <p:cNvSpPr>
                  <a:spLocks/>
                </p:cNvSpPr>
                <p:nvPr/>
              </p:nvSpPr>
              <p:spPr bwMode="auto">
                <a:xfrm>
                  <a:off x="3075378" y="1628812"/>
                  <a:ext cx="491780" cy="546423"/>
                </a:xfrm>
                <a:custGeom>
                  <a:avLst/>
                  <a:gdLst>
                    <a:gd name="T0" fmla="*/ 2147483646 w 693"/>
                    <a:gd name="T1" fmla="*/ 2147483646 h 770"/>
                    <a:gd name="T2" fmla="*/ 2147483646 w 693"/>
                    <a:gd name="T3" fmla="*/ 2147483646 h 770"/>
                    <a:gd name="T4" fmla="*/ 2147483646 w 693"/>
                    <a:gd name="T5" fmla="*/ 2147483646 h 770"/>
                    <a:gd name="T6" fmla="*/ 2147483646 w 693"/>
                    <a:gd name="T7" fmla="*/ 2147483646 h 770"/>
                    <a:gd name="T8" fmla="*/ 2147483646 w 693"/>
                    <a:gd name="T9" fmla="*/ 2147483646 h 770"/>
                    <a:gd name="T10" fmla="*/ 2147483646 w 693"/>
                    <a:gd name="T11" fmla="*/ 2147483646 h 770"/>
                    <a:gd name="T12" fmla="*/ 2147483646 w 693"/>
                    <a:gd name="T13" fmla="*/ 2147483646 h 770"/>
                    <a:gd name="T14" fmla="*/ 2147483646 w 693"/>
                    <a:gd name="T15" fmla="*/ 2147483646 h 770"/>
                    <a:gd name="T16" fmla="*/ 2147483646 w 693"/>
                    <a:gd name="T17" fmla="*/ 2147483646 h 770"/>
                    <a:gd name="T18" fmla="*/ 2147483646 w 693"/>
                    <a:gd name="T19" fmla="*/ 2147483646 h 770"/>
                    <a:gd name="T20" fmla="*/ 2147483646 w 693"/>
                    <a:gd name="T21" fmla="*/ 2147483646 h 770"/>
                    <a:gd name="T22" fmla="*/ 2147483646 w 693"/>
                    <a:gd name="T23" fmla="*/ 2147483646 h 770"/>
                    <a:gd name="T24" fmla="*/ 2147483646 w 693"/>
                    <a:gd name="T25" fmla="*/ 2147483646 h 770"/>
                    <a:gd name="T26" fmla="*/ 2147483646 w 693"/>
                    <a:gd name="T27" fmla="*/ 2147483646 h 770"/>
                    <a:gd name="T28" fmla="*/ 2147483646 w 693"/>
                    <a:gd name="T29" fmla="*/ 2147483646 h 770"/>
                    <a:gd name="T30" fmla="*/ 2147483646 w 693"/>
                    <a:gd name="T31" fmla="*/ 2147483646 h 770"/>
                    <a:gd name="T32" fmla="*/ 2147483646 w 693"/>
                    <a:gd name="T33" fmla="*/ 2147483646 h 770"/>
                    <a:gd name="T34" fmla="*/ 2147483646 w 693"/>
                    <a:gd name="T35" fmla="*/ 2147483646 h 770"/>
                    <a:gd name="T36" fmla="*/ 2147483646 w 693"/>
                    <a:gd name="T37" fmla="*/ 2147483646 h 770"/>
                    <a:gd name="T38" fmla="*/ 2147483646 w 693"/>
                    <a:gd name="T39" fmla="*/ 2147483646 h 770"/>
                    <a:gd name="T40" fmla="*/ 2147483646 w 693"/>
                    <a:gd name="T41" fmla="*/ 2147483646 h 770"/>
                    <a:gd name="T42" fmla="*/ 2147483646 w 693"/>
                    <a:gd name="T43" fmla="*/ 2147483646 h 770"/>
                    <a:gd name="T44" fmla="*/ 2147483646 w 693"/>
                    <a:gd name="T45" fmla="*/ 2147483646 h 770"/>
                    <a:gd name="T46" fmla="*/ 2147483646 w 693"/>
                    <a:gd name="T47" fmla="*/ 2147483646 h 770"/>
                    <a:gd name="T48" fmla="*/ 2147483646 w 693"/>
                    <a:gd name="T49" fmla="*/ 2147483646 h 770"/>
                    <a:gd name="T50" fmla="*/ 2147483646 w 693"/>
                    <a:gd name="T51" fmla="*/ 2147483646 h 770"/>
                    <a:gd name="T52" fmla="*/ 2147483646 w 693"/>
                    <a:gd name="T53" fmla="*/ 2147483646 h 770"/>
                    <a:gd name="T54" fmla="*/ 2147483646 w 693"/>
                    <a:gd name="T55" fmla="*/ 2147483646 h 770"/>
                    <a:gd name="T56" fmla="*/ 2147483646 w 693"/>
                    <a:gd name="T57" fmla="*/ 2147483646 h 770"/>
                    <a:gd name="T58" fmla="*/ 2147483646 w 693"/>
                    <a:gd name="T59" fmla="*/ 2147483646 h 770"/>
                    <a:gd name="T60" fmla="*/ 2147483646 w 693"/>
                    <a:gd name="T61" fmla="*/ 2147483646 h 770"/>
                    <a:gd name="T62" fmla="*/ 2147483646 w 693"/>
                    <a:gd name="T63" fmla="*/ 2147483646 h 770"/>
                    <a:gd name="T64" fmla="*/ 2147483646 w 693"/>
                    <a:gd name="T65" fmla="*/ 2147483646 h 770"/>
                    <a:gd name="T66" fmla="*/ 2147483646 w 693"/>
                    <a:gd name="T67" fmla="*/ 2147483646 h 770"/>
                    <a:gd name="T68" fmla="*/ 2147483646 w 693"/>
                    <a:gd name="T69" fmla="*/ 2147483646 h 770"/>
                    <a:gd name="T70" fmla="*/ 2147483646 w 693"/>
                    <a:gd name="T71" fmla="*/ 2147483646 h 770"/>
                    <a:gd name="T72" fmla="*/ 2147483646 w 693"/>
                    <a:gd name="T73" fmla="*/ 2147483646 h 770"/>
                    <a:gd name="T74" fmla="*/ 2147483646 w 693"/>
                    <a:gd name="T75" fmla="*/ 2147483646 h 770"/>
                    <a:gd name="T76" fmla="*/ 2147483646 w 693"/>
                    <a:gd name="T77" fmla="*/ 2147483646 h 770"/>
                    <a:gd name="T78" fmla="*/ 2147483646 w 693"/>
                    <a:gd name="T79" fmla="*/ 2147483646 h 770"/>
                    <a:gd name="T80" fmla="*/ 2147483646 w 693"/>
                    <a:gd name="T81" fmla="*/ 2147483646 h 770"/>
                    <a:gd name="T82" fmla="*/ 2147483646 w 693"/>
                    <a:gd name="T83" fmla="*/ 2147483646 h 770"/>
                    <a:gd name="T84" fmla="*/ 2147483646 w 693"/>
                    <a:gd name="T85" fmla="*/ 2147483646 h 770"/>
                    <a:gd name="T86" fmla="*/ 2147483646 w 693"/>
                    <a:gd name="T87" fmla="*/ 2147483646 h 770"/>
                    <a:gd name="T88" fmla="*/ 2147483646 w 693"/>
                    <a:gd name="T89" fmla="*/ 2147483646 h 770"/>
                    <a:gd name="T90" fmla="*/ 2147483646 w 693"/>
                    <a:gd name="T91" fmla="*/ 2147483646 h 770"/>
                    <a:gd name="T92" fmla="*/ 2147483646 w 693"/>
                    <a:gd name="T93" fmla="*/ 2147483646 h 770"/>
                    <a:gd name="T94" fmla="*/ 2147483646 w 693"/>
                    <a:gd name="T95" fmla="*/ 2147483646 h 770"/>
                    <a:gd name="T96" fmla="*/ 2147483646 w 693"/>
                    <a:gd name="T97" fmla="*/ 2147483646 h 770"/>
                    <a:gd name="T98" fmla="*/ 2147483646 w 693"/>
                    <a:gd name="T99" fmla="*/ 2147483646 h 770"/>
                    <a:gd name="T100" fmla="*/ 2147483646 w 693"/>
                    <a:gd name="T101" fmla="*/ 2147483646 h 7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3" h="770">
                      <a:moveTo>
                        <a:pt x="693" y="389"/>
                      </a:moveTo>
                      <a:lnTo>
                        <a:pt x="688" y="374"/>
                      </a:lnTo>
                      <a:lnTo>
                        <a:pt x="669" y="364"/>
                      </a:lnTo>
                      <a:lnTo>
                        <a:pt x="646" y="338"/>
                      </a:lnTo>
                      <a:lnTo>
                        <a:pt x="628" y="327"/>
                      </a:lnTo>
                      <a:lnTo>
                        <a:pt x="597" y="335"/>
                      </a:lnTo>
                      <a:lnTo>
                        <a:pt x="582" y="348"/>
                      </a:lnTo>
                      <a:lnTo>
                        <a:pt x="551" y="358"/>
                      </a:lnTo>
                      <a:lnTo>
                        <a:pt x="525" y="348"/>
                      </a:lnTo>
                      <a:lnTo>
                        <a:pt x="520" y="335"/>
                      </a:lnTo>
                      <a:lnTo>
                        <a:pt x="507" y="312"/>
                      </a:lnTo>
                      <a:lnTo>
                        <a:pt x="502" y="299"/>
                      </a:lnTo>
                      <a:lnTo>
                        <a:pt x="482" y="279"/>
                      </a:lnTo>
                      <a:lnTo>
                        <a:pt x="494" y="255"/>
                      </a:lnTo>
                      <a:lnTo>
                        <a:pt x="505" y="232"/>
                      </a:lnTo>
                      <a:lnTo>
                        <a:pt x="497" y="217"/>
                      </a:lnTo>
                      <a:lnTo>
                        <a:pt x="487" y="194"/>
                      </a:lnTo>
                      <a:lnTo>
                        <a:pt x="471" y="183"/>
                      </a:lnTo>
                      <a:lnTo>
                        <a:pt x="451" y="165"/>
                      </a:lnTo>
                      <a:lnTo>
                        <a:pt x="464" y="142"/>
                      </a:lnTo>
                      <a:lnTo>
                        <a:pt x="484" y="134"/>
                      </a:lnTo>
                      <a:lnTo>
                        <a:pt x="487" y="114"/>
                      </a:lnTo>
                      <a:lnTo>
                        <a:pt x="497" y="88"/>
                      </a:lnTo>
                      <a:lnTo>
                        <a:pt x="520" y="88"/>
                      </a:lnTo>
                      <a:lnTo>
                        <a:pt x="536" y="70"/>
                      </a:lnTo>
                      <a:lnTo>
                        <a:pt x="546" y="47"/>
                      </a:lnTo>
                      <a:lnTo>
                        <a:pt x="567" y="39"/>
                      </a:lnTo>
                      <a:lnTo>
                        <a:pt x="569" y="19"/>
                      </a:lnTo>
                      <a:lnTo>
                        <a:pt x="556" y="16"/>
                      </a:lnTo>
                      <a:lnTo>
                        <a:pt x="533" y="19"/>
                      </a:lnTo>
                      <a:lnTo>
                        <a:pt x="528" y="6"/>
                      </a:lnTo>
                      <a:lnTo>
                        <a:pt x="507" y="13"/>
                      </a:lnTo>
                      <a:lnTo>
                        <a:pt x="489" y="21"/>
                      </a:lnTo>
                      <a:lnTo>
                        <a:pt x="474" y="11"/>
                      </a:lnTo>
                      <a:lnTo>
                        <a:pt x="461" y="8"/>
                      </a:lnTo>
                      <a:lnTo>
                        <a:pt x="458" y="0"/>
                      </a:lnTo>
                      <a:lnTo>
                        <a:pt x="453" y="19"/>
                      </a:lnTo>
                      <a:lnTo>
                        <a:pt x="435" y="29"/>
                      </a:lnTo>
                      <a:lnTo>
                        <a:pt x="417" y="39"/>
                      </a:lnTo>
                      <a:lnTo>
                        <a:pt x="397" y="47"/>
                      </a:lnTo>
                      <a:lnTo>
                        <a:pt x="381" y="37"/>
                      </a:lnTo>
                      <a:lnTo>
                        <a:pt x="363" y="26"/>
                      </a:lnTo>
                      <a:lnTo>
                        <a:pt x="350" y="42"/>
                      </a:lnTo>
                      <a:lnTo>
                        <a:pt x="348" y="60"/>
                      </a:lnTo>
                      <a:lnTo>
                        <a:pt x="327" y="70"/>
                      </a:lnTo>
                      <a:lnTo>
                        <a:pt x="309" y="80"/>
                      </a:lnTo>
                      <a:lnTo>
                        <a:pt x="288" y="88"/>
                      </a:lnTo>
                      <a:lnTo>
                        <a:pt x="296" y="103"/>
                      </a:lnTo>
                      <a:lnTo>
                        <a:pt x="312" y="114"/>
                      </a:lnTo>
                      <a:lnTo>
                        <a:pt x="314" y="140"/>
                      </a:lnTo>
                      <a:lnTo>
                        <a:pt x="312" y="160"/>
                      </a:lnTo>
                      <a:lnTo>
                        <a:pt x="296" y="176"/>
                      </a:lnTo>
                      <a:lnTo>
                        <a:pt x="312" y="186"/>
                      </a:lnTo>
                      <a:lnTo>
                        <a:pt x="330" y="196"/>
                      </a:lnTo>
                      <a:lnTo>
                        <a:pt x="345" y="209"/>
                      </a:lnTo>
                      <a:lnTo>
                        <a:pt x="342" y="227"/>
                      </a:lnTo>
                      <a:lnTo>
                        <a:pt x="327" y="243"/>
                      </a:lnTo>
                      <a:lnTo>
                        <a:pt x="312" y="261"/>
                      </a:lnTo>
                      <a:lnTo>
                        <a:pt x="291" y="268"/>
                      </a:lnTo>
                      <a:lnTo>
                        <a:pt x="276" y="286"/>
                      </a:lnTo>
                      <a:lnTo>
                        <a:pt x="283" y="299"/>
                      </a:lnTo>
                      <a:lnTo>
                        <a:pt x="281" y="322"/>
                      </a:lnTo>
                      <a:lnTo>
                        <a:pt x="278" y="340"/>
                      </a:lnTo>
                      <a:lnTo>
                        <a:pt x="258" y="348"/>
                      </a:lnTo>
                      <a:lnTo>
                        <a:pt x="234" y="343"/>
                      </a:lnTo>
                      <a:lnTo>
                        <a:pt x="227" y="327"/>
                      </a:lnTo>
                      <a:lnTo>
                        <a:pt x="219" y="312"/>
                      </a:lnTo>
                      <a:lnTo>
                        <a:pt x="203" y="330"/>
                      </a:lnTo>
                      <a:lnTo>
                        <a:pt x="191" y="353"/>
                      </a:lnTo>
                      <a:lnTo>
                        <a:pt x="178" y="376"/>
                      </a:lnTo>
                      <a:lnTo>
                        <a:pt x="157" y="379"/>
                      </a:lnTo>
                      <a:lnTo>
                        <a:pt x="147" y="402"/>
                      </a:lnTo>
                      <a:lnTo>
                        <a:pt x="142" y="423"/>
                      </a:lnTo>
                      <a:lnTo>
                        <a:pt x="139" y="441"/>
                      </a:lnTo>
                      <a:lnTo>
                        <a:pt x="121" y="451"/>
                      </a:lnTo>
                      <a:lnTo>
                        <a:pt x="100" y="459"/>
                      </a:lnTo>
                      <a:lnTo>
                        <a:pt x="85" y="469"/>
                      </a:lnTo>
                      <a:lnTo>
                        <a:pt x="57" y="461"/>
                      </a:lnTo>
                      <a:lnTo>
                        <a:pt x="41" y="451"/>
                      </a:lnTo>
                      <a:lnTo>
                        <a:pt x="46" y="441"/>
                      </a:lnTo>
                      <a:lnTo>
                        <a:pt x="26" y="448"/>
                      </a:lnTo>
                      <a:lnTo>
                        <a:pt x="13" y="472"/>
                      </a:lnTo>
                      <a:lnTo>
                        <a:pt x="0" y="490"/>
                      </a:lnTo>
                      <a:lnTo>
                        <a:pt x="0" y="503"/>
                      </a:lnTo>
                      <a:lnTo>
                        <a:pt x="5" y="515"/>
                      </a:lnTo>
                      <a:lnTo>
                        <a:pt x="10" y="539"/>
                      </a:lnTo>
                      <a:lnTo>
                        <a:pt x="3" y="562"/>
                      </a:lnTo>
                      <a:lnTo>
                        <a:pt x="5" y="575"/>
                      </a:lnTo>
                      <a:lnTo>
                        <a:pt x="8" y="598"/>
                      </a:lnTo>
                      <a:lnTo>
                        <a:pt x="26" y="621"/>
                      </a:lnTo>
                      <a:lnTo>
                        <a:pt x="41" y="624"/>
                      </a:lnTo>
                      <a:lnTo>
                        <a:pt x="46" y="639"/>
                      </a:lnTo>
                      <a:lnTo>
                        <a:pt x="64" y="654"/>
                      </a:lnTo>
                      <a:lnTo>
                        <a:pt x="103" y="670"/>
                      </a:lnTo>
                      <a:lnTo>
                        <a:pt x="126" y="685"/>
                      </a:lnTo>
                      <a:lnTo>
                        <a:pt x="147" y="685"/>
                      </a:lnTo>
                      <a:lnTo>
                        <a:pt x="160" y="690"/>
                      </a:lnTo>
                      <a:lnTo>
                        <a:pt x="160" y="716"/>
                      </a:lnTo>
                      <a:lnTo>
                        <a:pt x="178" y="724"/>
                      </a:lnTo>
                      <a:lnTo>
                        <a:pt x="203" y="729"/>
                      </a:lnTo>
                      <a:lnTo>
                        <a:pt x="206" y="737"/>
                      </a:lnTo>
                      <a:lnTo>
                        <a:pt x="224" y="750"/>
                      </a:lnTo>
                      <a:lnTo>
                        <a:pt x="237" y="750"/>
                      </a:lnTo>
                      <a:lnTo>
                        <a:pt x="265" y="765"/>
                      </a:lnTo>
                      <a:lnTo>
                        <a:pt x="291" y="770"/>
                      </a:lnTo>
                      <a:lnTo>
                        <a:pt x="314" y="768"/>
                      </a:lnTo>
                      <a:lnTo>
                        <a:pt x="330" y="752"/>
                      </a:lnTo>
                      <a:lnTo>
                        <a:pt x="345" y="737"/>
                      </a:lnTo>
                      <a:lnTo>
                        <a:pt x="363" y="727"/>
                      </a:lnTo>
                      <a:lnTo>
                        <a:pt x="386" y="727"/>
                      </a:lnTo>
                      <a:lnTo>
                        <a:pt x="409" y="724"/>
                      </a:lnTo>
                      <a:lnTo>
                        <a:pt x="433" y="732"/>
                      </a:lnTo>
                      <a:lnTo>
                        <a:pt x="461" y="737"/>
                      </a:lnTo>
                      <a:lnTo>
                        <a:pt x="476" y="747"/>
                      </a:lnTo>
                      <a:lnTo>
                        <a:pt x="492" y="757"/>
                      </a:lnTo>
                      <a:lnTo>
                        <a:pt x="518" y="763"/>
                      </a:lnTo>
                      <a:lnTo>
                        <a:pt x="538" y="752"/>
                      </a:lnTo>
                      <a:lnTo>
                        <a:pt x="538" y="734"/>
                      </a:lnTo>
                      <a:lnTo>
                        <a:pt x="541" y="716"/>
                      </a:lnTo>
                      <a:lnTo>
                        <a:pt x="536" y="701"/>
                      </a:lnTo>
                      <a:lnTo>
                        <a:pt x="528" y="685"/>
                      </a:lnTo>
                      <a:lnTo>
                        <a:pt x="523" y="670"/>
                      </a:lnTo>
                      <a:lnTo>
                        <a:pt x="505" y="660"/>
                      </a:lnTo>
                      <a:lnTo>
                        <a:pt x="500" y="644"/>
                      </a:lnTo>
                      <a:lnTo>
                        <a:pt x="482" y="634"/>
                      </a:lnTo>
                      <a:lnTo>
                        <a:pt x="474" y="621"/>
                      </a:lnTo>
                      <a:lnTo>
                        <a:pt x="469" y="603"/>
                      </a:lnTo>
                      <a:lnTo>
                        <a:pt x="443" y="598"/>
                      </a:lnTo>
                      <a:lnTo>
                        <a:pt x="420" y="572"/>
                      </a:lnTo>
                      <a:lnTo>
                        <a:pt x="422" y="554"/>
                      </a:lnTo>
                      <a:lnTo>
                        <a:pt x="438" y="536"/>
                      </a:lnTo>
                      <a:lnTo>
                        <a:pt x="456" y="528"/>
                      </a:lnTo>
                      <a:lnTo>
                        <a:pt x="471" y="510"/>
                      </a:lnTo>
                      <a:lnTo>
                        <a:pt x="487" y="495"/>
                      </a:lnTo>
                      <a:lnTo>
                        <a:pt x="505" y="479"/>
                      </a:lnTo>
                      <a:lnTo>
                        <a:pt x="520" y="469"/>
                      </a:lnTo>
                      <a:lnTo>
                        <a:pt x="541" y="461"/>
                      </a:lnTo>
                      <a:lnTo>
                        <a:pt x="548" y="477"/>
                      </a:lnTo>
                      <a:lnTo>
                        <a:pt x="533" y="492"/>
                      </a:lnTo>
                      <a:lnTo>
                        <a:pt x="518" y="510"/>
                      </a:lnTo>
                      <a:lnTo>
                        <a:pt x="538" y="508"/>
                      </a:lnTo>
                      <a:lnTo>
                        <a:pt x="556" y="490"/>
                      </a:lnTo>
                      <a:lnTo>
                        <a:pt x="569" y="474"/>
                      </a:lnTo>
                      <a:lnTo>
                        <a:pt x="590" y="466"/>
                      </a:lnTo>
                      <a:lnTo>
                        <a:pt x="608" y="459"/>
                      </a:lnTo>
                      <a:lnTo>
                        <a:pt x="623" y="441"/>
                      </a:lnTo>
                      <a:lnTo>
                        <a:pt x="644" y="430"/>
                      </a:lnTo>
                      <a:lnTo>
                        <a:pt x="662" y="423"/>
                      </a:lnTo>
                      <a:lnTo>
                        <a:pt x="680" y="412"/>
                      </a:lnTo>
                      <a:lnTo>
                        <a:pt x="688" y="402"/>
                      </a:lnTo>
                      <a:lnTo>
                        <a:pt x="693" y="389"/>
                      </a:lnTo>
                      <a:close/>
                    </a:path>
                  </a:pathLst>
                </a:custGeom>
                <a:solidFill>
                  <a:srgbClr val="7C7C7C"/>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9" name="Freeform 19">
                  <a:extLst>
                    <a:ext uri="{FF2B5EF4-FFF2-40B4-BE49-F238E27FC236}">
                      <a16:creationId xmlns:a16="http://schemas.microsoft.com/office/drawing/2014/main" id="{B6B26B0F-662E-79C4-2C4B-4938D64A86C0}"/>
                    </a:ext>
                  </a:extLst>
                </p:cNvPr>
                <p:cNvSpPr>
                  <a:spLocks/>
                </p:cNvSpPr>
                <p:nvPr/>
              </p:nvSpPr>
              <p:spPr bwMode="auto">
                <a:xfrm>
                  <a:off x="2233037" y="1795578"/>
                  <a:ext cx="577646" cy="681254"/>
                </a:xfrm>
                <a:custGeom>
                  <a:avLst/>
                  <a:gdLst>
                    <a:gd name="T0" fmla="*/ 2147483646 w 814"/>
                    <a:gd name="T1" fmla="*/ 2147483646 h 960"/>
                    <a:gd name="T2" fmla="*/ 2147483646 w 814"/>
                    <a:gd name="T3" fmla="*/ 2147483646 h 960"/>
                    <a:gd name="T4" fmla="*/ 2147483646 w 814"/>
                    <a:gd name="T5" fmla="*/ 2147483646 h 960"/>
                    <a:gd name="T6" fmla="*/ 2147483646 w 814"/>
                    <a:gd name="T7" fmla="*/ 2147483646 h 960"/>
                    <a:gd name="T8" fmla="*/ 2147483646 w 814"/>
                    <a:gd name="T9" fmla="*/ 2147483646 h 960"/>
                    <a:gd name="T10" fmla="*/ 2147483646 w 814"/>
                    <a:gd name="T11" fmla="*/ 2147483646 h 960"/>
                    <a:gd name="T12" fmla="*/ 2147483646 w 814"/>
                    <a:gd name="T13" fmla="*/ 2147483646 h 960"/>
                    <a:gd name="T14" fmla="*/ 2147483646 w 814"/>
                    <a:gd name="T15" fmla="*/ 2147483646 h 960"/>
                    <a:gd name="T16" fmla="*/ 2147483646 w 814"/>
                    <a:gd name="T17" fmla="*/ 2147483646 h 960"/>
                    <a:gd name="T18" fmla="*/ 2147483646 w 814"/>
                    <a:gd name="T19" fmla="*/ 2147483646 h 960"/>
                    <a:gd name="T20" fmla="*/ 2147483646 w 814"/>
                    <a:gd name="T21" fmla="*/ 2147483646 h 960"/>
                    <a:gd name="T22" fmla="*/ 2147483646 w 814"/>
                    <a:gd name="T23" fmla="*/ 2147483646 h 960"/>
                    <a:gd name="T24" fmla="*/ 2147483646 w 814"/>
                    <a:gd name="T25" fmla="*/ 2147483646 h 960"/>
                    <a:gd name="T26" fmla="*/ 2147483646 w 814"/>
                    <a:gd name="T27" fmla="*/ 2147483646 h 960"/>
                    <a:gd name="T28" fmla="*/ 2147483646 w 814"/>
                    <a:gd name="T29" fmla="*/ 2147483646 h 960"/>
                    <a:gd name="T30" fmla="*/ 2147483646 w 814"/>
                    <a:gd name="T31" fmla="*/ 2147483646 h 960"/>
                    <a:gd name="T32" fmla="*/ 2147483646 w 814"/>
                    <a:gd name="T33" fmla="*/ 2147483646 h 960"/>
                    <a:gd name="T34" fmla="*/ 2147483646 w 814"/>
                    <a:gd name="T35" fmla="*/ 2147483646 h 960"/>
                    <a:gd name="T36" fmla="*/ 2147483646 w 814"/>
                    <a:gd name="T37" fmla="*/ 2147483646 h 960"/>
                    <a:gd name="T38" fmla="*/ 2147483646 w 814"/>
                    <a:gd name="T39" fmla="*/ 2147483646 h 960"/>
                    <a:gd name="T40" fmla="*/ 2147483646 w 814"/>
                    <a:gd name="T41" fmla="*/ 2147483646 h 960"/>
                    <a:gd name="T42" fmla="*/ 2147483646 w 814"/>
                    <a:gd name="T43" fmla="*/ 2147483646 h 960"/>
                    <a:gd name="T44" fmla="*/ 2147483646 w 814"/>
                    <a:gd name="T45" fmla="*/ 2147483646 h 960"/>
                    <a:gd name="T46" fmla="*/ 2147483646 w 814"/>
                    <a:gd name="T47" fmla="*/ 2147483646 h 960"/>
                    <a:gd name="T48" fmla="*/ 2147483646 w 814"/>
                    <a:gd name="T49" fmla="*/ 2147483646 h 960"/>
                    <a:gd name="T50" fmla="*/ 2147483646 w 814"/>
                    <a:gd name="T51" fmla="*/ 2147483646 h 960"/>
                    <a:gd name="T52" fmla="*/ 2147483646 w 814"/>
                    <a:gd name="T53" fmla="*/ 2147483646 h 960"/>
                    <a:gd name="T54" fmla="*/ 2147483646 w 814"/>
                    <a:gd name="T55" fmla="*/ 2147483646 h 960"/>
                    <a:gd name="T56" fmla="*/ 2147483646 w 814"/>
                    <a:gd name="T57" fmla="*/ 2147483646 h 960"/>
                    <a:gd name="T58" fmla="*/ 2147483646 w 814"/>
                    <a:gd name="T59" fmla="*/ 2147483646 h 960"/>
                    <a:gd name="T60" fmla="*/ 2147483646 w 814"/>
                    <a:gd name="T61" fmla="*/ 2147483646 h 960"/>
                    <a:gd name="T62" fmla="*/ 2147483646 w 814"/>
                    <a:gd name="T63" fmla="*/ 2147483646 h 960"/>
                    <a:gd name="T64" fmla="*/ 2147483646 w 814"/>
                    <a:gd name="T65" fmla="*/ 2147483646 h 960"/>
                    <a:gd name="T66" fmla="*/ 2147483646 w 814"/>
                    <a:gd name="T67" fmla="*/ 2147483646 h 960"/>
                    <a:gd name="T68" fmla="*/ 2147483646 w 814"/>
                    <a:gd name="T69" fmla="*/ 2147483646 h 960"/>
                    <a:gd name="T70" fmla="*/ 2147483646 w 814"/>
                    <a:gd name="T71" fmla="*/ 2147483646 h 960"/>
                    <a:gd name="T72" fmla="*/ 2147483646 w 814"/>
                    <a:gd name="T73" fmla="*/ 2147483646 h 960"/>
                    <a:gd name="T74" fmla="*/ 2147483646 w 814"/>
                    <a:gd name="T75" fmla="*/ 2147483646 h 960"/>
                    <a:gd name="T76" fmla="*/ 2147483646 w 814"/>
                    <a:gd name="T77" fmla="*/ 2147483646 h 960"/>
                    <a:gd name="T78" fmla="*/ 2147483646 w 814"/>
                    <a:gd name="T79" fmla="*/ 2147483646 h 960"/>
                    <a:gd name="T80" fmla="*/ 2147483646 w 814"/>
                    <a:gd name="T81" fmla="*/ 2147483646 h 960"/>
                    <a:gd name="T82" fmla="*/ 2147483646 w 814"/>
                    <a:gd name="T83" fmla="*/ 2147483646 h 960"/>
                    <a:gd name="T84" fmla="*/ 2147483646 w 814"/>
                    <a:gd name="T85" fmla="*/ 2147483646 h 960"/>
                    <a:gd name="T86" fmla="*/ 2147483646 w 814"/>
                    <a:gd name="T87" fmla="*/ 2147483646 h 960"/>
                    <a:gd name="T88" fmla="*/ 2147483646 w 814"/>
                    <a:gd name="T89" fmla="*/ 2147483646 h 960"/>
                    <a:gd name="T90" fmla="*/ 2147483646 w 814"/>
                    <a:gd name="T91" fmla="*/ 2147483646 h 960"/>
                    <a:gd name="T92" fmla="*/ 2147483646 w 814"/>
                    <a:gd name="T93" fmla="*/ 2147483646 h 960"/>
                    <a:gd name="T94" fmla="*/ 2147483646 w 814"/>
                    <a:gd name="T95" fmla="*/ 2147483646 h 960"/>
                    <a:gd name="T96" fmla="*/ 2147483646 w 814"/>
                    <a:gd name="T97" fmla="*/ 2147483646 h 960"/>
                    <a:gd name="T98" fmla="*/ 2147483646 w 814"/>
                    <a:gd name="T99" fmla="*/ 2147483646 h 960"/>
                    <a:gd name="T100" fmla="*/ 2147483646 w 814"/>
                    <a:gd name="T101" fmla="*/ 2147483646 h 960"/>
                    <a:gd name="T102" fmla="*/ 2147483646 w 814"/>
                    <a:gd name="T103" fmla="*/ 2147483646 h 960"/>
                    <a:gd name="T104" fmla="*/ 2147483646 w 814"/>
                    <a:gd name="T105" fmla="*/ 2147483646 h 960"/>
                    <a:gd name="T106" fmla="*/ 2147483646 w 814"/>
                    <a:gd name="T107" fmla="*/ 2147483646 h 960"/>
                    <a:gd name="T108" fmla="*/ 2147483646 w 814"/>
                    <a:gd name="T109" fmla="*/ 2147483646 h 9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14" h="960">
                      <a:moveTo>
                        <a:pt x="340" y="957"/>
                      </a:moveTo>
                      <a:lnTo>
                        <a:pt x="332" y="939"/>
                      </a:lnTo>
                      <a:lnTo>
                        <a:pt x="327" y="924"/>
                      </a:lnTo>
                      <a:lnTo>
                        <a:pt x="299" y="916"/>
                      </a:lnTo>
                      <a:lnTo>
                        <a:pt x="281" y="927"/>
                      </a:lnTo>
                      <a:lnTo>
                        <a:pt x="265" y="945"/>
                      </a:lnTo>
                      <a:lnTo>
                        <a:pt x="242" y="945"/>
                      </a:lnTo>
                      <a:lnTo>
                        <a:pt x="221" y="947"/>
                      </a:lnTo>
                      <a:lnTo>
                        <a:pt x="198" y="947"/>
                      </a:lnTo>
                      <a:lnTo>
                        <a:pt x="155" y="932"/>
                      </a:lnTo>
                      <a:lnTo>
                        <a:pt x="139" y="921"/>
                      </a:lnTo>
                      <a:lnTo>
                        <a:pt x="121" y="903"/>
                      </a:lnTo>
                      <a:lnTo>
                        <a:pt x="103" y="893"/>
                      </a:lnTo>
                      <a:lnTo>
                        <a:pt x="98" y="878"/>
                      </a:lnTo>
                      <a:lnTo>
                        <a:pt x="98" y="857"/>
                      </a:lnTo>
                      <a:lnTo>
                        <a:pt x="100" y="839"/>
                      </a:lnTo>
                      <a:lnTo>
                        <a:pt x="95" y="824"/>
                      </a:lnTo>
                      <a:lnTo>
                        <a:pt x="80" y="813"/>
                      </a:lnTo>
                      <a:lnTo>
                        <a:pt x="77" y="788"/>
                      </a:lnTo>
                      <a:lnTo>
                        <a:pt x="90" y="762"/>
                      </a:lnTo>
                      <a:lnTo>
                        <a:pt x="106" y="746"/>
                      </a:lnTo>
                      <a:lnTo>
                        <a:pt x="121" y="728"/>
                      </a:lnTo>
                      <a:lnTo>
                        <a:pt x="137" y="713"/>
                      </a:lnTo>
                      <a:lnTo>
                        <a:pt x="129" y="697"/>
                      </a:lnTo>
                      <a:lnTo>
                        <a:pt x="113" y="687"/>
                      </a:lnTo>
                      <a:lnTo>
                        <a:pt x="116" y="669"/>
                      </a:lnTo>
                      <a:lnTo>
                        <a:pt x="108" y="654"/>
                      </a:lnTo>
                      <a:lnTo>
                        <a:pt x="93" y="641"/>
                      </a:lnTo>
                      <a:lnTo>
                        <a:pt x="70" y="643"/>
                      </a:lnTo>
                      <a:lnTo>
                        <a:pt x="44" y="638"/>
                      </a:lnTo>
                      <a:lnTo>
                        <a:pt x="28" y="628"/>
                      </a:lnTo>
                      <a:lnTo>
                        <a:pt x="21" y="613"/>
                      </a:lnTo>
                      <a:lnTo>
                        <a:pt x="23" y="594"/>
                      </a:lnTo>
                      <a:lnTo>
                        <a:pt x="26" y="574"/>
                      </a:lnTo>
                      <a:lnTo>
                        <a:pt x="0" y="569"/>
                      </a:lnTo>
                      <a:lnTo>
                        <a:pt x="13" y="546"/>
                      </a:lnTo>
                      <a:lnTo>
                        <a:pt x="34" y="543"/>
                      </a:lnTo>
                      <a:lnTo>
                        <a:pt x="54" y="533"/>
                      </a:lnTo>
                      <a:lnTo>
                        <a:pt x="72" y="525"/>
                      </a:lnTo>
                      <a:lnTo>
                        <a:pt x="93" y="515"/>
                      </a:lnTo>
                      <a:lnTo>
                        <a:pt x="121" y="502"/>
                      </a:lnTo>
                      <a:lnTo>
                        <a:pt x="139" y="494"/>
                      </a:lnTo>
                      <a:lnTo>
                        <a:pt x="152" y="468"/>
                      </a:lnTo>
                      <a:lnTo>
                        <a:pt x="144" y="453"/>
                      </a:lnTo>
                      <a:lnTo>
                        <a:pt x="147" y="435"/>
                      </a:lnTo>
                      <a:lnTo>
                        <a:pt x="162" y="419"/>
                      </a:lnTo>
                      <a:lnTo>
                        <a:pt x="155" y="404"/>
                      </a:lnTo>
                      <a:lnTo>
                        <a:pt x="170" y="386"/>
                      </a:lnTo>
                      <a:lnTo>
                        <a:pt x="191" y="378"/>
                      </a:lnTo>
                      <a:lnTo>
                        <a:pt x="214" y="376"/>
                      </a:lnTo>
                      <a:lnTo>
                        <a:pt x="229" y="360"/>
                      </a:lnTo>
                      <a:lnTo>
                        <a:pt x="245" y="350"/>
                      </a:lnTo>
                      <a:lnTo>
                        <a:pt x="273" y="358"/>
                      </a:lnTo>
                      <a:lnTo>
                        <a:pt x="299" y="363"/>
                      </a:lnTo>
                      <a:lnTo>
                        <a:pt x="319" y="355"/>
                      </a:lnTo>
                      <a:lnTo>
                        <a:pt x="335" y="337"/>
                      </a:lnTo>
                      <a:lnTo>
                        <a:pt x="353" y="329"/>
                      </a:lnTo>
                      <a:lnTo>
                        <a:pt x="368" y="314"/>
                      </a:lnTo>
                      <a:lnTo>
                        <a:pt x="361" y="296"/>
                      </a:lnTo>
                      <a:lnTo>
                        <a:pt x="363" y="278"/>
                      </a:lnTo>
                      <a:lnTo>
                        <a:pt x="345" y="260"/>
                      </a:lnTo>
                      <a:lnTo>
                        <a:pt x="330" y="229"/>
                      </a:lnTo>
                      <a:lnTo>
                        <a:pt x="337" y="219"/>
                      </a:lnTo>
                      <a:lnTo>
                        <a:pt x="350" y="203"/>
                      </a:lnTo>
                      <a:lnTo>
                        <a:pt x="371" y="193"/>
                      </a:lnTo>
                      <a:lnTo>
                        <a:pt x="384" y="167"/>
                      </a:lnTo>
                      <a:lnTo>
                        <a:pt x="376" y="154"/>
                      </a:lnTo>
                      <a:lnTo>
                        <a:pt x="389" y="131"/>
                      </a:lnTo>
                      <a:lnTo>
                        <a:pt x="404" y="113"/>
                      </a:lnTo>
                      <a:lnTo>
                        <a:pt x="417" y="90"/>
                      </a:lnTo>
                      <a:lnTo>
                        <a:pt x="409" y="74"/>
                      </a:lnTo>
                      <a:lnTo>
                        <a:pt x="412" y="54"/>
                      </a:lnTo>
                      <a:lnTo>
                        <a:pt x="409" y="28"/>
                      </a:lnTo>
                      <a:lnTo>
                        <a:pt x="425" y="10"/>
                      </a:lnTo>
                      <a:lnTo>
                        <a:pt x="446" y="2"/>
                      </a:lnTo>
                      <a:lnTo>
                        <a:pt x="466" y="0"/>
                      </a:lnTo>
                      <a:lnTo>
                        <a:pt x="476" y="15"/>
                      </a:lnTo>
                      <a:lnTo>
                        <a:pt x="482" y="31"/>
                      </a:lnTo>
                      <a:lnTo>
                        <a:pt x="489" y="46"/>
                      </a:lnTo>
                      <a:lnTo>
                        <a:pt x="528" y="54"/>
                      </a:lnTo>
                      <a:lnTo>
                        <a:pt x="536" y="69"/>
                      </a:lnTo>
                      <a:lnTo>
                        <a:pt x="543" y="85"/>
                      </a:lnTo>
                      <a:lnTo>
                        <a:pt x="567" y="90"/>
                      </a:lnTo>
                      <a:lnTo>
                        <a:pt x="574" y="105"/>
                      </a:lnTo>
                      <a:lnTo>
                        <a:pt x="590" y="116"/>
                      </a:lnTo>
                      <a:lnTo>
                        <a:pt x="597" y="131"/>
                      </a:lnTo>
                      <a:lnTo>
                        <a:pt x="595" y="149"/>
                      </a:lnTo>
                      <a:lnTo>
                        <a:pt x="579" y="167"/>
                      </a:lnTo>
                      <a:lnTo>
                        <a:pt x="564" y="183"/>
                      </a:lnTo>
                      <a:lnTo>
                        <a:pt x="572" y="198"/>
                      </a:lnTo>
                      <a:lnTo>
                        <a:pt x="569" y="219"/>
                      </a:lnTo>
                      <a:lnTo>
                        <a:pt x="554" y="234"/>
                      </a:lnTo>
                      <a:lnTo>
                        <a:pt x="559" y="250"/>
                      </a:lnTo>
                      <a:lnTo>
                        <a:pt x="567" y="265"/>
                      </a:lnTo>
                      <a:lnTo>
                        <a:pt x="567" y="283"/>
                      </a:lnTo>
                      <a:lnTo>
                        <a:pt x="572" y="298"/>
                      </a:lnTo>
                      <a:lnTo>
                        <a:pt x="577" y="314"/>
                      </a:lnTo>
                      <a:lnTo>
                        <a:pt x="585" y="329"/>
                      </a:lnTo>
                      <a:lnTo>
                        <a:pt x="590" y="345"/>
                      </a:lnTo>
                      <a:lnTo>
                        <a:pt x="621" y="358"/>
                      </a:lnTo>
                      <a:lnTo>
                        <a:pt x="639" y="368"/>
                      </a:lnTo>
                      <a:lnTo>
                        <a:pt x="636" y="386"/>
                      </a:lnTo>
                      <a:lnTo>
                        <a:pt x="621" y="404"/>
                      </a:lnTo>
                      <a:lnTo>
                        <a:pt x="621" y="430"/>
                      </a:lnTo>
                      <a:lnTo>
                        <a:pt x="600" y="437"/>
                      </a:lnTo>
                      <a:lnTo>
                        <a:pt x="567" y="437"/>
                      </a:lnTo>
                      <a:lnTo>
                        <a:pt x="546" y="445"/>
                      </a:lnTo>
                      <a:lnTo>
                        <a:pt x="548" y="473"/>
                      </a:lnTo>
                      <a:lnTo>
                        <a:pt x="556" y="497"/>
                      </a:lnTo>
                      <a:lnTo>
                        <a:pt x="556" y="515"/>
                      </a:lnTo>
                      <a:lnTo>
                        <a:pt x="561" y="530"/>
                      </a:lnTo>
                      <a:lnTo>
                        <a:pt x="587" y="538"/>
                      </a:lnTo>
                      <a:lnTo>
                        <a:pt x="605" y="548"/>
                      </a:lnTo>
                      <a:lnTo>
                        <a:pt x="631" y="553"/>
                      </a:lnTo>
                      <a:lnTo>
                        <a:pt x="649" y="546"/>
                      </a:lnTo>
                      <a:lnTo>
                        <a:pt x="667" y="561"/>
                      </a:lnTo>
                      <a:lnTo>
                        <a:pt x="685" y="574"/>
                      </a:lnTo>
                      <a:lnTo>
                        <a:pt x="706" y="592"/>
                      </a:lnTo>
                      <a:lnTo>
                        <a:pt x="708" y="597"/>
                      </a:lnTo>
                      <a:lnTo>
                        <a:pt x="716" y="613"/>
                      </a:lnTo>
                      <a:lnTo>
                        <a:pt x="736" y="631"/>
                      </a:lnTo>
                      <a:lnTo>
                        <a:pt x="754" y="623"/>
                      </a:lnTo>
                      <a:lnTo>
                        <a:pt x="770" y="633"/>
                      </a:lnTo>
                      <a:lnTo>
                        <a:pt x="788" y="643"/>
                      </a:lnTo>
                      <a:lnTo>
                        <a:pt x="806" y="661"/>
                      </a:lnTo>
                      <a:lnTo>
                        <a:pt x="811" y="667"/>
                      </a:lnTo>
                      <a:lnTo>
                        <a:pt x="814" y="669"/>
                      </a:lnTo>
                      <a:lnTo>
                        <a:pt x="801" y="679"/>
                      </a:lnTo>
                      <a:lnTo>
                        <a:pt x="791" y="697"/>
                      </a:lnTo>
                      <a:lnTo>
                        <a:pt x="783" y="713"/>
                      </a:lnTo>
                      <a:lnTo>
                        <a:pt x="780" y="734"/>
                      </a:lnTo>
                      <a:lnTo>
                        <a:pt x="783" y="736"/>
                      </a:lnTo>
                      <a:lnTo>
                        <a:pt x="754" y="752"/>
                      </a:lnTo>
                      <a:lnTo>
                        <a:pt x="747" y="734"/>
                      </a:lnTo>
                      <a:lnTo>
                        <a:pt x="731" y="726"/>
                      </a:lnTo>
                      <a:lnTo>
                        <a:pt x="716" y="713"/>
                      </a:lnTo>
                      <a:lnTo>
                        <a:pt x="695" y="723"/>
                      </a:lnTo>
                      <a:lnTo>
                        <a:pt x="680" y="739"/>
                      </a:lnTo>
                      <a:lnTo>
                        <a:pt x="662" y="746"/>
                      </a:lnTo>
                      <a:lnTo>
                        <a:pt x="644" y="757"/>
                      </a:lnTo>
                      <a:lnTo>
                        <a:pt x="623" y="767"/>
                      </a:lnTo>
                      <a:lnTo>
                        <a:pt x="615" y="752"/>
                      </a:lnTo>
                      <a:lnTo>
                        <a:pt x="597" y="759"/>
                      </a:lnTo>
                      <a:lnTo>
                        <a:pt x="582" y="777"/>
                      </a:lnTo>
                      <a:lnTo>
                        <a:pt x="561" y="785"/>
                      </a:lnTo>
                      <a:lnTo>
                        <a:pt x="541" y="788"/>
                      </a:lnTo>
                      <a:lnTo>
                        <a:pt x="525" y="803"/>
                      </a:lnTo>
                      <a:lnTo>
                        <a:pt x="518" y="788"/>
                      </a:lnTo>
                      <a:lnTo>
                        <a:pt x="492" y="782"/>
                      </a:lnTo>
                      <a:lnTo>
                        <a:pt x="489" y="800"/>
                      </a:lnTo>
                      <a:lnTo>
                        <a:pt x="484" y="813"/>
                      </a:lnTo>
                      <a:lnTo>
                        <a:pt x="471" y="836"/>
                      </a:lnTo>
                      <a:lnTo>
                        <a:pt x="453" y="844"/>
                      </a:lnTo>
                      <a:lnTo>
                        <a:pt x="440" y="870"/>
                      </a:lnTo>
                      <a:lnTo>
                        <a:pt x="448" y="885"/>
                      </a:lnTo>
                      <a:lnTo>
                        <a:pt x="453" y="901"/>
                      </a:lnTo>
                      <a:lnTo>
                        <a:pt x="451" y="919"/>
                      </a:lnTo>
                      <a:lnTo>
                        <a:pt x="438" y="945"/>
                      </a:lnTo>
                      <a:lnTo>
                        <a:pt x="420" y="952"/>
                      </a:lnTo>
                      <a:lnTo>
                        <a:pt x="402" y="960"/>
                      </a:lnTo>
                      <a:lnTo>
                        <a:pt x="376" y="955"/>
                      </a:lnTo>
                      <a:lnTo>
                        <a:pt x="350" y="950"/>
                      </a:lnTo>
                      <a:lnTo>
                        <a:pt x="340" y="957"/>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0" name="Freeform 20">
                  <a:extLst>
                    <a:ext uri="{FF2B5EF4-FFF2-40B4-BE49-F238E27FC236}">
                      <a16:creationId xmlns:a16="http://schemas.microsoft.com/office/drawing/2014/main" id="{85E146BA-4C92-D7D2-951A-EC5D1D05EA82}"/>
                    </a:ext>
                  </a:extLst>
                </p:cNvPr>
                <p:cNvSpPr>
                  <a:spLocks/>
                </p:cNvSpPr>
                <p:nvPr/>
              </p:nvSpPr>
              <p:spPr bwMode="auto">
                <a:xfrm>
                  <a:off x="2269937" y="1928990"/>
                  <a:ext cx="224246" cy="153282"/>
                </a:xfrm>
                <a:custGeom>
                  <a:avLst/>
                  <a:gdLst>
                    <a:gd name="T0" fmla="*/ 2147483646 w 316"/>
                    <a:gd name="T1" fmla="*/ 2147483646 h 216"/>
                    <a:gd name="T2" fmla="*/ 2147483646 w 316"/>
                    <a:gd name="T3" fmla="*/ 2147483646 h 216"/>
                    <a:gd name="T4" fmla="*/ 2147483646 w 316"/>
                    <a:gd name="T5" fmla="*/ 2147483646 h 216"/>
                    <a:gd name="T6" fmla="*/ 2147483646 w 316"/>
                    <a:gd name="T7" fmla="*/ 2147483646 h 216"/>
                    <a:gd name="T8" fmla="*/ 2147483646 w 316"/>
                    <a:gd name="T9" fmla="*/ 2147483646 h 216"/>
                    <a:gd name="T10" fmla="*/ 2147483646 w 316"/>
                    <a:gd name="T11" fmla="*/ 2147483646 h 216"/>
                    <a:gd name="T12" fmla="*/ 2147483646 w 316"/>
                    <a:gd name="T13" fmla="*/ 2147483646 h 216"/>
                    <a:gd name="T14" fmla="*/ 2147483646 w 316"/>
                    <a:gd name="T15" fmla="*/ 2147483646 h 216"/>
                    <a:gd name="T16" fmla="*/ 2147483646 w 316"/>
                    <a:gd name="T17" fmla="*/ 2147483646 h 216"/>
                    <a:gd name="T18" fmla="*/ 2147483646 w 316"/>
                    <a:gd name="T19" fmla="*/ 2147483646 h 216"/>
                    <a:gd name="T20" fmla="*/ 2147483646 w 316"/>
                    <a:gd name="T21" fmla="*/ 2147483646 h 216"/>
                    <a:gd name="T22" fmla="*/ 2147483646 w 316"/>
                    <a:gd name="T23" fmla="*/ 2147483646 h 216"/>
                    <a:gd name="T24" fmla="*/ 2147483646 w 316"/>
                    <a:gd name="T25" fmla="*/ 2147483646 h 216"/>
                    <a:gd name="T26" fmla="*/ 2147483646 w 316"/>
                    <a:gd name="T27" fmla="*/ 2147483646 h 216"/>
                    <a:gd name="T28" fmla="*/ 2147483646 w 316"/>
                    <a:gd name="T29" fmla="*/ 2147483646 h 216"/>
                    <a:gd name="T30" fmla="*/ 2147483646 w 316"/>
                    <a:gd name="T31" fmla="*/ 2147483646 h 216"/>
                    <a:gd name="T32" fmla="*/ 2147483646 w 316"/>
                    <a:gd name="T33" fmla="*/ 2147483646 h 216"/>
                    <a:gd name="T34" fmla="*/ 2147483646 w 316"/>
                    <a:gd name="T35" fmla="*/ 2147483646 h 216"/>
                    <a:gd name="T36" fmla="*/ 2147483646 w 316"/>
                    <a:gd name="T37" fmla="*/ 2147483646 h 216"/>
                    <a:gd name="T38" fmla="*/ 2147483646 w 316"/>
                    <a:gd name="T39" fmla="*/ 2147483646 h 216"/>
                    <a:gd name="T40" fmla="*/ 2147483646 w 316"/>
                    <a:gd name="T41" fmla="*/ 2147483646 h 216"/>
                    <a:gd name="T42" fmla="*/ 2147483646 w 316"/>
                    <a:gd name="T43" fmla="*/ 2147483646 h 216"/>
                    <a:gd name="T44" fmla="*/ 2147483646 w 316"/>
                    <a:gd name="T45" fmla="*/ 2147483646 h 216"/>
                    <a:gd name="T46" fmla="*/ 2147483646 w 316"/>
                    <a:gd name="T47" fmla="*/ 2147483646 h 216"/>
                    <a:gd name="T48" fmla="*/ 2147483646 w 316"/>
                    <a:gd name="T49" fmla="*/ 2147483646 h 216"/>
                    <a:gd name="T50" fmla="*/ 2147483646 w 316"/>
                    <a:gd name="T51" fmla="*/ 2147483646 h 216"/>
                    <a:gd name="T52" fmla="*/ 2147483646 w 316"/>
                    <a:gd name="T53" fmla="*/ 2147483646 h 216"/>
                    <a:gd name="T54" fmla="*/ 2147483646 w 316"/>
                    <a:gd name="T55" fmla="*/ 2147483646 h 216"/>
                    <a:gd name="T56" fmla="*/ 0 w 316"/>
                    <a:gd name="T57" fmla="*/ 2147483646 h 216"/>
                    <a:gd name="T58" fmla="*/ 2147483646 w 316"/>
                    <a:gd name="T59" fmla="*/ 2147483646 h 216"/>
                    <a:gd name="T60" fmla="*/ 2147483646 w 316"/>
                    <a:gd name="T61" fmla="*/ 2147483646 h 216"/>
                    <a:gd name="T62" fmla="*/ 2147483646 w 316"/>
                    <a:gd name="T63" fmla="*/ 2147483646 h 216"/>
                    <a:gd name="T64" fmla="*/ 2147483646 w 316"/>
                    <a:gd name="T65" fmla="*/ 2147483646 h 216"/>
                    <a:gd name="T66" fmla="*/ 2147483646 w 316"/>
                    <a:gd name="T67" fmla="*/ 2147483646 h 216"/>
                    <a:gd name="T68" fmla="*/ 2147483646 w 316"/>
                    <a:gd name="T69" fmla="*/ 2147483646 h 216"/>
                    <a:gd name="T70" fmla="*/ 2147483646 w 316"/>
                    <a:gd name="T71" fmla="*/ 2147483646 h 216"/>
                    <a:gd name="T72" fmla="*/ 2147483646 w 316"/>
                    <a:gd name="T73" fmla="*/ 2147483646 h 216"/>
                    <a:gd name="T74" fmla="*/ 2147483646 w 316"/>
                    <a:gd name="T75" fmla="*/ 2147483646 h 216"/>
                    <a:gd name="T76" fmla="*/ 2147483646 w 316"/>
                    <a:gd name="T77" fmla="*/ 0 h 216"/>
                    <a:gd name="T78" fmla="*/ 2147483646 w 316"/>
                    <a:gd name="T79" fmla="*/ 0 h 216"/>
                    <a:gd name="T80" fmla="*/ 2147483646 w 316"/>
                    <a:gd name="T81" fmla="*/ 2147483646 h 216"/>
                    <a:gd name="T82" fmla="*/ 2147483646 w 316"/>
                    <a:gd name="T83" fmla="*/ 2147483646 h 216"/>
                    <a:gd name="T84" fmla="*/ 2147483646 w 316"/>
                    <a:gd name="T85" fmla="*/ 2147483646 h 216"/>
                    <a:gd name="T86" fmla="*/ 2147483646 w 316"/>
                    <a:gd name="T87" fmla="*/ 2147483646 h 216"/>
                    <a:gd name="T88" fmla="*/ 2147483646 w 316"/>
                    <a:gd name="T89" fmla="*/ 2147483646 h 216"/>
                    <a:gd name="T90" fmla="*/ 2147483646 w 316"/>
                    <a:gd name="T91" fmla="*/ 2147483646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216">
                      <a:moveTo>
                        <a:pt x="285" y="31"/>
                      </a:moveTo>
                      <a:lnTo>
                        <a:pt x="280" y="41"/>
                      </a:lnTo>
                      <a:lnTo>
                        <a:pt x="293" y="72"/>
                      </a:lnTo>
                      <a:lnTo>
                        <a:pt x="314" y="90"/>
                      </a:lnTo>
                      <a:lnTo>
                        <a:pt x="309" y="108"/>
                      </a:lnTo>
                      <a:lnTo>
                        <a:pt x="316" y="126"/>
                      </a:lnTo>
                      <a:lnTo>
                        <a:pt x="301" y="141"/>
                      </a:lnTo>
                      <a:lnTo>
                        <a:pt x="283" y="149"/>
                      </a:lnTo>
                      <a:lnTo>
                        <a:pt x="267" y="167"/>
                      </a:lnTo>
                      <a:lnTo>
                        <a:pt x="247" y="175"/>
                      </a:lnTo>
                      <a:lnTo>
                        <a:pt x="224" y="170"/>
                      </a:lnTo>
                      <a:lnTo>
                        <a:pt x="195" y="162"/>
                      </a:lnTo>
                      <a:lnTo>
                        <a:pt x="177" y="172"/>
                      </a:lnTo>
                      <a:lnTo>
                        <a:pt x="162" y="188"/>
                      </a:lnTo>
                      <a:lnTo>
                        <a:pt x="141" y="190"/>
                      </a:lnTo>
                      <a:lnTo>
                        <a:pt x="121" y="198"/>
                      </a:lnTo>
                      <a:lnTo>
                        <a:pt x="105" y="216"/>
                      </a:lnTo>
                      <a:lnTo>
                        <a:pt x="103" y="216"/>
                      </a:lnTo>
                      <a:lnTo>
                        <a:pt x="92" y="211"/>
                      </a:lnTo>
                      <a:lnTo>
                        <a:pt x="64" y="206"/>
                      </a:lnTo>
                      <a:lnTo>
                        <a:pt x="48" y="198"/>
                      </a:lnTo>
                      <a:lnTo>
                        <a:pt x="43" y="183"/>
                      </a:lnTo>
                      <a:lnTo>
                        <a:pt x="46" y="162"/>
                      </a:lnTo>
                      <a:lnTo>
                        <a:pt x="46" y="144"/>
                      </a:lnTo>
                      <a:lnTo>
                        <a:pt x="36" y="118"/>
                      </a:lnTo>
                      <a:lnTo>
                        <a:pt x="30" y="105"/>
                      </a:lnTo>
                      <a:lnTo>
                        <a:pt x="12" y="95"/>
                      </a:lnTo>
                      <a:lnTo>
                        <a:pt x="7" y="80"/>
                      </a:lnTo>
                      <a:lnTo>
                        <a:pt x="0" y="64"/>
                      </a:lnTo>
                      <a:lnTo>
                        <a:pt x="23" y="64"/>
                      </a:lnTo>
                      <a:lnTo>
                        <a:pt x="41" y="54"/>
                      </a:lnTo>
                      <a:lnTo>
                        <a:pt x="51" y="49"/>
                      </a:lnTo>
                      <a:lnTo>
                        <a:pt x="69" y="41"/>
                      </a:lnTo>
                      <a:lnTo>
                        <a:pt x="92" y="38"/>
                      </a:lnTo>
                      <a:lnTo>
                        <a:pt x="110" y="28"/>
                      </a:lnTo>
                      <a:lnTo>
                        <a:pt x="126" y="15"/>
                      </a:lnTo>
                      <a:lnTo>
                        <a:pt x="149" y="13"/>
                      </a:lnTo>
                      <a:lnTo>
                        <a:pt x="175" y="18"/>
                      </a:lnTo>
                      <a:lnTo>
                        <a:pt x="190" y="0"/>
                      </a:lnTo>
                      <a:lnTo>
                        <a:pt x="213" y="0"/>
                      </a:lnTo>
                      <a:lnTo>
                        <a:pt x="218" y="15"/>
                      </a:lnTo>
                      <a:lnTo>
                        <a:pt x="226" y="31"/>
                      </a:lnTo>
                      <a:lnTo>
                        <a:pt x="252" y="36"/>
                      </a:lnTo>
                      <a:lnTo>
                        <a:pt x="267" y="20"/>
                      </a:lnTo>
                      <a:lnTo>
                        <a:pt x="291" y="25"/>
                      </a:lnTo>
                      <a:lnTo>
                        <a:pt x="285" y="31"/>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1" name="Freeform 21">
                  <a:extLst>
                    <a:ext uri="{FF2B5EF4-FFF2-40B4-BE49-F238E27FC236}">
                      <a16:creationId xmlns:a16="http://schemas.microsoft.com/office/drawing/2014/main" id="{754A2347-E719-BDD2-384F-FC098912A047}"/>
                    </a:ext>
                  </a:extLst>
                </p:cNvPr>
                <p:cNvSpPr>
                  <a:spLocks/>
                </p:cNvSpPr>
                <p:nvPr/>
              </p:nvSpPr>
              <p:spPr bwMode="auto">
                <a:xfrm>
                  <a:off x="2443089" y="2301550"/>
                  <a:ext cx="517328" cy="270373"/>
                </a:xfrm>
                <a:custGeom>
                  <a:avLst/>
                  <a:gdLst>
                    <a:gd name="T0" fmla="*/ 2147483646 w 729"/>
                    <a:gd name="T1" fmla="*/ 2147483646 h 381"/>
                    <a:gd name="T2" fmla="*/ 2147483646 w 729"/>
                    <a:gd name="T3" fmla="*/ 2147483646 h 381"/>
                    <a:gd name="T4" fmla="*/ 2147483646 w 729"/>
                    <a:gd name="T5" fmla="*/ 2147483646 h 381"/>
                    <a:gd name="T6" fmla="*/ 2147483646 w 729"/>
                    <a:gd name="T7" fmla="*/ 2147483646 h 381"/>
                    <a:gd name="T8" fmla="*/ 2147483646 w 729"/>
                    <a:gd name="T9" fmla="*/ 2147483646 h 381"/>
                    <a:gd name="T10" fmla="*/ 2147483646 w 729"/>
                    <a:gd name="T11" fmla="*/ 2147483646 h 381"/>
                    <a:gd name="T12" fmla="*/ 2147483646 w 729"/>
                    <a:gd name="T13" fmla="*/ 2147483646 h 381"/>
                    <a:gd name="T14" fmla="*/ 2147483646 w 729"/>
                    <a:gd name="T15" fmla="*/ 2147483646 h 381"/>
                    <a:gd name="T16" fmla="*/ 2147483646 w 729"/>
                    <a:gd name="T17" fmla="*/ 2147483646 h 381"/>
                    <a:gd name="T18" fmla="*/ 2147483646 w 729"/>
                    <a:gd name="T19" fmla="*/ 2147483646 h 381"/>
                    <a:gd name="T20" fmla="*/ 2147483646 w 729"/>
                    <a:gd name="T21" fmla="*/ 2147483646 h 381"/>
                    <a:gd name="T22" fmla="*/ 2147483646 w 729"/>
                    <a:gd name="T23" fmla="*/ 2147483646 h 381"/>
                    <a:gd name="T24" fmla="*/ 2147483646 w 729"/>
                    <a:gd name="T25" fmla="*/ 2147483646 h 381"/>
                    <a:gd name="T26" fmla="*/ 2147483646 w 729"/>
                    <a:gd name="T27" fmla="*/ 2147483646 h 381"/>
                    <a:gd name="T28" fmla="*/ 2147483646 w 729"/>
                    <a:gd name="T29" fmla="*/ 2147483646 h 381"/>
                    <a:gd name="T30" fmla="*/ 2147483646 w 729"/>
                    <a:gd name="T31" fmla="*/ 2147483646 h 381"/>
                    <a:gd name="T32" fmla="*/ 2147483646 w 729"/>
                    <a:gd name="T33" fmla="*/ 2147483646 h 381"/>
                    <a:gd name="T34" fmla="*/ 2147483646 w 729"/>
                    <a:gd name="T35" fmla="*/ 2147483646 h 381"/>
                    <a:gd name="T36" fmla="*/ 2147483646 w 729"/>
                    <a:gd name="T37" fmla="*/ 2147483646 h 381"/>
                    <a:gd name="T38" fmla="*/ 2147483646 w 729"/>
                    <a:gd name="T39" fmla="*/ 2147483646 h 381"/>
                    <a:gd name="T40" fmla="*/ 2147483646 w 729"/>
                    <a:gd name="T41" fmla="*/ 2147483646 h 381"/>
                    <a:gd name="T42" fmla="*/ 2147483646 w 729"/>
                    <a:gd name="T43" fmla="*/ 2147483646 h 381"/>
                    <a:gd name="T44" fmla="*/ 2147483646 w 729"/>
                    <a:gd name="T45" fmla="*/ 2147483646 h 381"/>
                    <a:gd name="T46" fmla="*/ 2147483646 w 729"/>
                    <a:gd name="T47" fmla="*/ 2147483646 h 381"/>
                    <a:gd name="T48" fmla="*/ 2147483646 w 729"/>
                    <a:gd name="T49" fmla="*/ 2147483646 h 381"/>
                    <a:gd name="T50" fmla="*/ 2147483646 w 729"/>
                    <a:gd name="T51" fmla="*/ 2147483646 h 381"/>
                    <a:gd name="T52" fmla="*/ 2147483646 w 729"/>
                    <a:gd name="T53" fmla="*/ 2147483646 h 381"/>
                    <a:gd name="T54" fmla="*/ 2147483646 w 729"/>
                    <a:gd name="T55" fmla="*/ 2147483646 h 381"/>
                    <a:gd name="T56" fmla="*/ 2147483646 w 729"/>
                    <a:gd name="T57" fmla="*/ 2147483646 h 381"/>
                    <a:gd name="T58" fmla="*/ 2147483646 w 729"/>
                    <a:gd name="T59" fmla="*/ 2147483646 h 381"/>
                    <a:gd name="T60" fmla="*/ 2147483646 w 729"/>
                    <a:gd name="T61" fmla="*/ 0 h 381"/>
                    <a:gd name="T62" fmla="*/ 2147483646 w 729"/>
                    <a:gd name="T63" fmla="*/ 2147483646 h 381"/>
                    <a:gd name="T64" fmla="*/ 2147483646 w 729"/>
                    <a:gd name="T65" fmla="*/ 2147483646 h 381"/>
                    <a:gd name="T66" fmla="*/ 2147483646 w 729"/>
                    <a:gd name="T67" fmla="*/ 2147483646 h 381"/>
                    <a:gd name="T68" fmla="*/ 2147483646 w 729"/>
                    <a:gd name="T69" fmla="*/ 2147483646 h 381"/>
                    <a:gd name="T70" fmla="*/ 2147483646 w 729"/>
                    <a:gd name="T71" fmla="*/ 2147483646 h 381"/>
                    <a:gd name="T72" fmla="*/ 2147483646 w 729"/>
                    <a:gd name="T73" fmla="*/ 2147483646 h 381"/>
                    <a:gd name="T74" fmla="*/ 2147483646 w 729"/>
                    <a:gd name="T75" fmla="*/ 2147483646 h 381"/>
                    <a:gd name="T76" fmla="*/ 2147483646 w 729"/>
                    <a:gd name="T77" fmla="*/ 2147483646 h 381"/>
                    <a:gd name="T78" fmla="*/ 2147483646 w 729"/>
                    <a:gd name="T79" fmla="*/ 2147483646 h 381"/>
                    <a:gd name="T80" fmla="*/ 2147483646 w 729"/>
                    <a:gd name="T81" fmla="*/ 2147483646 h 381"/>
                    <a:gd name="T82" fmla="*/ 2147483646 w 729"/>
                    <a:gd name="T83" fmla="*/ 2147483646 h 381"/>
                    <a:gd name="T84" fmla="*/ 2147483646 w 729"/>
                    <a:gd name="T85" fmla="*/ 2147483646 h 381"/>
                    <a:gd name="T86" fmla="*/ 2147483646 w 729"/>
                    <a:gd name="T87" fmla="*/ 2147483646 h 381"/>
                    <a:gd name="T88" fmla="*/ 2147483646 w 729"/>
                    <a:gd name="T89" fmla="*/ 2147483646 h 381"/>
                    <a:gd name="T90" fmla="*/ 2147483646 w 729"/>
                    <a:gd name="T91" fmla="*/ 2147483646 h 381"/>
                    <a:gd name="T92" fmla="*/ 2147483646 w 729"/>
                    <a:gd name="T93" fmla="*/ 2147483646 h 381"/>
                    <a:gd name="T94" fmla="*/ 2147483646 w 729"/>
                    <a:gd name="T95" fmla="*/ 2147483646 h 381"/>
                    <a:gd name="T96" fmla="*/ 2147483646 w 729"/>
                    <a:gd name="T97" fmla="*/ 2147483646 h 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9" h="381">
                      <a:moveTo>
                        <a:pt x="16" y="381"/>
                      </a:moveTo>
                      <a:lnTo>
                        <a:pt x="36" y="373"/>
                      </a:lnTo>
                      <a:lnTo>
                        <a:pt x="54" y="363"/>
                      </a:lnTo>
                      <a:lnTo>
                        <a:pt x="77" y="363"/>
                      </a:lnTo>
                      <a:lnTo>
                        <a:pt x="95" y="353"/>
                      </a:lnTo>
                      <a:lnTo>
                        <a:pt x="124" y="340"/>
                      </a:lnTo>
                      <a:lnTo>
                        <a:pt x="142" y="332"/>
                      </a:lnTo>
                      <a:lnTo>
                        <a:pt x="162" y="322"/>
                      </a:lnTo>
                      <a:lnTo>
                        <a:pt x="178" y="306"/>
                      </a:lnTo>
                      <a:lnTo>
                        <a:pt x="186" y="273"/>
                      </a:lnTo>
                      <a:lnTo>
                        <a:pt x="198" y="250"/>
                      </a:lnTo>
                      <a:lnTo>
                        <a:pt x="211" y="226"/>
                      </a:lnTo>
                      <a:lnTo>
                        <a:pt x="224" y="208"/>
                      </a:lnTo>
                      <a:lnTo>
                        <a:pt x="245" y="201"/>
                      </a:lnTo>
                      <a:lnTo>
                        <a:pt x="260" y="185"/>
                      </a:lnTo>
                      <a:lnTo>
                        <a:pt x="273" y="160"/>
                      </a:lnTo>
                      <a:lnTo>
                        <a:pt x="283" y="134"/>
                      </a:lnTo>
                      <a:lnTo>
                        <a:pt x="301" y="121"/>
                      </a:lnTo>
                      <a:lnTo>
                        <a:pt x="317" y="103"/>
                      </a:lnTo>
                      <a:lnTo>
                        <a:pt x="335" y="95"/>
                      </a:lnTo>
                      <a:lnTo>
                        <a:pt x="355" y="85"/>
                      </a:lnTo>
                      <a:lnTo>
                        <a:pt x="379" y="90"/>
                      </a:lnTo>
                      <a:lnTo>
                        <a:pt x="415" y="93"/>
                      </a:lnTo>
                      <a:lnTo>
                        <a:pt x="438" y="90"/>
                      </a:lnTo>
                      <a:lnTo>
                        <a:pt x="453" y="103"/>
                      </a:lnTo>
                      <a:lnTo>
                        <a:pt x="482" y="108"/>
                      </a:lnTo>
                      <a:lnTo>
                        <a:pt x="507" y="116"/>
                      </a:lnTo>
                      <a:lnTo>
                        <a:pt x="523" y="123"/>
                      </a:lnTo>
                      <a:lnTo>
                        <a:pt x="538" y="134"/>
                      </a:lnTo>
                      <a:lnTo>
                        <a:pt x="569" y="149"/>
                      </a:lnTo>
                      <a:lnTo>
                        <a:pt x="585" y="160"/>
                      </a:lnTo>
                      <a:lnTo>
                        <a:pt x="613" y="172"/>
                      </a:lnTo>
                      <a:lnTo>
                        <a:pt x="634" y="190"/>
                      </a:lnTo>
                      <a:lnTo>
                        <a:pt x="649" y="201"/>
                      </a:lnTo>
                      <a:lnTo>
                        <a:pt x="664" y="203"/>
                      </a:lnTo>
                      <a:lnTo>
                        <a:pt x="685" y="203"/>
                      </a:lnTo>
                      <a:lnTo>
                        <a:pt x="703" y="214"/>
                      </a:lnTo>
                      <a:lnTo>
                        <a:pt x="729" y="219"/>
                      </a:lnTo>
                      <a:lnTo>
                        <a:pt x="724" y="206"/>
                      </a:lnTo>
                      <a:lnTo>
                        <a:pt x="711" y="203"/>
                      </a:lnTo>
                      <a:lnTo>
                        <a:pt x="701" y="185"/>
                      </a:lnTo>
                      <a:lnTo>
                        <a:pt x="680" y="167"/>
                      </a:lnTo>
                      <a:lnTo>
                        <a:pt x="664" y="157"/>
                      </a:lnTo>
                      <a:lnTo>
                        <a:pt x="659" y="142"/>
                      </a:lnTo>
                      <a:lnTo>
                        <a:pt x="641" y="131"/>
                      </a:lnTo>
                      <a:lnTo>
                        <a:pt x="634" y="111"/>
                      </a:lnTo>
                      <a:lnTo>
                        <a:pt x="613" y="100"/>
                      </a:lnTo>
                      <a:lnTo>
                        <a:pt x="608" y="85"/>
                      </a:lnTo>
                      <a:lnTo>
                        <a:pt x="582" y="80"/>
                      </a:lnTo>
                      <a:lnTo>
                        <a:pt x="559" y="80"/>
                      </a:lnTo>
                      <a:lnTo>
                        <a:pt x="554" y="64"/>
                      </a:lnTo>
                      <a:lnTo>
                        <a:pt x="564" y="41"/>
                      </a:lnTo>
                      <a:lnTo>
                        <a:pt x="549" y="31"/>
                      </a:lnTo>
                      <a:lnTo>
                        <a:pt x="533" y="21"/>
                      </a:lnTo>
                      <a:lnTo>
                        <a:pt x="510" y="21"/>
                      </a:lnTo>
                      <a:lnTo>
                        <a:pt x="487" y="23"/>
                      </a:lnTo>
                      <a:lnTo>
                        <a:pt x="458" y="39"/>
                      </a:lnTo>
                      <a:lnTo>
                        <a:pt x="451" y="21"/>
                      </a:lnTo>
                      <a:lnTo>
                        <a:pt x="435" y="13"/>
                      </a:lnTo>
                      <a:lnTo>
                        <a:pt x="420" y="0"/>
                      </a:lnTo>
                      <a:lnTo>
                        <a:pt x="399" y="10"/>
                      </a:lnTo>
                      <a:lnTo>
                        <a:pt x="384" y="26"/>
                      </a:lnTo>
                      <a:lnTo>
                        <a:pt x="366" y="33"/>
                      </a:lnTo>
                      <a:lnTo>
                        <a:pt x="348" y="44"/>
                      </a:lnTo>
                      <a:lnTo>
                        <a:pt x="327" y="54"/>
                      </a:lnTo>
                      <a:lnTo>
                        <a:pt x="319" y="39"/>
                      </a:lnTo>
                      <a:lnTo>
                        <a:pt x="301" y="46"/>
                      </a:lnTo>
                      <a:lnTo>
                        <a:pt x="286" y="64"/>
                      </a:lnTo>
                      <a:lnTo>
                        <a:pt x="265" y="72"/>
                      </a:lnTo>
                      <a:lnTo>
                        <a:pt x="245" y="75"/>
                      </a:lnTo>
                      <a:lnTo>
                        <a:pt x="229" y="90"/>
                      </a:lnTo>
                      <a:lnTo>
                        <a:pt x="222" y="75"/>
                      </a:lnTo>
                      <a:lnTo>
                        <a:pt x="196" y="69"/>
                      </a:lnTo>
                      <a:lnTo>
                        <a:pt x="193" y="87"/>
                      </a:lnTo>
                      <a:lnTo>
                        <a:pt x="188" y="100"/>
                      </a:lnTo>
                      <a:lnTo>
                        <a:pt x="175" y="123"/>
                      </a:lnTo>
                      <a:lnTo>
                        <a:pt x="157" y="131"/>
                      </a:lnTo>
                      <a:lnTo>
                        <a:pt x="144" y="157"/>
                      </a:lnTo>
                      <a:lnTo>
                        <a:pt x="152" y="172"/>
                      </a:lnTo>
                      <a:lnTo>
                        <a:pt x="157" y="188"/>
                      </a:lnTo>
                      <a:lnTo>
                        <a:pt x="155" y="206"/>
                      </a:lnTo>
                      <a:lnTo>
                        <a:pt x="142" y="232"/>
                      </a:lnTo>
                      <a:lnTo>
                        <a:pt x="124" y="239"/>
                      </a:lnTo>
                      <a:lnTo>
                        <a:pt x="106" y="247"/>
                      </a:lnTo>
                      <a:lnTo>
                        <a:pt x="80" y="242"/>
                      </a:lnTo>
                      <a:lnTo>
                        <a:pt x="54" y="237"/>
                      </a:lnTo>
                      <a:lnTo>
                        <a:pt x="44" y="244"/>
                      </a:lnTo>
                      <a:lnTo>
                        <a:pt x="41" y="247"/>
                      </a:lnTo>
                      <a:lnTo>
                        <a:pt x="59" y="270"/>
                      </a:lnTo>
                      <a:lnTo>
                        <a:pt x="47" y="296"/>
                      </a:lnTo>
                      <a:lnTo>
                        <a:pt x="26" y="306"/>
                      </a:lnTo>
                      <a:lnTo>
                        <a:pt x="10" y="319"/>
                      </a:lnTo>
                      <a:lnTo>
                        <a:pt x="8" y="340"/>
                      </a:lnTo>
                      <a:lnTo>
                        <a:pt x="5" y="360"/>
                      </a:lnTo>
                      <a:lnTo>
                        <a:pt x="0" y="371"/>
                      </a:lnTo>
                      <a:lnTo>
                        <a:pt x="3" y="378"/>
                      </a:lnTo>
                      <a:lnTo>
                        <a:pt x="16" y="381"/>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2" name="Freeform 22">
                  <a:extLst>
                    <a:ext uri="{FF2B5EF4-FFF2-40B4-BE49-F238E27FC236}">
                      <a16:creationId xmlns:a16="http://schemas.microsoft.com/office/drawing/2014/main" id="{95DCE387-452F-2FF0-BD54-1758EA0B139A}"/>
                    </a:ext>
                  </a:extLst>
                </p:cNvPr>
                <p:cNvSpPr>
                  <a:spLocks/>
                </p:cNvSpPr>
                <p:nvPr/>
              </p:nvSpPr>
              <p:spPr bwMode="auto">
                <a:xfrm>
                  <a:off x="2893001" y="2354153"/>
                  <a:ext cx="580485" cy="589711"/>
                </a:xfrm>
                <a:custGeom>
                  <a:avLst/>
                  <a:gdLst>
                    <a:gd name="T0" fmla="*/ 2147483646 w 818"/>
                    <a:gd name="T1" fmla="*/ 2147483646 h 831"/>
                    <a:gd name="T2" fmla="*/ 2147483646 w 818"/>
                    <a:gd name="T3" fmla="*/ 2147483646 h 831"/>
                    <a:gd name="T4" fmla="*/ 0 w 818"/>
                    <a:gd name="T5" fmla="*/ 2147483646 h 831"/>
                    <a:gd name="T6" fmla="*/ 2147483646 w 818"/>
                    <a:gd name="T7" fmla="*/ 0 h 831"/>
                    <a:gd name="T8" fmla="*/ 2147483646 w 818"/>
                    <a:gd name="T9" fmla="*/ 2147483646 h 831"/>
                    <a:gd name="T10" fmla="*/ 2147483646 w 818"/>
                    <a:gd name="T11" fmla="*/ 2147483646 h 831"/>
                    <a:gd name="T12" fmla="*/ 2147483646 w 818"/>
                    <a:gd name="T13" fmla="*/ 2147483646 h 831"/>
                    <a:gd name="T14" fmla="*/ 2147483646 w 818"/>
                    <a:gd name="T15" fmla="*/ 2147483646 h 831"/>
                    <a:gd name="T16" fmla="*/ 2147483646 w 818"/>
                    <a:gd name="T17" fmla="*/ 2147483646 h 831"/>
                    <a:gd name="T18" fmla="*/ 2147483646 w 818"/>
                    <a:gd name="T19" fmla="*/ 2147483646 h 831"/>
                    <a:gd name="T20" fmla="*/ 2147483646 w 818"/>
                    <a:gd name="T21" fmla="*/ 2147483646 h 831"/>
                    <a:gd name="T22" fmla="*/ 2147483646 w 818"/>
                    <a:gd name="T23" fmla="*/ 2147483646 h 831"/>
                    <a:gd name="T24" fmla="*/ 2147483646 w 818"/>
                    <a:gd name="T25" fmla="*/ 2147483646 h 831"/>
                    <a:gd name="T26" fmla="*/ 2147483646 w 818"/>
                    <a:gd name="T27" fmla="*/ 2147483646 h 831"/>
                    <a:gd name="T28" fmla="*/ 2147483646 w 818"/>
                    <a:gd name="T29" fmla="*/ 2147483646 h 831"/>
                    <a:gd name="T30" fmla="*/ 2147483646 w 818"/>
                    <a:gd name="T31" fmla="*/ 2147483646 h 831"/>
                    <a:gd name="T32" fmla="*/ 2147483646 w 818"/>
                    <a:gd name="T33" fmla="*/ 2147483646 h 831"/>
                    <a:gd name="T34" fmla="*/ 2147483646 w 818"/>
                    <a:gd name="T35" fmla="*/ 2147483646 h 831"/>
                    <a:gd name="T36" fmla="*/ 2147483646 w 818"/>
                    <a:gd name="T37" fmla="*/ 2147483646 h 831"/>
                    <a:gd name="T38" fmla="*/ 2147483646 w 818"/>
                    <a:gd name="T39" fmla="*/ 2147483646 h 831"/>
                    <a:gd name="T40" fmla="*/ 2147483646 w 818"/>
                    <a:gd name="T41" fmla="*/ 2147483646 h 831"/>
                    <a:gd name="T42" fmla="*/ 2147483646 w 818"/>
                    <a:gd name="T43" fmla="*/ 2147483646 h 831"/>
                    <a:gd name="T44" fmla="*/ 2147483646 w 818"/>
                    <a:gd name="T45" fmla="*/ 2147483646 h 831"/>
                    <a:gd name="T46" fmla="*/ 2147483646 w 818"/>
                    <a:gd name="T47" fmla="*/ 2147483646 h 831"/>
                    <a:gd name="T48" fmla="*/ 2147483646 w 818"/>
                    <a:gd name="T49" fmla="*/ 2147483646 h 831"/>
                    <a:gd name="T50" fmla="*/ 2147483646 w 818"/>
                    <a:gd name="T51" fmla="*/ 2147483646 h 831"/>
                    <a:gd name="T52" fmla="*/ 2147483646 w 818"/>
                    <a:gd name="T53" fmla="*/ 2147483646 h 831"/>
                    <a:gd name="T54" fmla="*/ 2147483646 w 818"/>
                    <a:gd name="T55" fmla="*/ 2147483646 h 831"/>
                    <a:gd name="T56" fmla="*/ 2147483646 w 818"/>
                    <a:gd name="T57" fmla="*/ 2147483646 h 831"/>
                    <a:gd name="T58" fmla="*/ 2147483646 w 818"/>
                    <a:gd name="T59" fmla="*/ 2147483646 h 831"/>
                    <a:gd name="T60" fmla="*/ 2147483646 w 818"/>
                    <a:gd name="T61" fmla="*/ 2147483646 h 831"/>
                    <a:gd name="T62" fmla="*/ 2147483646 w 818"/>
                    <a:gd name="T63" fmla="*/ 2147483646 h 831"/>
                    <a:gd name="T64" fmla="*/ 2147483646 w 818"/>
                    <a:gd name="T65" fmla="*/ 2147483646 h 831"/>
                    <a:gd name="T66" fmla="*/ 2147483646 w 818"/>
                    <a:gd name="T67" fmla="*/ 2147483646 h 831"/>
                    <a:gd name="T68" fmla="*/ 2147483646 w 818"/>
                    <a:gd name="T69" fmla="*/ 2147483646 h 831"/>
                    <a:gd name="T70" fmla="*/ 2147483646 w 818"/>
                    <a:gd name="T71" fmla="*/ 2147483646 h 831"/>
                    <a:gd name="T72" fmla="*/ 2147483646 w 818"/>
                    <a:gd name="T73" fmla="*/ 2147483646 h 831"/>
                    <a:gd name="T74" fmla="*/ 2147483646 w 818"/>
                    <a:gd name="T75" fmla="*/ 2147483646 h 831"/>
                    <a:gd name="T76" fmla="*/ 2147483646 w 818"/>
                    <a:gd name="T77" fmla="*/ 2147483646 h 831"/>
                    <a:gd name="T78" fmla="*/ 2147483646 w 818"/>
                    <a:gd name="T79" fmla="*/ 2147483646 h 831"/>
                    <a:gd name="T80" fmla="*/ 2147483646 w 818"/>
                    <a:gd name="T81" fmla="*/ 2147483646 h 831"/>
                    <a:gd name="T82" fmla="*/ 2147483646 w 818"/>
                    <a:gd name="T83" fmla="*/ 2147483646 h 831"/>
                    <a:gd name="T84" fmla="*/ 2147483646 w 818"/>
                    <a:gd name="T85" fmla="*/ 2147483646 h 831"/>
                    <a:gd name="T86" fmla="*/ 2147483646 w 818"/>
                    <a:gd name="T87" fmla="*/ 2147483646 h 831"/>
                    <a:gd name="T88" fmla="*/ 2147483646 w 818"/>
                    <a:gd name="T89" fmla="*/ 2147483646 h 831"/>
                    <a:gd name="T90" fmla="*/ 2147483646 w 818"/>
                    <a:gd name="T91" fmla="*/ 2147483646 h 831"/>
                    <a:gd name="T92" fmla="*/ 2147483646 w 818"/>
                    <a:gd name="T93" fmla="*/ 2147483646 h 831"/>
                    <a:gd name="T94" fmla="*/ 2147483646 w 818"/>
                    <a:gd name="T95" fmla="*/ 2147483646 h 831"/>
                    <a:gd name="T96" fmla="*/ 2147483646 w 818"/>
                    <a:gd name="T97" fmla="*/ 2147483646 h 831"/>
                    <a:gd name="T98" fmla="*/ 2147483646 w 818"/>
                    <a:gd name="T99" fmla="*/ 2147483646 h 8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18" h="831">
                      <a:moveTo>
                        <a:pt x="95" y="152"/>
                      </a:moveTo>
                      <a:lnTo>
                        <a:pt x="90" y="139"/>
                      </a:lnTo>
                      <a:lnTo>
                        <a:pt x="77" y="141"/>
                      </a:lnTo>
                      <a:lnTo>
                        <a:pt x="67" y="118"/>
                      </a:lnTo>
                      <a:lnTo>
                        <a:pt x="46" y="100"/>
                      </a:lnTo>
                      <a:lnTo>
                        <a:pt x="30" y="90"/>
                      </a:lnTo>
                      <a:lnTo>
                        <a:pt x="25" y="75"/>
                      </a:lnTo>
                      <a:lnTo>
                        <a:pt x="7" y="64"/>
                      </a:lnTo>
                      <a:lnTo>
                        <a:pt x="0" y="49"/>
                      </a:lnTo>
                      <a:lnTo>
                        <a:pt x="28" y="8"/>
                      </a:lnTo>
                      <a:lnTo>
                        <a:pt x="46" y="0"/>
                      </a:lnTo>
                      <a:lnTo>
                        <a:pt x="69" y="0"/>
                      </a:lnTo>
                      <a:lnTo>
                        <a:pt x="95" y="5"/>
                      </a:lnTo>
                      <a:lnTo>
                        <a:pt x="103" y="20"/>
                      </a:lnTo>
                      <a:lnTo>
                        <a:pt x="121" y="31"/>
                      </a:lnTo>
                      <a:lnTo>
                        <a:pt x="144" y="36"/>
                      </a:lnTo>
                      <a:lnTo>
                        <a:pt x="162" y="49"/>
                      </a:lnTo>
                      <a:lnTo>
                        <a:pt x="177" y="56"/>
                      </a:lnTo>
                      <a:lnTo>
                        <a:pt x="200" y="56"/>
                      </a:lnTo>
                      <a:lnTo>
                        <a:pt x="221" y="75"/>
                      </a:lnTo>
                      <a:lnTo>
                        <a:pt x="236" y="85"/>
                      </a:lnTo>
                      <a:lnTo>
                        <a:pt x="252" y="95"/>
                      </a:lnTo>
                      <a:lnTo>
                        <a:pt x="270" y="105"/>
                      </a:lnTo>
                      <a:lnTo>
                        <a:pt x="285" y="116"/>
                      </a:lnTo>
                      <a:lnTo>
                        <a:pt x="309" y="113"/>
                      </a:lnTo>
                      <a:lnTo>
                        <a:pt x="342" y="116"/>
                      </a:lnTo>
                      <a:lnTo>
                        <a:pt x="365" y="113"/>
                      </a:lnTo>
                      <a:lnTo>
                        <a:pt x="388" y="113"/>
                      </a:lnTo>
                      <a:lnTo>
                        <a:pt x="412" y="111"/>
                      </a:lnTo>
                      <a:lnTo>
                        <a:pt x="432" y="108"/>
                      </a:lnTo>
                      <a:lnTo>
                        <a:pt x="463" y="98"/>
                      </a:lnTo>
                      <a:lnTo>
                        <a:pt x="481" y="87"/>
                      </a:lnTo>
                      <a:lnTo>
                        <a:pt x="497" y="69"/>
                      </a:lnTo>
                      <a:lnTo>
                        <a:pt x="515" y="62"/>
                      </a:lnTo>
                      <a:lnTo>
                        <a:pt x="538" y="62"/>
                      </a:lnTo>
                      <a:lnTo>
                        <a:pt x="543" y="75"/>
                      </a:lnTo>
                      <a:lnTo>
                        <a:pt x="561" y="87"/>
                      </a:lnTo>
                      <a:lnTo>
                        <a:pt x="579" y="77"/>
                      </a:lnTo>
                      <a:lnTo>
                        <a:pt x="602" y="75"/>
                      </a:lnTo>
                      <a:lnTo>
                        <a:pt x="610" y="90"/>
                      </a:lnTo>
                      <a:lnTo>
                        <a:pt x="625" y="100"/>
                      </a:lnTo>
                      <a:lnTo>
                        <a:pt x="623" y="121"/>
                      </a:lnTo>
                      <a:lnTo>
                        <a:pt x="610" y="147"/>
                      </a:lnTo>
                      <a:lnTo>
                        <a:pt x="628" y="154"/>
                      </a:lnTo>
                      <a:lnTo>
                        <a:pt x="633" y="170"/>
                      </a:lnTo>
                      <a:lnTo>
                        <a:pt x="633" y="190"/>
                      </a:lnTo>
                      <a:lnTo>
                        <a:pt x="661" y="203"/>
                      </a:lnTo>
                      <a:lnTo>
                        <a:pt x="677" y="214"/>
                      </a:lnTo>
                      <a:lnTo>
                        <a:pt x="687" y="214"/>
                      </a:lnTo>
                      <a:lnTo>
                        <a:pt x="710" y="219"/>
                      </a:lnTo>
                      <a:lnTo>
                        <a:pt x="731" y="219"/>
                      </a:lnTo>
                      <a:lnTo>
                        <a:pt x="749" y="216"/>
                      </a:lnTo>
                      <a:lnTo>
                        <a:pt x="767" y="208"/>
                      </a:lnTo>
                      <a:lnTo>
                        <a:pt x="790" y="208"/>
                      </a:lnTo>
                      <a:lnTo>
                        <a:pt x="798" y="211"/>
                      </a:lnTo>
                      <a:lnTo>
                        <a:pt x="803" y="224"/>
                      </a:lnTo>
                      <a:lnTo>
                        <a:pt x="803" y="229"/>
                      </a:lnTo>
                      <a:lnTo>
                        <a:pt x="800" y="229"/>
                      </a:lnTo>
                      <a:lnTo>
                        <a:pt x="785" y="224"/>
                      </a:lnTo>
                      <a:lnTo>
                        <a:pt x="777" y="229"/>
                      </a:lnTo>
                      <a:lnTo>
                        <a:pt x="775" y="250"/>
                      </a:lnTo>
                      <a:lnTo>
                        <a:pt x="785" y="260"/>
                      </a:lnTo>
                      <a:lnTo>
                        <a:pt x="800" y="270"/>
                      </a:lnTo>
                      <a:lnTo>
                        <a:pt x="798" y="275"/>
                      </a:lnTo>
                      <a:lnTo>
                        <a:pt x="787" y="299"/>
                      </a:lnTo>
                      <a:lnTo>
                        <a:pt x="769" y="317"/>
                      </a:lnTo>
                      <a:lnTo>
                        <a:pt x="767" y="335"/>
                      </a:lnTo>
                      <a:lnTo>
                        <a:pt x="772" y="353"/>
                      </a:lnTo>
                      <a:lnTo>
                        <a:pt x="775" y="371"/>
                      </a:lnTo>
                      <a:lnTo>
                        <a:pt x="777" y="383"/>
                      </a:lnTo>
                      <a:lnTo>
                        <a:pt x="800" y="391"/>
                      </a:lnTo>
                      <a:lnTo>
                        <a:pt x="816" y="389"/>
                      </a:lnTo>
                      <a:lnTo>
                        <a:pt x="818" y="396"/>
                      </a:lnTo>
                      <a:lnTo>
                        <a:pt x="808" y="407"/>
                      </a:lnTo>
                      <a:lnTo>
                        <a:pt x="772" y="440"/>
                      </a:lnTo>
                      <a:lnTo>
                        <a:pt x="751" y="456"/>
                      </a:lnTo>
                      <a:lnTo>
                        <a:pt x="739" y="476"/>
                      </a:lnTo>
                      <a:lnTo>
                        <a:pt x="736" y="494"/>
                      </a:lnTo>
                      <a:lnTo>
                        <a:pt x="733" y="512"/>
                      </a:lnTo>
                      <a:lnTo>
                        <a:pt x="736" y="541"/>
                      </a:lnTo>
                      <a:lnTo>
                        <a:pt x="736" y="569"/>
                      </a:lnTo>
                      <a:lnTo>
                        <a:pt x="733" y="587"/>
                      </a:lnTo>
                      <a:lnTo>
                        <a:pt x="723" y="610"/>
                      </a:lnTo>
                      <a:lnTo>
                        <a:pt x="715" y="623"/>
                      </a:lnTo>
                      <a:lnTo>
                        <a:pt x="713" y="641"/>
                      </a:lnTo>
                      <a:lnTo>
                        <a:pt x="710" y="662"/>
                      </a:lnTo>
                      <a:lnTo>
                        <a:pt x="697" y="687"/>
                      </a:lnTo>
                      <a:lnTo>
                        <a:pt x="687" y="710"/>
                      </a:lnTo>
                      <a:lnTo>
                        <a:pt x="672" y="726"/>
                      </a:lnTo>
                      <a:lnTo>
                        <a:pt x="656" y="741"/>
                      </a:lnTo>
                      <a:lnTo>
                        <a:pt x="661" y="757"/>
                      </a:lnTo>
                      <a:lnTo>
                        <a:pt x="661" y="777"/>
                      </a:lnTo>
                      <a:lnTo>
                        <a:pt x="643" y="793"/>
                      </a:lnTo>
                      <a:lnTo>
                        <a:pt x="620" y="793"/>
                      </a:lnTo>
                      <a:lnTo>
                        <a:pt x="607" y="811"/>
                      </a:lnTo>
                      <a:lnTo>
                        <a:pt x="594" y="808"/>
                      </a:lnTo>
                      <a:lnTo>
                        <a:pt x="566" y="803"/>
                      </a:lnTo>
                      <a:lnTo>
                        <a:pt x="545" y="803"/>
                      </a:lnTo>
                      <a:lnTo>
                        <a:pt x="533" y="826"/>
                      </a:lnTo>
                      <a:lnTo>
                        <a:pt x="509" y="831"/>
                      </a:lnTo>
                      <a:lnTo>
                        <a:pt x="494" y="819"/>
                      </a:lnTo>
                      <a:lnTo>
                        <a:pt x="509" y="803"/>
                      </a:lnTo>
                      <a:lnTo>
                        <a:pt x="530" y="793"/>
                      </a:lnTo>
                      <a:lnTo>
                        <a:pt x="530" y="775"/>
                      </a:lnTo>
                      <a:lnTo>
                        <a:pt x="522" y="759"/>
                      </a:lnTo>
                      <a:lnTo>
                        <a:pt x="517" y="744"/>
                      </a:lnTo>
                      <a:lnTo>
                        <a:pt x="494" y="746"/>
                      </a:lnTo>
                      <a:lnTo>
                        <a:pt x="473" y="728"/>
                      </a:lnTo>
                      <a:lnTo>
                        <a:pt x="458" y="718"/>
                      </a:lnTo>
                      <a:lnTo>
                        <a:pt x="450" y="703"/>
                      </a:lnTo>
                      <a:lnTo>
                        <a:pt x="445" y="687"/>
                      </a:lnTo>
                      <a:lnTo>
                        <a:pt x="414" y="674"/>
                      </a:lnTo>
                      <a:lnTo>
                        <a:pt x="391" y="667"/>
                      </a:lnTo>
                      <a:lnTo>
                        <a:pt x="373" y="656"/>
                      </a:lnTo>
                      <a:lnTo>
                        <a:pt x="388" y="641"/>
                      </a:lnTo>
                      <a:lnTo>
                        <a:pt x="383" y="625"/>
                      </a:lnTo>
                      <a:lnTo>
                        <a:pt x="373" y="610"/>
                      </a:lnTo>
                      <a:lnTo>
                        <a:pt x="345" y="597"/>
                      </a:lnTo>
                      <a:lnTo>
                        <a:pt x="324" y="597"/>
                      </a:lnTo>
                      <a:lnTo>
                        <a:pt x="296" y="613"/>
                      </a:lnTo>
                      <a:lnTo>
                        <a:pt x="288" y="597"/>
                      </a:lnTo>
                      <a:lnTo>
                        <a:pt x="291" y="577"/>
                      </a:lnTo>
                      <a:lnTo>
                        <a:pt x="303" y="553"/>
                      </a:lnTo>
                      <a:lnTo>
                        <a:pt x="306" y="533"/>
                      </a:lnTo>
                      <a:lnTo>
                        <a:pt x="309" y="515"/>
                      </a:lnTo>
                      <a:lnTo>
                        <a:pt x="301" y="499"/>
                      </a:lnTo>
                      <a:lnTo>
                        <a:pt x="291" y="476"/>
                      </a:lnTo>
                      <a:lnTo>
                        <a:pt x="280" y="456"/>
                      </a:lnTo>
                      <a:lnTo>
                        <a:pt x="272" y="440"/>
                      </a:lnTo>
                      <a:lnTo>
                        <a:pt x="257" y="430"/>
                      </a:lnTo>
                      <a:lnTo>
                        <a:pt x="236" y="412"/>
                      </a:lnTo>
                      <a:lnTo>
                        <a:pt x="229" y="396"/>
                      </a:lnTo>
                      <a:lnTo>
                        <a:pt x="221" y="376"/>
                      </a:lnTo>
                      <a:lnTo>
                        <a:pt x="213" y="360"/>
                      </a:lnTo>
                      <a:lnTo>
                        <a:pt x="216" y="340"/>
                      </a:lnTo>
                      <a:lnTo>
                        <a:pt x="218" y="322"/>
                      </a:lnTo>
                      <a:lnTo>
                        <a:pt x="208" y="299"/>
                      </a:lnTo>
                      <a:lnTo>
                        <a:pt x="206" y="270"/>
                      </a:lnTo>
                      <a:lnTo>
                        <a:pt x="195" y="250"/>
                      </a:lnTo>
                      <a:lnTo>
                        <a:pt x="188" y="229"/>
                      </a:lnTo>
                      <a:lnTo>
                        <a:pt x="180" y="211"/>
                      </a:lnTo>
                      <a:lnTo>
                        <a:pt x="159" y="193"/>
                      </a:lnTo>
                      <a:lnTo>
                        <a:pt x="136" y="167"/>
                      </a:lnTo>
                      <a:lnTo>
                        <a:pt x="121" y="157"/>
                      </a:lnTo>
                      <a:lnTo>
                        <a:pt x="97" y="152"/>
                      </a:lnTo>
                      <a:lnTo>
                        <a:pt x="95" y="152"/>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3" name="Freeform 23">
                  <a:extLst>
                    <a:ext uri="{FF2B5EF4-FFF2-40B4-BE49-F238E27FC236}">
                      <a16:creationId xmlns:a16="http://schemas.microsoft.com/office/drawing/2014/main" id="{ADE7EEB1-8B5A-CD51-E279-750964D2B5E7}"/>
                    </a:ext>
                  </a:extLst>
                </p:cNvPr>
                <p:cNvSpPr>
                  <a:spLocks/>
                </p:cNvSpPr>
                <p:nvPr/>
              </p:nvSpPr>
              <p:spPr bwMode="auto">
                <a:xfrm>
                  <a:off x="3482711" y="2416512"/>
                  <a:ext cx="31224" cy="36901"/>
                </a:xfrm>
                <a:custGeom>
                  <a:avLst/>
                  <a:gdLst>
                    <a:gd name="T0" fmla="*/ 2147483646 w 44"/>
                    <a:gd name="T1" fmla="*/ 2147483646 h 52"/>
                    <a:gd name="T2" fmla="*/ 2147483646 w 44"/>
                    <a:gd name="T3" fmla="*/ 2147483646 h 52"/>
                    <a:gd name="T4" fmla="*/ 2147483646 w 44"/>
                    <a:gd name="T5" fmla="*/ 2147483646 h 52"/>
                    <a:gd name="T6" fmla="*/ 2147483646 w 44"/>
                    <a:gd name="T7" fmla="*/ 0 h 52"/>
                    <a:gd name="T8" fmla="*/ 2147483646 w 44"/>
                    <a:gd name="T9" fmla="*/ 2147483646 h 52"/>
                    <a:gd name="T10" fmla="*/ 2147483646 w 44"/>
                    <a:gd name="T11" fmla="*/ 2147483646 h 52"/>
                    <a:gd name="T12" fmla="*/ 2147483646 w 44"/>
                    <a:gd name="T13" fmla="*/ 2147483646 h 52"/>
                    <a:gd name="T14" fmla="*/ 2147483646 w 44"/>
                    <a:gd name="T15" fmla="*/ 2147483646 h 52"/>
                    <a:gd name="T16" fmla="*/ 2147483646 w 44"/>
                    <a:gd name="T17" fmla="*/ 2147483646 h 52"/>
                    <a:gd name="T18" fmla="*/ 2147483646 w 44"/>
                    <a:gd name="T19" fmla="*/ 2147483646 h 52"/>
                    <a:gd name="T20" fmla="*/ 2147483646 w 44"/>
                    <a:gd name="T21" fmla="*/ 2147483646 h 52"/>
                    <a:gd name="T22" fmla="*/ 0 w 44"/>
                    <a:gd name="T23" fmla="*/ 2147483646 h 52"/>
                    <a:gd name="T24" fmla="*/ 2147483646 w 44"/>
                    <a:gd name="T25" fmla="*/ 214748364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52">
                      <a:moveTo>
                        <a:pt x="3" y="16"/>
                      </a:moveTo>
                      <a:lnTo>
                        <a:pt x="8" y="10"/>
                      </a:lnTo>
                      <a:lnTo>
                        <a:pt x="23" y="3"/>
                      </a:lnTo>
                      <a:lnTo>
                        <a:pt x="39" y="0"/>
                      </a:lnTo>
                      <a:lnTo>
                        <a:pt x="44" y="13"/>
                      </a:lnTo>
                      <a:lnTo>
                        <a:pt x="44" y="31"/>
                      </a:lnTo>
                      <a:lnTo>
                        <a:pt x="39" y="46"/>
                      </a:lnTo>
                      <a:lnTo>
                        <a:pt x="31" y="52"/>
                      </a:lnTo>
                      <a:lnTo>
                        <a:pt x="13" y="49"/>
                      </a:lnTo>
                      <a:lnTo>
                        <a:pt x="5" y="36"/>
                      </a:lnTo>
                      <a:lnTo>
                        <a:pt x="0" y="16"/>
                      </a:lnTo>
                      <a:lnTo>
                        <a:pt x="3" y="16"/>
                      </a:lnTo>
                      <a:close/>
                    </a:path>
                  </a:pathLst>
                </a:custGeom>
                <a:no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4" name="Freeform 25">
                  <a:extLst>
                    <a:ext uri="{FF2B5EF4-FFF2-40B4-BE49-F238E27FC236}">
                      <a16:creationId xmlns:a16="http://schemas.microsoft.com/office/drawing/2014/main" id="{89336352-F03F-4C5E-FEF0-C373B161543E}"/>
                    </a:ext>
                  </a:extLst>
                </p:cNvPr>
                <p:cNvSpPr>
                  <a:spLocks/>
                </p:cNvSpPr>
                <p:nvPr/>
              </p:nvSpPr>
              <p:spPr bwMode="auto">
                <a:xfrm>
                  <a:off x="3431617" y="2423609"/>
                  <a:ext cx="407333" cy="358368"/>
                </a:xfrm>
                <a:custGeom>
                  <a:avLst/>
                  <a:gdLst>
                    <a:gd name="T0" fmla="*/ 2147483646 w 574"/>
                    <a:gd name="T1" fmla="*/ 2147483646 h 505"/>
                    <a:gd name="T2" fmla="*/ 2147483646 w 574"/>
                    <a:gd name="T3" fmla="*/ 2147483646 h 505"/>
                    <a:gd name="T4" fmla="*/ 2147483646 w 574"/>
                    <a:gd name="T5" fmla="*/ 2147483646 h 505"/>
                    <a:gd name="T6" fmla="*/ 0 w 574"/>
                    <a:gd name="T7" fmla="*/ 2147483646 h 505"/>
                    <a:gd name="T8" fmla="*/ 2147483646 w 574"/>
                    <a:gd name="T9" fmla="*/ 2147483646 h 505"/>
                    <a:gd name="T10" fmla="*/ 2147483646 w 574"/>
                    <a:gd name="T11" fmla="*/ 2147483646 h 505"/>
                    <a:gd name="T12" fmla="*/ 2147483646 w 574"/>
                    <a:gd name="T13" fmla="*/ 2147483646 h 505"/>
                    <a:gd name="T14" fmla="*/ 2147483646 w 574"/>
                    <a:gd name="T15" fmla="*/ 2147483646 h 505"/>
                    <a:gd name="T16" fmla="*/ 2147483646 w 574"/>
                    <a:gd name="T17" fmla="*/ 2147483646 h 505"/>
                    <a:gd name="T18" fmla="*/ 2147483646 w 574"/>
                    <a:gd name="T19" fmla="*/ 2147483646 h 505"/>
                    <a:gd name="T20" fmla="*/ 2147483646 w 574"/>
                    <a:gd name="T21" fmla="*/ 2147483646 h 505"/>
                    <a:gd name="T22" fmla="*/ 2147483646 w 574"/>
                    <a:gd name="T23" fmla="*/ 2147483646 h 505"/>
                    <a:gd name="T24" fmla="*/ 2147483646 w 574"/>
                    <a:gd name="T25" fmla="*/ 2147483646 h 505"/>
                    <a:gd name="T26" fmla="*/ 2147483646 w 574"/>
                    <a:gd name="T27" fmla="*/ 2147483646 h 505"/>
                    <a:gd name="T28" fmla="*/ 2147483646 w 574"/>
                    <a:gd name="T29" fmla="*/ 2147483646 h 505"/>
                    <a:gd name="T30" fmla="*/ 2147483646 w 574"/>
                    <a:gd name="T31" fmla="*/ 2147483646 h 505"/>
                    <a:gd name="T32" fmla="*/ 2147483646 w 574"/>
                    <a:gd name="T33" fmla="*/ 2147483646 h 505"/>
                    <a:gd name="T34" fmla="*/ 2147483646 w 574"/>
                    <a:gd name="T35" fmla="*/ 2147483646 h 505"/>
                    <a:gd name="T36" fmla="*/ 2147483646 w 574"/>
                    <a:gd name="T37" fmla="*/ 2147483646 h 505"/>
                    <a:gd name="T38" fmla="*/ 2147483646 w 574"/>
                    <a:gd name="T39" fmla="*/ 2147483646 h 505"/>
                    <a:gd name="T40" fmla="*/ 2147483646 w 574"/>
                    <a:gd name="T41" fmla="*/ 2147483646 h 505"/>
                    <a:gd name="T42" fmla="*/ 2147483646 w 574"/>
                    <a:gd name="T43" fmla="*/ 2147483646 h 505"/>
                    <a:gd name="T44" fmla="*/ 2147483646 w 574"/>
                    <a:gd name="T45" fmla="*/ 2147483646 h 505"/>
                    <a:gd name="T46" fmla="*/ 2147483646 w 574"/>
                    <a:gd name="T47" fmla="*/ 2147483646 h 505"/>
                    <a:gd name="T48" fmla="*/ 2147483646 w 574"/>
                    <a:gd name="T49" fmla="*/ 2147483646 h 505"/>
                    <a:gd name="T50" fmla="*/ 2147483646 w 574"/>
                    <a:gd name="T51" fmla="*/ 2147483646 h 505"/>
                    <a:gd name="T52" fmla="*/ 2147483646 w 574"/>
                    <a:gd name="T53" fmla="*/ 2147483646 h 505"/>
                    <a:gd name="T54" fmla="*/ 2147483646 w 574"/>
                    <a:gd name="T55" fmla="*/ 2147483646 h 505"/>
                    <a:gd name="T56" fmla="*/ 2147483646 w 574"/>
                    <a:gd name="T57" fmla="*/ 2147483646 h 505"/>
                    <a:gd name="T58" fmla="*/ 2147483646 w 574"/>
                    <a:gd name="T59" fmla="*/ 2147483646 h 505"/>
                    <a:gd name="T60" fmla="*/ 2147483646 w 574"/>
                    <a:gd name="T61" fmla="*/ 2147483646 h 505"/>
                    <a:gd name="T62" fmla="*/ 2147483646 w 574"/>
                    <a:gd name="T63" fmla="*/ 2147483646 h 505"/>
                    <a:gd name="T64" fmla="*/ 2147483646 w 574"/>
                    <a:gd name="T65" fmla="*/ 2147483646 h 505"/>
                    <a:gd name="T66" fmla="*/ 2147483646 w 574"/>
                    <a:gd name="T67" fmla="*/ 2147483646 h 505"/>
                    <a:gd name="T68" fmla="*/ 2147483646 w 574"/>
                    <a:gd name="T69" fmla="*/ 2147483646 h 505"/>
                    <a:gd name="T70" fmla="*/ 2147483646 w 574"/>
                    <a:gd name="T71" fmla="*/ 2147483646 h 505"/>
                    <a:gd name="T72" fmla="*/ 2147483646 w 574"/>
                    <a:gd name="T73" fmla="*/ 2147483646 h 505"/>
                    <a:gd name="T74" fmla="*/ 2147483646 w 574"/>
                    <a:gd name="T75" fmla="*/ 2147483646 h 505"/>
                    <a:gd name="T76" fmla="*/ 2147483646 w 574"/>
                    <a:gd name="T77" fmla="*/ 2147483646 h 505"/>
                    <a:gd name="T78" fmla="*/ 2147483646 w 574"/>
                    <a:gd name="T79" fmla="*/ 2147483646 h 505"/>
                    <a:gd name="T80" fmla="*/ 2147483646 w 574"/>
                    <a:gd name="T81" fmla="*/ 2147483646 h 505"/>
                    <a:gd name="T82" fmla="*/ 2147483646 w 574"/>
                    <a:gd name="T83" fmla="*/ 2147483646 h 505"/>
                    <a:gd name="T84" fmla="*/ 2147483646 w 574"/>
                    <a:gd name="T85" fmla="*/ 2147483646 h 505"/>
                    <a:gd name="T86" fmla="*/ 2147483646 w 574"/>
                    <a:gd name="T87" fmla="*/ 0 h 505"/>
                    <a:gd name="T88" fmla="*/ 2147483646 w 574"/>
                    <a:gd name="T89" fmla="*/ 2147483646 h 505"/>
                    <a:gd name="T90" fmla="*/ 2147483646 w 574"/>
                    <a:gd name="T91" fmla="*/ 2147483646 h 505"/>
                    <a:gd name="T92" fmla="*/ 2147483646 w 574"/>
                    <a:gd name="T93" fmla="*/ 2147483646 h 505"/>
                    <a:gd name="T94" fmla="*/ 2147483646 w 574"/>
                    <a:gd name="T95" fmla="*/ 2147483646 h 505"/>
                    <a:gd name="T96" fmla="*/ 2147483646 w 574"/>
                    <a:gd name="T97" fmla="*/ 2147483646 h 505"/>
                    <a:gd name="T98" fmla="*/ 2147483646 w 574"/>
                    <a:gd name="T99" fmla="*/ 2147483646 h 505"/>
                    <a:gd name="T100" fmla="*/ 2147483646 w 574"/>
                    <a:gd name="T101" fmla="*/ 2147483646 h 5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74" h="505">
                      <a:moveTo>
                        <a:pt x="70" y="8"/>
                      </a:moveTo>
                      <a:lnTo>
                        <a:pt x="54" y="26"/>
                      </a:lnTo>
                      <a:lnTo>
                        <a:pt x="44" y="31"/>
                      </a:lnTo>
                      <a:lnTo>
                        <a:pt x="26" y="39"/>
                      </a:lnTo>
                      <a:lnTo>
                        <a:pt x="8" y="47"/>
                      </a:lnTo>
                      <a:lnTo>
                        <a:pt x="5" y="67"/>
                      </a:lnTo>
                      <a:lnTo>
                        <a:pt x="0" y="88"/>
                      </a:lnTo>
                      <a:lnTo>
                        <a:pt x="8" y="103"/>
                      </a:lnTo>
                      <a:lnTo>
                        <a:pt x="31" y="103"/>
                      </a:lnTo>
                      <a:lnTo>
                        <a:pt x="39" y="106"/>
                      </a:lnTo>
                      <a:lnTo>
                        <a:pt x="44" y="119"/>
                      </a:lnTo>
                      <a:lnTo>
                        <a:pt x="44" y="124"/>
                      </a:lnTo>
                      <a:lnTo>
                        <a:pt x="41" y="124"/>
                      </a:lnTo>
                      <a:lnTo>
                        <a:pt x="23" y="119"/>
                      </a:lnTo>
                      <a:lnTo>
                        <a:pt x="18" y="124"/>
                      </a:lnTo>
                      <a:lnTo>
                        <a:pt x="16" y="145"/>
                      </a:lnTo>
                      <a:lnTo>
                        <a:pt x="26" y="155"/>
                      </a:lnTo>
                      <a:lnTo>
                        <a:pt x="41" y="165"/>
                      </a:lnTo>
                      <a:lnTo>
                        <a:pt x="39" y="165"/>
                      </a:lnTo>
                      <a:lnTo>
                        <a:pt x="62" y="160"/>
                      </a:lnTo>
                      <a:lnTo>
                        <a:pt x="62" y="183"/>
                      </a:lnTo>
                      <a:lnTo>
                        <a:pt x="67" y="199"/>
                      </a:lnTo>
                      <a:lnTo>
                        <a:pt x="75" y="204"/>
                      </a:lnTo>
                      <a:lnTo>
                        <a:pt x="93" y="201"/>
                      </a:lnTo>
                      <a:lnTo>
                        <a:pt x="108" y="194"/>
                      </a:lnTo>
                      <a:lnTo>
                        <a:pt x="124" y="194"/>
                      </a:lnTo>
                      <a:lnTo>
                        <a:pt x="155" y="217"/>
                      </a:lnTo>
                      <a:lnTo>
                        <a:pt x="165" y="227"/>
                      </a:lnTo>
                      <a:lnTo>
                        <a:pt x="178" y="227"/>
                      </a:lnTo>
                      <a:lnTo>
                        <a:pt x="198" y="222"/>
                      </a:lnTo>
                      <a:lnTo>
                        <a:pt x="214" y="222"/>
                      </a:lnTo>
                      <a:lnTo>
                        <a:pt x="219" y="227"/>
                      </a:lnTo>
                      <a:lnTo>
                        <a:pt x="219" y="235"/>
                      </a:lnTo>
                      <a:lnTo>
                        <a:pt x="214" y="250"/>
                      </a:lnTo>
                      <a:lnTo>
                        <a:pt x="211" y="253"/>
                      </a:lnTo>
                      <a:lnTo>
                        <a:pt x="227" y="271"/>
                      </a:lnTo>
                      <a:lnTo>
                        <a:pt x="240" y="294"/>
                      </a:lnTo>
                      <a:lnTo>
                        <a:pt x="242" y="320"/>
                      </a:lnTo>
                      <a:lnTo>
                        <a:pt x="247" y="345"/>
                      </a:lnTo>
                      <a:lnTo>
                        <a:pt x="255" y="363"/>
                      </a:lnTo>
                      <a:lnTo>
                        <a:pt x="258" y="381"/>
                      </a:lnTo>
                      <a:lnTo>
                        <a:pt x="263" y="399"/>
                      </a:lnTo>
                      <a:lnTo>
                        <a:pt x="273" y="412"/>
                      </a:lnTo>
                      <a:lnTo>
                        <a:pt x="278" y="436"/>
                      </a:lnTo>
                      <a:lnTo>
                        <a:pt x="291" y="443"/>
                      </a:lnTo>
                      <a:lnTo>
                        <a:pt x="314" y="443"/>
                      </a:lnTo>
                      <a:lnTo>
                        <a:pt x="332" y="464"/>
                      </a:lnTo>
                      <a:lnTo>
                        <a:pt x="361" y="459"/>
                      </a:lnTo>
                      <a:lnTo>
                        <a:pt x="368" y="456"/>
                      </a:lnTo>
                      <a:lnTo>
                        <a:pt x="376" y="474"/>
                      </a:lnTo>
                      <a:lnTo>
                        <a:pt x="373" y="492"/>
                      </a:lnTo>
                      <a:lnTo>
                        <a:pt x="394" y="492"/>
                      </a:lnTo>
                      <a:lnTo>
                        <a:pt x="410" y="502"/>
                      </a:lnTo>
                      <a:lnTo>
                        <a:pt x="425" y="505"/>
                      </a:lnTo>
                      <a:lnTo>
                        <a:pt x="440" y="490"/>
                      </a:lnTo>
                      <a:lnTo>
                        <a:pt x="464" y="487"/>
                      </a:lnTo>
                      <a:lnTo>
                        <a:pt x="466" y="469"/>
                      </a:lnTo>
                      <a:lnTo>
                        <a:pt x="484" y="459"/>
                      </a:lnTo>
                      <a:lnTo>
                        <a:pt x="507" y="459"/>
                      </a:lnTo>
                      <a:lnTo>
                        <a:pt x="523" y="441"/>
                      </a:lnTo>
                      <a:lnTo>
                        <a:pt x="541" y="433"/>
                      </a:lnTo>
                      <a:lnTo>
                        <a:pt x="554" y="410"/>
                      </a:lnTo>
                      <a:lnTo>
                        <a:pt x="574" y="399"/>
                      </a:lnTo>
                      <a:lnTo>
                        <a:pt x="572" y="374"/>
                      </a:lnTo>
                      <a:lnTo>
                        <a:pt x="564" y="358"/>
                      </a:lnTo>
                      <a:lnTo>
                        <a:pt x="551" y="327"/>
                      </a:lnTo>
                      <a:lnTo>
                        <a:pt x="528" y="304"/>
                      </a:lnTo>
                      <a:lnTo>
                        <a:pt x="523" y="286"/>
                      </a:lnTo>
                      <a:lnTo>
                        <a:pt x="510" y="266"/>
                      </a:lnTo>
                      <a:lnTo>
                        <a:pt x="500" y="242"/>
                      </a:lnTo>
                      <a:lnTo>
                        <a:pt x="487" y="212"/>
                      </a:lnTo>
                      <a:lnTo>
                        <a:pt x="466" y="196"/>
                      </a:lnTo>
                      <a:lnTo>
                        <a:pt x="453" y="165"/>
                      </a:lnTo>
                      <a:lnTo>
                        <a:pt x="433" y="147"/>
                      </a:lnTo>
                      <a:lnTo>
                        <a:pt x="399" y="127"/>
                      </a:lnTo>
                      <a:lnTo>
                        <a:pt x="384" y="114"/>
                      </a:lnTo>
                      <a:lnTo>
                        <a:pt x="350" y="93"/>
                      </a:lnTo>
                      <a:lnTo>
                        <a:pt x="325" y="91"/>
                      </a:lnTo>
                      <a:lnTo>
                        <a:pt x="296" y="75"/>
                      </a:lnTo>
                      <a:lnTo>
                        <a:pt x="263" y="54"/>
                      </a:lnTo>
                      <a:lnTo>
                        <a:pt x="242" y="36"/>
                      </a:lnTo>
                      <a:lnTo>
                        <a:pt x="222" y="18"/>
                      </a:lnTo>
                      <a:lnTo>
                        <a:pt x="196" y="13"/>
                      </a:lnTo>
                      <a:lnTo>
                        <a:pt x="180" y="0"/>
                      </a:lnTo>
                      <a:lnTo>
                        <a:pt x="178" y="3"/>
                      </a:lnTo>
                      <a:lnTo>
                        <a:pt x="180" y="18"/>
                      </a:lnTo>
                      <a:lnTo>
                        <a:pt x="178" y="36"/>
                      </a:lnTo>
                      <a:lnTo>
                        <a:pt x="170" y="52"/>
                      </a:lnTo>
                      <a:lnTo>
                        <a:pt x="152" y="60"/>
                      </a:lnTo>
                      <a:lnTo>
                        <a:pt x="137" y="57"/>
                      </a:lnTo>
                      <a:lnTo>
                        <a:pt x="129" y="47"/>
                      </a:lnTo>
                      <a:lnTo>
                        <a:pt x="121" y="47"/>
                      </a:lnTo>
                      <a:lnTo>
                        <a:pt x="113" y="36"/>
                      </a:lnTo>
                      <a:lnTo>
                        <a:pt x="103" y="42"/>
                      </a:lnTo>
                      <a:lnTo>
                        <a:pt x="85" y="39"/>
                      </a:lnTo>
                      <a:lnTo>
                        <a:pt x="77" y="26"/>
                      </a:lnTo>
                      <a:lnTo>
                        <a:pt x="72" y="6"/>
                      </a:lnTo>
                      <a:lnTo>
                        <a:pt x="70" y="8"/>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5" name="Freeform 26">
                  <a:extLst>
                    <a:ext uri="{FF2B5EF4-FFF2-40B4-BE49-F238E27FC236}">
                      <a16:creationId xmlns:a16="http://schemas.microsoft.com/office/drawing/2014/main" id="{441A8B19-68D8-EB0E-F35F-6BE3D3EBC8CF}"/>
                    </a:ext>
                  </a:extLst>
                </p:cNvPr>
                <p:cNvSpPr>
                  <a:spLocks/>
                </p:cNvSpPr>
                <p:nvPr/>
              </p:nvSpPr>
              <p:spPr bwMode="auto">
                <a:xfrm>
                  <a:off x="3406070" y="2537151"/>
                  <a:ext cx="292371" cy="352691"/>
                </a:xfrm>
                <a:custGeom>
                  <a:avLst/>
                  <a:gdLst>
                    <a:gd name="T0" fmla="*/ 2147483646 w 412"/>
                    <a:gd name="T1" fmla="*/ 2147483646 h 497"/>
                    <a:gd name="T2" fmla="*/ 2147483646 w 412"/>
                    <a:gd name="T3" fmla="*/ 2147483646 h 497"/>
                    <a:gd name="T4" fmla="*/ 2147483646 w 412"/>
                    <a:gd name="T5" fmla="*/ 2147483646 h 497"/>
                    <a:gd name="T6" fmla="*/ 2147483646 w 412"/>
                    <a:gd name="T7" fmla="*/ 2147483646 h 497"/>
                    <a:gd name="T8" fmla="*/ 2147483646 w 412"/>
                    <a:gd name="T9" fmla="*/ 2147483646 h 497"/>
                    <a:gd name="T10" fmla="*/ 2147483646 w 412"/>
                    <a:gd name="T11" fmla="*/ 2147483646 h 497"/>
                    <a:gd name="T12" fmla="*/ 2147483646 w 412"/>
                    <a:gd name="T13" fmla="*/ 2147483646 h 497"/>
                    <a:gd name="T14" fmla="*/ 2147483646 w 412"/>
                    <a:gd name="T15" fmla="*/ 2147483646 h 497"/>
                    <a:gd name="T16" fmla="*/ 2147483646 w 412"/>
                    <a:gd name="T17" fmla="*/ 2147483646 h 497"/>
                    <a:gd name="T18" fmla="*/ 0 w 412"/>
                    <a:gd name="T19" fmla="*/ 2147483646 h 497"/>
                    <a:gd name="T20" fmla="*/ 0 w 412"/>
                    <a:gd name="T21" fmla="*/ 2147483646 h 497"/>
                    <a:gd name="T22" fmla="*/ 2147483646 w 412"/>
                    <a:gd name="T23" fmla="*/ 2147483646 h 497"/>
                    <a:gd name="T24" fmla="*/ 2147483646 w 412"/>
                    <a:gd name="T25" fmla="*/ 2147483646 h 497"/>
                    <a:gd name="T26" fmla="*/ 2147483646 w 412"/>
                    <a:gd name="T27" fmla="*/ 2147483646 h 497"/>
                    <a:gd name="T28" fmla="*/ 2147483646 w 412"/>
                    <a:gd name="T29" fmla="*/ 2147483646 h 497"/>
                    <a:gd name="T30" fmla="*/ 2147483646 w 412"/>
                    <a:gd name="T31" fmla="*/ 2147483646 h 497"/>
                    <a:gd name="T32" fmla="*/ 2147483646 w 412"/>
                    <a:gd name="T33" fmla="*/ 2147483646 h 497"/>
                    <a:gd name="T34" fmla="*/ 2147483646 w 412"/>
                    <a:gd name="T35" fmla="*/ 2147483646 h 497"/>
                    <a:gd name="T36" fmla="*/ 2147483646 w 412"/>
                    <a:gd name="T37" fmla="*/ 2147483646 h 497"/>
                    <a:gd name="T38" fmla="*/ 2147483646 w 412"/>
                    <a:gd name="T39" fmla="*/ 2147483646 h 497"/>
                    <a:gd name="T40" fmla="*/ 2147483646 w 412"/>
                    <a:gd name="T41" fmla="*/ 2147483646 h 497"/>
                    <a:gd name="T42" fmla="*/ 2147483646 w 412"/>
                    <a:gd name="T43" fmla="*/ 2147483646 h 497"/>
                    <a:gd name="T44" fmla="*/ 2147483646 w 412"/>
                    <a:gd name="T45" fmla="*/ 2147483646 h 497"/>
                    <a:gd name="T46" fmla="*/ 2147483646 w 412"/>
                    <a:gd name="T47" fmla="*/ 2147483646 h 497"/>
                    <a:gd name="T48" fmla="*/ 2147483646 w 412"/>
                    <a:gd name="T49" fmla="*/ 2147483646 h 497"/>
                    <a:gd name="T50" fmla="*/ 2147483646 w 412"/>
                    <a:gd name="T51" fmla="*/ 2147483646 h 497"/>
                    <a:gd name="T52" fmla="*/ 2147483646 w 412"/>
                    <a:gd name="T53" fmla="*/ 2147483646 h 497"/>
                    <a:gd name="T54" fmla="*/ 2147483646 w 412"/>
                    <a:gd name="T55" fmla="*/ 2147483646 h 497"/>
                    <a:gd name="T56" fmla="*/ 2147483646 w 412"/>
                    <a:gd name="T57" fmla="*/ 2147483646 h 497"/>
                    <a:gd name="T58" fmla="*/ 2147483646 w 412"/>
                    <a:gd name="T59" fmla="*/ 2147483646 h 497"/>
                    <a:gd name="T60" fmla="*/ 2147483646 w 412"/>
                    <a:gd name="T61" fmla="*/ 2147483646 h 497"/>
                    <a:gd name="T62" fmla="*/ 2147483646 w 412"/>
                    <a:gd name="T63" fmla="*/ 2147483646 h 497"/>
                    <a:gd name="T64" fmla="*/ 2147483646 w 412"/>
                    <a:gd name="T65" fmla="*/ 2147483646 h 497"/>
                    <a:gd name="T66" fmla="*/ 2147483646 w 412"/>
                    <a:gd name="T67" fmla="*/ 2147483646 h 497"/>
                    <a:gd name="T68" fmla="*/ 2147483646 w 412"/>
                    <a:gd name="T69" fmla="*/ 2147483646 h 497"/>
                    <a:gd name="T70" fmla="*/ 2147483646 w 412"/>
                    <a:gd name="T71" fmla="*/ 2147483646 h 497"/>
                    <a:gd name="T72" fmla="*/ 2147483646 w 412"/>
                    <a:gd name="T73" fmla="*/ 2147483646 h 497"/>
                    <a:gd name="T74" fmla="*/ 2147483646 w 412"/>
                    <a:gd name="T75" fmla="*/ 2147483646 h 497"/>
                    <a:gd name="T76" fmla="*/ 2147483646 w 412"/>
                    <a:gd name="T77" fmla="*/ 2147483646 h 497"/>
                    <a:gd name="T78" fmla="*/ 2147483646 w 412"/>
                    <a:gd name="T79" fmla="*/ 2147483646 h 497"/>
                    <a:gd name="T80" fmla="*/ 2147483646 w 412"/>
                    <a:gd name="T81" fmla="*/ 2147483646 h 497"/>
                    <a:gd name="T82" fmla="*/ 2147483646 w 412"/>
                    <a:gd name="T83" fmla="*/ 2147483646 h 4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12" h="497">
                      <a:moveTo>
                        <a:pt x="75" y="8"/>
                      </a:moveTo>
                      <a:lnTo>
                        <a:pt x="64" y="34"/>
                      </a:lnTo>
                      <a:lnTo>
                        <a:pt x="46" y="49"/>
                      </a:lnTo>
                      <a:lnTo>
                        <a:pt x="44" y="67"/>
                      </a:lnTo>
                      <a:lnTo>
                        <a:pt x="49" y="88"/>
                      </a:lnTo>
                      <a:lnTo>
                        <a:pt x="52" y="106"/>
                      </a:lnTo>
                      <a:lnTo>
                        <a:pt x="54" y="116"/>
                      </a:lnTo>
                      <a:lnTo>
                        <a:pt x="77" y="126"/>
                      </a:lnTo>
                      <a:lnTo>
                        <a:pt x="93" y="121"/>
                      </a:lnTo>
                      <a:lnTo>
                        <a:pt x="95" y="131"/>
                      </a:lnTo>
                      <a:lnTo>
                        <a:pt x="85" y="142"/>
                      </a:lnTo>
                      <a:lnTo>
                        <a:pt x="49" y="175"/>
                      </a:lnTo>
                      <a:lnTo>
                        <a:pt x="28" y="188"/>
                      </a:lnTo>
                      <a:lnTo>
                        <a:pt x="16" y="209"/>
                      </a:lnTo>
                      <a:lnTo>
                        <a:pt x="13" y="229"/>
                      </a:lnTo>
                      <a:lnTo>
                        <a:pt x="10" y="247"/>
                      </a:lnTo>
                      <a:lnTo>
                        <a:pt x="13" y="276"/>
                      </a:lnTo>
                      <a:lnTo>
                        <a:pt x="13" y="304"/>
                      </a:lnTo>
                      <a:lnTo>
                        <a:pt x="10" y="322"/>
                      </a:lnTo>
                      <a:lnTo>
                        <a:pt x="0" y="345"/>
                      </a:lnTo>
                      <a:lnTo>
                        <a:pt x="21" y="342"/>
                      </a:lnTo>
                      <a:lnTo>
                        <a:pt x="28" y="358"/>
                      </a:lnTo>
                      <a:lnTo>
                        <a:pt x="26" y="376"/>
                      </a:lnTo>
                      <a:lnTo>
                        <a:pt x="34" y="391"/>
                      </a:lnTo>
                      <a:lnTo>
                        <a:pt x="41" y="407"/>
                      </a:lnTo>
                      <a:lnTo>
                        <a:pt x="62" y="404"/>
                      </a:lnTo>
                      <a:lnTo>
                        <a:pt x="82" y="397"/>
                      </a:lnTo>
                      <a:lnTo>
                        <a:pt x="98" y="407"/>
                      </a:lnTo>
                      <a:lnTo>
                        <a:pt x="119" y="425"/>
                      </a:lnTo>
                      <a:lnTo>
                        <a:pt x="134" y="435"/>
                      </a:lnTo>
                      <a:lnTo>
                        <a:pt x="142" y="451"/>
                      </a:lnTo>
                      <a:lnTo>
                        <a:pt x="147" y="466"/>
                      </a:lnTo>
                      <a:lnTo>
                        <a:pt x="173" y="469"/>
                      </a:lnTo>
                      <a:lnTo>
                        <a:pt x="180" y="487"/>
                      </a:lnTo>
                      <a:lnTo>
                        <a:pt x="196" y="497"/>
                      </a:lnTo>
                      <a:lnTo>
                        <a:pt x="229" y="492"/>
                      </a:lnTo>
                      <a:lnTo>
                        <a:pt x="247" y="481"/>
                      </a:lnTo>
                      <a:lnTo>
                        <a:pt x="263" y="466"/>
                      </a:lnTo>
                      <a:lnTo>
                        <a:pt x="278" y="448"/>
                      </a:lnTo>
                      <a:lnTo>
                        <a:pt x="294" y="433"/>
                      </a:lnTo>
                      <a:lnTo>
                        <a:pt x="309" y="417"/>
                      </a:lnTo>
                      <a:lnTo>
                        <a:pt x="325" y="399"/>
                      </a:lnTo>
                      <a:lnTo>
                        <a:pt x="348" y="397"/>
                      </a:lnTo>
                      <a:lnTo>
                        <a:pt x="363" y="381"/>
                      </a:lnTo>
                      <a:lnTo>
                        <a:pt x="384" y="378"/>
                      </a:lnTo>
                      <a:lnTo>
                        <a:pt x="399" y="358"/>
                      </a:lnTo>
                      <a:lnTo>
                        <a:pt x="409" y="332"/>
                      </a:lnTo>
                      <a:lnTo>
                        <a:pt x="412" y="314"/>
                      </a:lnTo>
                      <a:lnTo>
                        <a:pt x="404" y="296"/>
                      </a:lnTo>
                      <a:lnTo>
                        <a:pt x="397" y="299"/>
                      </a:lnTo>
                      <a:lnTo>
                        <a:pt x="368" y="304"/>
                      </a:lnTo>
                      <a:lnTo>
                        <a:pt x="350" y="283"/>
                      </a:lnTo>
                      <a:lnTo>
                        <a:pt x="327" y="283"/>
                      </a:lnTo>
                      <a:lnTo>
                        <a:pt x="314" y="276"/>
                      </a:lnTo>
                      <a:lnTo>
                        <a:pt x="309" y="252"/>
                      </a:lnTo>
                      <a:lnTo>
                        <a:pt x="299" y="237"/>
                      </a:lnTo>
                      <a:lnTo>
                        <a:pt x="294" y="221"/>
                      </a:lnTo>
                      <a:lnTo>
                        <a:pt x="291" y="203"/>
                      </a:lnTo>
                      <a:lnTo>
                        <a:pt x="283" y="183"/>
                      </a:lnTo>
                      <a:lnTo>
                        <a:pt x="278" y="157"/>
                      </a:lnTo>
                      <a:lnTo>
                        <a:pt x="276" y="134"/>
                      </a:lnTo>
                      <a:lnTo>
                        <a:pt x="263" y="111"/>
                      </a:lnTo>
                      <a:lnTo>
                        <a:pt x="247" y="93"/>
                      </a:lnTo>
                      <a:lnTo>
                        <a:pt x="250" y="90"/>
                      </a:lnTo>
                      <a:lnTo>
                        <a:pt x="255" y="75"/>
                      </a:lnTo>
                      <a:lnTo>
                        <a:pt x="255" y="67"/>
                      </a:lnTo>
                      <a:lnTo>
                        <a:pt x="250" y="62"/>
                      </a:lnTo>
                      <a:lnTo>
                        <a:pt x="234" y="62"/>
                      </a:lnTo>
                      <a:lnTo>
                        <a:pt x="214" y="67"/>
                      </a:lnTo>
                      <a:lnTo>
                        <a:pt x="201" y="64"/>
                      </a:lnTo>
                      <a:lnTo>
                        <a:pt x="191" y="57"/>
                      </a:lnTo>
                      <a:lnTo>
                        <a:pt x="160" y="34"/>
                      </a:lnTo>
                      <a:lnTo>
                        <a:pt x="144" y="34"/>
                      </a:lnTo>
                      <a:lnTo>
                        <a:pt x="129" y="41"/>
                      </a:lnTo>
                      <a:lnTo>
                        <a:pt x="111" y="44"/>
                      </a:lnTo>
                      <a:lnTo>
                        <a:pt x="103" y="39"/>
                      </a:lnTo>
                      <a:lnTo>
                        <a:pt x="98" y="23"/>
                      </a:lnTo>
                      <a:lnTo>
                        <a:pt x="98" y="0"/>
                      </a:lnTo>
                      <a:lnTo>
                        <a:pt x="75" y="5"/>
                      </a:lnTo>
                      <a:lnTo>
                        <a:pt x="75" y="8"/>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6" name="Freeform 27">
                  <a:extLst>
                    <a:ext uri="{FF2B5EF4-FFF2-40B4-BE49-F238E27FC236}">
                      <a16:creationId xmlns:a16="http://schemas.microsoft.com/office/drawing/2014/main" id="{C1F82450-00E1-4BED-3FE4-D3B954E510ED}"/>
                    </a:ext>
                  </a:extLst>
                </p:cNvPr>
                <p:cNvSpPr>
                  <a:spLocks/>
                </p:cNvSpPr>
                <p:nvPr/>
              </p:nvSpPr>
              <p:spPr bwMode="auto">
                <a:xfrm>
                  <a:off x="3678572" y="2706755"/>
                  <a:ext cx="392431" cy="354820"/>
                </a:xfrm>
                <a:custGeom>
                  <a:avLst/>
                  <a:gdLst>
                    <a:gd name="T0" fmla="*/ 2147483646 w 553"/>
                    <a:gd name="T1" fmla="*/ 2147483646 h 500"/>
                    <a:gd name="T2" fmla="*/ 2147483646 w 553"/>
                    <a:gd name="T3" fmla="*/ 2147483646 h 500"/>
                    <a:gd name="T4" fmla="*/ 2147483646 w 553"/>
                    <a:gd name="T5" fmla="*/ 2147483646 h 500"/>
                    <a:gd name="T6" fmla="*/ 2147483646 w 553"/>
                    <a:gd name="T7" fmla="*/ 2147483646 h 500"/>
                    <a:gd name="T8" fmla="*/ 2147483646 w 553"/>
                    <a:gd name="T9" fmla="*/ 2147483646 h 500"/>
                    <a:gd name="T10" fmla="*/ 2147483646 w 553"/>
                    <a:gd name="T11" fmla="*/ 2147483646 h 500"/>
                    <a:gd name="T12" fmla="*/ 2147483646 w 553"/>
                    <a:gd name="T13" fmla="*/ 2147483646 h 500"/>
                    <a:gd name="T14" fmla="*/ 2147483646 w 553"/>
                    <a:gd name="T15" fmla="*/ 2147483646 h 500"/>
                    <a:gd name="T16" fmla="*/ 2147483646 w 553"/>
                    <a:gd name="T17" fmla="*/ 2147483646 h 500"/>
                    <a:gd name="T18" fmla="*/ 2147483646 w 553"/>
                    <a:gd name="T19" fmla="*/ 2147483646 h 500"/>
                    <a:gd name="T20" fmla="*/ 2147483646 w 553"/>
                    <a:gd name="T21" fmla="*/ 2147483646 h 500"/>
                    <a:gd name="T22" fmla="*/ 2147483646 w 553"/>
                    <a:gd name="T23" fmla="*/ 2147483646 h 500"/>
                    <a:gd name="T24" fmla="*/ 2147483646 w 553"/>
                    <a:gd name="T25" fmla="*/ 2147483646 h 500"/>
                    <a:gd name="T26" fmla="*/ 2147483646 w 553"/>
                    <a:gd name="T27" fmla="*/ 2147483646 h 500"/>
                    <a:gd name="T28" fmla="*/ 2147483646 w 553"/>
                    <a:gd name="T29" fmla="*/ 2147483646 h 500"/>
                    <a:gd name="T30" fmla="*/ 0 w 553"/>
                    <a:gd name="T31" fmla="*/ 2147483646 h 500"/>
                    <a:gd name="T32" fmla="*/ 2147483646 w 553"/>
                    <a:gd name="T33" fmla="*/ 2147483646 h 500"/>
                    <a:gd name="T34" fmla="*/ 2147483646 w 553"/>
                    <a:gd name="T35" fmla="*/ 2147483646 h 500"/>
                    <a:gd name="T36" fmla="*/ 2147483646 w 553"/>
                    <a:gd name="T37" fmla="*/ 2147483646 h 500"/>
                    <a:gd name="T38" fmla="*/ 2147483646 w 553"/>
                    <a:gd name="T39" fmla="*/ 2147483646 h 500"/>
                    <a:gd name="T40" fmla="*/ 2147483646 w 553"/>
                    <a:gd name="T41" fmla="*/ 2147483646 h 500"/>
                    <a:gd name="T42" fmla="*/ 2147483646 w 553"/>
                    <a:gd name="T43" fmla="*/ 2147483646 h 500"/>
                    <a:gd name="T44" fmla="*/ 2147483646 w 553"/>
                    <a:gd name="T45" fmla="*/ 2147483646 h 500"/>
                    <a:gd name="T46" fmla="*/ 2147483646 w 553"/>
                    <a:gd name="T47" fmla="*/ 2147483646 h 500"/>
                    <a:gd name="T48" fmla="*/ 2147483646 w 553"/>
                    <a:gd name="T49" fmla="*/ 2147483646 h 500"/>
                    <a:gd name="T50" fmla="*/ 2147483646 w 553"/>
                    <a:gd name="T51" fmla="*/ 2147483646 h 500"/>
                    <a:gd name="T52" fmla="*/ 2147483646 w 553"/>
                    <a:gd name="T53" fmla="*/ 2147483646 h 500"/>
                    <a:gd name="T54" fmla="*/ 2147483646 w 553"/>
                    <a:gd name="T55" fmla="*/ 2147483646 h 500"/>
                    <a:gd name="T56" fmla="*/ 2147483646 w 553"/>
                    <a:gd name="T57" fmla="*/ 2147483646 h 500"/>
                    <a:gd name="T58" fmla="*/ 2147483646 w 553"/>
                    <a:gd name="T59" fmla="*/ 2147483646 h 500"/>
                    <a:gd name="T60" fmla="*/ 2147483646 w 553"/>
                    <a:gd name="T61" fmla="*/ 2147483646 h 500"/>
                    <a:gd name="T62" fmla="*/ 2147483646 w 553"/>
                    <a:gd name="T63" fmla="*/ 2147483646 h 500"/>
                    <a:gd name="T64" fmla="*/ 2147483646 w 553"/>
                    <a:gd name="T65" fmla="*/ 2147483646 h 500"/>
                    <a:gd name="T66" fmla="*/ 2147483646 w 553"/>
                    <a:gd name="T67" fmla="*/ 2147483646 h 500"/>
                    <a:gd name="T68" fmla="*/ 2147483646 w 553"/>
                    <a:gd name="T69" fmla="*/ 2147483646 h 500"/>
                    <a:gd name="T70" fmla="*/ 2147483646 w 553"/>
                    <a:gd name="T71" fmla="*/ 2147483646 h 500"/>
                    <a:gd name="T72" fmla="*/ 2147483646 w 553"/>
                    <a:gd name="T73" fmla="*/ 2147483646 h 500"/>
                    <a:gd name="T74" fmla="*/ 2147483646 w 553"/>
                    <a:gd name="T75" fmla="*/ 2147483646 h 500"/>
                    <a:gd name="T76" fmla="*/ 2147483646 w 553"/>
                    <a:gd name="T77" fmla="*/ 2147483646 h 500"/>
                    <a:gd name="T78" fmla="*/ 2147483646 w 553"/>
                    <a:gd name="T79" fmla="*/ 2147483646 h 500"/>
                    <a:gd name="T80" fmla="*/ 2147483646 w 553"/>
                    <a:gd name="T81" fmla="*/ 2147483646 h 500"/>
                    <a:gd name="T82" fmla="*/ 2147483646 w 553"/>
                    <a:gd name="T83" fmla="*/ 2147483646 h 500"/>
                    <a:gd name="T84" fmla="*/ 2147483646 w 553"/>
                    <a:gd name="T85" fmla="*/ 0 h 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3" h="500">
                      <a:moveTo>
                        <a:pt x="226" y="0"/>
                      </a:moveTo>
                      <a:lnTo>
                        <a:pt x="206" y="11"/>
                      </a:lnTo>
                      <a:lnTo>
                        <a:pt x="193" y="34"/>
                      </a:lnTo>
                      <a:lnTo>
                        <a:pt x="175" y="42"/>
                      </a:lnTo>
                      <a:lnTo>
                        <a:pt x="159" y="60"/>
                      </a:lnTo>
                      <a:lnTo>
                        <a:pt x="136" y="60"/>
                      </a:lnTo>
                      <a:lnTo>
                        <a:pt x="118" y="70"/>
                      </a:lnTo>
                      <a:lnTo>
                        <a:pt x="116" y="88"/>
                      </a:lnTo>
                      <a:lnTo>
                        <a:pt x="92" y="91"/>
                      </a:lnTo>
                      <a:lnTo>
                        <a:pt x="77" y="106"/>
                      </a:lnTo>
                      <a:lnTo>
                        <a:pt x="72" y="114"/>
                      </a:lnTo>
                      <a:lnTo>
                        <a:pt x="72" y="127"/>
                      </a:lnTo>
                      <a:lnTo>
                        <a:pt x="69" y="147"/>
                      </a:lnTo>
                      <a:lnTo>
                        <a:pt x="51" y="155"/>
                      </a:lnTo>
                      <a:lnTo>
                        <a:pt x="36" y="170"/>
                      </a:lnTo>
                      <a:lnTo>
                        <a:pt x="18" y="181"/>
                      </a:lnTo>
                      <a:lnTo>
                        <a:pt x="15" y="199"/>
                      </a:lnTo>
                      <a:lnTo>
                        <a:pt x="23" y="214"/>
                      </a:lnTo>
                      <a:lnTo>
                        <a:pt x="33" y="237"/>
                      </a:lnTo>
                      <a:lnTo>
                        <a:pt x="28" y="255"/>
                      </a:lnTo>
                      <a:lnTo>
                        <a:pt x="36" y="271"/>
                      </a:lnTo>
                      <a:lnTo>
                        <a:pt x="46" y="294"/>
                      </a:lnTo>
                      <a:lnTo>
                        <a:pt x="62" y="304"/>
                      </a:lnTo>
                      <a:lnTo>
                        <a:pt x="82" y="322"/>
                      </a:lnTo>
                      <a:lnTo>
                        <a:pt x="90" y="338"/>
                      </a:lnTo>
                      <a:lnTo>
                        <a:pt x="74" y="353"/>
                      </a:lnTo>
                      <a:lnTo>
                        <a:pt x="51" y="356"/>
                      </a:lnTo>
                      <a:lnTo>
                        <a:pt x="33" y="345"/>
                      </a:lnTo>
                      <a:lnTo>
                        <a:pt x="13" y="348"/>
                      </a:lnTo>
                      <a:lnTo>
                        <a:pt x="0" y="369"/>
                      </a:lnTo>
                      <a:lnTo>
                        <a:pt x="0" y="389"/>
                      </a:lnTo>
                      <a:lnTo>
                        <a:pt x="15" y="402"/>
                      </a:lnTo>
                      <a:lnTo>
                        <a:pt x="31" y="410"/>
                      </a:lnTo>
                      <a:lnTo>
                        <a:pt x="56" y="418"/>
                      </a:lnTo>
                      <a:lnTo>
                        <a:pt x="82" y="423"/>
                      </a:lnTo>
                      <a:lnTo>
                        <a:pt x="100" y="433"/>
                      </a:lnTo>
                      <a:lnTo>
                        <a:pt x="105" y="448"/>
                      </a:lnTo>
                      <a:lnTo>
                        <a:pt x="110" y="464"/>
                      </a:lnTo>
                      <a:lnTo>
                        <a:pt x="128" y="474"/>
                      </a:lnTo>
                      <a:lnTo>
                        <a:pt x="152" y="472"/>
                      </a:lnTo>
                      <a:lnTo>
                        <a:pt x="157" y="487"/>
                      </a:lnTo>
                      <a:lnTo>
                        <a:pt x="180" y="484"/>
                      </a:lnTo>
                      <a:lnTo>
                        <a:pt x="203" y="484"/>
                      </a:lnTo>
                      <a:lnTo>
                        <a:pt x="221" y="474"/>
                      </a:lnTo>
                      <a:lnTo>
                        <a:pt x="242" y="466"/>
                      </a:lnTo>
                      <a:lnTo>
                        <a:pt x="257" y="477"/>
                      </a:lnTo>
                      <a:lnTo>
                        <a:pt x="275" y="487"/>
                      </a:lnTo>
                      <a:lnTo>
                        <a:pt x="304" y="500"/>
                      </a:lnTo>
                      <a:lnTo>
                        <a:pt x="314" y="495"/>
                      </a:lnTo>
                      <a:lnTo>
                        <a:pt x="337" y="495"/>
                      </a:lnTo>
                      <a:lnTo>
                        <a:pt x="355" y="487"/>
                      </a:lnTo>
                      <a:lnTo>
                        <a:pt x="378" y="484"/>
                      </a:lnTo>
                      <a:lnTo>
                        <a:pt x="381" y="464"/>
                      </a:lnTo>
                      <a:lnTo>
                        <a:pt x="391" y="441"/>
                      </a:lnTo>
                      <a:lnTo>
                        <a:pt x="409" y="423"/>
                      </a:lnTo>
                      <a:lnTo>
                        <a:pt x="432" y="430"/>
                      </a:lnTo>
                      <a:lnTo>
                        <a:pt x="461" y="436"/>
                      </a:lnTo>
                      <a:lnTo>
                        <a:pt x="486" y="441"/>
                      </a:lnTo>
                      <a:lnTo>
                        <a:pt x="499" y="446"/>
                      </a:lnTo>
                      <a:lnTo>
                        <a:pt x="502" y="425"/>
                      </a:lnTo>
                      <a:lnTo>
                        <a:pt x="515" y="402"/>
                      </a:lnTo>
                      <a:lnTo>
                        <a:pt x="525" y="379"/>
                      </a:lnTo>
                      <a:lnTo>
                        <a:pt x="538" y="353"/>
                      </a:lnTo>
                      <a:lnTo>
                        <a:pt x="553" y="338"/>
                      </a:lnTo>
                      <a:lnTo>
                        <a:pt x="548" y="330"/>
                      </a:lnTo>
                      <a:lnTo>
                        <a:pt x="543" y="315"/>
                      </a:lnTo>
                      <a:lnTo>
                        <a:pt x="522" y="297"/>
                      </a:lnTo>
                      <a:lnTo>
                        <a:pt x="515" y="281"/>
                      </a:lnTo>
                      <a:lnTo>
                        <a:pt x="489" y="276"/>
                      </a:lnTo>
                      <a:lnTo>
                        <a:pt x="466" y="253"/>
                      </a:lnTo>
                      <a:lnTo>
                        <a:pt x="437" y="237"/>
                      </a:lnTo>
                      <a:lnTo>
                        <a:pt x="417" y="219"/>
                      </a:lnTo>
                      <a:lnTo>
                        <a:pt x="394" y="194"/>
                      </a:lnTo>
                      <a:lnTo>
                        <a:pt x="358" y="165"/>
                      </a:lnTo>
                      <a:lnTo>
                        <a:pt x="337" y="147"/>
                      </a:lnTo>
                      <a:lnTo>
                        <a:pt x="304" y="127"/>
                      </a:lnTo>
                      <a:lnTo>
                        <a:pt x="293" y="103"/>
                      </a:lnTo>
                      <a:lnTo>
                        <a:pt x="275" y="88"/>
                      </a:lnTo>
                      <a:lnTo>
                        <a:pt x="265" y="65"/>
                      </a:lnTo>
                      <a:lnTo>
                        <a:pt x="255" y="42"/>
                      </a:lnTo>
                      <a:lnTo>
                        <a:pt x="239" y="29"/>
                      </a:lnTo>
                      <a:lnTo>
                        <a:pt x="231" y="16"/>
                      </a:lnTo>
                      <a:lnTo>
                        <a:pt x="226" y="0"/>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7" name="Freeform 28">
                  <a:extLst>
                    <a:ext uri="{FF2B5EF4-FFF2-40B4-BE49-F238E27FC236}">
                      <a16:creationId xmlns:a16="http://schemas.microsoft.com/office/drawing/2014/main" id="{2AAEEE2E-28D3-477B-8DEA-71E5A7B7D572}"/>
                    </a:ext>
                  </a:extLst>
                </p:cNvPr>
                <p:cNvSpPr>
                  <a:spLocks/>
                </p:cNvSpPr>
                <p:nvPr/>
              </p:nvSpPr>
              <p:spPr bwMode="auto">
                <a:xfrm>
                  <a:off x="3323752" y="2772751"/>
                  <a:ext cx="584743" cy="454879"/>
                </a:xfrm>
                <a:custGeom>
                  <a:avLst/>
                  <a:gdLst>
                    <a:gd name="T0" fmla="*/ 2147483646 w 824"/>
                    <a:gd name="T1" fmla="*/ 2147483646 h 641"/>
                    <a:gd name="T2" fmla="*/ 2147483646 w 824"/>
                    <a:gd name="T3" fmla="*/ 2147483646 h 641"/>
                    <a:gd name="T4" fmla="*/ 2147483646 w 824"/>
                    <a:gd name="T5" fmla="*/ 2147483646 h 641"/>
                    <a:gd name="T6" fmla="*/ 2147483646 w 824"/>
                    <a:gd name="T7" fmla="*/ 2147483646 h 641"/>
                    <a:gd name="T8" fmla="*/ 2147483646 w 824"/>
                    <a:gd name="T9" fmla="*/ 2147483646 h 641"/>
                    <a:gd name="T10" fmla="*/ 2147483646 w 824"/>
                    <a:gd name="T11" fmla="*/ 2147483646 h 641"/>
                    <a:gd name="T12" fmla="*/ 2147483646 w 824"/>
                    <a:gd name="T13" fmla="*/ 2147483646 h 641"/>
                    <a:gd name="T14" fmla="*/ 2147483646 w 824"/>
                    <a:gd name="T15" fmla="*/ 2147483646 h 641"/>
                    <a:gd name="T16" fmla="*/ 2147483646 w 824"/>
                    <a:gd name="T17" fmla="*/ 2147483646 h 641"/>
                    <a:gd name="T18" fmla="*/ 2147483646 w 824"/>
                    <a:gd name="T19" fmla="*/ 2147483646 h 641"/>
                    <a:gd name="T20" fmla="*/ 2147483646 w 824"/>
                    <a:gd name="T21" fmla="*/ 2147483646 h 641"/>
                    <a:gd name="T22" fmla="*/ 2147483646 w 824"/>
                    <a:gd name="T23" fmla="*/ 2147483646 h 641"/>
                    <a:gd name="T24" fmla="*/ 2147483646 w 824"/>
                    <a:gd name="T25" fmla="*/ 2147483646 h 641"/>
                    <a:gd name="T26" fmla="*/ 2147483646 w 824"/>
                    <a:gd name="T27" fmla="*/ 2147483646 h 641"/>
                    <a:gd name="T28" fmla="*/ 2147483646 w 824"/>
                    <a:gd name="T29" fmla="*/ 2147483646 h 641"/>
                    <a:gd name="T30" fmla="*/ 2147483646 w 824"/>
                    <a:gd name="T31" fmla="*/ 2147483646 h 641"/>
                    <a:gd name="T32" fmla="*/ 2147483646 w 824"/>
                    <a:gd name="T33" fmla="*/ 2147483646 h 641"/>
                    <a:gd name="T34" fmla="*/ 2147483646 w 824"/>
                    <a:gd name="T35" fmla="*/ 2147483646 h 641"/>
                    <a:gd name="T36" fmla="*/ 2147483646 w 824"/>
                    <a:gd name="T37" fmla="*/ 2147483646 h 641"/>
                    <a:gd name="T38" fmla="*/ 2147483646 w 824"/>
                    <a:gd name="T39" fmla="*/ 2147483646 h 641"/>
                    <a:gd name="T40" fmla="*/ 2147483646 w 824"/>
                    <a:gd name="T41" fmla="*/ 2147483646 h 641"/>
                    <a:gd name="T42" fmla="*/ 2147483646 w 824"/>
                    <a:gd name="T43" fmla="*/ 2147483646 h 641"/>
                    <a:gd name="T44" fmla="*/ 2147483646 w 824"/>
                    <a:gd name="T45" fmla="*/ 2147483646 h 641"/>
                    <a:gd name="T46" fmla="*/ 2147483646 w 824"/>
                    <a:gd name="T47" fmla="*/ 2147483646 h 641"/>
                    <a:gd name="T48" fmla="*/ 2147483646 w 824"/>
                    <a:gd name="T49" fmla="*/ 2147483646 h 641"/>
                    <a:gd name="T50" fmla="*/ 2147483646 w 824"/>
                    <a:gd name="T51" fmla="*/ 2147483646 h 641"/>
                    <a:gd name="T52" fmla="*/ 2147483646 w 824"/>
                    <a:gd name="T53" fmla="*/ 2147483646 h 641"/>
                    <a:gd name="T54" fmla="*/ 2147483646 w 824"/>
                    <a:gd name="T55" fmla="*/ 2147483646 h 641"/>
                    <a:gd name="T56" fmla="*/ 2147483646 w 824"/>
                    <a:gd name="T57" fmla="*/ 2147483646 h 641"/>
                    <a:gd name="T58" fmla="*/ 2147483646 w 824"/>
                    <a:gd name="T59" fmla="*/ 2147483646 h 641"/>
                    <a:gd name="T60" fmla="*/ 2147483646 w 824"/>
                    <a:gd name="T61" fmla="*/ 2147483646 h 641"/>
                    <a:gd name="T62" fmla="*/ 2147483646 w 824"/>
                    <a:gd name="T63" fmla="*/ 2147483646 h 641"/>
                    <a:gd name="T64" fmla="*/ 2147483646 w 824"/>
                    <a:gd name="T65" fmla="*/ 2147483646 h 641"/>
                    <a:gd name="T66" fmla="*/ 2147483646 w 824"/>
                    <a:gd name="T67" fmla="*/ 2147483646 h 641"/>
                    <a:gd name="T68" fmla="*/ 2147483646 w 824"/>
                    <a:gd name="T69" fmla="*/ 0 h 641"/>
                    <a:gd name="T70" fmla="*/ 2147483646 w 824"/>
                    <a:gd name="T71" fmla="*/ 2147483646 h 641"/>
                    <a:gd name="T72" fmla="*/ 2147483646 w 824"/>
                    <a:gd name="T73" fmla="*/ 2147483646 h 641"/>
                    <a:gd name="T74" fmla="*/ 2147483646 w 824"/>
                    <a:gd name="T75" fmla="*/ 2147483646 h 641"/>
                    <a:gd name="T76" fmla="*/ 2147483646 w 824"/>
                    <a:gd name="T77" fmla="*/ 2147483646 h 641"/>
                    <a:gd name="T78" fmla="*/ 2147483646 w 824"/>
                    <a:gd name="T79" fmla="*/ 2147483646 h 641"/>
                    <a:gd name="T80" fmla="*/ 2147483646 w 824"/>
                    <a:gd name="T81" fmla="*/ 2147483646 h 641"/>
                    <a:gd name="T82" fmla="*/ 2147483646 w 824"/>
                    <a:gd name="T83" fmla="*/ 2147483646 h 641"/>
                    <a:gd name="T84" fmla="*/ 2147483646 w 824"/>
                    <a:gd name="T85" fmla="*/ 2147483646 h 641"/>
                    <a:gd name="T86" fmla="*/ 2147483646 w 824"/>
                    <a:gd name="T87" fmla="*/ 2147483646 h 641"/>
                    <a:gd name="T88" fmla="*/ 2147483646 w 824"/>
                    <a:gd name="T89" fmla="*/ 2147483646 h 641"/>
                    <a:gd name="T90" fmla="*/ 2147483646 w 824"/>
                    <a:gd name="T91" fmla="*/ 2147483646 h 641"/>
                    <a:gd name="T92" fmla="*/ 2147483646 w 824"/>
                    <a:gd name="T93" fmla="*/ 2147483646 h 641"/>
                    <a:gd name="T94" fmla="*/ 2147483646 w 824"/>
                    <a:gd name="T95" fmla="*/ 2147483646 h 641"/>
                    <a:gd name="T96" fmla="*/ 2147483646 w 824"/>
                    <a:gd name="T97" fmla="*/ 2147483646 h 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4" h="641">
                      <a:moveTo>
                        <a:pt x="26" y="222"/>
                      </a:moveTo>
                      <a:lnTo>
                        <a:pt x="49" y="227"/>
                      </a:lnTo>
                      <a:lnTo>
                        <a:pt x="72" y="250"/>
                      </a:lnTo>
                      <a:lnTo>
                        <a:pt x="93" y="270"/>
                      </a:lnTo>
                      <a:lnTo>
                        <a:pt x="103" y="294"/>
                      </a:lnTo>
                      <a:lnTo>
                        <a:pt x="116" y="301"/>
                      </a:lnTo>
                      <a:lnTo>
                        <a:pt x="134" y="322"/>
                      </a:lnTo>
                      <a:lnTo>
                        <a:pt x="152" y="335"/>
                      </a:lnTo>
                      <a:lnTo>
                        <a:pt x="165" y="345"/>
                      </a:lnTo>
                      <a:lnTo>
                        <a:pt x="188" y="353"/>
                      </a:lnTo>
                      <a:lnTo>
                        <a:pt x="206" y="363"/>
                      </a:lnTo>
                      <a:lnTo>
                        <a:pt x="219" y="366"/>
                      </a:lnTo>
                      <a:lnTo>
                        <a:pt x="227" y="381"/>
                      </a:lnTo>
                      <a:lnTo>
                        <a:pt x="242" y="391"/>
                      </a:lnTo>
                      <a:lnTo>
                        <a:pt x="258" y="402"/>
                      </a:lnTo>
                      <a:lnTo>
                        <a:pt x="265" y="415"/>
                      </a:lnTo>
                      <a:lnTo>
                        <a:pt x="271" y="430"/>
                      </a:lnTo>
                      <a:lnTo>
                        <a:pt x="278" y="446"/>
                      </a:lnTo>
                      <a:lnTo>
                        <a:pt x="299" y="464"/>
                      </a:lnTo>
                      <a:lnTo>
                        <a:pt x="317" y="482"/>
                      </a:lnTo>
                      <a:lnTo>
                        <a:pt x="335" y="492"/>
                      </a:lnTo>
                      <a:lnTo>
                        <a:pt x="350" y="502"/>
                      </a:lnTo>
                      <a:lnTo>
                        <a:pt x="368" y="512"/>
                      </a:lnTo>
                      <a:lnTo>
                        <a:pt x="374" y="528"/>
                      </a:lnTo>
                      <a:lnTo>
                        <a:pt x="399" y="554"/>
                      </a:lnTo>
                      <a:lnTo>
                        <a:pt x="417" y="569"/>
                      </a:lnTo>
                      <a:lnTo>
                        <a:pt x="438" y="569"/>
                      </a:lnTo>
                      <a:lnTo>
                        <a:pt x="459" y="587"/>
                      </a:lnTo>
                      <a:lnTo>
                        <a:pt x="479" y="577"/>
                      </a:lnTo>
                      <a:lnTo>
                        <a:pt x="505" y="585"/>
                      </a:lnTo>
                      <a:lnTo>
                        <a:pt x="520" y="595"/>
                      </a:lnTo>
                      <a:lnTo>
                        <a:pt x="528" y="608"/>
                      </a:lnTo>
                      <a:lnTo>
                        <a:pt x="544" y="621"/>
                      </a:lnTo>
                      <a:lnTo>
                        <a:pt x="554" y="641"/>
                      </a:lnTo>
                      <a:lnTo>
                        <a:pt x="577" y="641"/>
                      </a:lnTo>
                      <a:lnTo>
                        <a:pt x="590" y="623"/>
                      </a:lnTo>
                      <a:lnTo>
                        <a:pt x="610" y="613"/>
                      </a:lnTo>
                      <a:lnTo>
                        <a:pt x="634" y="613"/>
                      </a:lnTo>
                      <a:lnTo>
                        <a:pt x="657" y="613"/>
                      </a:lnTo>
                      <a:lnTo>
                        <a:pt x="683" y="618"/>
                      </a:lnTo>
                      <a:lnTo>
                        <a:pt x="698" y="628"/>
                      </a:lnTo>
                      <a:lnTo>
                        <a:pt x="716" y="618"/>
                      </a:lnTo>
                      <a:lnTo>
                        <a:pt x="734" y="603"/>
                      </a:lnTo>
                      <a:lnTo>
                        <a:pt x="760" y="608"/>
                      </a:lnTo>
                      <a:lnTo>
                        <a:pt x="775" y="621"/>
                      </a:lnTo>
                      <a:lnTo>
                        <a:pt x="793" y="610"/>
                      </a:lnTo>
                      <a:lnTo>
                        <a:pt x="809" y="595"/>
                      </a:lnTo>
                      <a:lnTo>
                        <a:pt x="811" y="574"/>
                      </a:lnTo>
                      <a:lnTo>
                        <a:pt x="814" y="556"/>
                      </a:lnTo>
                      <a:lnTo>
                        <a:pt x="809" y="538"/>
                      </a:lnTo>
                      <a:lnTo>
                        <a:pt x="801" y="525"/>
                      </a:lnTo>
                      <a:lnTo>
                        <a:pt x="804" y="507"/>
                      </a:lnTo>
                      <a:lnTo>
                        <a:pt x="814" y="502"/>
                      </a:lnTo>
                      <a:lnTo>
                        <a:pt x="824" y="497"/>
                      </a:lnTo>
                      <a:lnTo>
                        <a:pt x="822" y="489"/>
                      </a:lnTo>
                      <a:lnTo>
                        <a:pt x="822" y="471"/>
                      </a:lnTo>
                      <a:lnTo>
                        <a:pt x="816" y="456"/>
                      </a:lnTo>
                      <a:lnTo>
                        <a:pt x="809" y="440"/>
                      </a:lnTo>
                      <a:lnTo>
                        <a:pt x="801" y="425"/>
                      </a:lnTo>
                      <a:lnTo>
                        <a:pt x="804" y="407"/>
                      </a:lnTo>
                      <a:lnTo>
                        <a:pt x="775" y="394"/>
                      </a:lnTo>
                      <a:lnTo>
                        <a:pt x="757" y="384"/>
                      </a:lnTo>
                      <a:lnTo>
                        <a:pt x="742" y="373"/>
                      </a:lnTo>
                      <a:lnTo>
                        <a:pt x="721" y="381"/>
                      </a:lnTo>
                      <a:lnTo>
                        <a:pt x="703" y="391"/>
                      </a:lnTo>
                      <a:lnTo>
                        <a:pt x="680" y="391"/>
                      </a:lnTo>
                      <a:lnTo>
                        <a:pt x="657" y="394"/>
                      </a:lnTo>
                      <a:lnTo>
                        <a:pt x="652" y="379"/>
                      </a:lnTo>
                      <a:lnTo>
                        <a:pt x="628" y="381"/>
                      </a:lnTo>
                      <a:lnTo>
                        <a:pt x="610" y="371"/>
                      </a:lnTo>
                      <a:lnTo>
                        <a:pt x="605" y="355"/>
                      </a:lnTo>
                      <a:lnTo>
                        <a:pt x="600" y="340"/>
                      </a:lnTo>
                      <a:lnTo>
                        <a:pt x="582" y="330"/>
                      </a:lnTo>
                      <a:lnTo>
                        <a:pt x="556" y="325"/>
                      </a:lnTo>
                      <a:lnTo>
                        <a:pt x="531" y="317"/>
                      </a:lnTo>
                      <a:lnTo>
                        <a:pt x="515" y="309"/>
                      </a:lnTo>
                      <a:lnTo>
                        <a:pt x="500" y="296"/>
                      </a:lnTo>
                      <a:lnTo>
                        <a:pt x="500" y="276"/>
                      </a:lnTo>
                      <a:lnTo>
                        <a:pt x="513" y="255"/>
                      </a:lnTo>
                      <a:lnTo>
                        <a:pt x="533" y="252"/>
                      </a:lnTo>
                      <a:lnTo>
                        <a:pt x="551" y="263"/>
                      </a:lnTo>
                      <a:lnTo>
                        <a:pt x="574" y="260"/>
                      </a:lnTo>
                      <a:lnTo>
                        <a:pt x="590" y="245"/>
                      </a:lnTo>
                      <a:lnTo>
                        <a:pt x="582" y="229"/>
                      </a:lnTo>
                      <a:lnTo>
                        <a:pt x="562" y="211"/>
                      </a:lnTo>
                      <a:lnTo>
                        <a:pt x="546" y="201"/>
                      </a:lnTo>
                      <a:lnTo>
                        <a:pt x="536" y="178"/>
                      </a:lnTo>
                      <a:lnTo>
                        <a:pt x="528" y="162"/>
                      </a:lnTo>
                      <a:lnTo>
                        <a:pt x="533" y="144"/>
                      </a:lnTo>
                      <a:lnTo>
                        <a:pt x="523" y="121"/>
                      </a:lnTo>
                      <a:lnTo>
                        <a:pt x="515" y="106"/>
                      </a:lnTo>
                      <a:lnTo>
                        <a:pt x="518" y="88"/>
                      </a:lnTo>
                      <a:lnTo>
                        <a:pt x="536" y="77"/>
                      </a:lnTo>
                      <a:lnTo>
                        <a:pt x="551" y="62"/>
                      </a:lnTo>
                      <a:lnTo>
                        <a:pt x="569" y="54"/>
                      </a:lnTo>
                      <a:lnTo>
                        <a:pt x="572" y="34"/>
                      </a:lnTo>
                      <a:lnTo>
                        <a:pt x="572" y="21"/>
                      </a:lnTo>
                      <a:lnTo>
                        <a:pt x="577" y="13"/>
                      </a:lnTo>
                      <a:lnTo>
                        <a:pt x="562" y="10"/>
                      </a:lnTo>
                      <a:lnTo>
                        <a:pt x="546" y="0"/>
                      </a:lnTo>
                      <a:lnTo>
                        <a:pt x="525" y="0"/>
                      </a:lnTo>
                      <a:lnTo>
                        <a:pt x="515" y="26"/>
                      </a:lnTo>
                      <a:lnTo>
                        <a:pt x="500" y="49"/>
                      </a:lnTo>
                      <a:lnTo>
                        <a:pt x="479" y="49"/>
                      </a:lnTo>
                      <a:lnTo>
                        <a:pt x="464" y="65"/>
                      </a:lnTo>
                      <a:lnTo>
                        <a:pt x="441" y="67"/>
                      </a:lnTo>
                      <a:lnTo>
                        <a:pt x="425" y="85"/>
                      </a:lnTo>
                      <a:lnTo>
                        <a:pt x="410" y="101"/>
                      </a:lnTo>
                      <a:lnTo>
                        <a:pt x="394" y="116"/>
                      </a:lnTo>
                      <a:lnTo>
                        <a:pt x="379" y="134"/>
                      </a:lnTo>
                      <a:lnTo>
                        <a:pt x="363" y="149"/>
                      </a:lnTo>
                      <a:lnTo>
                        <a:pt x="345" y="160"/>
                      </a:lnTo>
                      <a:lnTo>
                        <a:pt x="312" y="165"/>
                      </a:lnTo>
                      <a:lnTo>
                        <a:pt x="296" y="155"/>
                      </a:lnTo>
                      <a:lnTo>
                        <a:pt x="289" y="139"/>
                      </a:lnTo>
                      <a:lnTo>
                        <a:pt x="263" y="134"/>
                      </a:lnTo>
                      <a:lnTo>
                        <a:pt x="258" y="119"/>
                      </a:lnTo>
                      <a:lnTo>
                        <a:pt x="250" y="103"/>
                      </a:lnTo>
                      <a:lnTo>
                        <a:pt x="235" y="93"/>
                      </a:lnTo>
                      <a:lnTo>
                        <a:pt x="214" y="75"/>
                      </a:lnTo>
                      <a:lnTo>
                        <a:pt x="198" y="65"/>
                      </a:lnTo>
                      <a:lnTo>
                        <a:pt x="178" y="72"/>
                      </a:lnTo>
                      <a:lnTo>
                        <a:pt x="157" y="75"/>
                      </a:lnTo>
                      <a:lnTo>
                        <a:pt x="150" y="59"/>
                      </a:lnTo>
                      <a:lnTo>
                        <a:pt x="142" y="44"/>
                      </a:lnTo>
                      <a:lnTo>
                        <a:pt x="144" y="26"/>
                      </a:lnTo>
                      <a:lnTo>
                        <a:pt x="137" y="10"/>
                      </a:lnTo>
                      <a:lnTo>
                        <a:pt x="116" y="13"/>
                      </a:lnTo>
                      <a:lnTo>
                        <a:pt x="108" y="26"/>
                      </a:lnTo>
                      <a:lnTo>
                        <a:pt x="106" y="44"/>
                      </a:lnTo>
                      <a:lnTo>
                        <a:pt x="103" y="65"/>
                      </a:lnTo>
                      <a:lnTo>
                        <a:pt x="90" y="90"/>
                      </a:lnTo>
                      <a:lnTo>
                        <a:pt x="80" y="113"/>
                      </a:lnTo>
                      <a:lnTo>
                        <a:pt x="65" y="129"/>
                      </a:lnTo>
                      <a:lnTo>
                        <a:pt x="49" y="144"/>
                      </a:lnTo>
                      <a:lnTo>
                        <a:pt x="54" y="160"/>
                      </a:lnTo>
                      <a:lnTo>
                        <a:pt x="54" y="180"/>
                      </a:lnTo>
                      <a:lnTo>
                        <a:pt x="36" y="196"/>
                      </a:lnTo>
                      <a:lnTo>
                        <a:pt x="13" y="196"/>
                      </a:lnTo>
                      <a:lnTo>
                        <a:pt x="0" y="214"/>
                      </a:lnTo>
                      <a:lnTo>
                        <a:pt x="26" y="222"/>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8" name="Freeform 29">
                  <a:extLst>
                    <a:ext uri="{FF2B5EF4-FFF2-40B4-BE49-F238E27FC236}">
                      <a16:creationId xmlns:a16="http://schemas.microsoft.com/office/drawing/2014/main" id="{6EE07426-6998-5033-8FF5-C650C0EC3217}"/>
                    </a:ext>
                  </a:extLst>
                </p:cNvPr>
                <p:cNvSpPr>
                  <a:spLocks/>
                </p:cNvSpPr>
                <p:nvPr/>
              </p:nvSpPr>
              <p:spPr bwMode="auto">
                <a:xfrm>
                  <a:off x="3395425" y="1633070"/>
                  <a:ext cx="275340" cy="271792"/>
                </a:xfrm>
                <a:custGeom>
                  <a:avLst/>
                  <a:gdLst>
                    <a:gd name="T0" fmla="*/ 2147483646 w 388"/>
                    <a:gd name="T1" fmla="*/ 2147483646 h 383"/>
                    <a:gd name="T2" fmla="*/ 2147483646 w 388"/>
                    <a:gd name="T3" fmla="*/ 2147483646 h 383"/>
                    <a:gd name="T4" fmla="*/ 2147483646 w 388"/>
                    <a:gd name="T5" fmla="*/ 0 h 383"/>
                    <a:gd name="T6" fmla="*/ 2147483646 w 388"/>
                    <a:gd name="T7" fmla="*/ 2147483646 h 383"/>
                    <a:gd name="T8" fmla="*/ 2147483646 w 388"/>
                    <a:gd name="T9" fmla="*/ 2147483646 h 383"/>
                    <a:gd name="T10" fmla="*/ 2147483646 w 388"/>
                    <a:gd name="T11" fmla="*/ 2147483646 h 383"/>
                    <a:gd name="T12" fmla="*/ 2147483646 w 388"/>
                    <a:gd name="T13" fmla="*/ 2147483646 h 383"/>
                    <a:gd name="T14" fmla="*/ 2147483646 w 388"/>
                    <a:gd name="T15" fmla="*/ 2147483646 h 383"/>
                    <a:gd name="T16" fmla="*/ 2147483646 w 388"/>
                    <a:gd name="T17" fmla="*/ 2147483646 h 383"/>
                    <a:gd name="T18" fmla="*/ 0 w 388"/>
                    <a:gd name="T19" fmla="*/ 2147483646 h 383"/>
                    <a:gd name="T20" fmla="*/ 2147483646 w 388"/>
                    <a:gd name="T21" fmla="*/ 2147483646 h 383"/>
                    <a:gd name="T22" fmla="*/ 2147483646 w 388"/>
                    <a:gd name="T23" fmla="*/ 2147483646 h 383"/>
                    <a:gd name="T24" fmla="*/ 2147483646 w 388"/>
                    <a:gd name="T25" fmla="*/ 2147483646 h 383"/>
                    <a:gd name="T26" fmla="*/ 2147483646 w 388"/>
                    <a:gd name="T27" fmla="*/ 2147483646 h 383"/>
                    <a:gd name="T28" fmla="*/ 2147483646 w 388"/>
                    <a:gd name="T29" fmla="*/ 2147483646 h 383"/>
                    <a:gd name="T30" fmla="*/ 2147483646 w 388"/>
                    <a:gd name="T31" fmla="*/ 2147483646 h 383"/>
                    <a:gd name="T32" fmla="*/ 2147483646 w 388"/>
                    <a:gd name="T33" fmla="*/ 2147483646 h 383"/>
                    <a:gd name="T34" fmla="*/ 2147483646 w 388"/>
                    <a:gd name="T35" fmla="*/ 2147483646 h 383"/>
                    <a:gd name="T36" fmla="*/ 2147483646 w 388"/>
                    <a:gd name="T37" fmla="*/ 2147483646 h 383"/>
                    <a:gd name="T38" fmla="*/ 2147483646 w 388"/>
                    <a:gd name="T39" fmla="*/ 2147483646 h 383"/>
                    <a:gd name="T40" fmla="*/ 2147483646 w 388"/>
                    <a:gd name="T41" fmla="*/ 2147483646 h 383"/>
                    <a:gd name="T42" fmla="*/ 2147483646 w 388"/>
                    <a:gd name="T43" fmla="*/ 2147483646 h 383"/>
                    <a:gd name="T44" fmla="*/ 2147483646 w 388"/>
                    <a:gd name="T45" fmla="*/ 2147483646 h 383"/>
                    <a:gd name="T46" fmla="*/ 2147483646 w 388"/>
                    <a:gd name="T47" fmla="*/ 2147483646 h 383"/>
                    <a:gd name="T48" fmla="*/ 2147483646 w 388"/>
                    <a:gd name="T49" fmla="*/ 2147483646 h 383"/>
                    <a:gd name="T50" fmla="*/ 2147483646 w 388"/>
                    <a:gd name="T51" fmla="*/ 2147483646 h 383"/>
                    <a:gd name="T52" fmla="*/ 2147483646 w 388"/>
                    <a:gd name="T53" fmla="*/ 2147483646 h 383"/>
                    <a:gd name="T54" fmla="*/ 2147483646 w 388"/>
                    <a:gd name="T55" fmla="*/ 2147483646 h 383"/>
                    <a:gd name="T56" fmla="*/ 2147483646 w 388"/>
                    <a:gd name="T57" fmla="*/ 2147483646 h 383"/>
                    <a:gd name="T58" fmla="*/ 2147483646 w 388"/>
                    <a:gd name="T59" fmla="*/ 2147483646 h 383"/>
                    <a:gd name="T60" fmla="*/ 2147483646 w 388"/>
                    <a:gd name="T61" fmla="*/ 2147483646 h 383"/>
                    <a:gd name="T62" fmla="*/ 2147483646 w 388"/>
                    <a:gd name="T63" fmla="*/ 2147483646 h 383"/>
                    <a:gd name="T64" fmla="*/ 2147483646 w 388"/>
                    <a:gd name="T65" fmla="*/ 2147483646 h 383"/>
                    <a:gd name="T66" fmla="*/ 2147483646 w 388"/>
                    <a:gd name="T67" fmla="*/ 2147483646 h 3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83">
                      <a:moveTo>
                        <a:pt x="345" y="7"/>
                      </a:moveTo>
                      <a:lnTo>
                        <a:pt x="314" y="10"/>
                      </a:lnTo>
                      <a:lnTo>
                        <a:pt x="288" y="7"/>
                      </a:lnTo>
                      <a:lnTo>
                        <a:pt x="267" y="15"/>
                      </a:lnTo>
                      <a:lnTo>
                        <a:pt x="247" y="18"/>
                      </a:lnTo>
                      <a:lnTo>
                        <a:pt x="226" y="0"/>
                      </a:lnTo>
                      <a:lnTo>
                        <a:pt x="203" y="0"/>
                      </a:lnTo>
                      <a:lnTo>
                        <a:pt x="185" y="7"/>
                      </a:lnTo>
                      <a:lnTo>
                        <a:pt x="159" y="2"/>
                      </a:lnTo>
                      <a:lnTo>
                        <a:pt x="141" y="10"/>
                      </a:lnTo>
                      <a:lnTo>
                        <a:pt x="118" y="13"/>
                      </a:lnTo>
                      <a:lnTo>
                        <a:pt x="116" y="33"/>
                      </a:lnTo>
                      <a:lnTo>
                        <a:pt x="95" y="41"/>
                      </a:lnTo>
                      <a:lnTo>
                        <a:pt x="85" y="64"/>
                      </a:lnTo>
                      <a:lnTo>
                        <a:pt x="69" y="82"/>
                      </a:lnTo>
                      <a:lnTo>
                        <a:pt x="46" y="82"/>
                      </a:lnTo>
                      <a:lnTo>
                        <a:pt x="36" y="108"/>
                      </a:lnTo>
                      <a:lnTo>
                        <a:pt x="33" y="128"/>
                      </a:lnTo>
                      <a:lnTo>
                        <a:pt x="13" y="136"/>
                      </a:lnTo>
                      <a:lnTo>
                        <a:pt x="0" y="159"/>
                      </a:lnTo>
                      <a:lnTo>
                        <a:pt x="20" y="177"/>
                      </a:lnTo>
                      <a:lnTo>
                        <a:pt x="36" y="188"/>
                      </a:lnTo>
                      <a:lnTo>
                        <a:pt x="46" y="211"/>
                      </a:lnTo>
                      <a:lnTo>
                        <a:pt x="54" y="226"/>
                      </a:lnTo>
                      <a:lnTo>
                        <a:pt x="43" y="249"/>
                      </a:lnTo>
                      <a:lnTo>
                        <a:pt x="31" y="273"/>
                      </a:lnTo>
                      <a:lnTo>
                        <a:pt x="51" y="293"/>
                      </a:lnTo>
                      <a:lnTo>
                        <a:pt x="56" y="306"/>
                      </a:lnTo>
                      <a:lnTo>
                        <a:pt x="69" y="329"/>
                      </a:lnTo>
                      <a:lnTo>
                        <a:pt x="74" y="342"/>
                      </a:lnTo>
                      <a:lnTo>
                        <a:pt x="100" y="352"/>
                      </a:lnTo>
                      <a:lnTo>
                        <a:pt x="131" y="342"/>
                      </a:lnTo>
                      <a:lnTo>
                        <a:pt x="146" y="329"/>
                      </a:lnTo>
                      <a:lnTo>
                        <a:pt x="177" y="321"/>
                      </a:lnTo>
                      <a:lnTo>
                        <a:pt x="195" y="332"/>
                      </a:lnTo>
                      <a:lnTo>
                        <a:pt x="218" y="358"/>
                      </a:lnTo>
                      <a:lnTo>
                        <a:pt x="237" y="368"/>
                      </a:lnTo>
                      <a:lnTo>
                        <a:pt x="242" y="383"/>
                      </a:lnTo>
                      <a:lnTo>
                        <a:pt x="252" y="360"/>
                      </a:lnTo>
                      <a:lnTo>
                        <a:pt x="273" y="350"/>
                      </a:lnTo>
                      <a:lnTo>
                        <a:pt x="296" y="350"/>
                      </a:lnTo>
                      <a:lnTo>
                        <a:pt x="311" y="360"/>
                      </a:lnTo>
                      <a:lnTo>
                        <a:pt x="329" y="352"/>
                      </a:lnTo>
                      <a:lnTo>
                        <a:pt x="352" y="347"/>
                      </a:lnTo>
                      <a:lnTo>
                        <a:pt x="368" y="332"/>
                      </a:lnTo>
                      <a:lnTo>
                        <a:pt x="383" y="316"/>
                      </a:lnTo>
                      <a:lnTo>
                        <a:pt x="386" y="298"/>
                      </a:lnTo>
                      <a:lnTo>
                        <a:pt x="388" y="275"/>
                      </a:lnTo>
                      <a:lnTo>
                        <a:pt x="373" y="265"/>
                      </a:lnTo>
                      <a:lnTo>
                        <a:pt x="350" y="267"/>
                      </a:lnTo>
                      <a:lnTo>
                        <a:pt x="342" y="252"/>
                      </a:lnTo>
                      <a:lnTo>
                        <a:pt x="334" y="237"/>
                      </a:lnTo>
                      <a:lnTo>
                        <a:pt x="352" y="221"/>
                      </a:lnTo>
                      <a:lnTo>
                        <a:pt x="363" y="198"/>
                      </a:lnTo>
                      <a:lnTo>
                        <a:pt x="368" y="177"/>
                      </a:lnTo>
                      <a:lnTo>
                        <a:pt x="360" y="164"/>
                      </a:lnTo>
                      <a:lnTo>
                        <a:pt x="352" y="146"/>
                      </a:lnTo>
                      <a:lnTo>
                        <a:pt x="329" y="149"/>
                      </a:lnTo>
                      <a:lnTo>
                        <a:pt x="314" y="139"/>
                      </a:lnTo>
                      <a:lnTo>
                        <a:pt x="298" y="128"/>
                      </a:lnTo>
                      <a:lnTo>
                        <a:pt x="301" y="110"/>
                      </a:lnTo>
                      <a:lnTo>
                        <a:pt x="316" y="92"/>
                      </a:lnTo>
                      <a:lnTo>
                        <a:pt x="334" y="85"/>
                      </a:lnTo>
                      <a:lnTo>
                        <a:pt x="350" y="67"/>
                      </a:lnTo>
                      <a:lnTo>
                        <a:pt x="363" y="43"/>
                      </a:lnTo>
                      <a:lnTo>
                        <a:pt x="355" y="31"/>
                      </a:lnTo>
                      <a:lnTo>
                        <a:pt x="352" y="20"/>
                      </a:lnTo>
                      <a:lnTo>
                        <a:pt x="345" y="7"/>
                      </a:lnTo>
                      <a:close/>
                    </a:path>
                  </a:pathLst>
                </a:custGeom>
                <a:solidFill>
                  <a:srgbClr val="7C7C7C"/>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9" name="Freeform 30">
                  <a:extLst>
                    <a:ext uri="{FF2B5EF4-FFF2-40B4-BE49-F238E27FC236}">
                      <a16:creationId xmlns:a16="http://schemas.microsoft.com/office/drawing/2014/main" id="{05FB71EC-1474-53E5-D915-56D1BDCFDD87}"/>
                    </a:ext>
                  </a:extLst>
                </p:cNvPr>
                <p:cNvSpPr>
                  <a:spLocks/>
                </p:cNvSpPr>
                <p:nvPr/>
              </p:nvSpPr>
              <p:spPr bwMode="auto">
                <a:xfrm>
                  <a:off x="2985963" y="1519528"/>
                  <a:ext cx="414430" cy="442105"/>
                </a:xfrm>
                <a:custGeom>
                  <a:avLst/>
                  <a:gdLst>
                    <a:gd name="T0" fmla="*/ 2147483646 w 584"/>
                    <a:gd name="T1" fmla="*/ 2147483646 h 623"/>
                    <a:gd name="T2" fmla="*/ 2147483646 w 584"/>
                    <a:gd name="T3" fmla="*/ 2147483646 h 623"/>
                    <a:gd name="T4" fmla="*/ 2147483646 w 584"/>
                    <a:gd name="T5" fmla="*/ 2147483646 h 623"/>
                    <a:gd name="T6" fmla="*/ 2147483646 w 584"/>
                    <a:gd name="T7" fmla="*/ 2147483646 h 623"/>
                    <a:gd name="T8" fmla="*/ 2147483646 w 584"/>
                    <a:gd name="T9" fmla="*/ 2147483646 h 623"/>
                    <a:gd name="T10" fmla="*/ 2147483646 w 584"/>
                    <a:gd name="T11" fmla="*/ 2147483646 h 623"/>
                    <a:gd name="T12" fmla="*/ 2147483646 w 584"/>
                    <a:gd name="T13" fmla="*/ 2147483646 h 623"/>
                    <a:gd name="T14" fmla="*/ 2147483646 w 584"/>
                    <a:gd name="T15" fmla="*/ 2147483646 h 623"/>
                    <a:gd name="T16" fmla="*/ 2147483646 w 584"/>
                    <a:gd name="T17" fmla="*/ 2147483646 h 623"/>
                    <a:gd name="T18" fmla="*/ 2147483646 w 584"/>
                    <a:gd name="T19" fmla="*/ 2147483646 h 623"/>
                    <a:gd name="T20" fmla="*/ 2147483646 w 584"/>
                    <a:gd name="T21" fmla="*/ 2147483646 h 623"/>
                    <a:gd name="T22" fmla="*/ 2147483646 w 584"/>
                    <a:gd name="T23" fmla="*/ 2147483646 h 623"/>
                    <a:gd name="T24" fmla="*/ 2147483646 w 584"/>
                    <a:gd name="T25" fmla="*/ 2147483646 h 623"/>
                    <a:gd name="T26" fmla="*/ 2147483646 w 584"/>
                    <a:gd name="T27" fmla="*/ 2147483646 h 623"/>
                    <a:gd name="T28" fmla="*/ 2147483646 w 584"/>
                    <a:gd name="T29" fmla="*/ 2147483646 h 623"/>
                    <a:gd name="T30" fmla="*/ 2147483646 w 584"/>
                    <a:gd name="T31" fmla="*/ 2147483646 h 623"/>
                    <a:gd name="T32" fmla="*/ 2147483646 w 584"/>
                    <a:gd name="T33" fmla="*/ 2147483646 h 623"/>
                    <a:gd name="T34" fmla="*/ 2147483646 w 584"/>
                    <a:gd name="T35" fmla="*/ 2147483646 h 623"/>
                    <a:gd name="T36" fmla="*/ 2147483646 w 584"/>
                    <a:gd name="T37" fmla="*/ 2147483646 h 623"/>
                    <a:gd name="T38" fmla="*/ 2147483646 w 584"/>
                    <a:gd name="T39" fmla="*/ 2147483646 h 623"/>
                    <a:gd name="T40" fmla="*/ 2147483646 w 584"/>
                    <a:gd name="T41" fmla="*/ 2147483646 h 623"/>
                    <a:gd name="T42" fmla="*/ 2147483646 w 584"/>
                    <a:gd name="T43" fmla="*/ 2147483646 h 623"/>
                    <a:gd name="T44" fmla="*/ 2147483646 w 584"/>
                    <a:gd name="T45" fmla="*/ 2147483646 h 623"/>
                    <a:gd name="T46" fmla="*/ 2147483646 w 584"/>
                    <a:gd name="T47" fmla="*/ 2147483646 h 623"/>
                    <a:gd name="T48" fmla="*/ 2147483646 w 584"/>
                    <a:gd name="T49" fmla="*/ 2147483646 h 623"/>
                    <a:gd name="T50" fmla="*/ 2147483646 w 584"/>
                    <a:gd name="T51" fmla="*/ 2147483646 h 623"/>
                    <a:gd name="T52" fmla="*/ 2147483646 w 584"/>
                    <a:gd name="T53" fmla="*/ 2147483646 h 623"/>
                    <a:gd name="T54" fmla="*/ 2147483646 w 584"/>
                    <a:gd name="T55" fmla="*/ 2147483646 h 623"/>
                    <a:gd name="T56" fmla="*/ 2147483646 w 584"/>
                    <a:gd name="T57" fmla="*/ 2147483646 h 623"/>
                    <a:gd name="T58" fmla="*/ 2147483646 w 584"/>
                    <a:gd name="T59" fmla="*/ 2147483646 h 623"/>
                    <a:gd name="T60" fmla="*/ 2147483646 w 584"/>
                    <a:gd name="T61" fmla="*/ 2147483646 h 623"/>
                    <a:gd name="T62" fmla="*/ 2147483646 w 584"/>
                    <a:gd name="T63" fmla="*/ 2147483646 h 623"/>
                    <a:gd name="T64" fmla="*/ 2147483646 w 584"/>
                    <a:gd name="T65" fmla="*/ 2147483646 h 623"/>
                    <a:gd name="T66" fmla="*/ 2147483646 w 584"/>
                    <a:gd name="T67" fmla="*/ 2147483646 h 623"/>
                    <a:gd name="T68" fmla="*/ 2147483646 w 584"/>
                    <a:gd name="T69" fmla="*/ 2147483646 h 623"/>
                    <a:gd name="T70" fmla="*/ 2147483646 w 584"/>
                    <a:gd name="T71" fmla="*/ 2147483646 h 623"/>
                    <a:gd name="T72" fmla="*/ 2147483646 w 584"/>
                    <a:gd name="T73" fmla="*/ 2147483646 h 623"/>
                    <a:gd name="T74" fmla="*/ 2147483646 w 584"/>
                    <a:gd name="T75" fmla="*/ 2147483646 h 623"/>
                    <a:gd name="T76" fmla="*/ 2147483646 w 584"/>
                    <a:gd name="T77" fmla="*/ 2147483646 h 623"/>
                    <a:gd name="T78" fmla="*/ 2147483646 w 584"/>
                    <a:gd name="T79" fmla="*/ 2147483646 h 623"/>
                    <a:gd name="T80" fmla="*/ 2147483646 w 584"/>
                    <a:gd name="T81" fmla="*/ 2147483646 h 623"/>
                    <a:gd name="T82" fmla="*/ 2147483646 w 584"/>
                    <a:gd name="T83" fmla="*/ 2147483646 h 623"/>
                    <a:gd name="T84" fmla="*/ 2147483646 w 584"/>
                    <a:gd name="T85" fmla="*/ 2147483646 h 623"/>
                    <a:gd name="T86" fmla="*/ 2147483646 w 584"/>
                    <a:gd name="T87" fmla="*/ 2147483646 h 623"/>
                    <a:gd name="T88" fmla="*/ 2147483646 w 584"/>
                    <a:gd name="T89" fmla="*/ 2147483646 h 623"/>
                    <a:gd name="T90" fmla="*/ 2147483646 w 584"/>
                    <a:gd name="T91" fmla="*/ 2147483646 h 623"/>
                    <a:gd name="T92" fmla="*/ 2147483646 w 584"/>
                    <a:gd name="T93" fmla="*/ 2147483646 h 623"/>
                    <a:gd name="T94" fmla="*/ 2147483646 w 584"/>
                    <a:gd name="T95" fmla="*/ 2147483646 h 623"/>
                    <a:gd name="T96" fmla="*/ 2147483646 w 584"/>
                    <a:gd name="T97" fmla="*/ 2147483646 h 623"/>
                    <a:gd name="T98" fmla="*/ 2147483646 w 584"/>
                    <a:gd name="T99" fmla="*/ 2147483646 h 623"/>
                    <a:gd name="T100" fmla="*/ 2147483646 w 584"/>
                    <a:gd name="T101" fmla="*/ 2147483646 h 623"/>
                    <a:gd name="T102" fmla="*/ 2147483646 w 584"/>
                    <a:gd name="T103" fmla="*/ 2147483646 h 623"/>
                    <a:gd name="T104" fmla="*/ 2147483646 w 584"/>
                    <a:gd name="T105" fmla="*/ 0 h 623"/>
                    <a:gd name="T106" fmla="*/ 2147483646 w 584"/>
                    <a:gd name="T107" fmla="*/ 2147483646 h 623"/>
                    <a:gd name="T108" fmla="*/ 2147483646 w 584"/>
                    <a:gd name="T109" fmla="*/ 2147483646 h 623"/>
                    <a:gd name="T110" fmla="*/ 2147483646 w 584"/>
                    <a:gd name="T111" fmla="*/ 2147483646 h 623"/>
                    <a:gd name="T112" fmla="*/ 2147483646 w 584"/>
                    <a:gd name="T113" fmla="*/ 2147483646 h 623"/>
                    <a:gd name="T114" fmla="*/ 2147483646 w 584"/>
                    <a:gd name="T115" fmla="*/ 2147483646 h 623"/>
                    <a:gd name="T116" fmla="*/ 2147483646 w 584"/>
                    <a:gd name="T117" fmla="*/ 2147483646 h 623"/>
                    <a:gd name="T118" fmla="*/ 2147483646 w 584"/>
                    <a:gd name="T119" fmla="*/ 2147483646 h 6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4" h="623">
                      <a:moveTo>
                        <a:pt x="584" y="160"/>
                      </a:moveTo>
                      <a:lnTo>
                        <a:pt x="579" y="173"/>
                      </a:lnTo>
                      <a:lnTo>
                        <a:pt x="561" y="183"/>
                      </a:lnTo>
                      <a:lnTo>
                        <a:pt x="543" y="193"/>
                      </a:lnTo>
                      <a:lnTo>
                        <a:pt x="523" y="201"/>
                      </a:lnTo>
                      <a:lnTo>
                        <a:pt x="507" y="191"/>
                      </a:lnTo>
                      <a:lnTo>
                        <a:pt x="489" y="180"/>
                      </a:lnTo>
                      <a:lnTo>
                        <a:pt x="474" y="196"/>
                      </a:lnTo>
                      <a:lnTo>
                        <a:pt x="471" y="214"/>
                      </a:lnTo>
                      <a:lnTo>
                        <a:pt x="453" y="224"/>
                      </a:lnTo>
                      <a:lnTo>
                        <a:pt x="432" y="234"/>
                      </a:lnTo>
                      <a:lnTo>
                        <a:pt x="414" y="242"/>
                      </a:lnTo>
                      <a:lnTo>
                        <a:pt x="422" y="257"/>
                      </a:lnTo>
                      <a:lnTo>
                        <a:pt x="438" y="268"/>
                      </a:lnTo>
                      <a:lnTo>
                        <a:pt x="438" y="294"/>
                      </a:lnTo>
                      <a:lnTo>
                        <a:pt x="438" y="314"/>
                      </a:lnTo>
                      <a:lnTo>
                        <a:pt x="420" y="330"/>
                      </a:lnTo>
                      <a:lnTo>
                        <a:pt x="438" y="340"/>
                      </a:lnTo>
                      <a:lnTo>
                        <a:pt x="453" y="350"/>
                      </a:lnTo>
                      <a:lnTo>
                        <a:pt x="471" y="363"/>
                      </a:lnTo>
                      <a:lnTo>
                        <a:pt x="466" y="381"/>
                      </a:lnTo>
                      <a:lnTo>
                        <a:pt x="453" y="397"/>
                      </a:lnTo>
                      <a:lnTo>
                        <a:pt x="435" y="415"/>
                      </a:lnTo>
                      <a:lnTo>
                        <a:pt x="417" y="422"/>
                      </a:lnTo>
                      <a:lnTo>
                        <a:pt x="402" y="440"/>
                      </a:lnTo>
                      <a:lnTo>
                        <a:pt x="409" y="453"/>
                      </a:lnTo>
                      <a:lnTo>
                        <a:pt x="407" y="476"/>
                      </a:lnTo>
                      <a:lnTo>
                        <a:pt x="404" y="494"/>
                      </a:lnTo>
                      <a:lnTo>
                        <a:pt x="384" y="502"/>
                      </a:lnTo>
                      <a:lnTo>
                        <a:pt x="360" y="497"/>
                      </a:lnTo>
                      <a:lnTo>
                        <a:pt x="353" y="481"/>
                      </a:lnTo>
                      <a:lnTo>
                        <a:pt x="345" y="466"/>
                      </a:lnTo>
                      <a:lnTo>
                        <a:pt x="329" y="484"/>
                      </a:lnTo>
                      <a:lnTo>
                        <a:pt x="317" y="507"/>
                      </a:lnTo>
                      <a:lnTo>
                        <a:pt x="304" y="530"/>
                      </a:lnTo>
                      <a:lnTo>
                        <a:pt x="283" y="533"/>
                      </a:lnTo>
                      <a:lnTo>
                        <a:pt x="270" y="556"/>
                      </a:lnTo>
                      <a:lnTo>
                        <a:pt x="268" y="577"/>
                      </a:lnTo>
                      <a:lnTo>
                        <a:pt x="265" y="595"/>
                      </a:lnTo>
                      <a:lnTo>
                        <a:pt x="244" y="605"/>
                      </a:lnTo>
                      <a:lnTo>
                        <a:pt x="226" y="613"/>
                      </a:lnTo>
                      <a:lnTo>
                        <a:pt x="208" y="623"/>
                      </a:lnTo>
                      <a:lnTo>
                        <a:pt x="183" y="615"/>
                      </a:lnTo>
                      <a:lnTo>
                        <a:pt x="165" y="605"/>
                      </a:lnTo>
                      <a:lnTo>
                        <a:pt x="172" y="595"/>
                      </a:lnTo>
                      <a:lnTo>
                        <a:pt x="175" y="574"/>
                      </a:lnTo>
                      <a:lnTo>
                        <a:pt x="157" y="561"/>
                      </a:lnTo>
                      <a:lnTo>
                        <a:pt x="136" y="564"/>
                      </a:lnTo>
                      <a:lnTo>
                        <a:pt x="113" y="566"/>
                      </a:lnTo>
                      <a:lnTo>
                        <a:pt x="90" y="569"/>
                      </a:lnTo>
                      <a:lnTo>
                        <a:pt x="69" y="577"/>
                      </a:lnTo>
                      <a:lnTo>
                        <a:pt x="54" y="566"/>
                      </a:lnTo>
                      <a:lnTo>
                        <a:pt x="57" y="548"/>
                      </a:lnTo>
                      <a:lnTo>
                        <a:pt x="51" y="533"/>
                      </a:lnTo>
                      <a:lnTo>
                        <a:pt x="54" y="512"/>
                      </a:lnTo>
                      <a:lnTo>
                        <a:pt x="46" y="499"/>
                      </a:lnTo>
                      <a:lnTo>
                        <a:pt x="49" y="479"/>
                      </a:lnTo>
                      <a:lnTo>
                        <a:pt x="69" y="469"/>
                      </a:lnTo>
                      <a:lnTo>
                        <a:pt x="82" y="453"/>
                      </a:lnTo>
                      <a:lnTo>
                        <a:pt x="77" y="440"/>
                      </a:lnTo>
                      <a:lnTo>
                        <a:pt x="69" y="422"/>
                      </a:lnTo>
                      <a:lnTo>
                        <a:pt x="85" y="407"/>
                      </a:lnTo>
                      <a:lnTo>
                        <a:pt x="80" y="391"/>
                      </a:lnTo>
                      <a:lnTo>
                        <a:pt x="62" y="381"/>
                      </a:lnTo>
                      <a:lnTo>
                        <a:pt x="54" y="366"/>
                      </a:lnTo>
                      <a:lnTo>
                        <a:pt x="59" y="348"/>
                      </a:lnTo>
                      <a:lnTo>
                        <a:pt x="75" y="330"/>
                      </a:lnTo>
                      <a:lnTo>
                        <a:pt x="85" y="306"/>
                      </a:lnTo>
                      <a:lnTo>
                        <a:pt x="80" y="291"/>
                      </a:lnTo>
                      <a:lnTo>
                        <a:pt x="62" y="281"/>
                      </a:lnTo>
                      <a:lnTo>
                        <a:pt x="39" y="283"/>
                      </a:lnTo>
                      <a:lnTo>
                        <a:pt x="33" y="268"/>
                      </a:lnTo>
                      <a:lnTo>
                        <a:pt x="18" y="257"/>
                      </a:lnTo>
                      <a:lnTo>
                        <a:pt x="10" y="242"/>
                      </a:lnTo>
                      <a:lnTo>
                        <a:pt x="20" y="237"/>
                      </a:lnTo>
                      <a:lnTo>
                        <a:pt x="15" y="229"/>
                      </a:lnTo>
                      <a:lnTo>
                        <a:pt x="0" y="221"/>
                      </a:lnTo>
                      <a:lnTo>
                        <a:pt x="10" y="196"/>
                      </a:lnTo>
                      <a:lnTo>
                        <a:pt x="33" y="196"/>
                      </a:lnTo>
                      <a:lnTo>
                        <a:pt x="69" y="196"/>
                      </a:lnTo>
                      <a:lnTo>
                        <a:pt x="95" y="201"/>
                      </a:lnTo>
                      <a:lnTo>
                        <a:pt x="111" y="185"/>
                      </a:lnTo>
                      <a:lnTo>
                        <a:pt x="121" y="162"/>
                      </a:lnTo>
                      <a:lnTo>
                        <a:pt x="141" y="152"/>
                      </a:lnTo>
                      <a:lnTo>
                        <a:pt x="165" y="149"/>
                      </a:lnTo>
                      <a:lnTo>
                        <a:pt x="180" y="134"/>
                      </a:lnTo>
                      <a:lnTo>
                        <a:pt x="183" y="116"/>
                      </a:lnTo>
                      <a:lnTo>
                        <a:pt x="206" y="113"/>
                      </a:lnTo>
                      <a:lnTo>
                        <a:pt x="219" y="98"/>
                      </a:lnTo>
                      <a:lnTo>
                        <a:pt x="239" y="88"/>
                      </a:lnTo>
                      <a:lnTo>
                        <a:pt x="268" y="75"/>
                      </a:lnTo>
                      <a:lnTo>
                        <a:pt x="288" y="67"/>
                      </a:lnTo>
                      <a:lnTo>
                        <a:pt x="306" y="57"/>
                      </a:lnTo>
                      <a:lnTo>
                        <a:pt x="327" y="49"/>
                      </a:lnTo>
                      <a:lnTo>
                        <a:pt x="342" y="39"/>
                      </a:lnTo>
                      <a:lnTo>
                        <a:pt x="368" y="39"/>
                      </a:lnTo>
                      <a:lnTo>
                        <a:pt x="353" y="54"/>
                      </a:lnTo>
                      <a:lnTo>
                        <a:pt x="358" y="70"/>
                      </a:lnTo>
                      <a:lnTo>
                        <a:pt x="376" y="59"/>
                      </a:lnTo>
                      <a:lnTo>
                        <a:pt x="396" y="52"/>
                      </a:lnTo>
                      <a:lnTo>
                        <a:pt x="412" y="33"/>
                      </a:lnTo>
                      <a:lnTo>
                        <a:pt x="427" y="18"/>
                      </a:lnTo>
                      <a:lnTo>
                        <a:pt x="445" y="8"/>
                      </a:lnTo>
                      <a:lnTo>
                        <a:pt x="463" y="0"/>
                      </a:lnTo>
                      <a:lnTo>
                        <a:pt x="463" y="18"/>
                      </a:lnTo>
                      <a:lnTo>
                        <a:pt x="448" y="36"/>
                      </a:lnTo>
                      <a:lnTo>
                        <a:pt x="432" y="52"/>
                      </a:lnTo>
                      <a:lnTo>
                        <a:pt x="430" y="72"/>
                      </a:lnTo>
                      <a:lnTo>
                        <a:pt x="445" y="82"/>
                      </a:lnTo>
                      <a:lnTo>
                        <a:pt x="479" y="77"/>
                      </a:lnTo>
                      <a:lnTo>
                        <a:pt x="499" y="75"/>
                      </a:lnTo>
                      <a:lnTo>
                        <a:pt x="515" y="85"/>
                      </a:lnTo>
                      <a:lnTo>
                        <a:pt x="523" y="100"/>
                      </a:lnTo>
                      <a:lnTo>
                        <a:pt x="530" y="116"/>
                      </a:lnTo>
                      <a:lnTo>
                        <a:pt x="535" y="129"/>
                      </a:lnTo>
                      <a:lnTo>
                        <a:pt x="559" y="129"/>
                      </a:lnTo>
                      <a:lnTo>
                        <a:pt x="569" y="152"/>
                      </a:lnTo>
                      <a:lnTo>
                        <a:pt x="582" y="154"/>
                      </a:lnTo>
                      <a:lnTo>
                        <a:pt x="584" y="160"/>
                      </a:lnTo>
                      <a:close/>
                    </a:path>
                  </a:pathLst>
                </a:custGeom>
                <a:solidFill>
                  <a:srgbClr val="7C7C7C"/>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40" name="Freeform 18">
                  <a:extLst>
                    <a:ext uri="{FF2B5EF4-FFF2-40B4-BE49-F238E27FC236}">
                      <a16:creationId xmlns:a16="http://schemas.microsoft.com/office/drawing/2014/main" id="{458F19C3-5D17-A067-2752-785BEA3C74D5}"/>
                    </a:ext>
                  </a:extLst>
                </p:cNvPr>
                <p:cNvSpPr>
                  <a:spLocks/>
                </p:cNvSpPr>
                <p:nvPr/>
              </p:nvSpPr>
              <p:spPr bwMode="auto">
                <a:xfrm>
                  <a:off x="2620499" y="1691261"/>
                  <a:ext cx="623063" cy="579066"/>
                </a:xfrm>
                <a:custGeom>
                  <a:avLst/>
                  <a:gdLst>
                    <a:gd name="T0" fmla="*/ 2147483646 w 878"/>
                    <a:gd name="T1" fmla="*/ 2147483646 h 816"/>
                    <a:gd name="T2" fmla="*/ 2147483646 w 878"/>
                    <a:gd name="T3" fmla="*/ 2147483646 h 816"/>
                    <a:gd name="T4" fmla="*/ 2147483646 w 878"/>
                    <a:gd name="T5" fmla="*/ 2147483646 h 816"/>
                    <a:gd name="T6" fmla="*/ 2147483646 w 878"/>
                    <a:gd name="T7" fmla="*/ 2147483646 h 816"/>
                    <a:gd name="T8" fmla="*/ 2147483646 w 878"/>
                    <a:gd name="T9" fmla="*/ 2147483646 h 816"/>
                    <a:gd name="T10" fmla="*/ 2147483646 w 878"/>
                    <a:gd name="T11" fmla="*/ 2147483646 h 816"/>
                    <a:gd name="T12" fmla="*/ 2147483646 w 878"/>
                    <a:gd name="T13" fmla="*/ 2147483646 h 816"/>
                    <a:gd name="T14" fmla="*/ 2147483646 w 878"/>
                    <a:gd name="T15" fmla="*/ 2147483646 h 816"/>
                    <a:gd name="T16" fmla="*/ 2147483646 w 878"/>
                    <a:gd name="T17" fmla="*/ 2147483646 h 816"/>
                    <a:gd name="T18" fmla="*/ 2147483646 w 878"/>
                    <a:gd name="T19" fmla="*/ 2147483646 h 816"/>
                    <a:gd name="T20" fmla="*/ 2147483646 w 878"/>
                    <a:gd name="T21" fmla="*/ 2147483646 h 816"/>
                    <a:gd name="T22" fmla="*/ 2147483646 w 878"/>
                    <a:gd name="T23" fmla="*/ 2147483646 h 816"/>
                    <a:gd name="T24" fmla="*/ 2147483646 w 878"/>
                    <a:gd name="T25" fmla="*/ 2147483646 h 816"/>
                    <a:gd name="T26" fmla="*/ 2147483646 w 878"/>
                    <a:gd name="T27" fmla="*/ 2147483646 h 816"/>
                    <a:gd name="T28" fmla="*/ 2147483646 w 878"/>
                    <a:gd name="T29" fmla="*/ 2147483646 h 816"/>
                    <a:gd name="T30" fmla="*/ 2147483646 w 878"/>
                    <a:gd name="T31" fmla="*/ 2147483646 h 816"/>
                    <a:gd name="T32" fmla="*/ 2147483646 w 878"/>
                    <a:gd name="T33" fmla="*/ 2147483646 h 816"/>
                    <a:gd name="T34" fmla="*/ 2147483646 w 878"/>
                    <a:gd name="T35" fmla="*/ 0 h 816"/>
                    <a:gd name="T36" fmla="*/ 2147483646 w 878"/>
                    <a:gd name="T37" fmla="*/ 0 h 816"/>
                    <a:gd name="T38" fmla="*/ 2147483646 w 878"/>
                    <a:gd name="T39" fmla="*/ 2147483646 h 816"/>
                    <a:gd name="T40" fmla="*/ 2147483646 w 878"/>
                    <a:gd name="T41" fmla="*/ 2147483646 h 816"/>
                    <a:gd name="T42" fmla="*/ 2147483646 w 878"/>
                    <a:gd name="T43" fmla="*/ 2147483646 h 816"/>
                    <a:gd name="T44" fmla="*/ 2147483646 w 878"/>
                    <a:gd name="T45" fmla="*/ 2147483646 h 816"/>
                    <a:gd name="T46" fmla="*/ 2147483646 w 878"/>
                    <a:gd name="T47" fmla="*/ 2147483646 h 816"/>
                    <a:gd name="T48" fmla="*/ 2147483646 w 878"/>
                    <a:gd name="T49" fmla="*/ 2147483646 h 816"/>
                    <a:gd name="T50" fmla="*/ 2147483646 w 878"/>
                    <a:gd name="T51" fmla="*/ 2147483646 h 816"/>
                    <a:gd name="T52" fmla="*/ 2147483646 w 878"/>
                    <a:gd name="T53" fmla="*/ 2147483646 h 816"/>
                    <a:gd name="T54" fmla="*/ 2147483646 w 878"/>
                    <a:gd name="T55" fmla="*/ 2147483646 h 816"/>
                    <a:gd name="T56" fmla="*/ 2147483646 w 878"/>
                    <a:gd name="T57" fmla="*/ 2147483646 h 816"/>
                    <a:gd name="T58" fmla="*/ 2147483646 w 878"/>
                    <a:gd name="T59" fmla="*/ 2147483646 h 816"/>
                    <a:gd name="T60" fmla="*/ 2147483646 w 878"/>
                    <a:gd name="T61" fmla="*/ 2147483646 h 816"/>
                    <a:gd name="T62" fmla="*/ 2147483646 w 878"/>
                    <a:gd name="T63" fmla="*/ 2147483646 h 816"/>
                    <a:gd name="T64" fmla="*/ 2147483646 w 878"/>
                    <a:gd name="T65" fmla="*/ 2147483646 h 816"/>
                    <a:gd name="T66" fmla="*/ 2147483646 w 878"/>
                    <a:gd name="T67" fmla="*/ 2147483646 h 816"/>
                    <a:gd name="T68" fmla="*/ 2147483646 w 878"/>
                    <a:gd name="T69" fmla="*/ 2147483646 h 816"/>
                    <a:gd name="T70" fmla="*/ 2147483646 w 878"/>
                    <a:gd name="T71" fmla="*/ 2147483646 h 816"/>
                    <a:gd name="T72" fmla="*/ 2147483646 w 878"/>
                    <a:gd name="T73" fmla="*/ 2147483646 h 816"/>
                    <a:gd name="T74" fmla="*/ 2147483646 w 878"/>
                    <a:gd name="T75" fmla="*/ 2147483646 h 816"/>
                    <a:gd name="T76" fmla="*/ 2147483646 w 878"/>
                    <a:gd name="T77" fmla="*/ 2147483646 h 816"/>
                    <a:gd name="T78" fmla="*/ 2147483646 w 878"/>
                    <a:gd name="T79" fmla="*/ 2147483646 h 816"/>
                    <a:gd name="T80" fmla="*/ 2147483646 w 878"/>
                    <a:gd name="T81" fmla="*/ 2147483646 h 816"/>
                    <a:gd name="T82" fmla="*/ 2147483646 w 878"/>
                    <a:gd name="T83" fmla="*/ 2147483646 h 816"/>
                    <a:gd name="T84" fmla="*/ 0 w 878"/>
                    <a:gd name="T85" fmla="*/ 2147483646 h 816"/>
                    <a:gd name="T86" fmla="*/ 2147483646 w 878"/>
                    <a:gd name="T87" fmla="*/ 2147483646 h 816"/>
                    <a:gd name="T88" fmla="*/ 2147483646 w 878"/>
                    <a:gd name="T89" fmla="*/ 2147483646 h 816"/>
                    <a:gd name="T90" fmla="*/ 2147483646 w 878"/>
                    <a:gd name="T91" fmla="*/ 2147483646 h 816"/>
                    <a:gd name="T92" fmla="*/ 2147483646 w 878"/>
                    <a:gd name="T93" fmla="*/ 2147483646 h 816"/>
                    <a:gd name="T94" fmla="*/ 2147483646 w 878"/>
                    <a:gd name="T95" fmla="*/ 2147483646 h 816"/>
                    <a:gd name="T96" fmla="*/ 2147483646 w 878"/>
                    <a:gd name="T97" fmla="*/ 2147483646 h 816"/>
                    <a:gd name="T98" fmla="*/ 2147483646 w 878"/>
                    <a:gd name="T99" fmla="*/ 2147483646 h 816"/>
                    <a:gd name="T100" fmla="*/ 2147483646 w 878"/>
                    <a:gd name="T101" fmla="*/ 2147483646 h 816"/>
                    <a:gd name="T102" fmla="*/ 2147483646 w 878"/>
                    <a:gd name="T103" fmla="*/ 2147483646 h 816"/>
                    <a:gd name="T104" fmla="*/ 2147483646 w 878"/>
                    <a:gd name="T105" fmla="*/ 2147483646 h 816"/>
                    <a:gd name="T106" fmla="*/ 2147483646 w 878"/>
                    <a:gd name="T107" fmla="*/ 2147483646 h 816"/>
                    <a:gd name="T108" fmla="*/ 2147483646 w 878"/>
                    <a:gd name="T109" fmla="*/ 2147483646 h 816"/>
                    <a:gd name="T110" fmla="*/ 2147483646 w 878"/>
                    <a:gd name="T111" fmla="*/ 2147483646 h 816"/>
                    <a:gd name="T112" fmla="*/ 2147483646 w 878"/>
                    <a:gd name="T113" fmla="*/ 2147483646 h 816"/>
                    <a:gd name="T114" fmla="*/ 2147483646 w 878"/>
                    <a:gd name="T115" fmla="*/ 2147483646 h 816"/>
                    <a:gd name="T116" fmla="*/ 2147483646 w 878"/>
                    <a:gd name="T117" fmla="*/ 2147483646 h 816"/>
                    <a:gd name="T118" fmla="*/ 2147483646 w 878"/>
                    <a:gd name="T119" fmla="*/ 2147483646 h 816"/>
                    <a:gd name="T120" fmla="*/ 2147483646 w 878"/>
                    <a:gd name="T121" fmla="*/ 2147483646 h 816"/>
                    <a:gd name="T122" fmla="*/ 2147483646 w 878"/>
                    <a:gd name="T123" fmla="*/ 2147483646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8" h="816">
                      <a:moveTo>
                        <a:pt x="865" y="662"/>
                      </a:moveTo>
                      <a:lnTo>
                        <a:pt x="847" y="649"/>
                      </a:lnTo>
                      <a:lnTo>
                        <a:pt x="844" y="641"/>
                      </a:lnTo>
                      <a:lnTo>
                        <a:pt x="819" y="636"/>
                      </a:lnTo>
                      <a:lnTo>
                        <a:pt x="801" y="628"/>
                      </a:lnTo>
                      <a:lnTo>
                        <a:pt x="803" y="602"/>
                      </a:lnTo>
                      <a:lnTo>
                        <a:pt x="788" y="597"/>
                      </a:lnTo>
                      <a:lnTo>
                        <a:pt x="767" y="597"/>
                      </a:lnTo>
                      <a:lnTo>
                        <a:pt x="744" y="582"/>
                      </a:lnTo>
                      <a:lnTo>
                        <a:pt x="705" y="566"/>
                      </a:lnTo>
                      <a:lnTo>
                        <a:pt x="687" y="551"/>
                      </a:lnTo>
                      <a:lnTo>
                        <a:pt x="685" y="536"/>
                      </a:lnTo>
                      <a:lnTo>
                        <a:pt x="667" y="533"/>
                      </a:lnTo>
                      <a:lnTo>
                        <a:pt x="651" y="510"/>
                      </a:lnTo>
                      <a:lnTo>
                        <a:pt x="646" y="487"/>
                      </a:lnTo>
                      <a:lnTo>
                        <a:pt x="644" y="474"/>
                      </a:lnTo>
                      <a:lnTo>
                        <a:pt x="651" y="451"/>
                      </a:lnTo>
                      <a:lnTo>
                        <a:pt x="649" y="427"/>
                      </a:lnTo>
                      <a:lnTo>
                        <a:pt x="641" y="415"/>
                      </a:lnTo>
                      <a:lnTo>
                        <a:pt x="641" y="402"/>
                      </a:lnTo>
                      <a:lnTo>
                        <a:pt x="656" y="384"/>
                      </a:lnTo>
                      <a:lnTo>
                        <a:pt x="667" y="360"/>
                      </a:lnTo>
                      <a:lnTo>
                        <a:pt x="687" y="353"/>
                      </a:lnTo>
                      <a:lnTo>
                        <a:pt x="690" y="332"/>
                      </a:lnTo>
                      <a:lnTo>
                        <a:pt x="675" y="319"/>
                      </a:lnTo>
                      <a:lnTo>
                        <a:pt x="651" y="322"/>
                      </a:lnTo>
                      <a:lnTo>
                        <a:pt x="628" y="324"/>
                      </a:lnTo>
                      <a:lnTo>
                        <a:pt x="608" y="327"/>
                      </a:lnTo>
                      <a:lnTo>
                        <a:pt x="584" y="335"/>
                      </a:lnTo>
                      <a:lnTo>
                        <a:pt x="569" y="324"/>
                      </a:lnTo>
                      <a:lnTo>
                        <a:pt x="574" y="306"/>
                      </a:lnTo>
                      <a:lnTo>
                        <a:pt x="566" y="291"/>
                      </a:lnTo>
                      <a:lnTo>
                        <a:pt x="569" y="270"/>
                      </a:lnTo>
                      <a:lnTo>
                        <a:pt x="564" y="257"/>
                      </a:lnTo>
                      <a:lnTo>
                        <a:pt x="564" y="237"/>
                      </a:lnTo>
                      <a:lnTo>
                        <a:pt x="584" y="227"/>
                      </a:lnTo>
                      <a:lnTo>
                        <a:pt x="600" y="211"/>
                      </a:lnTo>
                      <a:lnTo>
                        <a:pt x="592" y="198"/>
                      </a:lnTo>
                      <a:lnTo>
                        <a:pt x="584" y="180"/>
                      </a:lnTo>
                      <a:lnTo>
                        <a:pt x="602" y="165"/>
                      </a:lnTo>
                      <a:lnTo>
                        <a:pt x="595" y="149"/>
                      </a:lnTo>
                      <a:lnTo>
                        <a:pt x="577" y="139"/>
                      </a:lnTo>
                      <a:lnTo>
                        <a:pt x="572" y="124"/>
                      </a:lnTo>
                      <a:lnTo>
                        <a:pt x="574" y="106"/>
                      </a:lnTo>
                      <a:lnTo>
                        <a:pt x="590" y="88"/>
                      </a:lnTo>
                      <a:lnTo>
                        <a:pt x="602" y="64"/>
                      </a:lnTo>
                      <a:lnTo>
                        <a:pt x="595" y="49"/>
                      </a:lnTo>
                      <a:lnTo>
                        <a:pt x="577" y="39"/>
                      </a:lnTo>
                      <a:lnTo>
                        <a:pt x="556" y="41"/>
                      </a:lnTo>
                      <a:lnTo>
                        <a:pt x="548" y="26"/>
                      </a:lnTo>
                      <a:lnTo>
                        <a:pt x="533" y="15"/>
                      </a:lnTo>
                      <a:lnTo>
                        <a:pt x="525" y="0"/>
                      </a:lnTo>
                      <a:lnTo>
                        <a:pt x="507" y="18"/>
                      </a:lnTo>
                      <a:lnTo>
                        <a:pt x="489" y="0"/>
                      </a:lnTo>
                      <a:lnTo>
                        <a:pt x="466" y="0"/>
                      </a:lnTo>
                      <a:lnTo>
                        <a:pt x="443" y="0"/>
                      </a:lnTo>
                      <a:lnTo>
                        <a:pt x="430" y="18"/>
                      </a:lnTo>
                      <a:lnTo>
                        <a:pt x="417" y="41"/>
                      </a:lnTo>
                      <a:lnTo>
                        <a:pt x="414" y="59"/>
                      </a:lnTo>
                      <a:lnTo>
                        <a:pt x="412" y="82"/>
                      </a:lnTo>
                      <a:lnTo>
                        <a:pt x="432" y="100"/>
                      </a:lnTo>
                      <a:lnTo>
                        <a:pt x="438" y="113"/>
                      </a:lnTo>
                      <a:lnTo>
                        <a:pt x="445" y="129"/>
                      </a:lnTo>
                      <a:lnTo>
                        <a:pt x="453" y="144"/>
                      </a:lnTo>
                      <a:lnTo>
                        <a:pt x="451" y="165"/>
                      </a:lnTo>
                      <a:lnTo>
                        <a:pt x="435" y="180"/>
                      </a:lnTo>
                      <a:lnTo>
                        <a:pt x="404" y="165"/>
                      </a:lnTo>
                      <a:lnTo>
                        <a:pt x="396" y="152"/>
                      </a:lnTo>
                      <a:lnTo>
                        <a:pt x="378" y="134"/>
                      </a:lnTo>
                      <a:lnTo>
                        <a:pt x="355" y="134"/>
                      </a:lnTo>
                      <a:lnTo>
                        <a:pt x="342" y="157"/>
                      </a:lnTo>
                      <a:lnTo>
                        <a:pt x="327" y="149"/>
                      </a:lnTo>
                      <a:lnTo>
                        <a:pt x="301" y="142"/>
                      </a:lnTo>
                      <a:lnTo>
                        <a:pt x="283" y="149"/>
                      </a:lnTo>
                      <a:lnTo>
                        <a:pt x="265" y="142"/>
                      </a:lnTo>
                      <a:lnTo>
                        <a:pt x="245" y="124"/>
                      </a:lnTo>
                      <a:lnTo>
                        <a:pt x="239" y="106"/>
                      </a:lnTo>
                      <a:lnTo>
                        <a:pt x="232" y="93"/>
                      </a:lnTo>
                      <a:lnTo>
                        <a:pt x="224" y="77"/>
                      </a:lnTo>
                      <a:lnTo>
                        <a:pt x="203" y="80"/>
                      </a:lnTo>
                      <a:lnTo>
                        <a:pt x="201" y="100"/>
                      </a:lnTo>
                      <a:lnTo>
                        <a:pt x="211" y="121"/>
                      </a:lnTo>
                      <a:lnTo>
                        <a:pt x="208" y="142"/>
                      </a:lnTo>
                      <a:lnTo>
                        <a:pt x="196" y="165"/>
                      </a:lnTo>
                      <a:lnTo>
                        <a:pt x="178" y="175"/>
                      </a:lnTo>
                      <a:lnTo>
                        <a:pt x="175" y="193"/>
                      </a:lnTo>
                      <a:lnTo>
                        <a:pt x="170" y="211"/>
                      </a:lnTo>
                      <a:lnTo>
                        <a:pt x="157" y="229"/>
                      </a:lnTo>
                      <a:lnTo>
                        <a:pt x="154" y="247"/>
                      </a:lnTo>
                      <a:lnTo>
                        <a:pt x="149" y="268"/>
                      </a:lnTo>
                      <a:lnTo>
                        <a:pt x="147" y="286"/>
                      </a:lnTo>
                      <a:lnTo>
                        <a:pt x="147" y="306"/>
                      </a:lnTo>
                      <a:lnTo>
                        <a:pt x="142" y="327"/>
                      </a:lnTo>
                      <a:lnTo>
                        <a:pt x="131" y="350"/>
                      </a:lnTo>
                      <a:lnTo>
                        <a:pt x="113" y="360"/>
                      </a:lnTo>
                      <a:lnTo>
                        <a:pt x="95" y="350"/>
                      </a:lnTo>
                      <a:lnTo>
                        <a:pt x="98" y="330"/>
                      </a:lnTo>
                      <a:lnTo>
                        <a:pt x="90" y="314"/>
                      </a:lnTo>
                      <a:lnTo>
                        <a:pt x="85" y="301"/>
                      </a:lnTo>
                      <a:lnTo>
                        <a:pt x="87" y="281"/>
                      </a:lnTo>
                      <a:lnTo>
                        <a:pt x="80" y="265"/>
                      </a:lnTo>
                      <a:lnTo>
                        <a:pt x="57" y="265"/>
                      </a:lnTo>
                      <a:lnTo>
                        <a:pt x="41" y="260"/>
                      </a:lnTo>
                      <a:lnTo>
                        <a:pt x="44" y="263"/>
                      </a:lnTo>
                      <a:lnTo>
                        <a:pt x="51" y="278"/>
                      </a:lnTo>
                      <a:lnTo>
                        <a:pt x="49" y="296"/>
                      </a:lnTo>
                      <a:lnTo>
                        <a:pt x="33" y="314"/>
                      </a:lnTo>
                      <a:lnTo>
                        <a:pt x="15" y="330"/>
                      </a:lnTo>
                      <a:lnTo>
                        <a:pt x="23" y="345"/>
                      </a:lnTo>
                      <a:lnTo>
                        <a:pt x="23" y="366"/>
                      </a:lnTo>
                      <a:lnTo>
                        <a:pt x="5" y="381"/>
                      </a:lnTo>
                      <a:lnTo>
                        <a:pt x="13" y="397"/>
                      </a:lnTo>
                      <a:lnTo>
                        <a:pt x="21" y="412"/>
                      </a:lnTo>
                      <a:lnTo>
                        <a:pt x="18" y="430"/>
                      </a:lnTo>
                      <a:lnTo>
                        <a:pt x="23" y="445"/>
                      </a:lnTo>
                      <a:lnTo>
                        <a:pt x="31" y="461"/>
                      </a:lnTo>
                      <a:lnTo>
                        <a:pt x="39" y="476"/>
                      </a:lnTo>
                      <a:lnTo>
                        <a:pt x="44" y="492"/>
                      </a:lnTo>
                      <a:lnTo>
                        <a:pt x="75" y="505"/>
                      </a:lnTo>
                      <a:lnTo>
                        <a:pt x="90" y="515"/>
                      </a:lnTo>
                      <a:lnTo>
                        <a:pt x="90" y="533"/>
                      </a:lnTo>
                      <a:lnTo>
                        <a:pt x="72" y="551"/>
                      </a:lnTo>
                      <a:lnTo>
                        <a:pt x="75" y="577"/>
                      </a:lnTo>
                      <a:lnTo>
                        <a:pt x="54" y="584"/>
                      </a:lnTo>
                      <a:lnTo>
                        <a:pt x="18" y="584"/>
                      </a:lnTo>
                      <a:lnTo>
                        <a:pt x="0" y="592"/>
                      </a:lnTo>
                      <a:lnTo>
                        <a:pt x="0" y="620"/>
                      </a:lnTo>
                      <a:lnTo>
                        <a:pt x="10" y="644"/>
                      </a:lnTo>
                      <a:lnTo>
                        <a:pt x="10" y="662"/>
                      </a:lnTo>
                      <a:lnTo>
                        <a:pt x="15" y="677"/>
                      </a:lnTo>
                      <a:lnTo>
                        <a:pt x="41" y="685"/>
                      </a:lnTo>
                      <a:lnTo>
                        <a:pt x="57" y="695"/>
                      </a:lnTo>
                      <a:lnTo>
                        <a:pt x="82" y="700"/>
                      </a:lnTo>
                      <a:lnTo>
                        <a:pt x="103" y="693"/>
                      </a:lnTo>
                      <a:lnTo>
                        <a:pt x="121" y="708"/>
                      </a:lnTo>
                      <a:lnTo>
                        <a:pt x="139" y="721"/>
                      </a:lnTo>
                      <a:lnTo>
                        <a:pt x="160" y="739"/>
                      </a:lnTo>
                      <a:lnTo>
                        <a:pt x="162" y="744"/>
                      </a:lnTo>
                      <a:lnTo>
                        <a:pt x="170" y="760"/>
                      </a:lnTo>
                      <a:lnTo>
                        <a:pt x="190" y="778"/>
                      </a:lnTo>
                      <a:lnTo>
                        <a:pt x="208" y="770"/>
                      </a:lnTo>
                      <a:lnTo>
                        <a:pt x="224" y="780"/>
                      </a:lnTo>
                      <a:lnTo>
                        <a:pt x="242" y="790"/>
                      </a:lnTo>
                      <a:lnTo>
                        <a:pt x="260" y="808"/>
                      </a:lnTo>
                      <a:lnTo>
                        <a:pt x="268" y="814"/>
                      </a:lnTo>
                      <a:lnTo>
                        <a:pt x="273" y="816"/>
                      </a:lnTo>
                      <a:lnTo>
                        <a:pt x="283" y="806"/>
                      </a:lnTo>
                      <a:lnTo>
                        <a:pt x="296" y="816"/>
                      </a:lnTo>
                      <a:lnTo>
                        <a:pt x="288" y="772"/>
                      </a:lnTo>
                      <a:lnTo>
                        <a:pt x="275" y="757"/>
                      </a:lnTo>
                      <a:lnTo>
                        <a:pt x="268" y="741"/>
                      </a:lnTo>
                      <a:lnTo>
                        <a:pt x="268" y="723"/>
                      </a:lnTo>
                      <a:lnTo>
                        <a:pt x="275" y="693"/>
                      </a:lnTo>
                      <a:lnTo>
                        <a:pt x="278" y="669"/>
                      </a:lnTo>
                      <a:lnTo>
                        <a:pt x="296" y="662"/>
                      </a:lnTo>
                      <a:lnTo>
                        <a:pt x="317" y="654"/>
                      </a:lnTo>
                      <a:lnTo>
                        <a:pt x="335" y="644"/>
                      </a:lnTo>
                      <a:lnTo>
                        <a:pt x="353" y="657"/>
                      </a:lnTo>
                      <a:lnTo>
                        <a:pt x="368" y="664"/>
                      </a:lnTo>
                      <a:lnTo>
                        <a:pt x="391" y="664"/>
                      </a:lnTo>
                      <a:lnTo>
                        <a:pt x="407" y="649"/>
                      </a:lnTo>
                      <a:lnTo>
                        <a:pt x="425" y="639"/>
                      </a:lnTo>
                      <a:lnTo>
                        <a:pt x="453" y="644"/>
                      </a:lnTo>
                      <a:lnTo>
                        <a:pt x="471" y="662"/>
                      </a:lnTo>
                      <a:lnTo>
                        <a:pt x="487" y="672"/>
                      </a:lnTo>
                      <a:lnTo>
                        <a:pt x="512" y="680"/>
                      </a:lnTo>
                      <a:lnTo>
                        <a:pt x="535" y="677"/>
                      </a:lnTo>
                      <a:lnTo>
                        <a:pt x="566" y="693"/>
                      </a:lnTo>
                      <a:lnTo>
                        <a:pt x="592" y="698"/>
                      </a:lnTo>
                      <a:lnTo>
                        <a:pt x="597" y="713"/>
                      </a:lnTo>
                      <a:lnTo>
                        <a:pt x="618" y="703"/>
                      </a:lnTo>
                      <a:lnTo>
                        <a:pt x="633" y="687"/>
                      </a:lnTo>
                      <a:lnTo>
                        <a:pt x="651" y="677"/>
                      </a:lnTo>
                      <a:lnTo>
                        <a:pt x="675" y="677"/>
                      </a:lnTo>
                      <a:lnTo>
                        <a:pt x="693" y="685"/>
                      </a:lnTo>
                      <a:lnTo>
                        <a:pt x="698" y="703"/>
                      </a:lnTo>
                      <a:lnTo>
                        <a:pt x="718" y="700"/>
                      </a:lnTo>
                      <a:lnTo>
                        <a:pt x="736" y="682"/>
                      </a:lnTo>
                      <a:lnTo>
                        <a:pt x="754" y="675"/>
                      </a:lnTo>
                      <a:lnTo>
                        <a:pt x="780" y="682"/>
                      </a:lnTo>
                      <a:lnTo>
                        <a:pt x="798" y="693"/>
                      </a:lnTo>
                      <a:lnTo>
                        <a:pt x="816" y="682"/>
                      </a:lnTo>
                      <a:lnTo>
                        <a:pt x="834" y="672"/>
                      </a:lnTo>
                      <a:lnTo>
                        <a:pt x="857" y="672"/>
                      </a:lnTo>
                      <a:lnTo>
                        <a:pt x="878" y="662"/>
                      </a:lnTo>
                      <a:lnTo>
                        <a:pt x="865" y="662"/>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grpSp>
          <p:sp>
            <p:nvSpPr>
              <p:cNvPr id="10" name="Rettangolo 9">
                <a:extLst>
                  <a:ext uri="{FF2B5EF4-FFF2-40B4-BE49-F238E27FC236}">
                    <a16:creationId xmlns:a16="http://schemas.microsoft.com/office/drawing/2014/main" id="{AEC5B15E-6413-53BE-0FB2-83398118302C}"/>
                  </a:ext>
                </a:extLst>
              </p:cNvPr>
              <p:cNvSpPr/>
              <p:nvPr/>
            </p:nvSpPr>
            <p:spPr>
              <a:xfrm>
                <a:off x="6431687" y="1280140"/>
                <a:ext cx="2303342"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MILANO</a:t>
                </a:r>
              </a:p>
            </p:txBody>
          </p:sp>
          <p:sp>
            <p:nvSpPr>
              <p:cNvPr id="11" name="Rettangolo 10">
                <a:extLst>
                  <a:ext uri="{FF2B5EF4-FFF2-40B4-BE49-F238E27FC236}">
                    <a16:creationId xmlns:a16="http://schemas.microsoft.com/office/drawing/2014/main" id="{4578EB0B-5EF7-0560-03B6-9D641EE0ADF2}"/>
                  </a:ext>
                </a:extLst>
              </p:cNvPr>
              <p:cNvSpPr/>
              <p:nvPr/>
            </p:nvSpPr>
            <p:spPr>
              <a:xfrm>
                <a:off x="8220969" y="2411115"/>
                <a:ext cx="2303342"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BOLOGNA</a:t>
                </a:r>
              </a:p>
            </p:txBody>
          </p:sp>
          <p:sp>
            <p:nvSpPr>
              <p:cNvPr id="12" name="Rettangolo 11">
                <a:extLst>
                  <a:ext uri="{FF2B5EF4-FFF2-40B4-BE49-F238E27FC236}">
                    <a16:creationId xmlns:a16="http://schemas.microsoft.com/office/drawing/2014/main" id="{FB6A659D-E366-4664-2BAC-98F43BAEF2B1}"/>
                  </a:ext>
                </a:extLst>
              </p:cNvPr>
              <p:cNvSpPr/>
              <p:nvPr/>
            </p:nvSpPr>
            <p:spPr>
              <a:xfrm>
                <a:off x="8365999" y="4319120"/>
                <a:ext cx="2303344"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NAPOLI</a:t>
                </a:r>
              </a:p>
            </p:txBody>
          </p:sp>
          <p:sp>
            <p:nvSpPr>
              <p:cNvPr id="13" name="Rettangolo 12">
                <a:extLst>
                  <a:ext uri="{FF2B5EF4-FFF2-40B4-BE49-F238E27FC236}">
                    <a16:creationId xmlns:a16="http://schemas.microsoft.com/office/drawing/2014/main" id="{C48FE6F3-1DF0-8ABA-2523-8B6A9F51B178}"/>
                  </a:ext>
                </a:extLst>
              </p:cNvPr>
              <p:cNvSpPr/>
              <p:nvPr/>
            </p:nvSpPr>
            <p:spPr>
              <a:xfrm>
                <a:off x="8010131" y="5233496"/>
                <a:ext cx="2303344"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PALERMO</a:t>
                </a:r>
              </a:p>
            </p:txBody>
          </p:sp>
          <p:sp>
            <p:nvSpPr>
              <p:cNvPr id="14" name="Ovale 13">
                <a:extLst>
                  <a:ext uri="{FF2B5EF4-FFF2-40B4-BE49-F238E27FC236}">
                    <a16:creationId xmlns:a16="http://schemas.microsoft.com/office/drawing/2014/main" id="{6F4B32D2-F03A-9CD2-DB92-54FB133A7439}"/>
                  </a:ext>
                </a:extLst>
              </p:cNvPr>
              <p:cNvSpPr>
                <a:spLocks noChangeAspect="1"/>
              </p:cNvSpPr>
              <p:nvPr/>
            </p:nvSpPr>
            <p:spPr>
              <a:xfrm>
                <a:off x="9136132" y="3859684"/>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5" name="Ovale 14">
                <a:extLst>
                  <a:ext uri="{FF2B5EF4-FFF2-40B4-BE49-F238E27FC236}">
                    <a16:creationId xmlns:a16="http://schemas.microsoft.com/office/drawing/2014/main" id="{7BE7F28B-4DA5-340D-1E63-7C9ACBF1F269}"/>
                  </a:ext>
                </a:extLst>
              </p:cNvPr>
              <p:cNvSpPr>
                <a:spLocks noChangeAspect="1"/>
              </p:cNvSpPr>
              <p:nvPr/>
            </p:nvSpPr>
            <p:spPr>
              <a:xfrm>
                <a:off x="9854682" y="4165145"/>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6" name="Ovale 15">
                <a:extLst>
                  <a:ext uri="{FF2B5EF4-FFF2-40B4-BE49-F238E27FC236}">
                    <a16:creationId xmlns:a16="http://schemas.microsoft.com/office/drawing/2014/main" id="{1C489429-2D30-89CD-798F-92521CE93F13}"/>
                  </a:ext>
                </a:extLst>
              </p:cNvPr>
              <p:cNvSpPr>
                <a:spLocks noChangeAspect="1"/>
              </p:cNvSpPr>
              <p:nvPr/>
            </p:nvSpPr>
            <p:spPr>
              <a:xfrm>
                <a:off x="9517672" y="569208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7" name="Ovale 16">
                <a:extLst>
                  <a:ext uri="{FF2B5EF4-FFF2-40B4-BE49-F238E27FC236}">
                    <a16:creationId xmlns:a16="http://schemas.microsoft.com/office/drawing/2014/main" id="{55EB22DE-917F-70FB-95F9-2F064C985B97}"/>
                  </a:ext>
                </a:extLst>
              </p:cNvPr>
              <p:cNvSpPr>
                <a:spLocks noChangeAspect="1"/>
              </p:cNvSpPr>
              <p:nvPr/>
            </p:nvSpPr>
            <p:spPr>
              <a:xfrm>
                <a:off x="7605170" y="1978986"/>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8" name="Rettangolo 17">
                <a:extLst>
                  <a:ext uri="{FF2B5EF4-FFF2-40B4-BE49-F238E27FC236}">
                    <a16:creationId xmlns:a16="http://schemas.microsoft.com/office/drawing/2014/main" id="{0B1F3C70-FB8E-D4A6-3F84-31321D97B393}"/>
                  </a:ext>
                </a:extLst>
              </p:cNvPr>
              <p:cNvSpPr/>
              <p:nvPr/>
            </p:nvSpPr>
            <p:spPr>
              <a:xfrm>
                <a:off x="7540233" y="3892334"/>
                <a:ext cx="2303344" cy="4130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mj-lt"/>
                    <a:ea typeface="+mn-ea"/>
                    <a:cs typeface="+mn-cs"/>
                  </a:rPr>
                  <a:t>ROMA</a:t>
                </a:r>
              </a:p>
            </p:txBody>
          </p:sp>
          <p:sp>
            <p:nvSpPr>
              <p:cNvPr id="19" name="Ovale 18">
                <a:extLst>
                  <a:ext uri="{FF2B5EF4-FFF2-40B4-BE49-F238E27FC236}">
                    <a16:creationId xmlns:a16="http://schemas.microsoft.com/office/drawing/2014/main" id="{8DD5EA26-EB4F-085B-B81C-B36BF68918AC}"/>
                  </a:ext>
                </a:extLst>
              </p:cNvPr>
              <p:cNvSpPr>
                <a:spLocks noChangeAspect="1"/>
              </p:cNvSpPr>
              <p:nvPr/>
            </p:nvSpPr>
            <p:spPr>
              <a:xfrm>
                <a:off x="8601926" y="249189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grpSp>
        <p:sp>
          <p:nvSpPr>
            <p:cNvPr id="49" name="Ovale 48">
              <a:extLst>
                <a:ext uri="{FF2B5EF4-FFF2-40B4-BE49-F238E27FC236}">
                  <a16:creationId xmlns:a16="http://schemas.microsoft.com/office/drawing/2014/main" id="{26E71A2F-7F87-7A6E-8FE0-A796AE5E285C}"/>
                </a:ext>
              </a:extLst>
            </p:cNvPr>
            <p:cNvSpPr>
              <a:spLocks noChangeAspect="1"/>
            </p:cNvSpPr>
            <p:nvPr/>
          </p:nvSpPr>
          <p:spPr>
            <a:xfrm>
              <a:off x="2604307" y="1555160"/>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50" name="Rettangolo 49">
              <a:extLst>
                <a:ext uri="{FF2B5EF4-FFF2-40B4-BE49-F238E27FC236}">
                  <a16:creationId xmlns:a16="http://schemas.microsoft.com/office/drawing/2014/main" id="{66E2FE54-53FB-92B8-4958-BDBD7124E5F7}"/>
                </a:ext>
              </a:extLst>
            </p:cNvPr>
            <p:cNvSpPr/>
            <p:nvPr/>
          </p:nvSpPr>
          <p:spPr>
            <a:xfrm>
              <a:off x="2250881" y="1510929"/>
              <a:ext cx="154461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MESTRE</a:t>
              </a:r>
            </a:p>
          </p:txBody>
        </p:sp>
      </p:grpSp>
      <p:pic>
        <p:nvPicPr>
          <p:cNvPr id="51" name="Immagine 50" descr="Immagine che contiene stella, Elementi grafici, simbolo, bandiera&#10;&#10;Descrizione generata automaticamente">
            <a:extLst>
              <a:ext uri="{FF2B5EF4-FFF2-40B4-BE49-F238E27FC236}">
                <a16:creationId xmlns:a16="http://schemas.microsoft.com/office/drawing/2014/main" id="{A9FDCEE4-B8F9-7B47-4A9D-A67F85BE5D5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015071" y="2775711"/>
            <a:ext cx="289264" cy="179878"/>
          </a:xfrm>
          <a:prstGeom prst="rect">
            <a:avLst/>
          </a:prstGeom>
        </p:spPr>
      </p:pic>
      <p:sp>
        <p:nvSpPr>
          <p:cNvPr id="52" name="CasellaDiTesto 51">
            <a:extLst>
              <a:ext uri="{FF2B5EF4-FFF2-40B4-BE49-F238E27FC236}">
                <a16:creationId xmlns:a16="http://schemas.microsoft.com/office/drawing/2014/main" id="{E966ADCC-A6A9-FB8B-BC30-2C4C0818DF16}"/>
              </a:ext>
            </a:extLst>
          </p:cNvPr>
          <p:cNvSpPr txBox="1"/>
          <p:nvPr/>
        </p:nvSpPr>
        <p:spPr>
          <a:xfrm>
            <a:off x="4310498" y="274212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HO CHI MINH</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
        <p:nvSpPr>
          <p:cNvPr id="54" name="CasellaDiTesto 53">
            <a:extLst>
              <a:ext uri="{FF2B5EF4-FFF2-40B4-BE49-F238E27FC236}">
                <a16:creationId xmlns:a16="http://schemas.microsoft.com/office/drawing/2014/main" id="{9450F3A9-70F1-BC4F-42D8-923C9ED028C3}"/>
              </a:ext>
            </a:extLst>
          </p:cNvPr>
          <p:cNvSpPr txBox="1"/>
          <p:nvPr/>
        </p:nvSpPr>
        <p:spPr>
          <a:xfrm>
            <a:off x="7506260" y="716184"/>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415064"/>
                </a:solidFill>
                <a:effectLst/>
                <a:uLnTx/>
                <a:uFillTx/>
                <a:latin typeface="+mj-lt"/>
                <a:cs typeface="Arial" panose="020B0604020202020204" pitchFamily="34" charset="0"/>
              </a:rPr>
              <a:t>Un Customer Care a tua disposizione</a:t>
            </a:r>
          </a:p>
        </p:txBody>
      </p:sp>
      <p:grpSp>
        <p:nvGrpSpPr>
          <p:cNvPr id="55" name="Gruppo 54">
            <a:extLst>
              <a:ext uri="{FF2B5EF4-FFF2-40B4-BE49-F238E27FC236}">
                <a16:creationId xmlns:a16="http://schemas.microsoft.com/office/drawing/2014/main" id="{D4A34960-F66E-41CB-3721-A8F7600A2968}"/>
              </a:ext>
            </a:extLst>
          </p:cNvPr>
          <p:cNvGrpSpPr/>
          <p:nvPr/>
        </p:nvGrpSpPr>
        <p:grpSpPr>
          <a:xfrm>
            <a:off x="7340805" y="2101505"/>
            <a:ext cx="3503828" cy="1862495"/>
            <a:chOff x="224440" y="2502394"/>
            <a:chExt cx="3110643" cy="1905664"/>
          </a:xfrm>
        </p:grpSpPr>
        <p:sp>
          <p:nvSpPr>
            <p:cNvPr id="56" name="Rettangolo 55">
              <a:extLst>
                <a:ext uri="{FF2B5EF4-FFF2-40B4-BE49-F238E27FC236}">
                  <a16:creationId xmlns:a16="http://schemas.microsoft.com/office/drawing/2014/main" id="{12307FA4-9254-0C56-BD85-C7F75D8350BB}"/>
                </a:ext>
              </a:extLst>
            </p:cNvPr>
            <p:cNvSpPr/>
            <p:nvPr/>
          </p:nvSpPr>
          <p:spPr>
            <a:xfrm>
              <a:off x="224440" y="3341762"/>
              <a:ext cx="3110643" cy="53534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B050"/>
                  </a:solidFill>
                  <a:effectLst/>
                  <a:uLnTx/>
                  <a:uFillTx/>
                  <a:latin typeface="+mj-lt"/>
                  <a:ea typeface="+mn-ea"/>
                  <a:cs typeface="+mn-cs"/>
                </a:rPr>
                <a:t>800.020.030</a:t>
              </a:r>
              <a:endParaRPr kumimoji="0" lang="it-IT" sz="2800" b="0" i="0" u="none" strike="noStrike" kern="1200" cap="none" spc="0" normalizeH="0" baseline="0" noProof="0" dirty="0">
                <a:ln>
                  <a:noFill/>
                </a:ln>
                <a:solidFill>
                  <a:srgbClr val="00B050"/>
                </a:solidFill>
                <a:effectLst/>
                <a:uLnTx/>
                <a:uFillTx/>
                <a:latin typeface="+mj-lt"/>
                <a:ea typeface="+mn-ea"/>
                <a:cs typeface="+mn-cs"/>
              </a:endParaRPr>
            </a:p>
          </p:txBody>
        </p:sp>
        <p:sp>
          <p:nvSpPr>
            <p:cNvPr id="57" name="Rettangolo 56">
              <a:extLst>
                <a:ext uri="{FF2B5EF4-FFF2-40B4-BE49-F238E27FC236}">
                  <a16:creationId xmlns:a16="http://schemas.microsoft.com/office/drawing/2014/main" id="{F4E5134F-0903-1D21-84E7-FEC8DB280E10}"/>
                </a:ext>
              </a:extLst>
            </p:cNvPr>
            <p:cNvSpPr/>
            <p:nvPr/>
          </p:nvSpPr>
          <p:spPr>
            <a:xfrm>
              <a:off x="602698" y="3872711"/>
              <a:ext cx="2354126" cy="535347"/>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2C3A45"/>
                  </a:solidFill>
                  <a:effectLst/>
                  <a:uLnTx/>
                  <a:uFillTx/>
                  <a:latin typeface="+mj-lt"/>
                  <a:ea typeface="+mn-ea"/>
                  <a:cs typeface="+mn-cs"/>
                  <a:hlinkClick r:id="rId7"/>
                </a:rPr>
                <a:t>info@simest.it</a:t>
              </a:r>
              <a:endParaRPr kumimoji="0" lang="it-IT" sz="2800" b="0" i="0" u="none" strike="noStrike" kern="1200" cap="none" spc="0" normalizeH="0" baseline="0" noProof="0" dirty="0">
                <a:ln>
                  <a:noFill/>
                </a:ln>
                <a:solidFill>
                  <a:srgbClr val="415364"/>
                </a:solidFill>
                <a:effectLst/>
                <a:uLnTx/>
                <a:uFillTx/>
                <a:latin typeface="+mj-lt"/>
                <a:ea typeface="+mn-ea"/>
                <a:cs typeface="+mn-cs"/>
              </a:endParaRPr>
            </a:p>
          </p:txBody>
        </p:sp>
        <p:sp>
          <p:nvSpPr>
            <p:cNvPr id="59" name="Rettangolo 58">
              <a:extLst>
                <a:ext uri="{FF2B5EF4-FFF2-40B4-BE49-F238E27FC236}">
                  <a16:creationId xmlns:a16="http://schemas.microsoft.com/office/drawing/2014/main" id="{851C0B2E-B0D7-6CF5-ED5A-2BF457A9C074}"/>
                </a:ext>
              </a:extLst>
            </p:cNvPr>
            <p:cNvSpPr/>
            <p:nvPr/>
          </p:nvSpPr>
          <p:spPr>
            <a:xfrm>
              <a:off x="1233484" y="2530621"/>
              <a:ext cx="1076325" cy="725927"/>
            </a:xfrm>
            <a:prstGeom prst="rect">
              <a:avLst/>
            </a:prstGeom>
            <a:solidFill>
              <a:srgbClr val="EDED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FFFEFD"/>
                </a:solidFill>
                <a:effectLst/>
                <a:uLnTx/>
                <a:uFillTx/>
                <a:latin typeface="+mj-lt"/>
                <a:ea typeface="+mn-ea"/>
                <a:cs typeface="+mn-cs"/>
              </a:endParaRPr>
            </a:p>
          </p:txBody>
        </p:sp>
        <p:pic>
          <p:nvPicPr>
            <p:cNvPr id="60" name="Immagine 59">
              <a:extLst>
                <a:ext uri="{FF2B5EF4-FFF2-40B4-BE49-F238E27FC236}">
                  <a16:creationId xmlns:a16="http://schemas.microsoft.com/office/drawing/2014/main" id="{12BCC2CF-4D70-7044-44E5-CAE7D2C20DF2}"/>
                </a:ext>
              </a:extLst>
            </p:cNvPr>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82054" y="2502394"/>
              <a:ext cx="820653" cy="820653"/>
            </a:xfrm>
            <a:prstGeom prst="rect">
              <a:avLst/>
            </a:prstGeom>
          </p:spPr>
        </p:pic>
      </p:grpSp>
      <p:sp>
        <p:nvSpPr>
          <p:cNvPr id="61" name="CasellaDiTesto 60">
            <a:extLst>
              <a:ext uri="{FF2B5EF4-FFF2-40B4-BE49-F238E27FC236}">
                <a16:creationId xmlns:a16="http://schemas.microsoft.com/office/drawing/2014/main" id="{0CA9D907-F7BE-ED20-3513-D535C9721517}"/>
              </a:ext>
            </a:extLst>
          </p:cNvPr>
          <p:cNvSpPr txBox="1"/>
          <p:nvPr/>
        </p:nvSpPr>
        <p:spPr>
          <a:xfrm>
            <a:off x="7548524" y="4610476"/>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marL="0" marR="0" lvl="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415364"/>
                </a:solidFill>
                <a:effectLst/>
                <a:uLnTx/>
                <a:uFillTx/>
                <a:latin typeface="+mj-lt"/>
                <a:cs typeface="Arial" panose="020B0604020202020204" pitchFamily="34" charset="0"/>
              </a:rPr>
              <a:t>Resta aggiornato su</a:t>
            </a:r>
            <a:endParaRPr kumimoji="0" lang="it-IT" b="1" i="0" u="none" strike="noStrike" kern="1200" cap="none" spc="0" normalizeH="0" baseline="0" noProof="0" dirty="0">
              <a:ln>
                <a:noFill/>
              </a:ln>
              <a:solidFill>
                <a:srgbClr val="415364"/>
              </a:solidFill>
              <a:effectLst/>
              <a:uLnTx/>
              <a:uFillTx/>
              <a:latin typeface="+mj-lt"/>
              <a:cs typeface="Arial" panose="020B0604020202020204" pitchFamily="34" charset="0"/>
              <a:hlinkClick r:id="rId9">
                <a:extLst>
                  <a:ext uri="{A12FA001-AC4F-418D-AE19-62706E023703}">
                    <ahyp:hlinkClr xmlns:ahyp="http://schemas.microsoft.com/office/drawing/2018/hyperlinkcolor" val="tx"/>
                  </a:ext>
                </a:extLst>
              </a:hlinkClick>
            </a:endParaRPr>
          </a:p>
          <a:p>
            <a:pPr marL="0" marR="0" lvl="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005392"/>
                </a:solidFill>
                <a:effectLst/>
                <a:uLnTx/>
                <a:uFillTx/>
                <a:latin typeface="+mj-lt"/>
                <a:cs typeface="Arial" panose="020B0604020202020204" pitchFamily="34" charset="0"/>
                <a:hlinkClick r:id="rId9">
                  <a:extLst>
                    <a:ext uri="{A12FA001-AC4F-418D-AE19-62706E023703}">
                      <ahyp:hlinkClr xmlns:ahyp="http://schemas.microsoft.com/office/drawing/2018/hyperlinkcolor" val="tx"/>
                    </a:ext>
                  </a:extLst>
                </a:hlinkClick>
              </a:rPr>
              <a:t>www.simest.it</a:t>
            </a:r>
            <a:r>
              <a:rPr kumimoji="0" lang="it-IT" b="1" i="0" u="none" strike="noStrike" kern="1200" cap="none" spc="0" normalizeH="0" baseline="0" noProof="0" dirty="0">
                <a:ln>
                  <a:noFill/>
                </a:ln>
                <a:solidFill>
                  <a:srgbClr val="415064"/>
                </a:solidFill>
                <a:effectLst/>
                <a:uLnTx/>
                <a:uFillTx/>
                <a:latin typeface="+mj-lt"/>
                <a:cs typeface="Arial" panose="020B0604020202020204" pitchFamily="34" charset="0"/>
              </a:rPr>
              <a:t> </a:t>
            </a:r>
          </a:p>
        </p:txBody>
      </p:sp>
      <p:pic>
        <p:nvPicPr>
          <p:cNvPr id="2" name="Immagine 1">
            <a:extLst>
              <a:ext uri="{FF2B5EF4-FFF2-40B4-BE49-F238E27FC236}">
                <a16:creationId xmlns:a16="http://schemas.microsoft.com/office/drawing/2014/main" id="{9A3F8860-C229-3C86-BF42-A2322EEC5391}"/>
              </a:ext>
            </a:extLst>
          </p:cNvPr>
          <p:cNvPicPr preferRelativeResize="0">
            <a:picLocks/>
          </p:cNvPicPr>
          <p:nvPr/>
        </p:nvPicPr>
        <p:blipFill>
          <a:blip r:embed="rId10"/>
          <a:srcRect l="5277" t="25760" r="5128" b="25613"/>
          <a:stretch/>
        </p:blipFill>
        <p:spPr>
          <a:xfrm>
            <a:off x="4011751" y="3035186"/>
            <a:ext cx="288000" cy="190800"/>
          </a:xfrm>
          <a:prstGeom prst="rect">
            <a:avLst/>
          </a:prstGeom>
        </p:spPr>
      </p:pic>
      <p:sp>
        <p:nvSpPr>
          <p:cNvPr id="3" name="CasellaDiTesto 2">
            <a:extLst>
              <a:ext uri="{FF2B5EF4-FFF2-40B4-BE49-F238E27FC236}">
                <a16:creationId xmlns:a16="http://schemas.microsoft.com/office/drawing/2014/main" id="{F3E7D74D-6483-AF00-1B5A-B8BC44946DC1}"/>
              </a:ext>
            </a:extLst>
          </p:cNvPr>
          <p:cNvSpPr txBox="1"/>
          <p:nvPr/>
        </p:nvSpPr>
        <p:spPr>
          <a:xfrm>
            <a:off x="4291363" y="2999822"/>
            <a:ext cx="1247100" cy="261527"/>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SAN PAOLO</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pic>
        <p:nvPicPr>
          <p:cNvPr id="5" name="Picture 6" descr="BANDIERA MAROCCO CM 70X100">
            <a:extLst>
              <a:ext uri="{FF2B5EF4-FFF2-40B4-BE49-F238E27FC236}">
                <a16:creationId xmlns:a16="http://schemas.microsoft.com/office/drawing/2014/main" id="{2A92CC08-105A-D620-D82D-263D2676AFF9}"/>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011751" y="3305582"/>
            <a:ext cx="293681" cy="181401"/>
          </a:xfrm>
          <a:prstGeom prst="rect">
            <a:avLst/>
          </a:prstGeom>
          <a:noFill/>
          <a:extLst>
            <a:ext uri="{909E8E84-426E-40DD-AFC4-6F175D3DCCD1}">
              <a14:hiddenFill xmlns:a14="http://schemas.microsoft.com/office/drawing/2010/main">
                <a:solidFill>
                  <a:srgbClr val="FFFFFF"/>
                </a:solidFill>
              </a14:hiddenFill>
            </a:ext>
          </a:extLst>
        </p:spPr>
      </p:pic>
      <p:sp>
        <p:nvSpPr>
          <p:cNvPr id="58" name="CasellaDiTesto 57">
            <a:extLst>
              <a:ext uri="{FF2B5EF4-FFF2-40B4-BE49-F238E27FC236}">
                <a16:creationId xmlns:a16="http://schemas.microsoft.com/office/drawing/2014/main" id="{738011F5-4AD0-9DBB-F3F7-C52AFD48EEA7}"/>
              </a:ext>
            </a:extLst>
          </p:cNvPr>
          <p:cNvSpPr txBox="1"/>
          <p:nvPr/>
        </p:nvSpPr>
        <p:spPr>
          <a:xfrm>
            <a:off x="4301107" y="3284342"/>
            <a:ext cx="1247100" cy="254824"/>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RABAT</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91473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5" name="Gruppo 14">
            <a:extLst>
              <a:ext uri="{FF2B5EF4-FFF2-40B4-BE49-F238E27FC236}">
                <a16:creationId xmlns:a16="http://schemas.microsoft.com/office/drawing/2014/main" id="{451F3439-824B-09AC-2A12-C8DB51B3559E}"/>
              </a:ext>
            </a:extLst>
          </p:cNvPr>
          <p:cNvGrpSpPr/>
          <p:nvPr/>
        </p:nvGrpSpPr>
        <p:grpSpPr>
          <a:xfrm>
            <a:off x="0" y="6213622"/>
            <a:ext cx="12192000" cy="672550"/>
            <a:chOff x="0" y="4337050"/>
            <a:chExt cx="9144000" cy="812800"/>
          </a:xfrm>
        </p:grpSpPr>
        <p:sp>
          <p:nvSpPr>
            <p:cNvPr id="25" name="Rettangolo 24">
              <a:extLst>
                <a:ext uri="{FF2B5EF4-FFF2-40B4-BE49-F238E27FC236}">
                  <a16:creationId xmlns:a16="http://schemas.microsoft.com/office/drawing/2014/main" id="{30A103AA-738A-F8F9-A74B-84BBEC0E52B8}"/>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4" name="Rettangolo 33">
              <a:extLst>
                <a:ext uri="{FF2B5EF4-FFF2-40B4-BE49-F238E27FC236}">
                  <a16:creationId xmlns:a16="http://schemas.microsoft.com/office/drawing/2014/main" id="{B5B4A132-2F17-3612-C3A3-CD866184D38E}"/>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5" name="Rettangolo 34">
              <a:extLst>
                <a:ext uri="{FF2B5EF4-FFF2-40B4-BE49-F238E27FC236}">
                  <a16:creationId xmlns:a16="http://schemas.microsoft.com/office/drawing/2014/main" id="{B6A907B4-9651-B849-3919-626A33220E75}"/>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6" name="Rettangolo 35">
              <a:extLst>
                <a:ext uri="{FF2B5EF4-FFF2-40B4-BE49-F238E27FC236}">
                  <a16:creationId xmlns:a16="http://schemas.microsoft.com/office/drawing/2014/main" id="{1CB63206-E698-1ED8-ED91-E754A525540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8" name="Rettangolo 37">
              <a:extLst>
                <a:ext uri="{FF2B5EF4-FFF2-40B4-BE49-F238E27FC236}">
                  <a16:creationId xmlns:a16="http://schemas.microsoft.com/office/drawing/2014/main" id="{FB29363C-52BF-3598-97D9-ED30B0C04055}"/>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9" name="Rettangolo 38">
              <a:extLst>
                <a:ext uri="{FF2B5EF4-FFF2-40B4-BE49-F238E27FC236}">
                  <a16:creationId xmlns:a16="http://schemas.microsoft.com/office/drawing/2014/main" id="{BB2334A6-63E6-239E-7587-958291BA9D2C}"/>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40" name="Rettangolo 39">
              <a:extLst>
                <a:ext uri="{FF2B5EF4-FFF2-40B4-BE49-F238E27FC236}">
                  <a16:creationId xmlns:a16="http://schemas.microsoft.com/office/drawing/2014/main" id="{ADA19396-322C-F726-BD84-50FCC3E8F1B4}"/>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41" name="Rettangolo 40">
              <a:extLst>
                <a:ext uri="{FF2B5EF4-FFF2-40B4-BE49-F238E27FC236}">
                  <a16:creationId xmlns:a16="http://schemas.microsoft.com/office/drawing/2014/main" id="{6091106F-4083-3D12-FB51-902DEC85B72C}"/>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grpSp>
      <p:sp>
        <p:nvSpPr>
          <p:cNvPr id="7" name="Rettangolo 6">
            <a:extLst>
              <a:ext uri="{FF2B5EF4-FFF2-40B4-BE49-F238E27FC236}">
                <a16:creationId xmlns:a16="http://schemas.microsoft.com/office/drawing/2014/main" id="{0A30D546-EA9B-A4AF-FBFD-6D7AD7939E2C}"/>
              </a:ext>
            </a:extLst>
          </p:cNvPr>
          <p:cNvSpPr/>
          <p:nvPr/>
        </p:nvSpPr>
        <p:spPr>
          <a:xfrm>
            <a:off x="4594087" y="5074363"/>
            <a:ext cx="3695307" cy="36933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800.020.030    info@simest.it</a:t>
            </a:r>
            <a:endPar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2" name="CasellaDiTesto 31">
            <a:extLst>
              <a:ext uri="{FF2B5EF4-FFF2-40B4-BE49-F238E27FC236}">
                <a16:creationId xmlns:a16="http://schemas.microsoft.com/office/drawing/2014/main" id="{250AF5F8-DC62-AEF8-4DFC-18255BF040A1}"/>
              </a:ext>
            </a:extLst>
          </p:cNvPr>
          <p:cNvSpPr txBox="1"/>
          <p:nvPr/>
        </p:nvSpPr>
        <p:spPr>
          <a:xfrm>
            <a:off x="751243" y="413420"/>
            <a:ext cx="10689514" cy="4097981"/>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800" b="1" i="1" u="none" strike="noStrike" kern="1200" cap="all" spc="0" normalizeH="0" baseline="0" noProof="0" dirty="0">
                <a:ln>
                  <a:noFill/>
                </a:ln>
                <a:solidFill>
                  <a:srgbClr val="415364"/>
                </a:solidFill>
                <a:effectLst/>
                <a:uLnTx/>
                <a:uFillTx/>
                <a:latin typeface="Bressay" panose="02040503050505020203" pitchFamily="18" charset="0"/>
                <a:ea typeface="Bressay" panose="02040503050505020203" pitchFamily="18" charset="0"/>
                <a:cs typeface="Bressay" panose="02040503050505020203" pitchFamily="18" charset="0"/>
              </a:rPr>
              <a:t>Scriviamo ogni giorno nuove storie di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800" b="1" i="1" u="none" strike="noStrike" kern="1200" cap="all" spc="0" normalizeH="0" baseline="0" noProof="0" dirty="0">
                <a:ln>
                  <a:noFill/>
                </a:ln>
                <a:solidFill>
                  <a:srgbClr val="415364"/>
                </a:solidFill>
                <a:effectLst/>
                <a:uLnTx/>
                <a:uFillTx/>
                <a:latin typeface="Bressay" panose="02040503050505020203" pitchFamily="18" charset="0"/>
                <a:ea typeface="Bressay" panose="02040503050505020203" pitchFamily="18" charset="0"/>
                <a:cs typeface="Bressay" panose="02040503050505020203" pitchFamily="18" charset="0"/>
              </a:rPr>
              <a:t>successi italiani nel mondo.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400" b="1" i="0" u="none" strike="noStrike" kern="1200" cap="all" spc="0" normalizeH="0" baseline="0" noProof="0" dirty="0">
                <a:ln>
                  <a:noFill/>
                </a:ln>
                <a:solidFill>
                  <a:srgbClr val="005392">
                    <a:lumMod val="60000"/>
                    <a:lumOff val="40000"/>
                  </a:srgbClr>
                </a:solidFill>
                <a:effectLst/>
                <a:uLnTx/>
                <a:uFillTx/>
                <a:latin typeface="Arial" panose="020B0604020202020204"/>
                <a:ea typeface="Bressay" panose="02040503050505020203" pitchFamily="18" charset="0"/>
                <a:cs typeface="Bressay" panose="02040503050505020203" pitchFamily="18" charset="0"/>
              </a:rPr>
              <a:t>Il prossimo potrebbe essere il tuo!</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2000" b="1" i="0" u="none" strike="noStrike" kern="1200" cap="all" spc="0" normalizeH="0" baseline="0" noProof="0" dirty="0">
              <a:ln>
                <a:noFill/>
              </a:ln>
              <a:solidFill>
                <a:srgbClr val="415364"/>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rPr>
              <a:t>Resta sempre in contatto con noi 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rPr>
              <a:t>visita il nostro sito per scoprire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rPr>
              <a:t>come possiamo aiutarti.</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cxnSp>
        <p:nvCxnSpPr>
          <p:cNvPr id="58" name="Connettore diritto 57">
            <a:extLst>
              <a:ext uri="{FF2B5EF4-FFF2-40B4-BE49-F238E27FC236}">
                <a16:creationId xmlns:a16="http://schemas.microsoft.com/office/drawing/2014/main" id="{7C531D18-3C56-D980-AC35-0B0D2C95EE40}"/>
              </a:ext>
            </a:extLst>
          </p:cNvPr>
          <p:cNvCxnSpPr/>
          <p:nvPr/>
        </p:nvCxnSpPr>
        <p:spPr>
          <a:xfrm>
            <a:off x="6100547" y="5035538"/>
            <a:ext cx="0" cy="4469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ttangolo 59">
            <a:extLst>
              <a:ext uri="{FF2B5EF4-FFF2-40B4-BE49-F238E27FC236}">
                <a16:creationId xmlns:a16="http://schemas.microsoft.com/office/drawing/2014/main" id="{891834D8-322E-E240-CCB6-042B9EAB06DB}"/>
              </a:ext>
            </a:extLst>
          </p:cNvPr>
          <p:cNvSpPr/>
          <p:nvPr/>
        </p:nvSpPr>
        <p:spPr>
          <a:xfrm>
            <a:off x="5196414" y="4258496"/>
            <a:ext cx="360698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www.simest.it</a:t>
            </a:r>
          </a:p>
        </p:txBody>
      </p:sp>
    </p:spTree>
    <p:extLst>
      <p:ext uri="{BB962C8B-B14F-4D97-AF65-F5344CB8AC3E}">
        <p14:creationId xmlns:p14="http://schemas.microsoft.com/office/powerpoint/2010/main" val="189773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noChangeAspect="1" noEditPoints="1"/>
          </p:cNvSpPr>
          <p:nvPr/>
        </p:nvSpPr>
        <p:spPr bwMode="auto">
          <a:xfrm>
            <a:off x="3276066" y="1332888"/>
            <a:ext cx="8721062" cy="4598256"/>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alpha val="76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Operatività 2024</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6" name="Group 5">
            <a:extLst>
              <a:ext uri="{FF2B5EF4-FFF2-40B4-BE49-F238E27FC236}">
                <a16:creationId xmlns:a16="http://schemas.microsoft.com/office/drawing/2014/main" id="{AAB0186C-AAF4-46BD-8458-B078D8493DA3}"/>
              </a:ext>
            </a:extLst>
          </p:cNvPr>
          <p:cNvGrpSpPr/>
          <p:nvPr/>
        </p:nvGrpSpPr>
        <p:grpSpPr>
          <a:xfrm>
            <a:off x="553917" y="1612012"/>
            <a:ext cx="3933281" cy="3950497"/>
            <a:chOff x="1060021" y="1473417"/>
            <a:chExt cx="4479725" cy="4499333"/>
          </a:xfrm>
          <a:solidFill>
            <a:schemeClr val="accent2"/>
          </a:solidFill>
        </p:grpSpPr>
        <p:sp>
          <p:nvSpPr>
            <p:cNvPr id="17" name="Freeform 5">
              <a:extLst>
                <a:ext uri="{FF2B5EF4-FFF2-40B4-BE49-F238E27FC236}">
                  <a16:creationId xmlns:a16="http://schemas.microsoft.com/office/drawing/2014/main" id="{E9C7A73B-FB1C-4561-88FB-9178EFAA0BD6}"/>
                </a:ext>
              </a:extLst>
            </p:cNvPr>
            <p:cNvSpPr>
              <a:spLocks/>
            </p:cNvSpPr>
            <p:nvPr/>
          </p:nvSpPr>
          <p:spPr bwMode="auto">
            <a:xfrm>
              <a:off x="1880026" y="2059900"/>
              <a:ext cx="1474227" cy="461699"/>
            </a:xfrm>
            <a:custGeom>
              <a:avLst/>
              <a:gdLst>
                <a:gd name="T0" fmla="*/ 206 w 426"/>
                <a:gd name="T1" fmla="*/ 0 h 132"/>
                <a:gd name="T2" fmla="*/ 403 w 426"/>
                <a:gd name="T3" fmla="*/ 73 h 132"/>
                <a:gd name="T4" fmla="*/ 413 w 426"/>
                <a:gd name="T5" fmla="*/ 83 h 132"/>
                <a:gd name="T6" fmla="*/ 414 w 426"/>
                <a:gd name="T7" fmla="*/ 120 h 132"/>
                <a:gd name="T8" fmla="*/ 376 w 426"/>
                <a:gd name="T9" fmla="*/ 121 h 132"/>
                <a:gd name="T10" fmla="*/ 307 w 426"/>
                <a:gd name="T11" fmla="*/ 75 h 132"/>
                <a:gd name="T12" fmla="*/ 60 w 426"/>
                <a:gd name="T13" fmla="*/ 114 h 132"/>
                <a:gd name="T14" fmla="*/ 52 w 426"/>
                <a:gd name="T15" fmla="*/ 121 h 132"/>
                <a:gd name="T16" fmla="*/ 13 w 426"/>
                <a:gd name="T17" fmla="*/ 120 h 132"/>
                <a:gd name="T18" fmla="*/ 15 w 426"/>
                <a:gd name="T19" fmla="*/ 82 h 132"/>
                <a:gd name="T20" fmla="*/ 152 w 426"/>
                <a:gd name="T21" fmla="*/ 8 h 132"/>
                <a:gd name="T22" fmla="*/ 206 w 426"/>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132">
                  <a:moveTo>
                    <a:pt x="206" y="0"/>
                  </a:moveTo>
                  <a:cubicBezTo>
                    <a:pt x="285" y="3"/>
                    <a:pt x="350" y="24"/>
                    <a:pt x="403" y="73"/>
                  </a:cubicBezTo>
                  <a:cubicBezTo>
                    <a:pt x="407" y="76"/>
                    <a:pt x="410" y="79"/>
                    <a:pt x="413" y="83"/>
                  </a:cubicBezTo>
                  <a:cubicBezTo>
                    <a:pt x="424" y="95"/>
                    <a:pt x="426" y="108"/>
                    <a:pt x="414" y="120"/>
                  </a:cubicBezTo>
                  <a:cubicBezTo>
                    <a:pt x="402" y="132"/>
                    <a:pt x="390" y="131"/>
                    <a:pt x="376" y="121"/>
                  </a:cubicBezTo>
                  <a:cubicBezTo>
                    <a:pt x="354" y="105"/>
                    <a:pt x="332" y="86"/>
                    <a:pt x="307" y="75"/>
                  </a:cubicBezTo>
                  <a:cubicBezTo>
                    <a:pt x="217" y="36"/>
                    <a:pt x="134" y="51"/>
                    <a:pt x="60" y="114"/>
                  </a:cubicBezTo>
                  <a:cubicBezTo>
                    <a:pt x="57" y="116"/>
                    <a:pt x="55" y="119"/>
                    <a:pt x="52" y="121"/>
                  </a:cubicBezTo>
                  <a:cubicBezTo>
                    <a:pt x="39" y="132"/>
                    <a:pt x="25" y="132"/>
                    <a:pt x="13" y="120"/>
                  </a:cubicBezTo>
                  <a:cubicBezTo>
                    <a:pt x="0" y="107"/>
                    <a:pt x="3" y="93"/>
                    <a:pt x="15" y="82"/>
                  </a:cubicBezTo>
                  <a:cubicBezTo>
                    <a:pt x="53" y="43"/>
                    <a:pt x="100" y="19"/>
                    <a:pt x="152" y="8"/>
                  </a:cubicBezTo>
                  <a:cubicBezTo>
                    <a:pt x="172" y="4"/>
                    <a:pt x="193" y="2"/>
                    <a:pt x="20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13F1DB45-0E76-423F-B319-285F2ED7821A}"/>
                </a:ext>
              </a:extLst>
            </p:cNvPr>
            <p:cNvSpPr>
              <a:spLocks noEditPoints="1"/>
            </p:cNvSpPr>
            <p:nvPr/>
          </p:nvSpPr>
          <p:spPr bwMode="auto">
            <a:xfrm>
              <a:off x="1060021" y="1473417"/>
              <a:ext cx="4479725" cy="4499333"/>
            </a:xfrm>
            <a:custGeom>
              <a:avLst/>
              <a:gdLst>
                <a:gd name="T0" fmla="*/ 1257 w 1295"/>
                <a:gd name="T1" fmla="*/ 1098 h 1289"/>
                <a:gd name="T2" fmla="*/ 1123 w 1295"/>
                <a:gd name="T3" fmla="*/ 981 h 1289"/>
                <a:gd name="T4" fmla="*/ 895 w 1295"/>
                <a:gd name="T5" fmla="*/ 781 h 1289"/>
                <a:gd name="T6" fmla="*/ 872 w 1295"/>
                <a:gd name="T7" fmla="*/ 773 h 1289"/>
                <a:gd name="T8" fmla="*/ 816 w 1295"/>
                <a:gd name="T9" fmla="*/ 752 h 1289"/>
                <a:gd name="T10" fmla="*/ 814 w 1295"/>
                <a:gd name="T11" fmla="*/ 722 h 1289"/>
                <a:gd name="T12" fmla="*/ 825 w 1295"/>
                <a:gd name="T13" fmla="*/ 706 h 1289"/>
                <a:gd name="T14" fmla="*/ 903 w 1295"/>
                <a:gd name="T15" fmla="*/ 452 h 1289"/>
                <a:gd name="T16" fmla="*/ 452 w 1295"/>
                <a:gd name="T17" fmla="*/ 0 h 1289"/>
                <a:gd name="T18" fmla="*/ 0 w 1295"/>
                <a:gd name="T19" fmla="*/ 452 h 1289"/>
                <a:gd name="T20" fmla="*/ 452 w 1295"/>
                <a:gd name="T21" fmla="*/ 903 h 1289"/>
                <a:gd name="T22" fmla="*/ 697 w 1295"/>
                <a:gd name="T23" fmla="*/ 831 h 1289"/>
                <a:gd name="T24" fmla="*/ 704 w 1295"/>
                <a:gd name="T25" fmla="*/ 826 h 1289"/>
                <a:gd name="T26" fmla="*/ 705 w 1295"/>
                <a:gd name="T27" fmla="*/ 826 h 1289"/>
                <a:gd name="T28" fmla="*/ 714 w 1295"/>
                <a:gd name="T29" fmla="*/ 819 h 1289"/>
                <a:gd name="T30" fmla="*/ 757 w 1295"/>
                <a:gd name="T31" fmla="*/ 822 h 1289"/>
                <a:gd name="T32" fmla="*/ 774 w 1295"/>
                <a:gd name="T33" fmla="*/ 869 h 1289"/>
                <a:gd name="T34" fmla="*/ 786 w 1295"/>
                <a:gd name="T35" fmla="*/ 900 h 1289"/>
                <a:gd name="T36" fmla="*/ 1109 w 1295"/>
                <a:gd name="T37" fmla="*/ 1268 h 1289"/>
                <a:gd name="T38" fmla="*/ 1159 w 1295"/>
                <a:gd name="T39" fmla="*/ 1284 h 1289"/>
                <a:gd name="T40" fmla="*/ 1278 w 1295"/>
                <a:gd name="T41" fmla="*/ 1181 h 1289"/>
                <a:gd name="T42" fmla="*/ 1257 w 1295"/>
                <a:gd name="T43" fmla="*/ 1098 h 1289"/>
                <a:gd name="T44" fmla="*/ 90 w 1295"/>
                <a:gd name="T45" fmla="*/ 452 h 1289"/>
                <a:gd name="T46" fmla="*/ 452 w 1295"/>
                <a:gd name="T47" fmla="*/ 90 h 1289"/>
                <a:gd name="T48" fmla="*/ 813 w 1295"/>
                <a:gd name="T49" fmla="*/ 452 h 1289"/>
                <a:gd name="T50" fmla="*/ 452 w 1295"/>
                <a:gd name="T51" fmla="*/ 813 h 1289"/>
                <a:gd name="T52" fmla="*/ 90 w 1295"/>
                <a:gd name="T53" fmla="*/ 452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5" h="1289">
                  <a:moveTo>
                    <a:pt x="1257" y="1098"/>
                  </a:moveTo>
                  <a:cubicBezTo>
                    <a:pt x="1212" y="1059"/>
                    <a:pt x="1168" y="1020"/>
                    <a:pt x="1123" y="981"/>
                  </a:cubicBezTo>
                  <a:cubicBezTo>
                    <a:pt x="1047" y="914"/>
                    <a:pt x="971" y="847"/>
                    <a:pt x="895" y="781"/>
                  </a:cubicBezTo>
                  <a:cubicBezTo>
                    <a:pt x="889" y="776"/>
                    <a:pt x="878" y="770"/>
                    <a:pt x="872" y="773"/>
                  </a:cubicBezTo>
                  <a:cubicBezTo>
                    <a:pt x="846" y="783"/>
                    <a:pt x="832" y="768"/>
                    <a:pt x="816" y="752"/>
                  </a:cubicBezTo>
                  <a:cubicBezTo>
                    <a:pt x="805" y="741"/>
                    <a:pt x="805" y="734"/>
                    <a:pt x="814" y="722"/>
                  </a:cubicBezTo>
                  <a:cubicBezTo>
                    <a:pt x="817" y="717"/>
                    <a:pt x="821" y="712"/>
                    <a:pt x="825" y="706"/>
                  </a:cubicBezTo>
                  <a:cubicBezTo>
                    <a:pt x="874" y="634"/>
                    <a:pt x="903" y="546"/>
                    <a:pt x="903" y="452"/>
                  </a:cubicBezTo>
                  <a:cubicBezTo>
                    <a:pt x="903" y="202"/>
                    <a:pt x="701" y="0"/>
                    <a:pt x="452" y="0"/>
                  </a:cubicBezTo>
                  <a:cubicBezTo>
                    <a:pt x="202" y="0"/>
                    <a:pt x="0" y="202"/>
                    <a:pt x="0" y="452"/>
                  </a:cubicBezTo>
                  <a:cubicBezTo>
                    <a:pt x="0" y="701"/>
                    <a:pt x="202" y="903"/>
                    <a:pt x="452" y="903"/>
                  </a:cubicBezTo>
                  <a:cubicBezTo>
                    <a:pt x="542" y="903"/>
                    <a:pt x="626" y="877"/>
                    <a:pt x="697" y="831"/>
                  </a:cubicBezTo>
                  <a:cubicBezTo>
                    <a:pt x="699" y="829"/>
                    <a:pt x="702" y="828"/>
                    <a:pt x="704" y="826"/>
                  </a:cubicBezTo>
                  <a:cubicBezTo>
                    <a:pt x="704" y="826"/>
                    <a:pt x="704" y="826"/>
                    <a:pt x="705" y="826"/>
                  </a:cubicBezTo>
                  <a:cubicBezTo>
                    <a:pt x="708" y="824"/>
                    <a:pt x="711" y="822"/>
                    <a:pt x="714" y="819"/>
                  </a:cubicBezTo>
                  <a:cubicBezTo>
                    <a:pt x="732" y="807"/>
                    <a:pt x="742" y="805"/>
                    <a:pt x="757" y="822"/>
                  </a:cubicBezTo>
                  <a:cubicBezTo>
                    <a:pt x="769" y="836"/>
                    <a:pt x="781" y="847"/>
                    <a:pt x="774" y="869"/>
                  </a:cubicBezTo>
                  <a:cubicBezTo>
                    <a:pt x="771" y="877"/>
                    <a:pt x="779" y="892"/>
                    <a:pt x="786" y="900"/>
                  </a:cubicBezTo>
                  <a:cubicBezTo>
                    <a:pt x="893" y="1023"/>
                    <a:pt x="1001" y="1146"/>
                    <a:pt x="1109" y="1268"/>
                  </a:cubicBezTo>
                  <a:cubicBezTo>
                    <a:pt x="1122" y="1284"/>
                    <a:pt x="1139" y="1289"/>
                    <a:pt x="1159" y="1284"/>
                  </a:cubicBezTo>
                  <a:cubicBezTo>
                    <a:pt x="1216" y="1270"/>
                    <a:pt x="1256" y="1234"/>
                    <a:pt x="1278" y="1181"/>
                  </a:cubicBezTo>
                  <a:cubicBezTo>
                    <a:pt x="1295" y="1141"/>
                    <a:pt x="1290" y="1127"/>
                    <a:pt x="1257" y="1098"/>
                  </a:cubicBezTo>
                  <a:close/>
                  <a:moveTo>
                    <a:pt x="90" y="452"/>
                  </a:moveTo>
                  <a:cubicBezTo>
                    <a:pt x="90" y="252"/>
                    <a:pt x="252" y="90"/>
                    <a:pt x="452" y="90"/>
                  </a:cubicBezTo>
                  <a:cubicBezTo>
                    <a:pt x="651" y="90"/>
                    <a:pt x="813" y="252"/>
                    <a:pt x="813" y="452"/>
                  </a:cubicBezTo>
                  <a:cubicBezTo>
                    <a:pt x="813" y="651"/>
                    <a:pt x="651" y="813"/>
                    <a:pt x="452" y="813"/>
                  </a:cubicBezTo>
                  <a:cubicBezTo>
                    <a:pt x="252" y="813"/>
                    <a:pt x="90" y="651"/>
                    <a:pt x="90" y="45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2" name="Rettangolo 21"/>
          <p:cNvSpPr/>
          <p:nvPr/>
        </p:nvSpPr>
        <p:spPr>
          <a:xfrm>
            <a:off x="4593815" y="2770212"/>
            <a:ext cx="318939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INVESTIMENTI PARTECIPATIVI</a:t>
            </a:r>
          </a:p>
        </p:txBody>
      </p:sp>
      <p:sp>
        <p:nvSpPr>
          <p:cNvPr id="24" name="Rettangolo 23"/>
          <p:cNvSpPr/>
          <p:nvPr/>
        </p:nvSpPr>
        <p:spPr>
          <a:xfrm>
            <a:off x="6479271" y="4888341"/>
            <a:ext cx="33925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SUPPORTO ALL’EXPORT</a:t>
            </a:r>
          </a:p>
        </p:txBody>
      </p:sp>
      <p:sp>
        <p:nvSpPr>
          <p:cNvPr id="26" name="Rettangolo 25"/>
          <p:cNvSpPr/>
          <p:nvPr/>
        </p:nvSpPr>
        <p:spPr>
          <a:xfrm>
            <a:off x="8175570" y="2770212"/>
            <a:ext cx="40485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FINANZIAMENTI AGEVOLATI PER L’INTERNAZIONALIZZAZIONE</a:t>
            </a:r>
          </a:p>
        </p:txBody>
      </p:sp>
      <p:sp>
        <p:nvSpPr>
          <p:cNvPr id="27" name="CasellaDiTesto 26"/>
          <p:cNvSpPr txBox="1"/>
          <p:nvPr/>
        </p:nvSpPr>
        <p:spPr>
          <a:xfrm>
            <a:off x="4837018" y="1371135"/>
            <a:ext cx="2702983"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005392"/>
                </a:solidFill>
                <a:effectLst/>
                <a:uLnTx/>
                <a:uFillTx/>
                <a:latin typeface="Arial" panose="020B0604020202020204"/>
                <a:ea typeface="+mn-ea"/>
                <a:cs typeface="+mn-cs"/>
              </a:rPr>
              <a:t>329</a:t>
            </a: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8" name="CasellaDiTesto 27"/>
          <p:cNvSpPr txBox="1"/>
          <p:nvPr/>
        </p:nvSpPr>
        <p:spPr>
          <a:xfrm>
            <a:off x="8883343" y="1363897"/>
            <a:ext cx="2980601"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1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1.659</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9" name="CasellaDiTesto 28"/>
          <p:cNvSpPr txBox="1"/>
          <p:nvPr/>
        </p:nvSpPr>
        <p:spPr>
          <a:xfrm>
            <a:off x="6943699" y="3569214"/>
            <a:ext cx="2895964"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5.960</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pic>
        <p:nvPicPr>
          <p:cNvPr id="35" name="Immagine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064" y="2612301"/>
            <a:ext cx="1735015" cy="777865"/>
          </a:xfrm>
          <a:prstGeom prst="rect">
            <a:avLst/>
          </a:prstGeom>
        </p:spPr>
      </p:pic>
      <p:sp>
        <p:nvSpPr>
          <p:cNvPr id="3" name="CasellaDiTesto 2"/>
          <p:cNvSpPr txBox="1"/>
          <p:nvPr/>
        </p:nvSpPr>
        <p:spPr>
          <a:xfrm>
            <a:off x="8987829"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4723 operazioni</a:t>
            </a:r>
          </a:p>
        </p:txBody>
      </p:sp>
      <p:sp>
        <p:nvSpPr>
          <p:cNvPr id="31" name="CasellaDiTesto 30"/>
          <p:cNvSpPr txBox="1"/>
          <p:nvPr/>
        </p:nvSpPr>
        <p:spPr>
          <a:xfrm>
            <a:off x="4798356"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risorse impegnate*</a:t>
            </a:r>
          </a:p>
        </p:txBody>
      </p:sp>
      <p:sp>
        <p:nvSpPr>
          <p:cNvPr id="32" name="CasellaDiTesto 31"/>
          <p:cNvSpPr txBox="1"/>
          <p:nvPr/>
        </p:nvSpPr>
        <p:spPr>
          <a:xfrm>
            <a:off x="6956920" y="4355178"/>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176 operazioni</a:t>
            </a:r>
          </a:p>
        </p:txBody>
      </p:sp>
      <p:sp>
        <p:nvSpPr>
          <p:cNvPr id="7" name="CasellaDiTesto 6">
            <a:extLst>
              <a:ext uri="{FF2B5EF4-FFF2-40B4-BE49-F238E27FC236}">
                <a16:creationId xmlns:a16="http://schemas.microsoft.com/office/drawing/2014/main" id="{9D6980F2-DD00-881F-C42F-17386513A7E0}"/>
              </a:ext>
            </a:extLst>
          </p:cNvPr>
          <p:cNvSpPr txBox="1"/>
          <p:nvPr/>
        </p:nvSpPr>
        <p:spPr>
          <a:xfrm>
            <a:off x="686312" y="6343626"/>
            <a:ext cx="743153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15364"/>
                </a:solidFill>
                <a:effectLst/>
                <a:uLnTx/>
                <a:uFillTx/>
                <a:latin typeface="Arial" panose="020B0604020202020204"/>
                <a:ea typeface="+mn-ea"/>
                <a:cs typeface="+mn-cs"/>
              </a:rPr>
              <a:t>* Comprende operatività risorse di Venture Capital, contributi in conto interessi e operatività start-up </a:t>
            </a:r>
          </a:p>
        </p:txBody>
      </p:sp>
    </p:spTree>
    <p:extLst>
      <p:ext uri="{BB962C8B-B14F-4D97-AF65-F5344CB8AC3E}">
        <p14:creationId xmlns:p14="http://schemas.microsoft.com/office/powerpoint/2010/main" val="119205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magine 35" descr="Immagine che contiene paesaggio, alba, cielo, nebbia&#10;&#10;Descrizione generata automaticamente">
            <a:extLst>
              <a:ext uri="{FF2B5EF4-FFF2-40B4-BE49-F238E27FC236}">
                <a16:creationId xmlns:a16="http://schemas.microsoft.com/office/drawing/2014/main" id="{934AC3CB-E074-19B9-0F43-0DB74CB400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697" y="-24932"/>
            <a:ext cx="3919874" cy="6888318"/>
          </a:xfrm>
          <a:prstGeom prst="rect">
            <a:avLst/>
          </a:prstGeom>
        </p:spPr>
      </p:pic>
      <p:sp>
        <p:nvSpPr>
          <p:cNvPr id="624" name="Freeform 2609"/>
          <p:cNvSpPr>
            <a:spLocks noChangeAspect="1"/>
          </p:cNvSpPr>
          <p:nvPr/>
        </p:nvSpPr>
        <p:spPr bwMode="auto">
          <a:xfrm>
            <a:off x="8725672" y="3282897"/>
            <a:ext cx="515252" cy="474928"/>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005392"/>
          </a:solidFill>
          <a:ln w="3175">
            <a:solidFill>
              <a:srgbClr val="8F8F9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8" name="Rettangolo 27"/>
          <p:cNvSpPr/>
          <p:nvPr/>
        </p:nvSpPr>
        <p:spPr>
          <a:xfrm>
            <a:off x="0" y="0"/>
            <a:ext cx="38934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a:xfrm>
            <a:off x="74162" y="332718"/>
            <a:ext cx="3912317" cy="383116"/>
          </a:xfrm>
        </p:spPr>
        <p:txBody>
          <a:bodyPr/>
          <a:lstStyle/>
          <a:p>
            <a:r>
              <a:rPr lang="it-IT" altLang="it-IT" sz="2300" dirty="0">
                <a:solidFill>
                  <a:schemeClr val="bg1"/>
                </a:solidFill>
              </a:rPr>
              <a:t>Progetti in portafoglio 2024</a:t>
            </a:r>
          </a:p>
          <a:p>
            <a:endParaRPr lang="it-IT" dirty="0"/>
          </a:p>
        </p:txBody>
      </p:sp>
      <p:grpSp>
        <p:nvGrpSpPr>
          <p:cNvPr id="35" name="Gruppo 28"/>
          <p:cNvGrpSpPr>
            <a:grpSpLocks/>
          </p:cNvGrpSpPr>
          <p:nvPr/>
        </p:nvGrpSpPr>
        <p:grpSpPr bwMode="auto">
          <a:xfrm>
            <a:off x="4014582" y="1285860"/>
            <a:ext cx="8097849" cy="4679676"/>
            <a:chOff x="274819" y="1581601"/>
            <a:chExt cx="35287152" cy="17275834"/>
          </a:xfrm>
        </p:grpSpPr>
        <p:sp>
          <p:nvSpPr>
            <p:cNvPr id="54" name="Freeform 2656"/>
            <p:cNvSpPr>
              <a:spLocks noChangeAspect="1"/>
            </p:cNvSpPr>
            <p:nvPr/>
          </p:nvSpPr>
          <p:spPr bwMode="auto">
            <a:xfrm>
              <a:off x="3246629" y="3637103"/>
              <a:ext cx="7750024" cy="4143001"/>
            </a:xfrm>
            <a:custGeom>
              <a:avLst/>
              <a:gdLst>
                <a:gd name="T0" fmla="*/ 938 w 965"/>
                <a:gd name="T1" fmla="*/ 566 h 565"/>
                <a:gd name="T2" fmla="*/ 1022 w 965"/>
                <a:gd name="T3" fmla="*/ 509 h 565"/>
                <a:gd name="T4" fmla="*/ 1120 w 965"/>
                <a:gd name="T5" fmla="*/ 488 h 565"/>
                <a:gd name="T6" fmla="*/ 1156 w 965"/>
                <a:gd name="T7" fmla="*/ 449 h 565"/>
                <a:gd name="T8" fmla="*/ 1112 w 965"/>
                <a:gd name="T9" fmla="*/ 436 h 565"/>
                <a:gd name="T10" fmla="*/ 1117 w 965"/>
                <a:gd name="T11" fmla="*/ 407 h 565"/>
                <a:gd name="T12" fmla="*/ 1074 w 965"/>
                <a:gd name="T13" fmla="*/ 372 h 565"/>
                <a:gd name="T14" fmla="*/ 1080 w 965"/>
                <a:gd name="T15" fmla="*/ 340 h 565"/>
                <a:gd name="T16" fmla="*/ 1062 w 965"/>
                <a:gd name="T17" fmla="*/ 310 h 565"/>
                <a:gd name="T18" fmla="*/ 1028 w 965"/>
                <a:gd name="T19" fmla="*/ 329 h 565"/>
                <a:gd name="T20" fmla="*/ 976 w 965"/>
                <a:gd name="T21" fmla="*/ 324 h 565"/>
                <a:gd name="T22" fmla="*/ 985 w 965"/>
                <a:gd name="T23" fmla="*/ 281 h 565"/>
                <a:gd name="T24" fmla="*/ 948 w 965"/>
                <a:gd name="T25" fmla="*/ 248 h 565"/>
                <a:gd name="T26" fmla="*/ 888 w 965"/>
                <a:gd name="T27" fmla="*/ 236 h 565"/>
                <a:gd name="T28" fmla="*/ 877 w 965"/>
                <a:gd name="T29" fmla="*/ 286 h 565"/>
                <a:gd name="T30" fmla="*/ 874 w 965"/>
                <a:gd name="T31" fmla="*/ 349 h 565"/>
                <a:gd name="T32" fmla="*/ 832 w 965"/>
                <a:gd name="T33" fmla="*/ 444 h 565"/>
                <a:gd name="T34" fmla="*/ 799 w 965"/>
                <a:gd name="T35" fmla="*/ 491 h 565"/>
                <a:gd name="T36" fmla="*/ 790 w 965"/>
                <a:gd name="T37" fmla="*/ 414 h 565"/>
                <a:gd name="T38" fmla="*/ 702 w 965"/>
                <a:gd name="T39" fmla="*/ 371 h 565"/>
                <a:gd name="T40" fmla="*/ 653 w 965"/>
                <a:gd name="T41" fmla="*/ 326 h 565"/>
                <a:gd name="T42" fmla="*/ 664 w 965"/>
                <a:gd name="T43" fmla="*/ 253 h 565"/>
                <a:gd name="T44" fmla="*/ 686 w 965"/>
                <a:gd name="T45" fmla="*/ 211 h 565"/>
                <a:gd name="T46" fmla="*/ 763 w 965"/>
                <a:gd name="T47" fmla="*/ 184 h 565"/>
                <a:gd name="T48" fmla="*/ 782 w 965"/>
                <a:gd name="T49" fmla="*/ 140 h 565"/>
                <a:gd name="T50" fmla="*/ 821 w 965"/>
                <a:gd name="T51" fmla="*/ 145 h 565"/>
                <a:gd name="T52" fmla="*/ 854 w 965"/>
                <a:gd name="T53" fmla="*/ 85 h 565"/>
                <a:gd name="T54" fmla="*/ 829 w 965"/>
                <a:gd name="T55" fmla="*/ 58 h 565"/>
                <a:gd name="T56" fmla="*/ 781 w 965"/>
                <a:gd name="T57" fmla="*/ 121 h 565"/>
                <a:gd name="T58" fmla="*/ 752 w 965"/>
                <a:gd name="T59" fmla="*/ 82 h 565"/>
                <a:gd name="T60" fmla="*/ 721 w 965"/>
                <a:gd name="T61" fmla="*/ 67 h 565"/>
                <a:gd name="T62" fmla="*/ 725 w 965"/>
                <a:gd name="T63" fmla="*/ 20 h 565"/>
                <a:gd name="T64" fmla="*/ 684 w 965"/>
                <a:gd name="T65" fmla="*/ 14 h 565"/>
                <a:gd name="T66" fmla="*/ 698 w 965"/>
                <a:gd name="T67" fmla="*/ 65 h 565"/>
                <a:gd name="T68" fmla="*/ 696 w 965"/>
                <a:gd name="T69" fmla="*/ 82 h 565"/>
                <a:gd name="T70" fmla="*/ 656 w 965"/>
                <a:gd name="T71" fmla="*/ 133 h 565"/>
                <a:gd name="T72" fmla="*/ 632 w 965"/>
                <a:gd name="T73" fmla="*/ 97 h 565"/>
                <a:gd name="T74" fmla="*/ 564 w 965"/>
                <a:gd name="T75" fmla="*/ 103 h 565"/>
                <a:gd name="T76" fmla="*/ 538 w 965"/>
                <a:gd name="T77" fmla="*/ 90 h 565"/>
                <a:gd name="T78" fmla="*/ 499 w 965"/>
                <a:gd name="T79" fmla="*/ 125 h 565"/>
                <a:gd name="T80" fmla="*/ 403 w 965"/>
                <a:gd name="T81" fmla="*/ 108 h 565"/>
                <a:gd name="T82" fmla="*/ 352 w 965"/>
                <a:gd name="T83" fmla="*/ 68 h 565"/>
                <a:gd name="T84" fmla="*/ 282 w 965"/>
                <a:gd name="T85" fmla="*/ 68 h 565"/>
                <a:gd name="T86" fmla="*/ 204 w 965"/>
                <a:gd name="T87" fmla="*/ 72 h 565"/>
                <a:gd name="T88" fmla="*/ 217 w 965"/>
                <a:gd name="T89" fmla="*/ 49 h 565"/>
                <a:gd name="T90" fmla="*/ 107 w 965"/>
                <a:gd name="T91" fmla="*/ 74 h 565"/>
                <a:gd name="T92" fmla="*/ 28 w 965"/>
                <a:gd name="T93" fmla="*/ 301 h 565"/>
                <a:gd name="T94" fmla="*/ 86 w 965"/>
                <a:gd name="T95" fmla="*/ 331 h 565"/>
                <a:gd name="T96" fmla="*/ 131 w 965"/>
                <a:gd name="T97" fmla="*/ 406 h 565"/>
                <a:gd name="T98" fmla="*/ 132 w 965"/>
                <a:gd name="T99" fmla="*/ 432 h 565"/>
                <a:gd name="T100" fmla="*/ 133 w 965"/>
                <a:gd name="T101" fmla="*/ 481 h 565"/>
                <a:gd name="T102" fmla="*/ 169 w 965"/>
                <a:gd name="T103" fmla="*/ 522 h 565"/>
                <a:gd name="T104" fmla="*/ 594 w 965"/>
                <a:gd name="T105" fmla="*/ 540 h 565"/>
                <a:gd name="T106" fmla="*/ 678 w 965"/>
                <a:gd name="T107" fmla="*/ 542 h 565"/>
                <a:gd name="T108" fmla="*/ 728 w 965"/>
                <a:gd name="T109" fmla="*/ 560 h 565"/>
                <a:gd name="T110" fmla="*/ 770 w 965"/>
                <a:gd name="T111" fmla="*/ 599 h 565"/>
                <a:gd name="T112" fmla="*/ 775 w 965"/>
                <a:gd name="T113" fmla="*/ 620 h 565"/>
                <a:gd name="T114" fmla="*/ 750 w 965"/>
                <a:gd name="T115" fmla="*/ 672 h 565"/>
                <a:gd name="T116" fmla="*/ 803 w 965"/>
                <a:gd name="T117" fmla="*/ 662 h 565"/>
                <a:gd name="T118" fmla="*/ 842 w 965"/>
                <a:gd name="T119" fmla="*/ 635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 name="Freeform 2652"/>
            <p:cNvSpPr>
              <a:spLocks noChangeAspect="1"/>
            </p:cNvSpPr>
            <p:nvPr/>
          </p:nvSpPr>
          <p:spPr bwMode="auto">
            <a:xfrm>
              <a:off x="17597904" y="6612385"/>
              <a:ext cx="374601" cy="239942"/>
            </a:xfrm>
            <a:custGeom>
              <a:avLst/>
              <a:gdLst>
                <a:gd name="T0" fmla="*/ 0 w 46"/>
                <a:gd name="T1" fmla="*/ 8 h 33"/>
                <a:gd name="T2" fmla="*/ 6 w 46"/>
                <a:gd name="T3" fmla="*/ 4 h 33"/>
                <a:gd name="T4" fmla="*/ 11 w 46"/>
                <a:gd name="T5" fmla="*/ 2 h 33"/>
                <a:gd name="T6" fmla="*/ 16 w 46"/>
                <a:gd name="T7" fmla="*/ 5 h 33"/>
                <a:gd name="T8" fmla="*/ 20 w 46"/>
                <a:gd name="T9" fmla="*/ 5 h 33"/>
                <a:gd name="T10" fmla="*/ 22 w 46"/>
                <a:gd name="T11" fmla="*/ 4 h 33"/>
                <a:gd name="T12" fmla="*/ 25 w 46"/>
                <a:gd name="T13" fmla="*/ 1 h 33"/>
                <a:gd name="T14" fmla="*/ 28 w 46"/>
                <a:gd name="T15" fmla="*/ 0 h 33"/>
                <a:gd name="T16" fmla="*/ 33 w 46"/>
                <a:gd name="T17" fmla="*/ 0 h 33"/>
                <a:gd name="T18" fmla="*/ 37 w 46"/>
                <a:gd name="T19" fmla="*/ 2 h 33"/>
                <a:gd name="T20" fmla="*/ 38 w 46"/>
                <a:gd name="T21" fmla="*/ 5 h 33"/>
                <a:gd name="T22" fmla="*/ 42 w 46"/>
                <a:gd name="T23" fmla="*/ 5 h 33"/>
                <a:gd name="T24" fmla="*/ 45 w 46"/>
                <a:gd name="T25" fmla="*/ 7 h 33"/>
                <a:gd name="T26" fmla="*/ 44 w 46"/>
                <a:gd name="T27" fmla="*/ 13 h 33"/>
                <a:gd name="T28" fmla="*/ 49 w 46"/>
                <a:gd name="T29" fmla="*/ 13 h 33"/>
                <a:gd name="T30" fmla="*/ 53 w 46"/>
                <a:gd name="T31" fmla="*/ 17 h 33"/>
                <a:gd name="T32" fmla="*/ 51 w 46"/>
                <a:gd name="T33" fmla="*/ 19 h 33"/>
                <a:gd name="T34" fmla="*/ 54 w 46"/>
                <a:gd name="T35" fmla="*/ 19 h 33"/>
                <a:gd name="T36" fmla="*/ 55 w 46"/>
                <a:gd name="T37" fmla="*/ 22 h 33"/>
                <a:gd name="T38" fmla="*/ 50 w 46"/>
                <a:gd name="T39" fmla="*/ 26 h 33"/>
                <a:gd name="T40" fmla="*/ 48 w 46"/>
                <a:gd name="T41" fmla="*/ 27 h 33"/>
                <a:gd name="T42" fmla="*/ 45 w 46"/>
                <a:gd name="T43" fmla="*/ 31 h 33"/>
                <a:gd name="T44" fmla="*/ 47 w 46"/>
                <a:gd name="T45" fmla="*/ 34 h 33"/>
                <a:gd name="T46" fmla="*/ 48 w 46"/>
                <a:gd name="T47" fmla="*/ 39 h 33"/>
                <a:gd name="T48" fmla="*/ 44 w 46"/>
                <a:gd name="T49" fmla="*/ 39 h 33"/>
                <a:gd name="T50" fmla="*/ 39 w 46"/>
                <a:gd name="T51" fmla="*/ 37 h 33"/>
                <a:gd name="T52" fmla="*/ 35 w 46"/>
                <a:gd name="T53" fmla="*/ 33 h 33"/>
                <a:gd name="T54" fmla="*/ 32 w 46"/>
                <a:gd name="T55" fmla="*/ 30 h 33"/>
                <a:gd name="T56" fmla="*/ 30 w 46"/>
                <a:gd name="T57" fmla="*/ 30 h 33"/>
                <a:gd name="T58" fmla="*/ 25 w 46"/>
                <a:gd name="T59" fmla="*/ 30 h 33"/>
                <a:gd name="T60" fmla="*/ 24 w 46"/>
                <a:gd name="T61" fmla="*/ 26 h 33"/>
                <a:gd name="T62" fmla="*/ 22 w 46"/>
                <a:gd name="T63" fmla="*/ 22 h 33"/>
                <a:gd name="T64" fmla="*/ 17 w 46"/>
                <a:gd name="T65" fmla="*/ 22 h 33"/>
                <a:gd name="T66" fmla="*/ 16 w 46"/>
                <a:gd name="T67" fmla="*/ 20 h 33"/>
                <a:gd name="T68" fmla="*/ 11 w 46"/>
                <a:gd name="T69" fmla="*/ 19 h 33"/>
                <a:gd name="T70" fmla="*/ 8 w 46"/>
                <a:gd name="T71" fmla="*/ 15 h 33"/>
                <a:gd name="T72" fmla="*/ 5 w 46"/>
                <a:gd name="T73" fmla="*/ 14 h 33"/>
                <a:gd name="T74" fmla="*/ 2 w 46"/>
                <a:gd name="T75" fmla="*/ 13 h 33"/>
                <a:gd name="T76" fmla="*/ 0 w 46"/>
                <a:gd name="T77" fmla="*/ 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 name="Freeform 2657"/>
            <p:cNvSpPr>
              <a:spLocks noChangeAspect="1"/>
            </p:cNvSpPr>
            <p:nvPr/>
          </p:nvSpPr>
          <p:spPr bwMode="auto">
            <a:xfrm>
              <a:off x="8965498" y="6860328"/>
              <a:ext cx="1431798" cy="751819"/>
            </a:xfrm>
            <a:custGeom>
              <a:avLst/>
              <a:gdLst>
                <a:gd name="T0" fmla="*/ 130 w 178"/>
                <a:gd name="T1" fmla="*/ 90 h 103"/>
                <a:gd name="T2" fmla="*/ 137 w 178"/>
                <a:gd name="T3" fmla="*/ 84 h 103"/>
                <a:gd name="T4" fmla="*/ 143 w 178"/>
                <a:gd name="T5" fmla="*/ 83 h 103"/>
                <a:gd name="T6" fmla="*/ 147 w 178"/>
                <a:gd name="T7" fmla="*/ 88 h 103"/>
                <a:gd name="T8" fmla="*/ 165 w 178"/>
                <a:gd name="T9" fmla="*/ 77 h 103"/>
                <a:gd name="T10" fmla="*/ 160 w 178"/>
                <a:gd name="T11" fmla="*/ 84 h 103"/>
                <a:gd name="T12" fmla="*/ 179 w 178"/>
                <a:gd name="T13" fmla="*/ 87 h 103"/>
                <a:gd name="T14" fmla="*/ 165 w 178"/>
                <a:gd name="T15" fmla="*/ 93 h 103"/>
                <a:gd name="T16" fmla="*/ 150 w 178"/>
                <a:gd name="T17" fmla="*/ 91 h 103"/>
                <a:gd name="T18" fmla="*/ 136 w 178"/>
                <a:gd name="T19" fmla="*/ 110 h 103"/>
                <a:gd name="T20" fmla="*/ 142 w 178"/>
                <a:gd name="T21" fmla="*/ 123 h 103"/>
                <a:gd name="T22" fmla="*/ 157 w 178"/>
                <a:gd name="T23" fmla="*/ 110 h 103"/>
                <a:gd name="T24" fmla="*/ 170 w 178"/>
                <a:gd name="T25" fmla="*/ 102 h 103"/>
                <a:gd name="T26" fmla="*/ 200 w 178"/>
                <a:gd name="T27" fmla="*/ 91 h 103"/>
                <a:gd name="T28" fmla="*/ 208 w 178"/>
                <a:gd name="T29" fmla="*/ 81 h 103"/>
                <a:gd name="T30" fmla="*/ 201 w 178"/>
                <a:gd name="T31" fmla="*/ 75 h 103"/>
                <a:gd name="T32" fmla="*/ 189 w 178"/>
                <a:gd name="T33" fmla="*/ 76 h 103"/>
                <a:gd name="T34" fmla="*/ 171 w 178"/>
                <a:gd name="T35" fmla="*/ 71 h 103"/>
                <a:gd name="T36" fmla="*/ 171 w 178"/>
                <a:gd name="T37" fmla="*/ 67 h 103"/>
                <a:gd name="T38" fmla="*/ 159 w 178"/>
                <a:gd name="T39" fmla="*/ 59 h 103"/>
                <a:gd name="T40" fmla="*/ 157 w 178"/>
                <a:gd name="T41" fmla="*/ 49 h 103"/>
                <a:gd name="T42" fmla="*/ 160 w 178"/>
                <a:gd name="T43" fmla="*/ 43 h 103"/>
                <a:gd name="T44" fmla="*/ 160 w 178"/>
                <a:gd name="T45" fmla="*/ 34 h 103"/>
                <a:gd name="T46" fmla="*/ 148 w 178"/>
                <a:gd name="T47" fmla="*/ 35 h 103"/>
                <a:gd name="T48" fmla="*/ 133 w 178"/>
                <a:gd name="T49" fmla="*/ 28 h 103"/>
                <a:gd name="T50" fmla="*/ 157 w 178"/>
                <a:gd name="T51" fmla="*/ 26 h 103"/>
                <a:gd name="T52" fmla="*/ 172 w 178"/>
                <a:gd name="T53" fmla="*/ 12 h 103"/>
                <a:gd name="T54" fmla="*/ 160 w 178"/>
                <a:gd name="T55" fmla="*/ 1 h 103"/>
                <a:gd name="T56" fmla="*/ 133 w 178"/>
                <a:gd name="T57" fmla="*/ 10 h 103"/>
                <a:gd name="T58" fmla="*/ 112 w 178"/>
                <a:gd name="T59" fmla="*/ 19 h 103"/>
                <a:gd name="T60" fmla="*/ 90 w 178"/>
                <a:gd name="T61" fmla="*/ 39 h 103"/>
                <a:gd name="T62" fmla="*/ 75 w 178"/>
                <a:gd name="T63" fmla="*/ 53 h 103"/>
                <a:gd name="T64" fmla="*/ 57 w 178"/>
                <a:gd name="T65" fmla="*/ 60 h 103"/>
                <a:gd name="T66" fmla="*/ 40 w 178"/>
                <a:gd name="T67" fmla="*/ 71 h 103"/>
                <a:gd name="T68" fmla="*/ 23 w 178"/>
                <a:gd name="T69" fmla="*/ 87 h 103"/>
                <a:gd name="T70" fmla="*/ 7 w 178"/>
                <a:gd name="T71" fmla="*/ 93 h 103"/>
                <a:gd name="T72" fmla="*/ 7 w 178"/>
                <a:gd name="T73" fmla="*/ 93 h 103"/>
                <a:gd name="T74" fmla="*/ 60 w 178"/>
                <a:gd name="T75" fmla="*/ 93 h 103"/>
                <a:gd name="T76" fmla="*/ 65 w 178"/>
                <a:gd name="T77" fmla="*/ 85 h 103"/>
                <a:gd name="T78" fmla="*/ 75 w 178"/>
                <a:gd name="T79" fmla="*/ 79 h 103"/>
                <a:gd name="T80" fmla="*/ 81 w 178"/>
                <a:gd name="T81" fmla="*/ 69 h 103"/>
                <a:gd name="T82" fmla="*/ 87 w 178"/>
                <a:gd name="T83" fmla="*/ 58 h 103"/>
                <a:gd name="T84" fmla="*/ 101 w 178"/>
                <a:gd name="T85" fmla="*/ 41 h 103"/>
                <a:gd name="T86" fmla="*/ 111 w 178"/>
                <a:gd name="T87" fmla="*/ 43 h 103"/>
                <a:gd name="T88" fmla="*/ 120 w 178"/>
                <a:gd name="T89" fmla="*/ 47 h 103"/>
                <a:gd name="T90" fmla="*/ 120 w 178"/>
                <a:gd name="T91" fmla="*/ 73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 name="Freeform 3521"/>
            <p:cNvSpPr>
              <a:spLocks noChangeAspect="1"/>
            </p:cNvSpPr>
            <p:nvPr/>
          </p:nvSpPr>
          <p:spPr bwMode="auto">
            <a:xfrm>
              <a:off x="8774034" y="7532166"/>
              <a:ext cx="58273" cy="31992"/>
            </a:xfrm>
            <a:custGeom>
              <a:avLst/>
              <a:gdLst>
                <a:gd name="T0" fmla="*/ 7 w 7"/>
                <a:gd name="T1" fmla="*/ 1 h 5"/>
                <a:gd name="T2" fmla="*/ 7 w 7"/>
                <a:gd name="T3" fmla="*/ 4 h 5"/>
                <a:gd name="T4" fmla="*/ 3 w 7"/>
                <a:gd name="T5" fmla="*/ 5 h 5"/>
                <a:gd name="T6" fmla="*/ 0 w 7"/>
                <a:gd name="T7" fmla="*/ 2 h 5"/>
                <a:gd name="T8" fmla="*/ 2 w 7"/>
                <a:gd name="T9" fmla="*/ 0 h 5"/>
                <a:gd name="T10" fmla="*/ 7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 name="Freeform 3532"/>
            <p:cNvSpPr>
              <a:spLocks noChangeAspect="1"/>
            </p:cNvSpPr>
            <p:nvPr/>
          </p:nvSpPr>
          <p:spPr bwMode="auto">
            <a:xfrm>
              <a:off x="9073713" y="7884081"/>
              <a:ext cx="199786" cy="71980"/>
            </a:xfrm>
            <a:custGeom>
              <a:avLst/>
              <a:gdLst>
                <a:gd name="T0" fmla="*/ 1 w 25"/>
                <a:gd name="T1" fmla="*/ 8 h 10"/>
                <a:gd name="T2" fmla="*/ 1 w 25"/>
                <a:gd name="T3" fmla="*/ 11 h 10"/>
                <a:gd name="T4" fmla="*/ 7 w 25"/>
                <a:gd name="T5" fmla="*/ 11 h 10"/>
                <a:gd name="T6" fmla="*/ 22 w 25"/>
                <a:gd name="T7" fmla="*/ 6 h 10"/>
                <a:gd name="T8" fmla="*/ 29 w 25"/>
                <a:gd name="T9" fmla="*/ 4 h 10"/>
                <a:gd name="T10" fmla="*/ 26 w 25"/>
                <a:gd name="T11" fmla="*/ 4 h 10"/>
                <a:gd name="T12" fmla="*/ 20 w 25"/>
                <a:gd name="T13" fmla="*/ 4 h 10"/>
                <a:gd name="T14" fmla="*/ 24 w 25"/>
                <a:gd name="T15" fmla="*/ 1 h 10"/>
                <a:gd name="T16" fmla="*/ 20 w 25"/>
                <a:gd name="T17" fmla="*/ 1 h 10"/>
                <a:gd name="T18" fmla="*/ 11 w 25"/>
                <a:gd name="T19" fmla="*/ 4 h 10"/>
                <a:gd name="T20" fmla="*/ 6 w 25"/>
                <a:gd name="T21" fmla="*/ 5 h 10"/>
                <a:gd name="T22" fmla="*/ 1 w 25"/>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 name="Freeform 2538"/>
            <p:cNvSpPr>
              <a:spLocks noChangeAspect="1"/>
            </p:cNvSpPr>
            <p:nvPr/>
          </p:nvSpPr>
          <p:spPr bwMode="auto">
            <a:xfrm>
              <a:off x="6967641" y="10563433"/>
              <a:ext cx="424542" cy="423900"/>
            </a:xfrm>
            <a:custGeom>
              <a:avLst/>
              <a:gdLst>
                <a:gd name="T0" fmla="*/ 48 w 53"/>
                <a:gd name="T1" fmla="*/ 56 h 58"/>
                <a:gd name="T2" fmla="*/ 48 w 53"/>
                <a:gd name="T3" fmla="*/ 49 h 58"/>
                <a:gd name="T4" fmla="*/ 53 w 53"/>
                <a:gd name="T5" fmla="*/ 45 h 58"/>
                <a:gd name="T6" fmla="*/ 62 w 53"/>
                <a:gd name="T7" fmla="*/ 39 h 58"/>
                <a:gd name="T8" fmla="*/ 63 w 53"/>
                <a:gd name="T9" fmla="*/ 36 h 58"/>
                <a:gd name="T10" fmla="*/ 58 w 53"/>
                <a:gd name="T11" fmla="*/ 33 h 58"/>
                <a:gd name="T12" fmla="*/ 53 w 53"/>
                <a:gd name="T13" fmla="*/ 31 h 58"/>
                <a:gd name="T14" fmla="*/ 48 w 53"/>
                <a:gd name="T15" fmla="*/ 31 h 58"/>
                <a:gd name="T16" fmla="*/ 51 w 53"/>
                <a:gd name="T17" fmla="*/ 12 h 58"/>
                <a:gd name="T18" fmla="*/ 50 w 53"/>
                <a:gd name="T19" fmla="*/ 0 h 58"/>
                <a:gd name="T20" fmla="*/ 21 w 53"/>
                <a:gd name="T21" fmla="*/ 1 h 58"/>
                <a:gd name="T22" fmla="*/ 20 w 53"/>
                <a:gd name="T23" fmla="*/ 11 h 58"/>
                <a:gd name="T24" fmla="*/ 14 w 53"/>
                <a:gd name="T25" fmla="*/ 12 h 58"/>
                <a:gd name="T26" fmla="*/ 20 w 53"/>
                <a:gd name="T27" fmla="*/ 18 h 58"/>
                <a:gd name="T28" fmla="*/ 25 w 53"/>
                <a:gd name="T29" fmla="*/ 19 h 58"/>
                <a:gd name="T30" fmla="*/ 26 w 53"/>
                <a:gd name="T31" fmla="*/ 23 h 58"/>
                <a:gd name="T32" fmla="*/ 27 w 53"/>
                <a:gd name="T33" fmla="*/ 31 h 58"/>
                <a:gd name="T34" fmla="*/ 8 w 53"/>
                <a:gd name="T35" fmla="*/ 30 h 58"/>
                <a:gd name="T36" fmla="*/ 1 w 53"/>
                <a:gd name="T37" fmla="*/ 45 h 58"/>
                <a:gd name="T38" fmla="*/ 2 w 53"/>
                <a:gd name="T39" fmla="*/ 51 h 58"/>
                <a:gd name="T40" fmla="*/ 0 w 53"/>
                <a:gd name="T41" fmla="*/ 56 h 58"/>
                <a:gd name="T42" fmla="*/ 5 w 53"/>
                <a:gd name="T43" fmla="*/ 61 h 58"/>
                <a:gd name="T44" fmla="*/ 12 w 53"/>
                <a:gd name="T45" fmla="*/ 65 h 58"/>
                <a:gd name="T46" fmla="*/ 23 w 53"/>
                <a:gd name="T47" fmla="*/ 68 h 58"/>
                <a:gd name="T48" fmla="*/ 30 w 53"/>
                <a:gd name="T49" fmla="*/ 69 h 58"/>
                <a:gd name="T50" fmla="*/ 34 w 53"/>
                <a:gd name="T51" fmla="*/ 65 h 58"/>
                <a:gd name="T52" fmla="*/ 38 w 53"/>
                <a:gd name="T53" fmla="*/ 65 h 58"/>
                <a:gd name="T54" fmla="*/ 40 w 53"/>
                <a:gd name="T55" fmla="*/ 57 h 58"/>
                <a:gd name="T56" fmla="*/ 45 w 53"/>
                <a:gd name="T57" fmla="*/ 56 h 58"/>
                <a:gd name="T58" fmla="*/ 48 w 53"/>
                <a:gd name="T59" fmla="*/ 5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 name="Freeform 2542"/>
            <p:cNvSpPr>
              <a:spLocks noChangeAspect="1"/>
            </p:cNvSpPr>
            <p:nvPr/>
          </p:nvSpPr>
          <p:spPr bwMode="auto">
            <a:xfrm>
              <a:off x="7891647" y="11435225"/>
              <a:ext cx="566060" cy="263934"/>
            </a:xfrm>
            <a:custGeom>
              <a:avLst/>
              <a:gdLst>
                <a:gd name="T0" fmla="*/ 76 w 70"/>
                <a:gd name="T1" fmla="*/ 40 h 36"/>
                <a:gd name="T2" fmla="*/ 79 w 70"/>
                <a:gd name="T3" fmla="*/ 35 h 36"/>
                <a:gd name="T4" fmla="*/ 83 w 70"/>
                <a:gd name="T5" fmla="*/ 35 h 36"/>
                <a:gd name="T6" fmla="*/ 84 w 70"/>
                <a:gd name="T7" fmla="*/ 27 h 36"/>
                <a:gd name="T8" fmla="*/ 82 w 70"/>
                <a:gd name="T9" fmla="*/ 22 h 36"/>
                <a:gd name="T10" fmla="*/ 84 w 70"/>
                <a:gd name="T11" fmla="*/ 18 h 36"/>
                <a:gd name="T12" fmla="*/ 77 w 70"/>
                <a:gd name="T13" fmla="*/ 10 h 36"/>
                <a:gd name="T14" fmla="*/ 65 w 70"/>
                <a:gd name="T15" fmla="*/ 6 h 36"/>
                <a:gd name="T16" fmla="*/ 56 w 70"/>
                <a:gd name="T17" fmla="*/ 1 h 36"/>
                <a:gd name="T18" fmla="*/ 50 w 70"/>
                <a:gd name="T19" fmla="*/ 5 h 36"/>
                <a:gd name="T20" fmla="*/ 40 w 70"/>
                <a:gd name="T21" fmla="*/ 7 h 36"/>
                <a:gd name="T22" fmla="*/ 26 w 70"/>
                <a:gd name="T23" fmla="*/ 15 h 36"/>
                <a:gd name="T24" fmla="*/ 19 w 70"/>
                <a:gd name="T25" fmla="*/ 12 h 36"/>
                <a:gd name="T26" fmla="*/ 13 w 70"/>
                <a:gd name="T27" fmla="*/ 12 h 36"/>
                <a:gd name="T28" fmla="*/ 10 w 70"/>
                <a:gd name="T29" fmla="*/ 5 h 36"/>
                <a:gd name="T30" fmla="*/ 4 w 70"/>
                <a:gd name="T31" fmla="*/ 1 h 36"/>
                <a:gd name="T32" fmla="*/ 2 w 70"/>
                <a:gd name="T33" fmla="*/ 9 h 36"/>
                <a:gd name="T34" fmla="*/ 6 w 70"/>
                <a:gd name="T35" fmla="*/ 13 h 36"/>
                <a:gd name="T36" fmla="*/ 2 w 70"/>
                <a:gd name="T37" fmla="*/ 17 h 36"/>
                <a:gd name="T38" fmla="*/ 2 w 70"/>
                <a:gd name="T39" fmla="*/ 22 h 36"/>
                <a:gd name="T40" fmla="*/ 0 w 70"/>
                <a:gd name="T41" fmla="*/ 26 h 36"/>
                <a:gd name="T42" fmla="*/ 11 w 70"/>
                <a:gd name="T43" fmla="*/ 26 h 36"/>
                <a:gd name="T44" fmla="*/ 19 w 70"/>
                <a:gd name="T45" fmla="*/ 26 h 36"/>
                <a:gd name="T46" fmla="*/ 22 w 70"/>
                <a:gd name="T47" fmla="*/ 33 h 36"/>
                <a:gd name="T48" fmla="*/ 24 w 70"/>
                <a:gd name="T49" fmla="*/ 37 h 36"/>
                <a:gd name="T50" fmla="*/ 28 w 70"/>
                <a:gd name="T51" fmla="*/ 31 h 36"/>
                <a:gd name="T52" fmla="*/ 30 w 70"/>
                <a:gd name="T53" fmla="*/ 38 h 36"/>
                <a:gd name="T54" fmla="*/ 35 w 70"/>
                <a:gd name="T55" fmla="*/ 43 h 36"/>
                <a:gd name="T56" fmla="*/ 44 w 70"/>
                <a:gd name="T57" fmla="*/ 39 h 36"/>
                <a:gd name="T58" fmla="*/ 41 w 70"/>
                <a:gd name="T59" fmla="*/ 32 h 36"/>
                <a:gd name="T60" fmla="*/ 37 w 70"/>
                <a:gd name="T61" fmla="*/ 26 h 36"/>
                <a:gd name="T62" fmla="*/ 42 w 70"/>
                <a:gd name="T63" fmla="*/ 23 h 36"/>
                <a:gd name="T64" fmla="*/ 47 w 70"/>
                <a:gd name="T65" fmla="*/ 20 h 36"/>
                <a:gd name="T66" fmla="*/ 47 w 70"/>
                <a:gd name="T67" fmla="*/ 13 h 36"/>
                <a:gd name="T68" fmla="*/ 56 w 70"/>
                <a:gd name="T69" fmla="*/ 10 h 36"/>
                <a:gd name="T70" fmla="*/ 65 w 70"/>
                <a:gd name="T71" fmla="*/ 16 h 36"/>
                <a:gd name="T72" fmla="*/ 70 w 70"/>
                <a:gd name="T73" fmla="*/ 18 h 36"/>
                <a:gd name="T74" fmla="*/ 72 w 70"/>
                <a:gd name="T75" fmla="*/ 27 h 36"/>
                <a:gd name="T76" fmla="*/ 68 w 70"/>
                <a:gd name="T77" fmla="*/ 28 h 36"/>
                <a:gd name="T78" fmla="*/ 71 w 70"/>
                <a:gd name="T79" fmla="*/ 35 h 36"/>
                <a:gd name="T80" fmla="*/ 76 w 70"/>
                <a:gd name="T81" fmla="*/ 4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 name="Freeform 2543"/>
            <p:cNvSpPr>
              <a:spLocks noChangeAspect="1"/>
            </p:cNvSpPr>
            <p:nvPr/>
          </p:nvSpPr>
          <p:spPr bwMode="auto">
            <a:xfrm>
              <a:off x="7591969" y="11267263"/>
              <a:ext cx="341303" cy="343920"/>
            </a:xfrm>
            <a:custGeom>
              <a:avLst/>
              <a:gdLst>
                <a:gd name="T0" fmla="*/ 49 w 42"/>
                <a:gd name="T1" fmla="*/ 29 h 47"/>
                <a:gd name="T2" fmla="*/ 47 w 42"/>
                <a:gd name="T3" fmla="*/ 26 h 47"/>
                <a:gd name="T4" fmla="*/ 44 w 42"/>
                <a:gd name="T5" fmla="*/ 23 h 47"/>
                <a:gd name="T6" fmla="*/ 36 w 42"/>
                <a:gd name="T7" fmla="*/ 15 h 47"/>
                <a:gd name="T8" fmla="*/ 36 w 42"/>
                <a:gd name="T9" fmla="*/ 8 h 47"/>
                <a:gd name="T10" fmla="*/ 35 w 42"/>
                <a:gd name="T11" fmla="*/ 5 h 47"/>
                <a:gd name="T12" fmla="*/ 34 w 42"/>
                <a:gd name="T13" fmla="*/ 8 h 47"/>
                <a:gd name="T14" fmla="*/ 25 w 42"/>
                <a:gd name="T15" fmla="*/ 8 h 47"/>
                <a:gd name="T16" fmla="*/ 21 w 42"/>
                <a:gd name="T17" fmla="*/ 5 h 47"/>
                <a:gd name="T18" fmla="*/ 16 w 42"/>
                <a:gd name="T19" fmla="*/ 5 h 47"/>
                <a:gd name="T20" fmla="*/ 5 w 42"/>
                <a:gd name="T21" fmla="*/ 0 h 47"/>
                <a:gd name="T22" fmla="*/ 4 w 42"/>
                <a:gd name="T23" fmla="*/ 0 h 47"/>
                <a:gd name="T24" fmla="*/ 1 w 42"/>
                <a:gd name="T25" fmla="*/ 1 h 47"/>
                <a:gd name="T26" fmla="*/ 0 w 42"/>
                <a:gd name="T27" fmla="*/ 5 h 47"/>
                <a:gd name="T28" fmla="*/ 1 w 42"/>
                <a:gd name="T29" fmla="*/ 8 h 47"/>
                <a:gd name="T30" fmla="*/ 1 w 42"/>
                <a:gd name="T31" fmla="*/ 12 h 47"/>
                <a:gd name="T32" fmla="*/ 0 w 42"/>
                <a:gd name="T33" fmla="*/ 19 h 47"/>
                <a:gd name="T34" fmla="*/ 1 w 42"/>
                <a:gd name="T35" fmla="*/ 23 h 47"/>
                <a:gd name="T36" fmla="*/ 7 w 42"/>
                <a:gd name="T37" fmla="*/ 26 h 47"/>
                <a:gd name="T38" fmla="*/ 12 w 42"/>
                <a:gd name="T39" fmla="*/ 27 h 47"/>
                <a:gd name="T40" fmla="*/ 12 w 42"/>
                <a:gd name="T41" fmla="*/ 25 h 47"/>
                <a:gd name="T42" fmla="*/ 10 w 42"/>
                <a:gd name="T43" fmla="*/ 19 h 47"/>
                <a:gd name="T44" fmla="*/ 11 w 42"/>
                <a:gd name="T45" fmla="*/ 18 h 47"/>
                <a:gd name="T46" fmla="*/ 16 w 42"/>
                <a:gd name="T47" fmla="*/ 23 h 47"/>
                <a:gd name="T48" fmla="*/ 18 w 42"/>
                <a:gd name="T49" fmla="*/ 29 h 47"/>
                <a:gd name="T50" fmla="*/ 28 w 42"/>
                <a:gd name="T51" fmla="*/ 32 h 47"/>
                <a:gd name="T52" fmla="*/ 34 w 42"/>
                <a:gd name="T53" fmla="*/ 38 h 47"/>
                <a:gd name="T54" fmla="*/ 34 w 42"/>
                <a:gd name="T55" fmla="*/ 46 h 47"/>
                <a:gd name="T56" fmla="*/ 39 w 42"/>
                <a:gd name="T57" fmla="*/ 50 h 47"/>
                <a:gd name="T58" fmla="*/ 36 w 42"/>
                <a:gd name="T59" fmla="*/ 46 h 47"/>
                <a:gd name="T60" fmla="*/ 36 w 42"/>
                <a:gd name="T61" fmla="*/ 43 h 47"/>
                <a:gd name="T62" fmla="*/ 40 w 42"/>
                <a:gd name="T63" fmla="*/ 46 h 47"/>
                <a:gd name="T64" fmla="*/ 45 w 42"/>
                <a:gd name="T65" fmla="*/ 55 h 47"/>
                <a:gd name="T66" fmla="*/ 45 w 42"/>
                <a:gd name="T67" fmla="*/ 52 h 47"/>
                <a:gd name="T68" fmla="*/ 47 w 42"/>
                <a:gd name="T69" fmla="*/ 49 h 47"/>
                <a:gd name="T70" fmla="*/ 47 w 42"/>
                <a:gd name="T71" fmla="*/ 44 h 47"/>
                <a:gd name="T72" fmla="*/ 51 w 42"/>
                <a:gd name="T73" fmla="*/ 41 h 47"/>
                <a:gd name="T74" fmla="*/ 47 w 42"/>
                <a:gd name="T75" fmla="*/ 36 h 47"/>
                <a:gd name="T76" fmla="*/ 49 w 42"/>
                <a:gd name="T77" fmla="*/ 29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 name="Freeform 3154"/>
            <p:cNvSpPr>
              <a:spLocks noChangeAspect="1"/>
            </p:cNvSpPr>
            <p:nvPr/>
          </p:nvSpPr>
          <p:spPr bwMode="auto">
            <a:xfrm>
              <a:off x="2705545" y="5364686"/>
              <a:ext cx="66595" cy="47988"/>
            </a:xfrm>
            <a:custGeom>
              <a:avLst/>
              <a:gdLst>
                <a:gd name="T0" fmla="*/ 6 w 8"/>
                <a:gd name="T1" fmla="*/ 6 h 7"/>
                <a:gd name="T2" fmla="*/ 1 w 8"/>
                <a:gd name="T3" fmla="*/ 7 h 7"/>
                <a:gd name="T4" fmla="*/ 3 w 8"/>
                <a:gd name="T5" fmla="*/ 3 h 7"/>
                <a:gd name="T6" fmla="*/ 9 w 8"/>
                <a:gd name="T7" fmla="*/ 1 h 7"/>
                <a:gd name="T8" fmla="*/ 6 w 8"/>
                <a:gd name="T9" fmla="*/ 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3" name="Freeform 3166"/>
            <p:cNvSpPr>
              <a:spLocks noChangeAspect="1"/>
            </p:cNvSpPr>
            <p:nvPr/>
          </p:nvSpPr>
          <p:spPr bwMode="auto">
            <a:xfrm>
              <a:off x="1282069" y="5620624"/>
              <a:ext cx="58273" cy="47988"/>
            </a:xfrm>
            <a:custGeom>
              <a:avLst/>
              <a:gdLst>
                <a:gd name="T0" fmla="*/ 3 w 8"/>
                <a:gd name="T1" fmla="*/ 5 h 6"/>
                <a:gd name="T2" fmla="*/ 0 w 8"/>
                <a:gd name="T3" fmla="*/ 6 h 6"/>
                <a:gd name="T4" fmla="*/ 3 w 8"/>
                <a:gd name="T5" fmla="*/ 4 h 6"/>
                <a:gd name="T6" fmla="*/ 9 w 8"/>
                <a:gd name="T7" fmla="*/ 1 h 6"/>
                <a:gd name="T8" fmla="*/ 3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4"/>
                  </a:moveTo>
                  <a:cubicBezTo>
                    <a:pt x="3" y="5"/>
                    <a:pt x="1" y="6"/>
                    <a:pt x="0" y="5"/>
                  </a:cubicBezTo>
                  <a:cubicBezTo>
                    <a:pt x="0" y="5"/>
                    <a:pt x="2" y="3"/>
                    <a:pt x="3" y="3"/>
                  </a:cubicBezTo>
                  <a:cubicBezTo>
                    <a:pt x="4" y="2"/>
                    <a:pt x="7" y="0"/>
                    <a:pt x="8" y="1"/>
                  </a:cubicBezTo>
                  <a:cubicBezTo>
                    <a:pt x="8" y="2"/>
                    <a:pt x="4" y="4"/>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4" name="Freeform 3173"/>
            <p:cNvSpPr>
              <a:spLocks noChangeAspect="1"/>
            </p:cNvSpPr>
            <p:nvPr/>
          </p:nvSpPr>
          <p:spPr bwMode="auto">
            <a:xfrm>
              <a:off x="3729445" y="6108509"/>
              <a:ext cx="41625" cy="39988"/>
            </a:xfrm>
            <a:custGeom>
              <a:avLst/>
              <a:gdLst>
                <a:gd name="T0" fmla="*/ 5 w 5"/>
                <a:gd name="T1" fmla="*/ 5 h 6"/>
                <a:gd name="T2" fmla="*/ 5 w 5"/>
                <a:gd name="T3" fmla="*/ 7 h 6"/>
                <a:gd name="T4" fmla="*/ 2 w 5"/>
                <a:gd name="T5" fmla="*/ 5 h 6"/>
                <a:gd name="T6" fmla="*/ 0 w 5"/>
                <a:gd name="T7" fmla="*/ 0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5" name="Freeform 3186"/>
            <p:cNvSpPr>
              <a:spLocks noChangeAspect="1"/>
            </p:cNvSpPr>
            <p:nvPr/>
          </p:nvSpPr>
          <p:spPr bwMode="auto">
            <a:xfrm>
              <a:off x="9439987" y="5052764"/>
              <a:ext cx="66595" cy="23992"/>
            </a:xfrm>
            <a:custGeom>
              <a:avLst/>
              <a:gdLst>
                <a:gd name="T0" fmla="*/ 7 w 8"/>
                <a:gd name="T1" fmla="*/ 1 h 3"/>
                <a:gd name="T2" fmla="*/ 10 w 8"/>
                <a:gd name="T3" fmla="*/ 3 h 3"/>
                <a:gd name="T4" fmla="*/ 5 w 8"/>
                <a:gd name="T5" fmla="*/ 4 h 3"/>
                <a:gd name="T6" fmla="*/ 1 w 8"/>
                <a:gd name="T7" fmla="*/ 1 h 3"/>
                <a:gd name="T8" fmla="*/ 7 w 8"/>
                <a:gd name="T9" fmla="*/ 1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6" name="Freeform 3187"/>
            <p:cNvSpPr>
              <a:spLocks noChangeAspect="1"/>
            </p:cNvSpPr>
            <p:nvPr/>
          </p:nvSpPr>
          <p:spPr bwMode="auto">
            <a:xfrm>
              <a:off x="8590897" y="4580875"/>
              <a:ext cx="33298" cy="63985"/>
            </a:xfrm>
            <a:custGeom>
              <a:avLst/>
              <a:gdLst>
                <a:gd name="T0" fmla="*/ 4 w 4"/>
                <a:gd name="T1" fmla="*/ 6 h 9"/>
                <a:gd name="T2" fmla="*/ 3 w 4"/>
                <a:gd name="T3" fmla="*/ 11 h 9"/>
                <a:gd name="T4" fmla="*/ 0 w 4"/>
                <a:gd name="T5" fmla="*/ 6 h 9"/>
                <a:gd name="T6" fmla="*/ 1 w 4"/>
                <a:gd name="T7" fmla="*/ 0 h 9"/>
                <a:gd name="T8" fmla="*/ 4 w 4"/>
                <a:gd name="T9" fmla="*/ 6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7" name="Freeform 3343"/>
            <p:cNvSpPr>
              <a:spLocks noChangeAspect="1"/>
            </p:cNvSpPr>
            <p:nvPr/>
          </p:nvSpPr>
          <p:spPr bwMode="auto">
            <a:xfrm>
              <a:off x="8882254" y="5956543"/>
              <a:ext cx="24971" cy="31992"/>
            </a:xfrm>
            <a:custGeom>
              <a:avLst/>
              <a:gdLst>
                <a:gd name="T0" fmla="*/ 3 w 2"/>
                <a:gd name="T1" fmla="*/ 4 h 5"/>
                <a:gd name="T2" fmla="*/ 2 w 2"/>
                <a:gd name="T3" fmla="*/ 6 h 5"/>
                <a:gd name="T4" fmla="*/ 2 w 2"/>
                <a:gd name="T5" fmla="*/ 2 h 5"/>
                <a:gd name="T6" fmla="*/ 3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8" name="Freeform 3344"/>
            <p:cNvSpPr>
              <a:spLocks noChangeAspect="1"/>
            </p:cNvSpPr>
            <p:nvPr/>
          </p:nvSpPr>
          <p:spPr bwMode="auto">
            <a:xfrm>
              <a:off x="8707439" y="6524409"/>
              <a:ext cx="33298" cy="23992"/>
            </a:xfrm>
            <a:custGeom>
              <a:avLst/>
              <a:gdLst>
                <a:gd name="T0" fmla="*/ 2 w 5"/>
                <a:gd name="T1" fmla="*/ 4 h 3"/>
                <a:gd name="T2" fmla="*/ 1 w 5"/>
                <a:gd name="T3" fmla="*/ 4 h 3"/>
                <a:gd name="T4" fmla="*/ 4 w 5"/>
                <a:gd name="T5" fmla="*/ 1 h 3"/>
                <a:gd name="T6" fmla="*/ 6 w 5"/>
                <a:gd name="T7" fmla="*/ 1 h 3"/>
                <a:gd name="T8" fmla="*/ 2 w 5"/>
                <a:gd name="T9" fmla="*/ 4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9" name="Freeform 3345"/>
            <p:cNvSpPr>
              <a:spLocks noChangeAspect="1"/>
            </p:cNvSpPr>
            <p:nvPr/>
          </p:nvSpPr>
          <p:spPr bwMode="auto">
            <a:xfrm>
              <a:off x="8765713" y="5940547"/>
              <a:ext cx="33298" cy="31992"/>
            </a:xfrm>
            <a:custGeom>
              <a:avLst/>
              <a:gdLst>
                <a:gd name="T0" fmla="*/ 3 w 4"/>
                <a:gd name="T1" fmla="*/ 4 h 4"/>
                <a:gd name="T2" fmla="*/ 0 w 4"/>
                <a:gd name="T3" fmla="*/ 4 h 4"/>
                <a:gd name="T4" fmla="*/ 1 w 4"/>
                <a:gd name="T5" fmla="*/ 1 h 4"/>
                <a:gd name="T6" fmla="*/ 5 w 4"/>
                <a:gd name="T7" fmla="*/ 0 h 4"/>
                <a:gd name="T8" fmla="*/ 3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0" name="Oval 3346"/>
            <p:cNvSpPr>
              <a:spLocks noChangeAspect="1" noChangeArrowheads="1"/>
            </p:cNvSpPr>
            <p:nvPr/>
          </p:nvSpPr>
          <p:spPr bwMode="auto">
            <a:xfrm>
              <a:off x="10846814" y="7172250"/>
              <a:ext cx="8322" cy="8001"/>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1" name="Freeform 3347"/>
            <p:cNvSpPr>
              <a:spLocks noChangeAspect="1"/>
            </p:cNvSpPr>
            <p:nvPr/>
          </p:nvSpPr>
          <p:spPr bwMode="auto">
            <a:xfrm>
              <a:off x="11096546" y="6804339"/>
              <a:ext cx="24971" cy="15996"/>
            </a:xfrm>
            <a:custGeom>
              <a:avLst/>
              <a:gdLst>
                <a:gd name="T0" fmla="*/ 1 w 3"/>
                <a:gd name="T1" fmla="*/ 2 h 3"/>
                <a:gd name="T2" fmla="*/ 0 w 3"/>
                <a:gd name="T3" fmla="*/ 2 h 3"/>
                <a:gd name="T4" fmla="*/ 1 w 3"/>
                <a:gd name="T5" fmla="*/ 1 h 3"/>
                <a:gd name="T6" fmla="*/ 3 w 3"/>
                <a:gd name="T7" fmla="*/ 1 h 3"/>
                <a:gd name="T8" fmla="*/ 1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2" name="Freeform 3522"/>
            <p:cNvSpPr>
              <a:spLocks noChangeAspect="1"/>
            </p:cNvSpPr>
            <p:nvPr/>
          </p:nvSpPr>
          <p:spPr bwMode="auto">
            <a:xfrm>
              <a:off x="8241272" y="7300219"/>
              <a:ext cx="158166" cy="47988"/>
            </a:xfrm>
            <a:custGeom>
              <a:avLst/>
              <a:gdLst>
                <a:gd name="T0" fmla="*/ 23 w 19"/>
                <a:gd name="T1" fmla="*/ 4 h 6"/>
                <a:gd name="T2" fmla="*/ 18 w 19"/>
                <a:gd name="T3" fmla="*/ 8 h 6"/>
                <a:gd name="T4" fmla="*/ 13 w 19"/>
                <a:gd name="T5" fmla="*/ 7 h 6"/>
                <a:gd name="T6" fmla="*/ 5 w 19"/>
                <a:gd name="T7" fmla="*/ 4 h 6"/>
                <a:gd name="T8" fmla="*/ 0 w 19"/>
                <a:gd name="T9" fmla="*/ 1 h 6"/>
                <a:gd name="T10" fmla="*/ 5 w 19"/>
                <a:gd name="T11" fmla="*/ 1 h 6"/>
                <a:gd name="T12" fmla="*/ 8 w 19"/>
                <a:gd name="T13" fmla="*/ 3 h 6"/>
                <a:gd name="T14" fmla="*/ 11 w 19"/>
                <a:gd name="T15" fmla="*/ 1 h 6"/>
                <a:gd name="T16" fmla="*/ 18 w 19"/>
                <a:gd name="T17" fmla="*/ 3 h 6"/>
                <a:gd name="T18" fmla="*/ 23 w 19"/>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3" name="Freeform 3523"/>
            <p:cNvSpPr>
              <a:spLocks noChangeAspect="1"/>
            </p:cNvSpPr>
            <p:nvPr/>
          </p:nvSpPr>
          <p:spPr bwMode="auto">
            <a:xfrm>
              <a:off x="8191326" y="7284223"/>
              <a:ext cx="33298" cy="23997"/>
            </a:xfrm>
            <a:custGeom>
              <a:avLst/>
              <a:gdLst>
                <a:gd name="T0" fmla="*/ 3 w 4"/>
                <a:gd name="T1" fmla="*/ 0 h 3"/>
                <a:gd name="T2" fmla="*/ 0 w 4"/>
                <a:gd name="T3" fmla="*/ 1 h 3"/>
                <a:gd name="T4" fmla="*/ 3 w 4"/>
                <a:gd name="T5" fmla="*/ 4 h 3"/>
                <a:gd name="T6" fmla="*/ 5 w 4"/>
                <a:gd name="T7" fmla="*/ 1 h 3"/>
                <a:gd name="T8" fmla="*/ 3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4" name="Freeform 3524"/>
            <p:cNvSpPr>
              <a:spLocks noChangeAspect="1"/>
            </p:cNvSpPr>
            <p:nvPr/>
          </p:nvSpPr>
          <p:spPr bwMode="auto">
            <a:xfrm>
              <a:off x="7708510" y="7020289"/>
              <a:ext cx="74922" cy="47988"/>
            </a:xfrm>
            <a:custGeom>
              <a:avLst/>
              <a:gdLst>
                <a:gd name="T0" fmla="*/ 1 w 8"/>
                <a:gd name="T1" fmla="*/ 5 h 6"/>
                <a:gd name="T2" fmla="*/ 3 w 8"/>
                <a:gd name="T3" fmla="*/ 7 h 6"/>
                <a:gd name="T4" fmla="*/ 10 w 8"/>
                <a:gd name="T5" fmla="*/ 2 h 6"/>
                <a:gd name="T6" fmla="*/ 9 w 8"/>
                <a:gd name="T7" fmla="*/ 1 h 6"/>
                <a:gd name="T8" fmla="*/ 1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5" name="Freeform 3525"/>
            <p:cNvSpPr>
              <a:spLocks noChangeAspect="1"/>
            </p:cNvSpPr>
            <p:nvPr/>
          </p:nvSpPr>
          <p:spPr bwMode="auto">
            <a:xfrm>
              <a:off x="7833379" y="6940309"/>
              <a:ext cx="24971" cy="23992"/>
            </a:xfrm>
            <a:custGeom>
              <a:avLst/>
              <a:gdLst>
                <a:gd name="T0" fmla="*/ 1 w 3"/>
                <a:gd name="T1" fmla="*/ 0 h 3"/>
                <a:gd name="T2" fmla="*/ 1 w 3"/>
                <a:gd name="T3" fmla="*/ 3 h 3"/>
                <a:gd name="T4" fmla="*/ 4 w 3"/>
                <a:gd name="T5" fmla="*/ 3 h 3"/>
                <a:gd name="T6" fmla="*/ 4 w 3"/>
                <a:gd name="T7" fmla="*/ 1 h 3"/>
                <a:gd name="T8" fmla="*/ 1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6" name="Freeform 3526"/>
            <p:cNvSpPr>
              <a:spLocks noChangeAspect="1"/>
            </p:cNvSpPr>
            <p:nvPr/>
          </p:nvSpPr>
          <p:spPr bwMode="auto">
            <a:xfrm>
              <a:off x="8016516" y="7068278"/>
              <a:ext cx="41619" cy="23992"/>
            </a:xfrm>
            <a:custGeom>
              <a:avLst/>
              <a:gdLst>
                <a:gd name="T0" fmla="*/ 1 w 4"/>
                <a:gd name="T1" fmla="*/ 1 h 3"/>
                <a:gd name="T2" fmla="*/ 1 w 4"/>
                <a:gd name="T3" fmla="*/ 4 h 3"/>
                <a:gd name="T4" fmla="*/ 4 w 4"/>
                <a:gd name="T5" fmla="*/ 3 h 3"/>
                <a:gd name="T6" fmla="*/ 5 w 4"/>
                <a:gd name="T7" fmla="*/ 1 h 3"/>
                <a:gd name="T8" fmla="*/ 1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7" name="Freeform 3527"/>
            <p:cNvSpPr>
              <a:spLocks noChangeAspect="1"/>
            </p:cNvSpPr>
            <p:nvPr/>
          </p:nvSpPr>
          <p:spPr bwMode="auto">
            <a:xfrm>
              <a:off x="10355671" y="7172250"/>
              <a:ext cx="174815" cy="183958"/>
            </a:xfrm>
            <a:custGeom>
              <a:avLst/>
              <a:gdLst>
                <a:gd name="T0" fmla="*/ 13 w 22"/>
                <a:gd name="T1" fmla="*/ 0 h 26"/>
                <a:gd name="T2" fmla="*/ 17 w 22"/>
                <a:gd name="T3" fmla="*/ 7 h 26"/>
                <a:gd name="T4" fmla="*/ 11 w 22"/>
                <a:gd name="T5" fmla="*/ 18 h 26"/>
                <a:gd name="T6" fmla="*/ 7 w 22"/>
                <a:gd name="T7" fmla="*/ 25 h 26"/>
                <a:gd name="T8" fmla="*/ 13 w 22"/>
                <a:gd name="T9" fmla="*/ 25 h 26"/>
                <a:gd name="T10" fmla="*/ 17 w 22"/>
                <a:gd name="T11" fmla="*/ 17 h 26"/>
                <a:gd name="T12" fmla="*/ 24 w 22"/>
                <a:gd name="T13" fmla="*/ 17 h 26"/>
                <a:gd name="T14" fmla="*/ 20 w 22"/>
                <a:gd name="T15" fmla="*/ 25 h 26"/>
                <a:gd name="T16" fmla="*/ 12 w 22"/>
                <a:gd name="T17" fmla="*/ 31 h 26"/>
                <a:gd name="T18" fmla="*/ 5 w 22"/>
                <a:gd name="T19" fmla="*/ 29 h 26"/>
                <a:gd name="T20" fmla="*/ 1 w 22"/>
                <a:gd name="T21" fmla="*/ 23 h 26"/>
                <a:gd name="T22" fmla="*/ 1 w 22"/>
                <a:gd name="T23" fmla="*/ 14 h 26"/>
                <a:gd name="T24" fmla="*/ 9 w 22"/>
                <a:gd name="T25" fmla="*/ 2 h 26"/>
                <a:gd name="T26" fmla="*/ 13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8" name="Freeform 3528"/>
            <p:cNvSpPr>
              <a:spLocks noChangeAspect="1"/>
            </p:cNvSpPr>
            <p:nvPr/>
          </p:nvSpPr>
          <p:spPr bwMode="auto">
            <a:xfrm>
              <a:off x="10089290" y="7148259"/>
              <a:ext cx="224762" cy="151961"/>
            </a:xfrm>
            <a:custGeom>
              <a:avLst/>
              <a:gdLst>
                <a:gd name="T0" fmla="*/ 32 w 28"/>
                <a:gd name="T1" fmla="*/ 13 h 20"/>
                <a:gd name="T2" fmla="*/ 27 w 28"/>
                <a:gd name="T3" fmla="*/ 17 h 20"/>
                <a:gd name="T4" fmla="*/ 27 w 28"/>
                <a:gd name="T5" fmla="*/ 23 h 20"/>
                <a:gd name="T6" fmla="*/ 19 w 28"/>
                <a:gd name="T7" fmla="*/ 22 h 20"/>
                <a:gd name="T8" fmla="*/ 19 w 28"/>
                <a:gd name="T9" fmla="*/ 17 h 20"/>
                <a:gd name="T10" fmla="*/ 13 w 28"/>
                <a:gd name="T11" fmla="*/ 19 h 20"/>
                <a:gd name="T12" fmla="*/ 6 w 28"/>
                <a:gd name="T13" fmla="*/ 14 h 20"/>
                <a:gd name="T14" fmla="*/ 1 w 28"/>
                <a:gd name="T15" fmla="*/ 12 h 20"/>
                <a:gd name="T16" fmla="*/ 1 w 28"/>
                <a:gd name="T17" fmla="*/ 5 h 20"/>
                <a:gd name="T18" fmla="*/ 5 w 28"/>
                <a:gd name="T19" fmla="*/ 1 h 20"/>
                <a:gd name="T20" fmla="*/ 5 w 28"/>
                <a:gd name="T21" fmla="*/ 8 h 20"/>
                <a:gd name="T22" fmla="*/ 9 w 28"/>
                <a:gd name="T23" fmla="*/ 12 h 20"/>
                <a:gd name="T24" fmla="*/ 16 w 28"/>
                <a:gd name="T25" fmla="*/ 14 h 20"/>
                <a:gd name="T26" fmla="*/ 23 w 28"/>
                <a:gd name="T27" fmla="*/ 13 h 20"/>
                <a:gd name="T28" fmla="*/ 32 w 28"/>
                <a:gd name="T29" fmla="*/ 13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
                <a:gd name="T47" fmla="*/ 28 w 2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9" name="Freeform 3529"/>
            <p:cNvSpPr>
              <a:spLocks noChangeAspect="1"/>
            </p:cNvSpPr>
            <p:nvPr/>
          </p:nvSpPr>
          <p:spPr bwMode="auto">
            <a:xfrm>
              <a:off x="10122588" y="6796343"/>
              <a:ext cx="266381" cy="111973"/>
            </a:xfrm>
            <a:custGeom>
              <a:avLst/>
              <a:gdLst>
                <a:gd name="T0" fmla="*/ 1 w 33"/>
                <a:gd name="T1" fmla="*/ 2 h 15"/>
                <a:gd name="T2" fmla="*/ 2 w 33"/>
                <a:gd name="T3" fmla="*/ 0 h 15"/>
                <a:gd name="T4" fmla="*/ 23 w 33"/>
                <a:gd name="T5" fmla="*/ 4 h 15"/>
                <a:gd name="T6" fmla="*/ 36 w 33"/>
                <a:gd name="T7" fmla="*/ 11 h 15"/>
                <a:gd name="T8" fmla="*/ 39 w 33"/>
                <a:gd name="T9" fmla="*/ 16 h 15"/>
                <a:gd name="T10" fmla="*/ 23 w 33"/>
                <a:gd name="T11" fmla="*/ 14 h 15"/>
                <a:gd name="T12" fmla="*/ 11 w 33"/>
                <a:gd name="T13" fmla="*/ 7 h 15"/>
                <a:gd name="T14" fmla="*/ 1 w 33"/>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0" name="Freeform 3530"/>
            <p:cNvSpPr>
              <a:spLocks noChangeAspect="1"/>
            </p:cNvSpPr>
            <p:nvPr/>
          </p:nvSpPr>
          <p:spPr bwMode="auto">
            <a:xfrm>
              <a:off x="10322374" y="7068278"/>
              <a:ext cx="49946" cy="63985"/>
            </a:xfrm>
            <a:custGeom>
              <a:avLst/>
              <a:gdLst>
                <a:gd name="T0" fmla="*/ 6 w 6"/>
                <a:gd name="T1" fmla="*/ 1 h 9"/>
                <a:gd name="T2" fmla="*/ 0 w 6"/>
                <a:gd name="T3" fmla="*/ 11 h 9"/>
                <a:gd name="T4" fmla="*/ 4 w 6"/>
                <a:gd name="T5" fmla="*/ 10 h 9"/>
                <a:gd name="T6" fmla="*/ 7 w 6"/>
                <a:gd name="T7" fmla="*/ 1 h 9"/>
                <a:gd name="T8" fmla="*/ 6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1" name="Freeform 3531"/>
            <p:cNvSpPr>
              <a:spLocks noChangeAspect="1"/>
            </p:cNvSpPr>
            <p:nvPr/>
          </p:nvSpPr>
          <p:spPr bwMode="auto">
            <a:xfrm>
              <a:off x="10588755" y="6580393"/>
              <a:ext cx="657631" cy="639846"/>
            </a:xfrm>
            <a:custGeom>
              <a:avLst/>
              <a:gdLst>
                <a:gd name="T0" fmla="*/ 63 w 83"/>
                <a:gd name="T1" fmla="*/ 2 h 88"/>
                <a:gd name="T2" fmla="*/ 56 w 83"/>
                <a:gd name="T3" fmla="*/ 7 h 88"/>
                <a:gd name="T4" fmla="*/ 55 w 83"/>
                <a:gd name="T5" fmla="*/ 16 h 88"/>
                <a:gd name="T6" fmla="*/ 44 w 83"/>
                <a:gd name="T7" fmla="*/ 30 h 88"/>
                <a:gd name="T8" fmla="*/ 43 w 83"/>
                <a:gd name="T9" fmla="*/ 38 h 88"/>
                <a:gd name="T10" fmla="*/ 50 w 83"/>
                <a:gd name="T11" fmla="*/ 29 h 88"/>
                <a:gd name="T12" fmla="*/ 56 w 83"/>
                <a:gd name="T13" fmla="*/ 35 h 88"/>
                <a:gd name="T14" fmla="*/ 50 w 83"/>
                <a:gd name="T15" fmla="*/ 39 h 88"/>
                <a:gd name="T16" fmla="*/ 63 w 83"/>
                <a:gd name="T17" fmla="*/ 47 h 88"/>
                <a:gd name="T18" fmla="*/ 69 w 83"/>
                <a:gd name="T19" fmla="*/ 47 h 88"/>
                <a:gd name="T20" fmla="*/ 74 w 83"/>
                <a:gd name="T21" fmla="*/ 45 h 88"/>
                <a:gd name="T22" fmla="*/ 79 w 83"/>
                <a:gd name="T23" fmla="*/ 44 h 88"/>
                <a:gd name="T24" fmla="*/ 86 w 83"/>
                <a:gd name="T25" fmla="*/ 45 h 88"/>
                <a:gd name="T26" fmla="*/ 78 w 83"/>
                <a:gd name="T27" fmla="*/ 56 h 88"/>
                <a:gd name="T28" fmla="*/ 79 w 83"/>
                <a:gd name="T29" fmla="*/ 66 h 88"/>
                <a:gd name="T30" fmla="*/ 88 w 83"/>
                <a:gd name="T31" fmla="*/ 62 h 88"/>
                <a:gd name="T32" fmla="*/ 88 w 83"/>
                <a:gd name="T33" fmla="*/ 67 h 88"/>
                <a:gd name="T34" fmla="*/ 79 w 83"/>
                <a:gd name="T35" fmla="*/ 72 h 88"/>
                <a:gd name="T36" fmla="*/ 81 w 83"/>
                <a:gd name="T37" fmla="*/ 75 h 88"/>
                <a:gd name="T38" fmla="*/ 79 w 83"/>
                <a:gd name="T39" fmla="*/ 81 h 88"/>
                <a:gd name="T40" fmla="*/ 82 w 83"/>
                <a:gd name="T41" fmla="*/ 80 h 88"/>
                <a:gd name="T42" fmla="*/ 91 w 83"/>
                <a:gd name="T43" fmla="*/ 73 h 88"/>
                <a:gd name="T44" fmla="*/ 92 w 83"/>
                <a:gd name="T45" fmla="*/ 76 h 88"/>
                <a:gd name="T46" fmla="*/ 88 w 83"/>
                <a:gd name="T47" fmla="*/ 87 h 88"/>
                <a:gd name="T48" fmla="*/ 95 w 83"/>
                <a:gd name="T49" fmla="*/ 80 h 88"/>
                <a:gd name="T50" fmla="*/ 93 w 83"/>
                <a:gd name="T51" fmla="*/ 91 h 88"/>
                <a:gd name="T52" fmla="*/ 88 w 83"/>
                <a:gd name="T53" fmla="*/ 103 h 88"/>
                <a:gd name="T54" fmla="*/ 80 w 83"/>
                <a:gd name="T55" fmla="*/ 103 h 88"/>
                <a:gd name="T56" fmla="*/ 80 w 83"/>
                <a:gd name="T57" fmla="*/ 94 h 88"/>
                <a:gd name="T58" fmla="*/ 72 w 83"/>
                <a:gd name="T59" fmla="*/ 101 h 88"/>
                <a:gd name="T60" fmla="*/ 76 w 83"/>
                <a:gd name="T61" fmla="*/ 88 h 88"/>
                <a:gd name="T62" fmla="*/ 75 w 83"/>
                <a:gd name="T63" fmla="*/ 79 h 88"/>
                <a:gd name="T64" fmla="*/ 70 w 83"/>
                <a:gd name="T65" fmla="*/ 78 h 88"/>
                <a:gd name="T66" fmla="*/ 68 w 83"/>
                <a:gd name="T67" fmla="*/ 88 h 88"/>
                <a:gd name="T68" fmla="*/ 60 w 83"/>
                <a:gd name="T69" fmla="*/ 91 h 88"/>
                <a:gd name="T70" fmla="*/ 54 w 83"/>
                <a:gd name="T71" fmla="*/ 98 h 88"/>
                <a:gd name="T72" fmla="*/ 45 w 83"/>
                <a:gd name="T73" fmla="*/ 98 h 88"/>
                <a:gd name="T74" fmla="*/ 57 w 83"/>
                <a:gd name="T75" fmla="*/ 88 h 88"/>
                <a:gd name="T76" fmla="*/ 61 w 83"/>
                <a:gd name="T77" fmla="*/ 80 h 88"/>
                <a:gd name="T78" fmla="*/ 52 w 83"/>
                <a:gd name="T79" fmla="*/ 85 h 88"/>
                <a:gd name="T80" fmla="*/ 44 w 83"/>
                <a:gd name="T81" fmla="*/ 79 h 88"/>
                <a:gd name="T82" fmla="*/ 27 w 83"/>
                <a:gd name="T83" fmla="*/ 82 h 88"/>
                <a:gd name="T84" fmla="*/ 13 w 83"/>
                <a:gd name="T85" fmla="*/ 80 h 88"/>
                <a:gd name="T86" fmla="*/ 4 w 83"/>
                <a:gd name="T87" fmla="*/ 82 h 88"/>
                <a:gd name="T88" fmla="*/ 0 w 83"/>
                <a:gd name="T89" fmla="*/ 75 h 88"/>
                <a:gd name="T90" fmla="*/ 11 w 83"/>
                <a:gd name="T91" fmla="*/ 66 h 88"/>
                <a:gd name="T92" fmla="*/ 18 w 83"/>
                <a:gd name="T93" fmla="*/ 61 h 88"/>
                <a:gd name="T94" fmla="*/ 5 w 83"/>
                <a:gd name="T95" fmla="*/ 61 h 88"/>
                <a:gd name="T96" fmla="*/ 13 w 83"/>
                <a:gd name="T97" fmla="*/ 54 h 88"/>
                <a:gd name="T98" fmla="*/ 23 w 83"/>
                <a:gd name="T99" fmla="*/ 53 h 88"/>
                <a:gd name="T100" fmla="*/ 21 w 83"/>
                <a:gd name="T101" fmla="*/ 47 h 88"/>
                <a:gd name="T102" fmla="*/ 21 w 83"/>
                <a:gd name="T103" fmla="*/ 42 h 88"/>
                <a:gd name="T104" fmla="*/ 31 w 83"/>
                <a:gd name="T105" fmla="*/ 31 h 88"/>
                <a:gd name="T106" fmla="*/ 36 w 83"/>
                <a:gd name="T107" fmla="*/ 20 h 88"/>
                <a:gd name="T108" fmla="*/ 43 w 83"/>
                <a:gd name="T109" fmla="*/ 8 h 88"/>
                <a:gd name="T110" fmla="*/ 52 w 83"/>
                <a:gd name="T111" fmla="*/ 1 h 88"/>
                <a:gd name="T112" fmla="*/ 58 w 83"/>
                <a:gd name="T113" fmla="*/ 1 h 88"/>
                <a:gd name="T114" fmla="*/ 63 w 83"/>
                <a:gd name="T115" fmla="*/ 2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2" name="Freeform 3533"/>
            <p:cNvSpPr>
              <a:spLocks noChangeAspect="1"/>
            </p:cNvSpPr>
            <p:nvPr/>
          </p:nvSpPr>
          <p:spPr bwMode="auto">
            <a:xfrm>
              <a:off x="8757386" y="5932552"/>
              <a:ext cx="116542" cy="111973"/>
            </a:xfrm>
            <a:custGeom>
              <a:avLst/>
              <a:gdLst>
                <a:gd name="T0" fmla="*/ 11 w 15"/>
                <a:gd name="T1" fmla="*/ 1 h 15"/>
                <a:gd name="T2" fmla="*/ 8 w 15"/>
                <a:gd name="T3" fmla="*/ 7 h 15"/>
                <a:gd name="T4" fmla="*/ 6 w 15"/>
                <a:gd name="T5" fmla="*/ 6 h 15"/>
                <a:gd name="T6" fmla="*/ 1 w 15"/>
                <a:gd name="T7" fmla="*/ 16 h 15"/>
                <a:gd name="T8" fmla="*/ 10 w 15"/>
                <a:gd name="T9" fmla="*/ 14 h 15"/>
                <a:gd name="T10" fmla="*/ 16 w 15"/>
                <a:gd name="T11" fmla="*/ 11 h 15"/>
                <a:gd name="T12" fmla="*/ 18 w 15"/>
                <a:gd name="T13" fmla="*/ 5 h 15"/>
                <a:gd name="T14" fmla="*/ 14 w 15"/>
                <a:gd name="T15" fmla="*/ 0 h 15"/>
                <a:gd name="T16" fmla="*/ 11 w 15"/>
                <a:gd name="T17" fmla="*/ 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3" name="Freeform 3534"/>
            <p:cNvSpPr>
              <a:spLocks noChangeAspect="1"/>
            </p:cNvSpPr>
            <p:nvPr/>
          </p:nvSpPr>
          <p:spPr bwMode="auto">
            <a:xfrm>
              <a:off x="8507653" y="6372443"/>
              <a:ext cx="124869" cy="71985"/>
            </a:xfrm>
            <a:custGeom>
              <a:avLst/>
              <a:gdLst>
                <a:gd name="T0" fmla="*/ 16 w 15"/>
                <a:gd name="T1" fmla="*/ 4 h 9"/>
                <a:gd name="T2" fmla="*/ 18 w 15"/>
                <a:gd name="T3" fmla="*/ 10 h 9"/>
                <a:gd name="T4" fmla="*/ 13 w 15"/>
                <a:gd name="T5" fmla="*/ 10 h 9"/>
                <a:gd name="T6" fmla="*/ 7 w 15"/>
                <a:gd name="T7" fmla="*/ 9 h 9"/>
                <a:gd name="T8" fmla="*/ 1 w 15"/>
                <a:gd name="T9" fmla="*/ 6 h 9"/>
                <a:gd name="T10" fmla="*/ 4 w 15"/>
                <a:gd name="T11" fmla="*/ 1 h 9"/>
                <a:gd name="T12" fmla="*/ 12 w 15"/>
                <a:gd name="T13" fmla="*/ 0 h 9"/>
                <a:gd name="T14" fmla="*/ 16 w 15"/>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4" name="Freeform 3535"/>
            <p:cNvSpPr>
              <a:spLocks noChangeAspect="1"/>
            </p:cNvSpPr>
            <p:nvPr/>
          </p:nvSpPr>
          <p:spPr bwMode="auto">
            <a:xfrm>
              <a:off x="9956100" y="5348690"/>
              <a:ext cx="66595" cy="63985"/>
            </a:xfrm>
            <a:custGeom>
              <a:avLst/>
              <a:gdLst>
                <a:gd name="T0" fmla="*/ 6 w 8"/>
                <a:gd name="T1" fmla="*/ 0 h 9"/>
                <a:gd name="T2" fmla="*/ 9 w 8"/>
                <a:gd name="T3" fmla="*/ 5 h 9"/>
                <a:gd name="T4" fmla="*/ 3 w 8"/>
                <a:gd name="T5" fmla="*/ 11 h 9"/>
                <a:gd name="T6" fmla="*/ 1 w 8"/>
                <a:gd name="T7" fmla="*/ 9 h 9"/>
                <a:gd name="T8" fmla="*/ 6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5" name="Freeform 3539"/>
            <p:cNvSpPr>
              <a:spLocks noChangeAspect="1"/>
            </p:cNvSpPr>
            <p:nvPr/>
          </p:nvSpPr>
          <p:spPr bwMode="auto">
            <a:xfrm>
              <a:off x="8898903" y="5100752"/>
              <a:ext cx="91566" cy="135965"/>
            </a:xfrm>
            <a:custGeom>
              <a:avLst/>
              <a:gdLst>
                <a:gd name="T0" fmla="*/ 11 w 12"/>
                <a:gd name="T1" fmla="*/ 1 h 18"/>
                <a:gd name="T2" fmla="*/ 13 w 12"/>
                <a:gd name="T3" fmla="*/ 4 h 18"/>
                <a:gd name="T4" fmla="*/ 13 w 12"/>
                <a:gd name="T5" fmla="*/ 10 h 18"/>
                <a:gd name="T6" fmla="*/ 6 w 12"/>
                <a:gd name="T7" fmla="*/ 21 h 18"/>
                <a:gd name="T8" fmla="*/ 1 w 12"/>
                <a:gd name="T9" fmla="*/ 17 h 18"/>
                <a:gd name="T10" fmla="*/ 1 w 12"/>
                <a:gd name="T11" fmla="*/ 9 h 18"/>
                <a:gd name="T12" fmla="*/ 7 w 12"/>
                <a:gd name="T13" fmla="*/ 1 h 18"/>
                <a:gd name="T14" fmla="*/ 11 w 12"/>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6" name="Freeform 3540"/>
            <p:cNvSpPr>
              <a:spLocks noChangeAspect="1"/>
            </p:cNvSpPr>
            <p:nvPr/>
          </p:nvSpPr>
          <p:spPr bwMode="auto">
            <a:xfrm>
              <a:off x="8574249" y="5036768"/>
              <a:ext cx="199786" cy="119969"/>
            </a:xfrm>
            <a:custGeom>
              <a:avLst/>
              <a:gdLst>
                <a:gd name="T0" fmla="*/ 26 w 25"/>
                <a:gd name="T1" fmla="*/ 0 h 17"/>
                <a:gd name="T2" fmla="*/ 30 w 25"/>
                <a:gd name="T3" fmla="*/ 1 h 17"/>
                <a:gd name="T4" fmla="*/ 29 w 25"/>
                <a:gd name="T5" fmla="*/ 5 h 17"/>
                <a:gd name="T6" fmla="*/ 19 w 25"/>
                <a:gd name="T7" fmla="*/ 12 h 17"/>
                <a:gd name="T8" fmla="*/ 13 w 25"/>
                <a:gd name="T9" fmla="*/ 19 h 17"/>
                <a:gd name="T10" fmla="*/ 7 w 25"/>
                <a:gd name="T11" fmla="*/ 16 h 17"/>
                <a:gd name="T12" fmla="*/ 2 w 25"/>
                <a:gd name="T13" fmla="*/ 20 h 17"/>
                <a:gd name="T14" fmla="*/ 1 w 25"/>
                <a:gd name="T15" fmla="*/ 18 h 17"/>
                <a:gd name="T16" fmla="*/ 1 w 25"/>
                <a:gd name="T17" fmla="*/ 13 h 17"/>
                <a:gd name="T18" fmla="*/ 10 w 25"/>
                <a:gd name="T19" fmla="*/ 4 h 17"/>
                <a:gd name="T20" fmla="*/ 11 w 25"/>
                <a:gd name="T21" fmla="*/ 0 h 17"/>
                <a:gd name="T22" fmla="*/ 16 w 25"/>
                <a:gd name="T23" fmla="*/ 4 h 17"/>
                <a:gd name="T24" fmla="*/ 20 w 25"/>
                <a:gd name="T25" fmla="*/ 1 h 17"/>
                <a:gd name="T26" fmla="*/ 23 w 25"/>
                <a:gd name="T27" fmla="*/ 1 h 17"/>
                <a:gd name="T28" fmla="*/ 26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7" name="Freeform 3541"/>
            <p:cNvSpPr>
              <a:spLocks noChangeAspect="1"/>
            </p:cNvSpPr>
            <p:nvPr/>
          </p:nvSpPr>
          <p:spPr bwMode="auto">
            <a:xfrm>
              <a:off x="8316195" y="4588876"/>
              <a:ext cx="649304" cy="431896"/>
            </a:xfrm>
            <a:custGeom>
              <a:avLst/>
              <a:gdLst>
                <a:gd name="T0" fmla="*/ 90 w 81"/>
                <a:gd name="T1" fmla="*/ 46 h 59"/>
                <a:gd name="T2" fmla="*/ 92 w 81"/>
                <a:gd name="T3" fmla="*/ 51 h 59"/>
                <a:gd name="T4" fmla="*/ 90 w 81"/>
                <a:gd name="T5" fmla="*/ 52 h 59"/>
                <a:gd name="T6" fmla="*/ 96 w 81"/>
                <a:gd name="T7" fmla="*/ 53 h 59"/>
                <a:gd name="T8" fmla="*/ 95 w 81"/>
                <a:gd name="T9" fmla="*/ 55 h 59"/>
                <a:gd name="T10" fmla="*/ 85 w 81"/>
                <a:gd name="T11" fmla="*/ 59 h 59"/>
                <a:gd name="T12" fmla="*/ 78 w 81"/>
                <a:gd name="T13" fmla="*/ 58 h 59"/>
                <a:gd name="T14" fmla="*/ 77 w 81"/>
                <a:gd name="T15" fmla="*/ 55 h 59"/>
                <a:gd name="T16" fmla="*/ 73 w 81"/>
                <a:gd name="T17" fmla="*/ 57 h 59"/>
                <a:gd name="T18" fmla="*/ 68 w 81"/>
                <a:gd name="T19" fmla="*/ 54 h 59"/>
                <a:gd name="T20" fmla="*/ 67 w 81"/>
                <a:gd name="T21" fmla="*/ 55 h 59"/>
                <a:gd name="T22" fmla="*/ 63 w 81"/>
                <a:gd name="T23" fmla="*/ 53 h 59"/>
                <a:gd name="T24" fmla="*/ 65 w 81"/>
                <a:gd name="T25" fmla="*/ 51 h 59"/>
                <a:gd name="T26" fmla="*/ 60 w 81"/>
                <a:gd name="T27" fmla="*/ 49 h 59"/>
                <a:gd name="T28" fmla="*/ 57 w 81"/>
                <a:gd name="T29" fmla="*/ 49 h 59"/>
                <a:gd name="T30" fmla="*/ 57 w 81"/>
                <a:gd name="T31" fmla="*/ 45 h 59"/>
                <a:gd name="T32" fmla="*/ 50 w 81"/>
                <a:gd name="T33" fmla="*/ 46 h 59"/>
                <a:gd name="T34" fmla="*/ 48 w 81"/>
                <a:gd name="T35" fmla="*/ 54 h 59"/>
                <a:gd name="T36" fmla="*/ 41 w 81"/>
                <a:gd name="T37" fmla="*/ 58 h 59"/>
                <a:gd name="T38" fmla="*/ 37 w 81"/>
                <a:gd name="T39" fmla="*/ 59 h 59"/>
                <a:gd name="T40" fmla="*/ 34 w 81"/>
                <a:gd name="T41" fmla="*/ 65 h 59"/>
                <a:gd name="T42" fmla="*/ 25 w 81"/>
                <a:gd name="T43" fmla="*/ 70 h 59"/>
                <a:gd name="T44" fmla="*/ 20 w 81"/>
                <a:gd name="T45" fmla="*/ 70 h 59"/>
                <a:gd name="T46" fmla="*/ 20 w 81"/>
                <a:gd name="T47" fmla="*/ 60 h 59"/>
                <a:gd name="T48" fmla="*/ 22 w 81"/>
                <a:gd name="T49" fmla="*/ 55 h 59"/>
                <a:gd name="T50" fmla="*/ 19 w 81"/>
                <a:gd name="T51" fmla="*/ 53 h 59"/>
                <a:gd name="T52" fmla="*/ 17 w 81"/>
                <a:gd name="T53" fmla="*/ 55 h 59"/>
                <a:gd name="T54" fmla="*/ 11 w 81"/>
                <a:gd name="T55" fmla="*/ 55 h 59"/>
                <a:gd name="T56" fmla="*/ 4 w 81"/>
                <a:gd name="T57" fmla="*/ 59 h 59"/>
                <a:gd name="T58" fmla="*/ 0 w 81"/>
                <a:gd name="T59" fmla="*/ 57 h 59"/>
                <a:gd name="T60" fmla="*/ 7 w 81"/>
                <a:gd name="T61" fmla="*/ 48 h 59"/>
                <a:gd name="T62" fmla="*/ 16 w 81"/>
                <a:gd name="T63" fmla="*/ 45 h 59"/>
                <a:gd name="T64" fmla="*/ 17 w 81"/>
                <a:gd name="T65" fmla="*/ 34 h 59"/>
                <a:gd name="T66" fmla="*/ 22 w 81"/>
                <a:gd name="T67" fmla="*/ 23 h 59"/>
                <a:gd name="T68" fmla="*/ 24 w 81"/>
                <a:gd name="T69" fmla="*/ 13 h 59"/>
                <a:gd name="T70" fmla="*/ 29 w 81"/>
                <a:gd name="T71" fmla="*/ 6 h 59"/>
                <a:gd name="T72" fmla="*/ 35 w 81"/>
                <a:gd name="T73" fmla="*/ 1 h 59"/>
                <a:gd name="T74" fmla="*/ 37 w 81"/>
                <a:gd name="T75" fmla="*/ 5 h 59"/>
                <a:gd name="T76" fmla="*/ 40 w 81"/>
                <a:gd name="T77" fmla="*/ 8 h 59"/>
                <a:gd name="T78" fmla="*/ 36 w 81"/>
                <a:gd name="T79" fmla="*/ 11 h 59"/>
                <a:gd name="T80" fmla="*/ 38 w 81"/>
                <a:gd name="T81" fmla="*/ 19 h 59"/>
                <a:gd name="T82" fmla="*/ 41 w 81"/>
                <a:gd name="T83" fmla="*/ 19 h 59"/>
                <a:gd name="T84" fmla="*/ 44 w 81"/>
                <a:gd name="T85" fmla="*/ 12 h 59"/>
                <a:gd name="T86" fmla="*/ 49 w 81"/>
                <a:gd name="T87" fmla="*/ 18 h 59"/>
                <a:gd name="T88" fmla="*/ 50 w 81"/>
                <a:gd name="T89" fmla="*/ 19 h 59"/>
                <a:gd name="T90" fmla="*/ 59 w 81"/>
                <a:gd name="T91" fmla="*/ 22 h 59"/>
                <a:gd name="T92" fmla="*/ 60 w 81"/>
                <a:gd name="T93" fmla="*/ 25 h 59"/>
                <a:gd name="T94" fmla="*/ 77 w 81"/>
                <a:gd name="T95" fmla="*/ 34 h 59"/>
                <a:gd name="T96" fmla="*/ 77 w 81"/>
                <a:gd name="T97" fmla="*/ 40 h 59"/>
                <a:gd name="T98" fmla="*/ 78 w 81"/>
                <a:gd name="T99" fmla="*/ 43 h 59"/>
                <a:gd name="T100" fmla="*/ 73 w 81"/>
                <a:gd name="T101" fmla="*/ 48 h 59"/>
                <a:gd name="T102" fmla="*/ 79 w 81"/>
                <a:gd name="T103" fmla="*/ 48 h 59"/>
                <a:gd name="T104" fmla="*/ 81 w 81"/>
                <a:gd name="T105" fmla="*/ 46 h 59"/>
                <a:gd name="T106" fmla="*/ 87 w 81"/>
                <a:gd name="T107" fmla="*/ 48 h 59"/>
                <a:gd name="T108" fmla="*/ 90 w 81"/>
                <a:gd name="T109" fmla="*/ 46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8" name="Freeform 3542"/>
            <p:cNvSpPr>
              <a:spLocks noChangeAspect="1"/>
            </p:cNvSpPr>
            <p:nvPr/>
          </p:nvSpPr>
          <p:spPr bwMode="auto">
            <a:xfrm>
              <a:off x="8640844" y="4564879"/>
              <a:ext cx="108220" cy="79981"/>
            </a:xfrm>
            <a:custGeom>
              <a:avLst/>
              <a:gdLst>
                <a:gd name="T0" fmla="*/ 1 w 13"/>
                <a:gd name="T1" fmla="*/ 1 h 11"/>
                <a:gd name="T2" fmla="*/ 1 w 13"/>
                <a:gd name="T3" fmla="*/ 4 h 11"/>
                <a:gd name="T4" fmla="*/ 4 w 13"/>
                <a:gd name="T5" fmla="*/ 4 h 11"/>
                <a:gd name="T6" fmla="*/ 4 w 13"/>
                <a:gd name="T7" fmla="*/ 8 h 11"/>
                <a:gd name="T8" fmla="*/ 7 w 13"/>
                <a:gd name="T9" fmla="*/ 9 h 11"/>
                <a:gd name="T10" fmla="*/ 7 w 13"/>
                <a:gd name="T11" fmla="*/ 12 h 11"/>
                <a:gd name="T12" fmla="*/ 15 w 13"/>
                <a:gd name="T13" fmla="*/ 11 h 11"/>
                <a:gd name="T14" fmla="*/ 12 w 13"/>
                <a:gd name="T15" fmla="*/ 8 h 11"/>
                <a:gd name="T16" fmla="*/ 10 w 13"/>
                <a:gd name="T17" fmla="*/ 6 h 11"/>
                <a:gd name="T18" fmla="*/ 6 w 13"/>
                <a:gd name="T19" fmla="*/ 1 h 11"/>
                <a:gd name="T20" fmla="*/ 1 w 13"/>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9" name="Freeform 3544"/>
            <p:cNvSpPr>
              <a:spLocks noChangeAspect="1"/>
            </p:cNvSpPr>
            <p:nvPr/>
          </p:nvSpPr>
          <p:spPr bwMode="auto">
            <a:xfrm>
              <a:off x="7392183" y="3965026"/>
              <a:ext cx="391250" cy="255938"/>
            </a:xfrm>
            <a:custGeom>
              <a:avLst/>
              <a:gdLst>
                <a:gd name="T0" fmla="*/ 57 w 49"/>
                <a:gd name="T1" fmla="*/ 28 h 35"/>
                <a:gd name="T2" fmla="*/ 58 w 49"/>
                <a:gd name="T3" fmla="*/ 30 h 35"/>
                <a:gd name="T4" fmla="*/ 52 w 49"/>
                <a:gd name="T5" fmla="*/ 34 h 35"/>
                <a:gd name="T6" fmla="*/ 46 w 49"/>
                <a:gd name="T7" fmla="*/ 37 h 35"/>
                <a:gd name="T8" fmla="*/ 41 w 49"/>
                <a:gd name="T9" fmla="*/ 42 h 35"/>
                <a:gd name="T10" fmla="*/ 33 w 49"/>
                <a:gd name="T11" fmla="*/ 40 h 35"/>
                <a:gd name="T12" fmla="*/ 18 w 49"/>
                <a:gd name="T13" fmla="*/ 32 h 35"/>
                <a:gd name="T14" fmla="*/ 16 w 49"/>
                <a:gd name="T15" fmla="*/ 31 h 35"/>
                <a:gd name="T16" fmla="*/ 13 w 49"/>
                <a:gd name="T17" fmla="*/ 31 h 35"/>
                <a:gd name="T18" fmla="*/ 10 w 49"/>
                <a:gd name="T19" fmla="*/ 28 h 35"/>
                <a:gd name="T20" fmla="*/ 7 w 49"/>
                <a:gd name="T21" fmla="*/ 30 h 35"/>
                <a:gd name="T22" fmla="*/ 0 w 49"/>
                <a:gd name="T23" fmla="*/ 26 h 35"/>
                <a:gd name="T24" fmla="*/ 6 w 49"/>
                <a:gd name="T25" fmla="*/ 22 h 35"/>
                <a:gd name="T26" fmla="*/ 10 w 49"/>
                <a:gd name="T27" fmla="*/ 24 h 35"/>
                <a:gd name="T28" fmla="*/ 16 w 49"/>
                <a:gd name="T29" fmla="*/ 22 h 35"/>
                <a:gd name="T30" fmla="*/ 20 w 49"/>
                <a:gd name="T31" fmla="*/ 17 h 35"/>
                <a:gd name="T32" fmla="*/ 22 w 49"/>
                <a:gd name="T33" fmla="*/ 10 h 35"/>
                <a:gd name="T34" fmla="*/ 24 w 49"/>
                <a:gd name="T35" fmla="*/ 14 h 35"/>
                <a:gd name="T36" fmla="*/ 30 w 49"/>
                <a:gd name="T37" fmla="*/ 13 h 35"/>
                <a:gd name="T38" fmla="*/ 25 w 49"/>
                <a:gd name="T39" fmla="*/ 10 h 35"/>
                <a:gd name="T40" fmla="*/ 25 w 49"/>
                <a:gd name="T41" fmla="*/ 5 h 35"/>
                <a:gd name="T42" fmla="*/ 30 w 49"/>
                <a:gd name="T43" fmla="*/ 0 h 35"/>
                <a:gd name="T44" fmla="*/ 36 w 49"/>
                <a:gd name="T45" fmla="*/ 6 h 35"/>
                <a:gd name="T46" fmla="*/ 36 w 49"/>
                <a:gd name="T47" fmla="*/ 10 h 35"/>
                <a:gd name="T48" fmla="*/ 41 w 49"/>
                <a:gd name="T49" fmla="*/ 11 h 35"/>
                <a:gd name="T50" fmla="*/ 47 w 49"/>
                <a:gd name="T51" fmla="*/ 18 h 35"/>
                <a:gd name="T52" fmla="*/ 47 w 49"/>
                <a:gd name="T53" fmla="*/ 24 h 35"/>
                <a:gd name="T54" fmla="*/ 49 w 49"/>
                <a:gd name="T55" fmla="*/ 24 h 35"/>
                <a:gd name="T56" fmla="*/ 49 w 49"/>
                <a:gd name="T57" fmla="*/ 30 h 35"/>
                <a:gd name="T58" fmla="*/ 57 w 49"/>
                <a:gd name="T59" fmla="*/ 28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0" name="Freeform 3550"/>
            <p:cNvSpPr>
              <a:spLocks noChangeAspect="1"/>
            </p:cNvSpPr>
            <p:nvPr/>
          </p:nvSpPr>
          <p:spPr bwMode="auto">
            <a:xfrm>
              <a:off x="4153992" y="4076999"/>
              <a:ext cx="33298" cy="47988"/>
            </a:xfrm>
            <a:custGeom>
              <a:avLst/>
              <a:gdLst>
                <a:gd name="T0" fmla="*/ 2 w 5"/>
                <a:gd name="T1" fmla="*/ 1 h 7"/>
                <a:gd name="T2" fmla="*/ 5 w 5"/>
                <a:gd name="T3" fmla="*/ 8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4" y="6"/>
                  </a:cubicBezTo>
                  <a:cubicBezTo>
                    <a:pt x="4" y="7"/>
                    <a:pt x="1" y="6"/>
                    <a:pt x="1" y="5"/>
                  </a:cubicBezTo>
                  <a:cubicBezTo>
                    <a:pt x="0" y="3"/>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1" name="Freeform 3551"/>
            <p:cNvSpPr>
              <a:spLocks noChangeAspect="1"/>
            </p:cNvSpPr>
            <p:nvPr/>
          </p:nvSpPr>
          <p:spPr bwMode="auto">
            <a:xfrm>
              <a:off x="4187290" y="4068999"/>
              <a:ext cx="58268" cy="63985"/>
            </a:xfrm>
            <a:custGeom>
              <a:avLst/>
              <a:gdLst>
                <a:gd name="T0" fmla="*/ 5 w 6"/>
                <a:gd name="T1" fmla="*/ 1 h 9"/>
                <a:gd name="T2" fmla="*/ 8 w 6"/>
                <a:gd name="T3" fmla="*/ 9 h 9"/>
                <a:gd name="T4" fmla="*/ 1 w 6"/>
                <a:gd name="T5" fmla="*/ 10 h 9"/>
                <a:gd name="T6" fmla="*/ 1 w 6"/>
                <a:gd name="T7" fmla="*/ 2 h 9"/>
                <a:gd name="T8" fmla="*/ 5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2" name="Freeform 3552"/>
            <p:cNvSpPr>
              <a:spLocks noChangeAspect="1"/>
            </p:cNvSpPr>
            <p:nvPr/>
          </p:nvSpPr>
          <p:spPr bwMode="auto">
            <a:xfrm>
              <a:off x="4228909" y="4013015"/>
              <a:ext cx="141518" cy="95977"/>
            </a:xfrm>
            <a:custGeom>
              <a:avLst/>
              <a:gdLst>
                <a:gd name="T0" fmla="*/ 15 w 17"/>
                <a:gd name="T1" fmla="*/ 0 h 14"/>
                <a:gd name="T2" fmla="*/ 21 w 17"/>
                <a:gd name="T3" fmla="*/ 5 h 14"/>
                <a:gd name="T4" fmla="*/ 12 w 17"/>
                <a:gd name="T5" fmla="*/ 11 h 14"/>
                <a:gd name="T6" fmla="*/ 5 w 17"/>
                <a:gd name="T7" fmla="*/ 15 h 14"/>
                <a:gd name="T8" fmla="*/ 1 w 17"/>
                <a:gd name="T9" fmla="*/ 10 h 14"/>
                <a:gd name="T10" fmla="*/ 2 w 17"/>
                <a:gd name="T11" fmla="*/ 6 h 14"/>
                <a:gd name="T12" fmla="*/ 11 w 17"/>
                <a:gd name="T13" fmla="*/ 6 h 14"/>
                <a:gd name="T14" fmla="*/ 15 w 17"/>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4"/>
                <a:gd name="T26" fmla="*/ 17 w 1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4">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3" name="Freeform 3553"/>
            <p:cNvSpPr>
              <a:spLocks noChangeAspect="1"/>
            </p:cNvSpPr>
            <p:nvPr/>
          </p:nvSpPr>
          <p:spPr bwMode="auto">
            <a:xfrm>
              <a:off x="8332843" y="3333176"/>
              <a:ext cx="2422399" cy="1863553"/>
            </a:xfrm>
            <a:custGeom>
              <a:avLst/>
              <a:gdLst>
                <a:gd name="T0" fmla="*/ 264 w 301"/>
                <a:gd name="T1" fmla="*/ 259 h 254"/>
                <a:gd name="T2" fmla="*/ 263 w 301"/>
                <a:gd name="T3" fmla="*/ 279 h 254"/>
                <a:gd name="T4" fmla="*/ 275 w 301"/>
                <a:gd name="T5" fmla="*/ 303 h 254"/>
                <a:gd name="T6" fmla="*/ 227 w 301"/>
                <a:gd name="T7" fmla="*/ 282 h 254"/>
                <a:gd name="T8" fmla="*/ 213 w 301"/>
                <a:gd name="T9" fmla="*/ 265 h 254"/>
                <a:gd name="T10" fmla="*/ 195 w 301"/>
                <a:gd name="T11" fmla="*/ 250 h 254"/>
                <a:gd name="T12" fmla="*/ 180 w 301"/>
                <a:gd name="T13" fmla="*/ 243 h 254"/>
                <a:gd name="T14" fmla="*/ 176 w 301"/>
                <a:gd name="T15" fmla="*/ 238 h 254"/>
                <a:gd name="T16" fmla="*/ 138 w 301"/>
                <a:gd name="T17" fmla="*/ 247 h 254"/>
                <a:gd name="T18" fmla="*/ 140 w 301"/>
                <a:gd name="T19" fmla="*/ 219 h 254"/>
                <a:gd name="T20" fmla="*/ 186 w 301"/>
                <a:gd name="T21" fmla="*/ 215 h 254"/>
                <a:gd name="T22" fmla="*/ 217 w 301"/>
                <a:gd name="T23" fmla="*/ 169 h 254"/>
                <a:gd name="T24" fmla="*/ 198 w 301"/>
                <a:gd name="T25" fmla="*/ 134 h 254"/>
                <a:gd name="T26" fmla="*/ 183 w 301"/>
                <a:gd name="T27" fmla="*/ 130 h 254"/>
                <a:gd name="T28" fmla="*/ 178 w 301"/>
                <a:gd name="T29" fmla="*/ 119 h 254"/>
                <a:gd name="T30" fmla="*/ 157 w 301"/>
                <a:gd name="T31" fmla="*/ 95 h 254"/>
                <a:gd name="T32" fmla="*/ 132 w 301"/>
                <a:gd name="T33" fmla="*/ 92 h 254"/>
                <a:gd name="T34" fmla="*/ 116 w 301"/>
                <a:gd name="T35" fmla="*/ 107 h 254"/>
                <a:gd name="T36" fmla="*/ 95 w 301"/>
                <a:gd name="T37" fmla="*/ 106 h 254"/>
                <a:gd name="T38" fmla="*/ 47 w 301"/>
                <a:gd name="T39" fmla="*/ 101 h 254"/>
                <a:gd name="T40" fmla="*/ 34 w 301"/>
                <a:gd name="T41" fmla="*/ 97 h 254"/>
                <a:gd name="T42" fmla="*/ 19 w 301"/>
                <a:gd name="T43" fmla="*/ 73 h 254"/>
                <a:gd name="T44" fmla="*/ 2 w 301"/>
                <a:gd name="T45" fmla="*/ 62 h 254"/>
                <a:gd name="T46" fmla="*/ 61 w 301"/>
                <a:gd name="T47" fmla="*/ 1 h 254"/>
                <a:gd name="T48" fmla="*/ 54 w 301"/>
                <a:gd name="T49" fmla="*/ 30 h 254"/>
                <a:gd name="T50" fmla="*/ 50 w 301"/>
                <a:gd name="T51" fmla="*/ 71 h 254"/>
                <a:gd name="T52" fmla="*/ 70 w 301"/>
                <a:gd name="T53" fmla="*/ 68 h 254"/>
                <a:gd name="T54" fmla="*/ 79 w 301"/>
                <a:gd name="T55" fmla="*/ 48 h 254"/>
                <a:gd name="T56" fmla="*/ 74 w 301"/>
                <a:gd name="T57" fmla="*/ 25 h 254"/>
                <a:gd name="T58" fmla="*/ 79 w 301"/>
                <a:gd name="T59" fmla="*/ 12 h 254"/>
                <a:gd name="T60" fmla="*/ 131 w 301"/>
                <a:gd name="T61" fmla="*/ 8 h 254"/>
                <a:gd name="T62" fmla="*/ 124 w 301"/>
                <a:gd name="T63" fmla="*/ 48 h 254"/>
                <a:gd name="T64" fmla="*/ 150 w 301"/>
                <a:gd name="T65" fmla="*/ 42 h 254"/>
                <a:gd name="T66" fmla="*/ 155 w 301"/>
                <a:gd name="T67" fmla="*/ 41 h 254"/>
                <a:gd name="T68" fmla="*/ 191 w 301"/>
                <a:gd name="T69" fmla="*/ 35 h 254"/>
                <a:gd name="T70" fmla="*/ 201 w 301"/>
                <a:gd name="T71" fmla="*/ 48 h 254"/>
                <a:gd name="T72" fmla="*/ 211 w 301"/>
                <a:gd name="T73" fmla="*/ 59 h 254"/>
                <a:gd name="T74" fmla="*/ 221 w 301"/>
                <a:gd name="T75" fmla="*/ 74 h 254"/>
                <a:gd name="T76" fmla="*/ 252 w 301"/>
                <a:gd name="T77" fmla="*/ 70 h 254"/>
                <a:gd name="T78" fmla="*/ 245 w 301"/>
                <a:gd name="T79" fmla="*/ 83 h 254"/>
                <a:gd name="T80" fmla="*/ 239 w 301"/>
                <a:gd name="T81" fmla="*/ 96 h 254"/>
                <a:gd name="T82" fmla="*/ 264 w 301"/>
                <a:gd name="T83" fmla="*/ 84 h 254"/>
                <a:gd name="T84" fmla="*/ 266 w 301"/>
                <a:gd name="T85" fmla="*/ 96 h 254"/>
                <a:gd name="T86" fmla="*/ 264 w 301"/>
                <a:gd name="T87" fmla="*/ 109 h 254"/>
                <a:gd name="T88" fmla="*/ 271 w 301"/>
                <a:gd name="T89" fmla="*/ 113 h 254"/>
                <a:gd name="T90" fmla="*/ 279 w 301"/>
                <a:gd name="T91" fmla="*/ 120 h 254"/>
                <a:gd name="T92" fmla="*/ 283 w 301"/>
                <a:gd name="T93" fmla="*/ 133 h 254"/>
                <a:gd name="T94" fmla="*/ 293 w 301"/>
                <a:gd name="T95" fmla="*/ 145 h 254"/>
                <a:gd name="T96" fmla="*/ 303 w 301"/>
                <a:gd name="T97" fmla="*/ 162 h 254"/>
                <a:gd name="T98" fmla="*/ 325 w 301"/>
                <a:gd name="T99" fmla="*/ 168 h 254"/>
                <a:gd name="T100" fmla="*/ 331 w 301"/>
                <a:gd name="T101" fmla="*/ 184 h 254"/>
                <a:gd name="T102" fmla="*/ 356 w 301"/>
                <a:gd name="T103" fmla="*/ 181 h 254"/>
                <a:gd name="T104" fmla="*/ 348 w 301"/>
                <a:gd name="T105" fmla="*/ 201 h 254"/>
                <a:gd name="T106" fmla="*/ 329 w 301"/>
                <a:gd name="T107" fmla="*/ 208 h 254"/>
                <a:gd name="T108" fmla="*/ 308 w 301"/>
                <a:gd name="T109" fmla="*/ 216 h 254"/>
                <a:gd name="T110" fmla="*/ 300 w 301"/>
                <a:gd name="T111" fmla="*/ 198 h 254"/>
                <a:gd name="T112" fmla="*/ 273 w 301"/>
                <a:gd name="T113" fmla="*/ 193 h 254"/>
                <a:gd name="T114" fmla="*/ 277 w 301"/>
                <a:gd name="T115" fmla="*/ 213 h 254"/>
                <a:gd name="T116" fmla="*/ 301 w 301"/>
                <a:gd name="T117" fmla="*/ 243 h 254"/>
                <a:gd name="T118" fmla="*/ 296 w 301"/>
                <a:gd name="T119" fmla="*/ 279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4" name="Freeform 3554"/>
            <p:cNvSpPr>
              <a:spLocks noChangeAspect="1"/>
            </p:cNvSpPr>
            <p:nvPr/>
          </p:nvSpPr>
          <p:spPr bwMode="auto">
            <a:xfrm>
              <a:off x="9348421" y="4220965"/>
              <a:ext cx="208108" cy="183953"/>
            </a:xfrm>
            <a:custGeom>
              <a:avLst/>
              <a:gdLst>
                <a:gd name="T0" fmla="*/ 29 w 26"/>
                <a:gd name="T1" fmla="*/ 2 h 25"/>
                <a:gd name="T2" fmla="*/ 31 w 26"/>
                <a:gd name="T3" fmla="*/ 5 h 25"/>
                <a:gd name="T4" fmla="*/ 29 w 26"/>
                <a:gd name="T5" fmla="*/ 20 h 25"/>
                <a:gd name="T6" fmla="*/ 17 w 26"/>
                <a:gd name="T7" fmla="*/ 29 h 25"/>
                <a:gd name="T8" fmla="*/ 4 w 26"/>
                <a:gd name="T9" fmla="*/ 28 h 25"/>
                <a:gd name="T10" fmla="*/ 0 w 26"/>
                <a:gd name="T11" fmla="*/ 23 h 25"/>
                <a:gd name="T12" fmla="*/ 4 w 26"/>
                <a:gd name="T13" fmla="*/ 11 h 25"/>
                <a:gd name="T14" fmla="*/ 11 w 26"/>
                <a:gd name="T15" fmla="*/ 2 h 25"/>
                <a:gd name="T16" fmla="*/ 20 w 26"/>
                <a:gd name="T17" fmla="*/ 0 h 25"/>
                <a:gd name="T18" fmla="*/ 29 w 26"/>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5" name="Freeform 3555"/>
            <p:cNvSpPr>
              <a:spLocks noChangeAspect="1"/>
            </p:cNvSpPr>
            <p:nvPr/>
          </p:nvSpPr>
          <p:spPr bwMode="auto">
            <a:xfrm>
              <a:off x="9564855" y="4244956"/>
              <a:ext cx="133190" cy="79981"/>
            </a:xfrm>
            <a:custGeom>
              <a:avLst/>
              <a:gdLst>
                <a:gd name="T0" fmla="*/ 3 w 16"/>
                <a:gd name="T1" fmla="*/ 2 h 11"/>
                <a:gd name="T2" fmla="*/ 1 w 16"/>
                <a:gd name="T3" fmla="*/ 5 h 11"/>
                <a:gd name="T4" fmla="*/ 3 w 16"/>
                <a:gd name="T5" fmla="*/ 12 h 11"/>
                <a:gd name="T6" fmla="*/ 11 w 16"/>
                <a:gd name="T7" fmla="*/ 11 h 11"/>
                <a:gd name="T8" fmla="*/ 17 w 16"/>
                <a:gd name="T9" fmla="*/ 12 h 11"/>
                <a:gd name="T10" fmla="*/ 19 w 16"/>
                <a:gd name="T11" fmla="*/ 5 h 11"/>
                <a:gd name="T12" fmla="*/ 12 w 16"/>
                <a:gd name="T13" fmla="*/ 2 h 11"/>
                <a:gd name="T14" fmla="*/ 7 w 16"/>
                <a:gd name="T15" fmla="*/ 0 h 11"/>
                <a:gd name="T16" fmla="*/ 3 w 16"/>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6" name="Freeform 3557"/>
            <p:cNvSpPr>
              <a:spLocks noChangeAspect="1"/>
            </p:cNvSpPr>
            <p:nvPr/>
          </p:nvSpPr>
          <p:spPr bwMode="auto">
            <a:xfrm>
              <a:off x="9165284" y="4053003"/>
              <a:ext cx="158161" cy="111973"/>
            </a:xfrm>
            <a:custGeom>
              <a:avLst/>
              <a:gdLst>
                <a:gd name="T0" fmla="*/ 18 w 19"/>
                <a:gd name="T1" fmla="*/ 0 h 15"/>
                <a:gd name="T2" fmla="*/ 23 w 19"/>
                <a:gd name="T3" fmla="*/ 2 h 15"/>
                <a:gd name="T4" fmla="*/ 15 w 19"/>
                <a:gd name="T5" fmla="*/ 8 h 15"/>
                <a:gd name="T6" fmla="*/ 10 w 19"/>
                <a:gd name="T7" fmla="*/ 16 h 15"/>
                <a:gd name="T8" fmla="*/ 2 w 19"/>
                <a:gd name="T9" fmla="*/ 17 h 15"/>
                <a:gd name="T10" fmla="*/ 0 w 19"/>
                <a:gd name="T11" fmla="*/ 13 h 15"/>
                <a:gd name="T12" fmla="*/ 8 w 19"/>
                <a:gd name="T13" fmla="*/ 7 h 15"/>
                <a:gd name="T14" fmla="*/ 15 w 19"/>
                <a:gd name="T15" fmla="*/ 2 h 15"/>
                <a:gd name="T16" fmla="*/ 18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7" name="Freeform 3562"/>
            <p:cNvSpPr>
              <a:spLocks noChangeAspect="1"/>
            </p:cNvSpPr>
            <p:nvPr/>
          </p:nvSpPr>
          <p:spPr bwMode="auto">
            <a:xfrm>
              <a:off x="9223552" y="3333176"/>
              <a:ext cx="407898" cy="191954"/>
            </a:xfrm>
            <a:custGeom>
              <a:avLst/>
              <a:gdLst>
                <a:gd name="T0" fmla="*/ 25 w 51"/>
                <a:gd name="T1" fmla="*/ 6 h 26"/>
                <a:gd name="T2" fmla="*/ 39 w 51"/>
                <a:gd name="T3" fmla="*/ 5 h 26"/>
                <a:gd name="T4" fmla="*/ 50 w 51"/>
                <a:gd name="T5" fmla="*/ 12 h 26"/>
                <a:gd name="T6" fmla="*/ 56 w 51"/>
                <a:gd name="T7" fmla="*/ 16 h 26"/>
                <a:gd name="T8" fmla="*/ 61 w 51"/>
                <a:gd name="T9" fmla="*/ 24 h 26"/>
                <a:gd name="T10" fmla="*/ 60 w 51"/>
                <a:gd name="T11" fmla="*/ 27 h 26"/>
                <a:gd name="T12" fmla="*/ 49 w 51"/>
                <a:gd name="T13" fmla="*/ 24 h 26"/>
                <a:gd name="T14" fmla="*/ 33 w 51"/>
                <a:gd name="T15" fmla="*/ 25 h 26"/>
                <a:gd name="T16" fmla="*/ 19 w 51"/>
                <a:gd name="T17" fmla="*/ 30 h 26"/>
                <a:gd name="T18" fmla="*/ 12 w 51"/>
                <a:gd name="T19" fmla="*/ 30 h 26"/>
                <a:gd name="T20" fmla="*/ 7 w 51"/>
                <a:gd name="T21" fmla="*/ 24 h 26"/>
                <a:gd name="T22" fmla="*/ 8 w 51"/>
                <a:gd name="T23" fmla="*/ 17 h 26"/>
                <a:gd name="T24" fmla="*/ 7 w 51"/>
                <a:gd name="T25" fmla="*/ 16 h 26"/>
                <a:gd name="T26" fmla="*/ 0 w 51"/>
                <a:gd name="T27" fmla="*/ 14 h 26"/>
                <a:gd name="T28" fmla="*/ 5 w 51"/>
                <a:gd name="T29" fmla="*/ 1 h 26"/>
                <a:gd name="T30" fmla="*/ 10 w 51"/>
                <a:gd name="T31" fmla="*/ 1 h 26"/>
                <a:gd name="T32" fmla="*/ 25 w 51"/>
                <a:gd name="T33" fmla="*/ 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8" name="Freeform 3563"/>
            <p:cNvSpPr>
              <a:spLocks noChangeAspect="1"/>
            </p:cNvSpPr>
            <p:nvPr/>
          </p:nvSpPr>
          <p:spPr bwMode="auto">
            <a:xfrm>
              <a:off x="7916623" y="3269192"/>
              <a:ext cx="516113" cy="375912"/>
            </a:xfrm>
            <a:custGeom>
              <a:avLst/>
              <a:gdLst>
                <a:gd name="T0" fmla="*/ 74 w 65"/>
                <a:gd name="T1" fmla="*/ 6 h 50"/>
                <a:gd name="T2" fmla="*/ 78 w 65"/>
                <a:gd name="T3" fmla="*/ 7 h 50"/>
                <a:gd name="T4" fmla="*/ 68 w 65"/>
                <a:gd name="T5" fmla="*/ 16 h 50"/>
                <a:gd name="T6" fmla="*/ 58 w 65"/>
                <a:gd name="T7" fmla="*/ 27 h 50"/>
                <a:gd name="T8" fmla="*/ 46 w 65"/>
                <a:gd name="T9" fmla="*/ 39 h 50"/>
                <a:gd name="T10" fmla="*/ 28 w 65"/>
                <a:gd name="T11" fmla="*/ 35 h 50"/>
                <a:gd name="T12" fmla="*/ 20 w 65"/>
                <a:gd name="T13" fmla="*/ 37 h 50"/>
                <a:gd name="T14" fmla="*/ 20 w 65"/>
                <a:gd name="T15" fmla="*/ 39 h 50"/>
                <a:gd name="T16" fmla="*/ 26 w 65"/>
                <a:gd name="T17" fmla="*/ 41 h 50"/>
                <a:gd name="T18" fmla="*/ 28 w 65"/>
                <a:gd name="T19" fmla="*/ 46 h 50"/>
                <a:gd name="T20" fmla="*/ 14 w 65"/>
                <a:gd name="T21" fmla="*/ 60 h 50"/>
                <a:gd name="T22" fmla="*/ 11 w 65"/>
                <a:gd name="T23" fmla="*/ 59 h 50"/>
                <a:gd name="T24" fmla="*/ 1 w 65"/>
                <a:gd name="T25" fmla="*/ 59 h 50"/>
                <a:gd name="T26" fmla="*/ 4 w 65"/>
                <a:gd name="T27" fmla="*/ 54 h 50"/>
                <a:gd name="T28" fmla="*/ 4 w 65"/>
                <a:gd name="T29" fmla="*/ 44 h 50"/>
                <a:gd name="T30" fmla="*/ 0 w 65"/>
                <a:gd name="T31" fmla="*/ 39 h 50"/>
                <a:gd name="T32" fmla="*/ 4 w 65"/>
                <a:gd name="T33" fmla="*/ 23 h 50"/>
                <a:gd name="T34" fmla="*/ 4 w 65"/>
                <a:gd name="T35" fmla="*/ 20 h 50"/>
                <a:gd name="T36" fmla="*/ 6 w 65"/>
                <a:gd name="T37" fmla="*/ 12 h 50"/>
                <a:gd name="T38" fmla="*/ 16 w 65"/>
                <a:gd name="T39" fmla="*/ 15 h 50"/>
                <a:gd name="T40" fmla="*/ 18 w 65"/>
                <a:gd name="T41" fmla="*/ 13 h 50"/>
                <a:gd name="T42" fmla="*/ 11 w 65"/>
                <a:gd name="T43" fmla="*/ 6 h 50"/>
                <a:gd name="T44" fmla="*/ 17 w 65"/>
                <a:gd name="T45" fmla="*/ 4 h 50"/>
                <a:gd name="T46" fmla="*/ 31 w 65"/>
                <a:gd name="T47" fmla="*/ 1 h 50"/>
                <a:gd name="T48" fmla="*/ 34 w 65"/>
                <a:gd name="T49" fmla="*/ 4 h 50"/>
                <a:gd name="T50" fmla="*/ 38 w 65"/>
                <a:gd name="T51" fmla="*/ 1 h 50"/>
                <a:gd name="T52" fmla="*/ 52 w 65"/>
                <a:gd name="T53" fmla="*/ 2 h 50"/>
                <a:gd name="T54" fmla="*/ 53 w 65"/>
                <a:gd name="T55" fmla="*/ 6 h 50"/>
                <a:gd name="T56" fmla="*/ 59 w 65"/>
                <a:gd name="T57" fmla="*/ 2 h 50"/>
                <a:gd name="T58" fmla="*/ 74 w 65"/>
                <a:gd name="T59" fmla="*/ 6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9" name="Freeform 3564"/>
            <p:cNvSpPr>
              <a:spLocks noChangeAspect="1"/>
            </p:cNvSpPr>
            <p:nvPr/>
          </p:nvSpPr>
          <p:spPr bwMode="auto">
            <a:xfrm>
              <a:off x="7333915" y="3325181"/>
              <a:ext cx="507786" cy="415900"/>
            </a:xfrm>
            <a:custGeom>
              <a:avLst/>
              <a:gdLst>
                <a:gd name="T0" fmla="*/ 52 w 64"/>
                <a:gd name="T1" fmla="*/ 26 h 58"/>
                <a:gd name="T2" fmla="*/ 56 w 64"/>
                <a:gd name="T3" fmla="*/ 20 h 58"/>
                <a:gd name="T4" fmla="*/ 69 w 64"/>
                <a:gd name="T5" fmla="*/ 14 h 58"/>
                <a:gd name="T6" fmla="*/ 66 w 64"/>
                <a:gd name="T7" fmla="*/ 10 h 58"/>
                <a:gd name="T8" fmla="*/ 74 w 64"/>
                <a:gd name="T9" fmla="*/ 4 h 58"/>
                <a:gd name="T10" fmla="*/ 70 w 64"/>
                <a:gd name="T11" fmla="*/ 0 h 58"/>
                <a:gd name="T12" fmla="*/ 56 w 64"/>
                <a:gd name="T13" fmla="*/ 4 h 58"/>
                <a:gd name="T14" fmla="*/ 46 w 64"/>
                <a:gd name="T15" fmla="*/ 6 h 58"/>
                <a:gd name="T16" fmla="*/ 39 w 64"/>
                <a:gd name="T17" fmla="*/ 4 h 58"/>
                <a:gd name="T18" fmla="*/ 34 w 64"/>
                <a:gd name="T19" fmla="*/ 5 h 58"/>
                <a:gd name="T20" fmla="*/ 31 w 64"/>
                <a:gd name="T21" fmla="*/ 2 h 58"/>
                <a:gd name="T22" fmla="*/ 24 w 64"/>
                <a:gd name="T23" fmla="*/ 6 h 58"/>
                <a:gd name="T24" fmla="*/ 30 w 64"/>
                <a:gd name="T25" fmla="*/ 10 h 58"/>
                <a:gd name="T26" fmla="*/ 28 w 64"/>
                <a:gd name="T27" fmla="*/ 12 h 58"/>
                <a:gd name="T28" fmla="*/ 19 w 64"/>
                <a:gd name="T29" fmla="*/ 8 h 58"/>
                <a:gd name="T30" fmla="*/ 18 w 64"/>
                <a:gd name="T31" fmla="*/ 12 h 58"/>
                <a:gd name="T32" fmla="*/ 26 w 64"/>
                <a:gd name="T33" fmla="*/ 17 h 58"/>
                <a:gd name="T34" fmla="*/ 33 w 64"/>
                <a:gd name="T35" fmla="*/ 17 h 58"/>
                <a:gd name="T36" fmla="*/ 28 w 64"/>
                <a:gd name="T37" fmla="*/ 23 h 58"/>
                <a:gd name="T38" fmla="*/ 32 w 64"/>
                <a:gd name="T39" fmla="*/ 27 h 58"/>
                <a:gd name="T40" fmla="*/ 24 w 64"/>
                <a:gd name="T41" fmla="*/ 35 h 58"/>
                <a:gd name="T42" fmla="*/ 15 w 64"/>
                <a:gd name="T43" fmla="*/ 33 h 58"/>
                <a:gd name="T44" fmla="*/ 10 w 64"/>
                <a:gd name="T45" fmla="*/ 26 h 58"/>
                <a:gd name="T46" fmla="*/ 5 w 64"/>
                <a:gd name="T47" fmla="*/ 26 h 58"/>
                <a:gd name="T48" fmla="*/ 0 w 64"/>
                <a:gd name="T49" fmla="*/ 33 h 58"/>
                <a:gd name="T50" fmla="*/ 2 w 64"/>
                <a:gd name="T51" fmla="*/ 42 h 58"/>
                <a:gd name="T52" fmla="*/ 10 w 64"/>
                <a:gd name="T53" fmla="*/ 45 h 58"/>
                <a:gd name="T54" fmla="*/ 15 w 64"/>
                <a:gd name="T55" fmla="*/ 46 h 58"/>
                <a:gd name="T56" fmla="*/ 24 w 64"/>
                <a:gd name="T57" fmla="*/ 52 h 58"/>
                <a:gd name="T58" fmla="*/ 26 w 64"/>
                <a:gd name="T59" fmla="*/ 58 h 58"/>
                <a:gd name="T60" fmla="*/ 32 w 64"/>
                <a:gd name="T61" fmla="*/ 61 h 58"/>
                <a:gd name="T62" fmla="*/ 33 w 64"/>
                <a:gd name="T63" fmla="*/ 68 h 58"/>
                <a:gd name="T64" fmla="*/ 39 w 64"/>
                <a:gd name="T65" fmla="*/ 68 h 58"/>
                <a:gd name="T66" fmla="*/ 43 w 64"/>
                <a:gd name="T67" fmla="*/ 69 h 58"/>
                <a:gd name="T68" fmla="*/ 49 w 64"/>
                <a:gd name="T69" fmla="*/ 64 h 58"/>
                <a:gd name="T70" fmla="*/ 47 w 64"/>
                <a:gd name="T71" fmla="*/ 58 h 58"/>
                <a:gd name="T72" fmla="*/ 52 w 64"/>
                <a:gd name="T73" fmla="*/ 61 h 58"/>
                <a:gd name="T74" fmla="*/ 62 w 64"/>
                <a:gd name="T75" fmla="*/ 61 h 58"/>
                <a:gd name="T76" fmla="*/ 69 w 64"/>
                <a:gd name="T77" fmla="*/ 56 h 58"/>
                <a:gd name="T78" fmla="*/ 68 w 64"/>
                <a:gd name="T79" fmla="*/ 46 h 58"/>
                <a:gd name="T80" fmla="*/ 75 w 64"/>
                <a:gd name="T81" fmla="*/ 40 h 58"/>
                <a:gd name="T82" fmla="*/ 74 w 64"/>
                <a:gd name="T83" fmla="*/ 36 h 58"/>
                <a:gd name="T84" fmla="*/ 65 w 64"/>
                <a:gd name="T85" fmla="*/ 36 h 58"/>
                <a:gd name="T86" fmla="*/ 68 w 64"/>
                <a:gd name="T87" fmla="*/ 31 h 58"/>
                <a:gd name="T88" fmla="*/ 65 w 64"/>
                <a:gd name="T89" fmla="*/ 25 h 58"/>
                <a:gd name="T90" fmla="*/ 59 w 64"/>
                <a:gd name="T91" fmla="*/ 23 h 58"/>
                <a:gd name="T92" fmla="*/ 52 w 64"/>
                <a:gd name="T93" fmla="*/ 26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0" name="Freeform 3567"/>
            <p:cNvSpPr>
              <a:spLocks noChangeAspect="1"/>
            </p:cNvSpPr>
            <p:nvPr/>
          </p:nvSpPr>
          <p:spPr bwMode="auto">
            <a:xfrm>
              <a:off x="7916623" y="3037250"/>
              <a:ext cx="308000" cy="183953"/>
            </a:xfrm>
            <a:custGeom>
              <a:avLst/>
              <a:gdLst>
                <a:gd name="T0" fmla="*/ 44 w 37"/>
                <a:gd name="T1" fmla="*/ 16 h 25"/>
                <a:gd name="T2" fmla="*/ 41 w 37"/>
                <a:gd name="T3" fmla="*/ 28 h 25"/>
                <a:gd name="T4" fmla="*/ 38 w 37"/>
                <a:gd name="T5" fmla="*/ 30 h 25"/>
                <a:gd name="T6" fmla="*/ 26 w 37"/>
                <a:gd name="T7" fmla="*/ 29 h 25"/>
                <a:gd name="T8" fmla="*/ 19 w 37"/>
                <a:gd name="T9" fmla="*/ 29 h 25"/>
                <a:gd name="T10" fmla="*/ 17 w 37"/>
                <a:gd name="T11" fmla="*/ 25 h 25"/>
                <a:gd name="T12" fmla="*/ 13 w 37"/>
                <a:gd name="T13" fmla="*/ 26 h 25"/>
                <a:gd name="T14" fmla="*/ 9 w 37"/>
                <a:gd name="T15" fmla="*/ 24 h 25"/>
                <a:gd name="T16" fmla="*/ 9 w 37"/>
                <a:gd name="T17" fmla="*/ 20 h 25"/>
                <a:gd name="T18" fmla="*/ 5 w 37"/>
                <a:gd name="T19" fmla="*/ 20 h 25"/>
                <a:gd name="T20" fmla="*/ 4 w 37"/>
                <a:gd name="T21" fmla="*/ 18 h 25"/>
                <a:gd name="T22" fmla="*/ 0 w 37"/>
                <a:gd name="T23" fmla="*/ 18 h 25"/>
                <a:gd name="T24" fmla="*/ 4 w 37"/>
                <a:gd name="T25" fmla="*/ 13 h 25"/>
                <a:gd name="T26" fmla="*/ 12 w 37"/>
                <a:gd name="T27" fmla="*/ 8 h 25"/>
                <a:gd name="T28" fmla="*/ 22 w 37"/>
                <a:gd name="T29" fmla="*/ 1 h 25"/>
                <a:gd name="T30" fmla="*/ 29 w 37"/>
                <a:gd name="T31" fmla="*/ 0 h 25"/>
                <a:gd name="T32" fmla="*/ 39 w 37"/>
                <a:gd name="T33" fmla="*/ 4 h 25"/>
                <a:gd name="T34" fmla="*/ 45 w 37"/>
                <a:gd name="T35" fmla="*/ 10 h 25"/>
                <a:gd name="T36" fmla="*/ 44 w 37"/>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1" name="Freeform 3569"/>
            <p:cNvSpPr>
              <a:spLocks noChangeAspect="1"/>
            </p:cNvSpPr>
            <p:nvPr/>
          </p:nvSpPr>
          <p:spPr bwMode="auto">
            <a:xfrm>
              <a:off x="7899974" y="3029249"/>
              <a:ext cx="99893" cy="63985"/>
            </a:xfrm>
            <a:custGeom>
              <a:avLst/>
              <a:gdLst>
                <a:gd name="T0" fmla="*/ 15 w 13"/>
                <a:gd name="T1" fmla="*/ 2 h 9"/>
                <a:gd name="T2" fmla="*/ 13 w 13"/>
                <a:gd name="T3" fmla="*/ 4 h 9"/>
                <a:gd name="T4" fmla="*/ 9 w 13"/>
                <a:gd name="T5" fmla="*/ 2 h 9"/>
                <a:gd name="T6" fmla="*/ 6 w 13"/>
                <a:gd name="T7" fmla="*/ 8 h 9"/>
                <a:gd name="T8" fmla="*/ 1 w 13"/>
                <a:gd name="T9" fmla="*/ 9 h 9"/>
                <a:gd name="T10" fmla="*/ 2 w 13"/>
                <a:gd name="T11" fmla="*/ 3 h 9"/>
                <a:gd name="T12" fmla="*/ 7 w 13"/>
                <a:gd name="T13" fmla="*/ 2 h 9"/>
                <a:gd name="T14" fmla="*/ 12 w 13"/>
                <a:gd name="T15" fmla="*/ 0 h 9"/>
                <a:gd name="T16" fmla="*/ 15 w 13"/>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2" name="Freeform 3570"/>
            <p:cNvSpPr>
              <a:spLocks noChangeAspect="1"/>
            </p:cNvSpPr>
            <p:nvPr/>
          </p:nvSpPr>
          <p:spPr bwMode="auto">
            <a:xfrm>
              <a:off x="6934343" y="3333176"/>
              <a:ext cx="249732" cy="167962"/>
            </a:xfrm>
            <a:custGeom>
              <a:avLst/>
              <a:gdLst>
                <a:gd name="T0" fmla="*/ 35 w 31"/>
                <a:gd name="T1" fmla="*/ 5 h 22"/>
                <a:gd name="T2" fmla="*/ 37 w 31"/>
                <a:gd name="T3" fmla="*/ 9 h 22"/>
                <a:gd name="T4" fmla="*/ 24 w 31"/>
                <a:gd name="T5" fmla="*/ 21 h 22"/>
                <a:gd name="T6" fmla="*/ 23 w 31"/>
                <a:gd name="T7" fmla="*/ 26 h 22"/>
                <a:gd name="T8" fmla="*/ 18 w 31"/>
                <a:gd name="T9" fmla="*/ 20 h 22"/>
                <a:gd name="T10" fmla="*/ 10 w 31"/>
                <a:gd name="T11" fmla="*/ 12 h 22"/>
                <a:gd name="T12" fmla="*/ 1 w 31"/>
                <a:gd name="T13" fmla="*/ 9 h 22"/>
                <a:gd name="T14" fmla="*/ 5 w 31"/>
                <a:gd name="T15" fmla="*/ 5 h 22"/>
                <a:gd name="T16" fmla="*/ 13 w 31"/>
                <a:gd name="T17" fmla="*/ 4 h 22"/>
                <a:gd name="T18" fmla="*/ 20 w 31"/>
                <a:gd name="T19" fmla="*/ 4 h 22"/>
                <a:gd name="T20" fmla="*/ 26 w 31"/>
                <a:gd name="T21" fmla="*/ 0 h 22"/>
                <a:gd name="T22" fmla="*/ 35 w 31"/>
                <a:gd name="T23" fmla="*/ 5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3" name="Freeform 3571"/>
            <p:cNvSpPr>
              <a:spLocks noChangeAspect="1"/>
            </p:cNvSpPr>
            <p:nvPr/>
          </p:nvSpPr>
          <p:spPr bwMode="auto">
            <a:xfrm>
              <a:off x="5793897" y="3405161"/>
              <a:ext cx="1556666" cy="799807"/>
            </a:xfrm>
            <a:custGeom>
              <a:avLst/>
              <a:gdLst>
                <a:gd name="T0" fmla="*/ 189 w 194"/>
                <a:gd name="T1" fmla="*/ 37 h 109"/>
                <a:gd name="T2" fmla="*/ 190 w 194"/>
                <a:gd name="T3" fmla="*/ 60 h 109"/>
                <a:gd name="T4" fmla="*/ 211 w 194"/>
                <a:gd name="T5" fmla="*/ 76 h 109"/>
                <a:gd name="T6" fmla="*/ 231 w 194"/>
                <a:gd name="T7" fmla="*/ 87 h 109"/>
                <a:gd name="T8" fmla="*/ 221 w 194"/>
                <a:gd name="T9" fmla="*/ 96 h 109"/>
                <a:gd name="T10" fmla="*/ 203 w 194"/>
                <a:gd name="T11" fmla="*/ 97 h 109"/>
                <a:gd name="T12" fmla="*/ 193 w 194"/>
                <a:gd name="T13" fmla="*/ 100 h 109"/>
                <a:gd name="T14" fmla="*/ 198 w 194"/>
                <a:gd name="T15" fmla="*/ 111 h 109"/>
                <a:gd name="T16" fmla="*/ 211 w 194"/>
                <a:gd name="T17" fmla="*/ 109 h 109"/>
                <a:gd name="T18" fmla="*/ 187 w 194"/>
                <a:gd name="T19" fmla="*/ 123 h 109"/>
                <a:gd name="T20" fmla="*/ 169 w 194"/>
                <a:gd name="T21" fmla="*/ 120 h 109"/>
                <a:gd name="T22" fmla="*/ 156 w 194"/>
                <a:gd name="T23" fmla="*/ 113 h 109"/>
                <a:gd name="T24" fmla="*/ 153 w 194"/>
                <a:gd name="T25" fmla="*/ 106 h 109"/>
                <a:gd name="T26" fmla="*/ 126 w 194"/>
                <a:gd name="T27" fmla="*/ 119 h 109"/>
                <a:gd name="T28" fmla="*/ 107 w 194"/>
                <a:gd name="T29" fmla="*/ 126 h 109"/>
                <a:gd name="T30" fmla="*/ 79 w 194"/>
                <a:gd name="T31" fmla="*/ 130 h 109"/>
                <a:gd name="T32" fmla="*/ 52 w 194"/>
                <a:gd name="T33" fmla="*/ 119 h 109"/>
                <a:gd name="T34" fmla="*/ 34 w 194"/>
                <a:gd name="T35" fmla="*/ 111 h 109"/>
                <a:gd name="T36" fmla="*/ 17 w 194"/>
                <a:gd name="T37" fmla="*/ 103 h 109"/>
                <a:gd name="T38" fmla="*/ 20 w 194"/>
                <a:gd name="T39" fmla="*/ 88 h 109"/>
                <a:gd name="T40" fmla="*/ 50 w 194"/>
                <a:gd name="T41" fmla="*/ 83 h 109"/>
                <a:gd name="T42" fmla="*/ 79 w 194"/>
                <a:gd name="T43" fmla="*/ 85 h 109"/>
                <a:gd name="T44" fmla="*/ 91 w 194"/>
                <a:gd name="T45" fmla="*/ 81 h 109"/>
                <a:gd name="T46" fmla="*/ 56 w 194"/>
                <a:gd name="T47" fmla="*/ 71 h 109"/>
                <a:gd name="T48" fmla="*/ 23 w 194"/>
                <a:gd name="T49" fmla="*/ 73 h 109"/>
                <a:gd name="T50" fmla="*/ 8 w 194"/>
                <a:gd name="T51" fmla="*/ 65 h 109"/>
                <a:gd name="T52" fmla="*/ 35 w 194"/>
                <a:gd name="T53" fmla="*/ 56 h 109"/>
                <a:gd name="T54" fmla="*/ 50 w 194"/>
                <a:gd name="T55" fmla="*/ 52 h 109"/>
                <a:gd name="T56" fmla="*/ 20 w 194"/>
                <a:gd name="T57" fmla="*/ 56 h 109"/>
                <a:gd name="T58" fmla="*/ 11 w 194"/>
                <a:gd name="T59" fmla="*/ 56 h 109"/>
                <a:gd name="T60" fmla="*/ 5 w 194"/>
                <a:gd name="T61" fmla="*/ 49 h 109"/>
                <a:gd name="T62" fmla="*/ 13 w 194"/>
                <a:gd name="T63" fmla="*/ 37 h 109"/>
                <a:gd name="T64" fmla="*/ 16 w 194"/>
                <a:gd name="T65" fmla="*/ 25 h 109"/>
                <a:gd name="T66" fmla="*/ 47 w 194"/>
                <a:gd name="T67" fmla="*/ 8 h 109"/>
                <a:gd name="T68" fmla="*/ 74 w 194"/>
                <a:gd name="T69" fmla="*/ 1 h 109"/>
                <a:gd name="T70" fmla="*/ 78 w 194"/>
                <a:gd name="T71" fmla="*/ 14 h 109"/>
                <a:gd name="T72" fmla="*/ 70 w 194"/>
                <a:gd name="T73" fmla="*/ 23 h 109"/>
                <a:gd name="T74" fmla="*/ 84 w 194"/>
                <a:gd name="T75" fmla="*/ 19 h 109"/>
                <a:gd name="T76" fmla="*/ 112 w 194"/>
                <a:gd name="T77" fmla="*/ 17 h 109"/>
                <a:gd name="T78" fmla="*/ 101 w 194"/>
                <a:gd name="T79" fmla="*/ 31 h 109"/>
                <a:gd name="T80" fmla="*/ 113 w 194"/>
                <a:gd name="T81" fmla="*/ 31 h 109"/>
                <a:gd name="T82" fmla="*/ 127 w 194"/>
                <a:gd name="T83" fmla="*/ 24 h 109"/>
                <a:gd name="T84" fmla="*/ 131 w 194"/>
                <a:gd name="T85" fmla="*/ 11 h 109"/>
                <a:gd name="T86" fmla="*/ 142 w 194"/>
                <a:gd name="T87" fmla="*/ 36 h 109"/>
                <a:gd name="T88" fmla="*/ 160 w 194"/>
                <a:gd name="T89" fmla="*/ 43 h 109"/>
                <a:gd name="T90" fmla="*/ 156 w 194"/>
                <a:gd name="T91" fmla="*/ 14 h 109"/>
                <a:gd name="T92" fmla="*/ 171 w 194"/>
                <a:gd name="T93" fmla="*/ 6 h 109"/>
                <a:gd name="T94" fmla="*/ 191 w 194"/>
                <a:gd name="T95" fmla="*/ 14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4" name="Freeform 3572"/>
            <p:cNvSpPr>
              <a:spLocks noChangeAspect="1"/>
            </p:cNvSpPr>
            <p:nvPr/>
          </p:nvSpPr>
          <p:spPr bwMode="auto">
            <a:xfrm>
              <a:off x="5211189" y="3213208"/>
              <a:ext cx="1023904" cy="575861"/>
            </a:xfrm>
            <a:custGeom>
              <a:avLst/>
              <a:gdLst>
                <a:gd name="T0" fmla="*/ 153 w 128"/>
                <a:gd name="T1" fmla="*/ 28 h 79"/>
                <a:gd name="T2" fmla="*/ 151 w 128"/>
                <a:gd name="T3" fmla="*/ 23 h 79"/>
                <a:gd name="T4" fmla="*/ 141 w 128"/>
                <a:gd name="T5" fmla="*/ 19 h 79"/>
                <a:gd name="T6" fmla="*/ 133 w 128"/>
                <a:gd name="T7" fmla="*/ 11 h 79"/>
                <a:gd name="T8" fmla="*/ 123 w 128"/>
                <a:gd name="T9" fmla="*/ 8 h 79"/>
                <a:gd name="T10" fmla="*/ 116 w 128"/>
                <a:gd name="T11" fmla="*/ 11 h 79"/>
                <a:gd name="T12" fmla="*/ 110 w 128"/>
                <a:gd name="T13" fmla="*/ 16 h 79"/>
                <a:gd name="T14" fmla="*/ 106 w 128"/>
                <a:gd name="T15" fmla="*/ 14 h 79"/>
                <a:gd name="T16" fmla="*/ 106 w 128"/>
                <a:gd name="T17" fmla="*/ 11 h 79"/>
                <a:gd name="T18" fmla="*/ 103 w 128"/>
                <a:gd name="T19" fmla="*/ 10 h 79"/>
                <a:gd name="T20" fmla="*/ 100 w 128"/>
                <a:gd name="T21" fmla="*/ 13 h 79"/>
                <a:gd name="T22" fmla="*/ 98 w 128"/>
                <a:gd name="T23" fmla="*/ 10 h 79"/>
                <a:gd name="T24" fmla="*/ 87 w 128"/>
                <a:gd name="T25" fmla="*/ 6 h 79"/>
                <a:gd name="T26" fmla="*/ 80 w 128"/>
                <a:gd name="T27" fmla="*/ 1 h 79"/>
                <a:gd name="T28" fmla="*/ 69 w 128"/>
                <a:gd name="T29" fmla="*/ 5 h 79"/>
                <a:gd name="T30" fmla="*/ 53 w 128"/>
                <a:gd name="T31" fmla="*/ 5 h 79"/>
                <a:gd name="T32" fmla="*/ 37 w 128"/>
                <a:gd name="T33" fmla="*/ 5 h 79"/>
                <a:gd name="T34" fmla="*/ 35 w 128"/>
                <a:gd name="T35" fmla="*/ 6 h 79"/>
                <a:gd name="T36" fmla="*/ 38 w 128"/>
                <a:gd name="T37" fmla="*/ 16 h 79"/>
                <a:gd name="T38" fmla="*/ 39 w 128"/>
                <a:gd name="T39" fmla="*/ 22 h 79"/>
                <a:gd name="T40" fmla="*/ 38 w 128"/>
                <a:gd name="T41" fmla="*/ 25 h 79"/>
                <a:gd name="T42" fmla="*/ 35 w 128"/>
                <a:gd name="T43" fmla="*/ 30 h 79"/>
                <a:gd name="T44" fmla="*/ 25 w 128"/>
                <a:gd name="T45" fmla="*/ 37 h 79"/>
                <a:gd name="T46" fmla="*/ 23 w 128"/>
                <a:gd name="T47" fmla="*/ 38 h 79"/>
                <a:gd name="T48" fmla="*/ 26 w 128"/>
                <a:gd name="T49" fmla="*/ 42 h 79"/>
                <a:gd name="T50" fmla="*/ 23 w 128"/>
                <a:gd name="T51" fmla="*/ 46 h 79"/>
                <a:gd name="T52" fmla="*/ 19 w 128"/>
                <a:gd name="T53" fmla="*/ 46 h 79"/>
                <a:gd name="T54" fmla="*/ 17 w 128"/>
                <a:gd name="T55" fmla="*/ 54 h 79"/>
                <a:gd name="T56" fmla="*/ 13 w 128"/>
                <a:gd name="T57" fmla="*/ 54 h 79"/>
                <a:gd name="T58" fmla="*/ 6 w 128"/>
                <a:gd name="T59" fmla="*/ 65 h 79"/>
                <a:gd name="T60" fmla="*/ 4 w 128"/>
                <a:gd name="T61" fmla="*/ 69 h 79"/>
                <a:gd name="T62" fmla="*/ 0 w 128"/>
                <a:gd name="T63" fmla="*/ 71 h 79"/>
                <a:gd name="T64" fmla="*/ 4 w 128"/>
                <a:gd name="T65" fmla="*/ 72 h 79"/>
                <a:gd name="T66" fmla="*/ 12 w 128"/>
                <a:gd name="T67" fmla="*/ 71 h 79"/>
                <a:gd name="T68" fmla="*/ 18 w 128"/>
                <a:gd name="T69" fmla="*/ 73 h 79"/>
                <a:gd name="T70" fmla="*/ 23 w 128"/>
                <a:gd name="T71" fmla="*/ 77 h 79"/>
                <a:gd name="T72" fmla="*/ 25 w 128"/>
                <a:gd name="T73" fmla="*/ 83 h 79"/>
                <a:gd name="T74" fmla="*/ 27 w 128"/>
                <a:gd name="T75" fmla="*/ 91 h 79"/>
                <a:gd name="T76" fmla="*/ 35 w 128"/>
                <a:gd name="T77" fmla="*/ 95 h 79"/>
                <a:gd name="T78" fmla="*/ 38 w 128"/>
                <a:gd name="T79" fmla="*/ 91 h 79"/>
                <a:gd name="T80" fmla="*/ 49 w 128"/>
                <a:gd name="T81" fmla="*/ 87 h 79"/>
                <a:gd name="T82" fmla="*/ 50 w 128"/>
                <a:gd name="T83" fmla="*/ 83 h 79"/>
                <a:gd name="T84" fmla="*/ 53 w 128"/>
                <a:gd name="T85" fmla="*/ 87 h 79"/>
                <a:gd name="T86" fmla="*/ 60 w 128"/>
                <a:gd name="T87" fmla="*/ 85 h 79"/>
                <a:gd name="T88" fmla="*/ 66 w 128"/>
                <a:gd name="T89" fmla="*/ 83 h 79"/>
                <a:gd name="T90" fmla="*/ 71 w 128"/>
                <a:gd name="T91" fmla="*/ 73 h 79"/>
                <a:gd name="T92" fmla="*/ 71 w 128"/>
                <a:gd name="T93" fmla="*/ 67 h 79"/>
                <a:gd name="T94" fmla="*/ 78 w 128"/>
                <a:gd name="T95" fmla="*/ 64 h 79"/>
                <a:gd name="T96" fmla="*/ 87 w 128"/>
                <a:gd name="T97" fmla="*/ 61 h 79"/>
                <a:gd name="T98" fmla="*/ 94 w 128"/>
                <a:gd name="T99" fmla="*/ 57 h 79"/>
                <a:gd name="T100" fmla="*/ 96 w 128"/>
                <a:gd name="T101" fmla="*/ 51 h 79"/>
                <a:gd name="T102" fmla="*/ 110 w 128"/>
                <a:gd name="T103" fmla="*/ 44 h 79"/>
                <a:gd name="T104" fmla="*/ 122 w 128"/>
                <a:gd name="T105" fmla="*/ 40 h 79"/>
                <a:gd name="T106" fmla="*/ 131 w 128"/>
                <a:gd name="T107" fmla="*/ 35 h 79"/>
                <a:gd name="T108" fmla="*/ 139 w 128"/>
                <a:gd name="T109" fmla="*/ 32 h 79"/>
                <a:gd name="T110" fmla="*/ 148 w 128"/>
                <a:gd name="T111" fmla="*/ 31 h 79"/>
                <a:gd name="T112" fmla="*/ 153 w 128"/>
                <a:gd name="T113" fmla="*/ 28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5" name="Freeform 3573"/>
            <p:cNvSpPr>
              <a:spLocks noChangeAspect="1"/>
            </p:cNvSpPr>
            <p:nvPr/>
          </p:nvSpPr>
          <p:spPr bwMode="auto">
            <a:xfrm>
              <a:off x="6126873" y="2821300"/>
              <a:ext cx="1098822" cy="439896"/>
            </a:xfrm>
            <a:custGeom>
              <a:avLst/>
              <a:gdLst>
                <a:gd name="T0" fmla="*/ 140 w 137"/>
                <a:gd name="T1" fmla="*/ 29 h 60"/>
                <a:gd name="T2" fmla="*/ 128 w 137"/>
                <a:gd name="T3" fmla="*/ 31 h 60"/>
                <a:gd name="T4" fmla="*/ 128 w 137"/>
                <a:gd name="T5" fmla="*/ 20 h 60"/>
                <a:gd name="T6" fmla="*/ 127 w 137"/>
                <a:gd name="T7" fmla="*/ 12 h 60"/>
                <a:gd name="T8" fmla="*/ 126 w 137"/>
                <a:gd name="T9" fmla="*/ 0 h 60"/>
                <a:gd name="T10" fmla="*/ 108 w 137"/>
                <a:gd name="T11" fmla="*/ 11 h 60"/>
                <a:gd name="T12" fmla="*/ 108 w 137"/>
                <a:gd name="T13" fmla="*/ 19 h 60"/>
                <a:gd name="T14" fmla="*/ 104 w 137"/>
                <a:gd name="T15" fmla="*/ 28 h 60"/>
                <a:gd name="T16" fmla="*/ 115 w 137"/>
                <a:gd name="T17" fmla="*/ 32 h 60"/>
                <a:gd name="T18" fmla="*/ 107 w 137"/>
                <a:gd name="T19" fmla="*/ 37 h 60"/>
                <a:gd name="T20" fmla="*/ 92 w 137"/>
                <a:gd name="T21" fmla="*/ 35 h 60"/>
                <a:gd name="T22" fmla="*/ 87 w 137"/>
                <a:gd name="T23" fmla="*/ 31 h 60"/>
                <a:gd name="T24" fmla="*/ 75 w 137"/>
                <a:gd name="T25" fmla="*/ 31 h 60"/>
                <a:gd name="T26" fmla="*/ 72 w 137"/>
                <a:gd name="T27" fmla="*/ 20 h 60"/>
                <a:gd name="T28" fmla="*/ 62 w 137"/>
                <a:gd name="T29" fmla="*/ 17 h 60"/>
                <a:gd name="T30" fmla="*/ 56 w 137"/>
                <a:gd name="T31" fmla="*/ 13 h 60"/>
                <a:gd name="T32" fmla="*/ 47 w 137"/>
                <a:gd name="T33" fmla="*/ 11 h 60"/>
                <a:gd name="T34" fmla="*/ 32 w 137"/>
                <a:gd name="T35" fmla="*/ 17 h 60"/>
                <a:gd name="T36" fmla="*/ 42 w 137"/>
                <a:gd name="T37" fmla="*/ 19 h 60"/>
                <a:gd name="T38" fmla="*/ 29 w 137"/>
                <a:gd name="T39" fmla="*/ 19 h 60"/>
                <a:gd name="T40" fmla="*/ 17 w 137"/>
                <a:gd name="T41" fmla="*/ 29 h 60"/>
                <a:gd name="T42" fmla="*/ 37 w 137"/>
                <a:gd name="T43" fmla="*/ 28 h 60"/>
                <a:gd name="T44" fmla="*/ 29 w 137"/>
                <a:gd name="T45" fmla="*/ 30 h 60"/>
                <a:gd name="T46" fmla="*/ 14 w 137"/>
                <a:gd name="T47" fmla="*/ 31 h 60"/>
                <a:gd name="T48" fmla="*/ 8 w 137"/>
                <a:gd name="T49" fmla="*/ 38 h 60"/>
                <a:gd name="T50" fmla="*/ 30 w 137"/>
                <a:gd name="T51" fmla="*/ 35 h 60"/>
                <a:gd name="T52" fmla="*/ 29 w 137"/>
                <a:gd name="T53" fmla="*/ 38 h 60"/>
                <a:gd name="T54" fmla="*/ 7 w 137"/>
                <a:gd name="T55" fmla="*/ 42 h 60"/>
                <a:gd name="T56" fmla="*/ 1 w 137"/>
                <a:gd name="T57" fmla="*/ 47 h 60"/>
                <a:gd name="T58" fmla="*/ 18 w 137"/>
                <a:gd name="T59" fmla="*/ 47 h 60"/>
                <a:gd name="T60" fmla="*/ 28 w 137"/>
                <a:gd name="T61" fmla="*/ 53 h 60"/>
                <a:gd name="T62" fmla="*/ 34 w 137"/>
                <a:gd name="T63" fmla="*/ 48 h 60"/>
                <a:gd name="T64" fmla="*/ 43 w 137"/>
                <a:gd name="T65" fmla="*/ 50 h 60"/>
                <a:gd name="T66" fmla="*/ 47 w 137"/>
                <a:gd name="T67" fmla="*/ 44 h 60"/>
                <a:gd name="T68" fmla="*/ 50 w 137"/>
                <a:gd name="T69" fmla="*/ 47 h 60"/>
                <a:gd name="T70" fmla="*/ 62 w 137"/>
                <a:gd name="T71" fmla="*/ 49 h 60"/>
                <a:gd name="T72" fmla="*/ 69 w 137"/>
                <a:gd name="T73" fmla="*/ 49 h 60"/>
                <a:gd name="T74" fmla="*/ 81 w 137"/>
                <a:gd name="T75" fmla="*/ 47 h 60"/>
                <a:gd name="T76" fmla="*/ 77 w 137"/>
                <a:gd name="T77" fmla="*/ 54 h 60"/>
                <a:gd name="T78" fmla="*/ 60 w 137"/>
                <a:gd name="T79" fmla="*/ 55 h 60"/>
                <a:gd name="T80" fmla="*/ 51 w 137"/>
                <a:gd name="T81" fmla="*/ 58 h 60"/>
                <a:gd name="T82" fmla="*/ 40 w 137"/>
                <a:gd name="T83" fmla="*/ 65 h 60"/>
                <a:gd name="T84" fmla="*/ 62 w 137"/>
                <a:gd name="T85" fmla="*/ 71 h 60"/>
                <a:gd name="T86" fmla="*/ 83 w 137"/>
                <a:gd name="T87" fmla="*/ 65 h 60"/>
                <a:gd name="T88" fmla="*/ 103 w 137"/>
                <a:gd name="T89" fmla="*/ 56 h 60"/>
                <a:gd name="T90" fmla="*/ 120 w 137"/>
                <a:gd name="T91" fmla="*/ 56 h 60"/>
                <a:gd name="T92" fmla="*/ 130 w 137"/>
                <a:gd name="T93" fmla="*/ 58 h 60"/>
                <a:gd name="T94" fmla="*/ 148 w 137"/>
                <a:gd name="T95" fmla="*/ 50 h 60"/>
                <a:gd name="T96" fmla="*/ 158 w 137"/>
                <a:gd name="T97" fmla="*/ 42 h 60"/>
                <a:gd name="T98" fmla="*/ 158 w 137"/>
                <a:gd name="T99" fmla="*/ 26 h 60"/>
                <a:gd name="T100" fmla="*/ 145 w 137"/>
                <a:gd name="T101" fmla="*/ 26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6" name="Freeform 3574"/>
            <p:cNvSpPr>
              <a:spLocks noChangeAspect="1"/>
            </p:cNvSpPr>
            <p:nvPr/>
          </p:nvSpPr>
          <p:spPr bwMode="auto">
            <a:xfrm>
              <a:off x="5727302" y="2709327"/>
              <a:ext cx="707577" cy="303927"/>
            </a:xfrm>
            <a:custGeom>
              <a:avLst/>
              <a:gdLst>
                <a:gd name="T0" fmla="*/ 92 w 88"/>
                <a:gd name="T1" fmla="*/ 0 h 42"/>
                <a:gd name="T2" fmla="*/ 104 w 88"/>
                <a:gd name="T3" fmla="*/ 7 h 42"/>
                <a:gd name="T4" fmla="*/ 103 w 88"/>
                <a:gd name="T5" fmla="*/ 10 h 42"/>
                <a:gd name="T6" fmla="*/ 95 w 88"/>
                <a:gd name="T7" fmla="*/ 12 h 42"/>
                <a:gd name="T8" fmla="*/ 92 w 88"/>
                <a:gd name="T9" fmla="*/ 12 h 42"/>
                <a:gd name="T10" fmla="*/ 94 w 88"/>
                <a:gd name="T11" fmla="*/ 20 h 42"/>
                <a:gd name="T12" fmla="*/ 88 w 88"/>
                <a:gd name="T13" fmla="*/ 20 h 42"/>
                <a:gd name="T14" fmla="*/ 91 w 88"/>
                <a:gd name="T15" fmla="*/ 25 h 42"/>
                <a:gd name="T16" fmla="*/ 79 w 88"/>
                <a:gd name="T17" fmla="*/ 26 h 42"/>
                <a:gd name="T18" fmla="*/ 74 w 88"/>
                <a:gd name="T19" fmla="*/ 35 h 42"/>
                <a:gd name="T20" fmla="*/ 67 w 88"/>
                <a:gd name="T21" fmla="*/ 37 h 42"/>
                <a:gd name="T22" fmla="*/ 62 w 88"/>
                <a:gd name="T23" fmla="*/ 31 h 42"/>
                <a:gd name="T24" fmla="*/ 66 w 88"/>
                <a:gd name="T25" fmla="*/ 25 h 42"/>
                <a:gd name="T26" fmla="*/ 68 w 88"/>
                <a:gd name="T27" fmla="*/ 21 h 42"/>
                <a:gd name="T28" fmla="*/ 62 w 88"/>
                <a:gd name="T29" fmla="*/ 23 h 42"/>
                <a:gd name="T30" fmla="*/ 56 w 88"/>
                <a:gd name="T31" fmla="*/ 29 h 42"/>
                <a:gd name="T32" fmla="*/ 51 w 88"/>
                <a:gd name="T33" fmla="*/ 30 h 42"/>
                <a:gd name="T34" fmla="*/ 56 w 88"/>
                <a:gd name="T35" fmla="*/ 36 h 42"/>
                <a:gd name="T36" fmla="*/ 48 w 88"/>
                <a:gd name="T37" fmla="*/ 39 h 42"/>
                <a:gd name="T38" fmla="*/ 45 w 88"/>
                <a:gd name="T39" fmla="*/ 38 h 42"/>
                <a:gd name="T40" fmla="*/ 44 w 88"/>
                <a:gd name="T41" fmla="*/ 36 h 42"/>
                <a:gd name="T42" fmla="*/ 43 w 88"/>
                <a:gd name="T43" fmla="*/ 38 h 42"/>
                <a:gd name="T44" fmla="*/ 37 w 88"/>
                <a:gd name="T45" fmla="*/ 48 h 42"/>
                <a:gd name="T46" fmla="*/ 29 w 88"/>
                <a:gd name="T47" fmla="*/ 48 h 42"/>
                <a:gd name="T48" fmla="*/ 29 w 88"/>
                <a:gd name="T49" fmla="*/ 38 h 42"/>
                <a:gd name="T50" fmla="*/ 26 w 88"/>
                <a:gd name="T51" fmla="*/ 37 h 42"/>
                <a:gd name="T52" fmla="*/ 23 w 88"/>
                <a:gd name="T53" fmla="*/ 45 h 42"/>
                <a:gd name="T54" fmla="*/ 19 w 88"/>
                <a:gd name="T55" fmla="*/ 45 h 42"/>
                <a:gd name="T56" fmla="*/ 12 w 88"/>
                <a:gd name="T57" fmla="*/ 42 h 42"/>
                <a:gd name="T58" fmla="*/ 5 w 88"/>
                <a:gd name="T59" fmla="*/ 46 h 42"/>
                <a:gd name="T60" fmla="*/ 0 w 88"/>
                <a:gd name="T61" fmla="*/ 43 h 42"/>
                <a:gd name="T62" fmla="*/ 5 w 88"/>
                <a:gd name="T63" fmla="*/ 36 h 42"/>
                <a:gd name="T64" fmla="*/ 14 w 88"/>
                <a:gd name="T65" fmla="*/ 32 h 42"/>
                <a:gd name="T66" fmla="*/ 19 w 88"/>
                <a:gd name="T67" fmla="*/ 33 h 42"/>
                <a:gd name="T68" fmla="*/ 26 w 88"/>
                <a:gd name="T69" fmla="*/ 25 h 42"/>
                <a:gd name="T70" fmla="*/ 37 w 88"/>
                <a:gd name="T71" fmla="*/ 20 h 42"/>
                <a:gd name="T72" fmla="*/ 51 w 88"/>
                <a:gd name="T73" fmla="*/ 11 h 42"/>
                <a:gd name="T74" fmla="*/ 56 w 88"/>
                <a:gd name="T75" fmla="*/ 6 h 42"/>
                <a:gd name="T76" fmla="*/ 67 w 88"/>
                <a:gd name="T77" fmla="*/ 5 h 42"/>
                <a:gd name="T78" fmla="*/ 74 w 88"/>
                <a:gd name="T79" fmla="*/ 5 h 42"/>
                <a:gd name="T80" fmla="*/ 81 w 88"/>
                <a:gd name="T81" fmla="*/ 8 h 42"/>
                <a:gd name="T82" fmla="*/ 86 w 88"/>
                <a:gd name="T83" fmla="*/ 7 h 42"/>
                <a:gd name="T84" fmla="*/ 86 w 88"/>
                <a:gd name="T85" fmla="*/ 2 h 42"/>
                <a:gd name="T86" fmla="*/ 92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7" name="Freeform 3575"/>
            <p:cNvSpPr>
              <a:spLocks noChangeAspect="1"/>
            </p:cNvSpPr>
            <p:nvPr/>
          </p:nvSpPr>
          <p:spPr bwMode="auto">
            <a:xfrm>
              <a:off x="6002010" y="2965265"/>
              <a:ext cx="174810" cy="103977"/>
            </a:xfrm>
            <a:custGeom>
              <a:avLst/>
              <a:gdLst>
                <a:gd name="T0" fmla="*/ 1 w 21"/>
                <a:gd name="T1" fmla="*/ 11 h 15"/>
                <a:gd name="T2" fmla="*/ 1 w 21"/>
                <a:gd name="T3" fmla="*/ 13 h 15"/>
                <a:gd name="T4" fmla="*/ 10 w 21"/>
                <a:gd name="T5" fmla="*/ 18 h 15"/>
                <a:gd name="T6" fmla="*/ 14 w 21"/>
                <a:gd name="T7" fmla="*/ 12 h 15"/>
                <a:gd name="T8" fmla="*/ 25 w 21"/>
                <a:gd name="T9" fmla="*/ 4 h 15"/>
                <a:gd name="T10" fmla="*/ 24 w 21"/>
                <a:gd name="T11" fmla="*/ 1 h 15"/>
                <a:gd name="T12" fmla="*/ 18 w 21"/>
                <a:gd name="T13" fmla="*/ 4 h 15"/>
                <a:gd name="T14" fmla="*/ 10 w 21"/>
                <a:gd name="T15" fmla="*/ 6 h 15"/>
                <a:gd name="T16" fmla="*/ 1 w 21"/>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8" name="Freeform 3577"/>
            <p:cNvSpPr>
              <a:spLocks noChangeAspect="1"/>
            </p:cNvSpPr>
            <p:nvPr/>
          </p:nvSpPr>
          <p:spPr bwMode="auto">
            <a:xfrm>
              <a:off x="6501474" y="2629346"/>
              <a:ext cx="116542" cy="71985"/>
            </a:xfrm>
            <a:custGeom>
              <a:avLst/>
              <a:gdLst>
                <a:gd name="T0" fmla="*/ 0 w 14"/>
                <a:gd name="T1" fmla="*/ 2 h 10"/>
                <a:gd name="T2" fmla="*/ 0 w 14"/>
                <a:gd name="T3" fmla="*/ 5 h 10"/>
                <a:gd name="T4" fmla="*/ 7 w 14"/>
                <a:gd name="T5" fmla="*/ 8 h 10"/>
                <a:gd name="T6" fmla="*/ 10 w 14"/>
                <a:gd name="T7" fmla="*/ 12 h 10"/>
                <a:gd name="T8" fmla="*/ 16 w 14"/>
                <a:gd name="T9" fmla="*/ 8 h 10"/>
                <a:gd name="T10" fmla="*/ 13 w 14"/>
                <a:gd name="T11" fmla="*/ 4 h 10"/>
                <a:gd name="T12" fmla="*/ 11 w 14"/>
                <a:gd name="T13" fmla="*/ 1 h 10"/>
                <a:gd name="T14" fmla="*/ 4 w 14"/>
                <a:gd name="T15" fmla="*/ 1 h 10"/>
                <a:gd name="T16" fmla="*/ 0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9" name="Freeform 3578"/>
            <p:cNvSpPr>
              <a:spLocks noChangeAspect="1"/>
            </p:cNvSpPr>
            <p:nvPr/>
          </p:nvSpPr>
          <p:spPr bwMode="auto">
            <a:xfrm>
              <a:off x="6626338" y="2605354"/>
              <a:ext cx="341303" cy="151961"/>
            </a:xfrm>
            <a:custGeom>
              <a:avLst/>
              <a:gdLst>
                <a:gd name="T0" fmla="*/ 2 w 42"/>
                <a:gd name="T1" fmla="*/ 7 h 21"/>
                <a:gd name="T2" fmla="*/ 0 w 42"/>
                <a:gd name="T3" fmla="*/ 17 h 21"/>
                <a:gd name="T4" fmla="*/ 6 w 42"/>
                <a:gd name="T5" fmla="*/ 23 h 21"/>
                <a:gd name="T6" fmla="*/ 12 w 42"/>
                <a:gd name="T7" fmla="*/ 25 h 21"/>
                <a:gd name="T8" fmla="*/ 23 w 42"/>
                <a:gd name="T9" fmla="*/ 20 h 21"/>
                <a:gd name="T10" fmla="*/ 29 w 42"/>
                <a:gd name="T11" fmla="*/ 21 h 21"/>
                <a:gd name="T12" fmla="*/ 34 w 42"/>
                <a:gd name="T13" fmla="*/ 20 h 21"/>
                <a:gd name="T14" fmla="*/ 41 w 42"/>
                <a:gd name="T15" fmla="*/ 17 h 21"/>
                <a:gd name="T16" fmla="*/ 41 w 42"/>
                <a:gd name="T17" fmla="*/ 13 h 21"/>
                <a:gd name="T18" fmla="*/ 34 w 42"/>
                <a:gd name="T19" fmla="*/ 12 h 21"/>
                <a:gd name="T20" fmla="*/ 29 w 42"/>
                <a:gd name="T21" fmla="*/ 11 h 21"/>
                <a:gd name="T22" fmla="*/ 36 w 42"/>
                <a:gd name="T23" fmla="*/ 7 h 21"/>
                <a:gd name="T24" fmla="*/ 46 w 42"/>
                <a:gd name="T25" fmla="*/ 7 h 21"/>
                <a:gd name="T26" fmla="*/ 50 w 42"/>
                <a:gd name="T27" fmla="*/ 2 h 21"/>
                <a:gd name="T28" fmla="*/ 45 w 42"/>
                <a:gd name="T29" fmla="*/ 0 h 21"/>
                <a:gd name="T30" fmla="*/ 32 w 42"/>
                <a:gd name="T31" fmla="*/ 1 h 21"/>
                <a:gd name="T32" fmla="*/ 19 w 42"/>
                <a:gd name="T33" fmla="*/ 4 h 21"/>
                <a:gd name="T34" fmla="*/ 11 w 42"/>
                <a:gd name="T35" fmla="*/ 6 h 21"/>
                <a:gd name="T36" fmla="*/ 2 w 42"/>
                <a:gd name="T37" fmla="*/ 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0" name="Freeform 3579"/>
            <p:cNvSpPr>
              <a:spLocks noChangeAspect="1"/>
            </p:cNvSpPr>
            <p:nvPr/>
          </p:nvSpPr>
          <p:spPr bwMode="auto">
            <a:xfrm>
              <a:off x="6667962" y="2493381"/>
              <a:ext cx="324649" cy="95977"/>
            </a:xfrm>
            <a:custGeom>
              <a:avLst/>
              <a:gdLst>
                <a:gd name="T0" fmla="*/ 42 w 40"/>
                <a:gd name="T1" fmla="*/ 1 h 13"/>
                <a:gd name="T2" fmla="*/ 47 w 40"/>
                <a:gd name="T3" fmla="*/ 7 h 13"/>
                <a:gd name="T4" fmla="*/ 47 w 40"/>
                <a:gd name="T5" fmla="*/ 15 h 13"/>
                <a:gd name="T6" fmla="*/ 42 w 40"/>
                <a:gd name="T7" fmla="*/ 15 h 13"/>
                <a:gd name="T8" fmla="*/ 36 w 40"/>
                <a:gd name="T9" fmla="*/ 15 h 13"/>
                <a:gd name="T10" fmla="*/ 29 w 40"/>
                <a:gd name="T11" fmla="*/ 12 h 13"/>
                <a:gd name="T12" fmla="*/ 25 w 40"/>
                <a:gd name="T13" fmla="*/ 16 h 13"/>
                <a:gd name="T14" fmla="*/ 20 w 40"/>
                <a:gd name="T15" fmla="*/ 15 h 13"/>
                <a:gd name="T16" fmla="*/ 16 w 40"/>
                <a:gd name="T17" fmla="*/ 11 h 13"/>
                <a:gd name="T18" fmla="*/ 7 w 40"/>
                <a:gd name="T19" fmla="*/ 15 h 13"/>
                <a:gd name="T20" fmla="*/ 1 w 40"/>
                <a:gd name="T21" fmla="*/ 15 h 13"/>
                <a:gd name="T22" fmla="*/ 2 w 40"/>
                <a:gd name="T23" fmla="*/ 10 h 13"/>
                <a:gd name="T24" fmla="*/ 18 w 40"/>
                <a:gd name="T25" fmla="*/ 6 h 13"/>
                <a:gd name="T26" fmla="*/ 25 w 40"/>
                <a:gd name="T27" fmla="*/ 6 h 13"/>
                <a:gd name="T28" fmla="*/ 34 w 40"/>
                <a:gd name="T29" fmla="*/ 1 h 13"/>
                <a:gd name="T30" fmla="*/ 42 w 40"/>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1" name="Freeform 3580"/>
            <p:cNvSpPr>
              <a:spLocks noChangeAspect="1"/>
            </p:cNvSpPr>
            <p:nvPr/>
          </p:nvSpPr>
          <p:spPr bwMode="auto">
            <a:xfrm>
              <a:off x="7209046" y="3069242"/>
              <a:ext cx="124869" cy="79981"/>
            </a:xfrm>
            <a:custGeom>
              <a:avLst/>
              <a:gdLst>
                <a:gd name="T0" fmla="*/ 8 w 15"/>
                <a:gd name="T1" fmla="*/ 1 h 12"/>
                <a:gd name="T2" fmla="*/ 14 w 15"/>
                <a:gd name="T3" fmla="*/ 1 h 12"/>
                <a:gd name="T4" fmla="*/ 17 w 15"/>
                <a:gd name="T5" fmla="*/ 9 h 12"/>
                <a:gd name="T6" fmla="*/ 11 w 15"/>
                <a:gd name="T7" fmla="*/ 14 h 12"/>
                <a:gd name="T8" fmla="*/ 5 w 15"/>
                <a:gd name="T9" fmla="*/ 12 h 12"/>
                <a:gd name="T10" fmla="*/ 0 w 15"/>
                <a:gd name="T11" fmla="*/ 9 h 12"/>
                <a:gd name="T12" fmla="*/ 5 w 15"/>
                <a:gd name="T13" fmla="*/ 2 h 12"/>
                <a:gd name="T14" fmla="*/ 8 w 15"/>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2" name="Freeform 3581"/>
            <p:cNvSpPr>
              <a:spLocks noChangeAspect="1"/>
            </p:cNvSpPr>
            <p:nvPr/>
          </p:nvSpPr>
          <p:spPr bwMode="auto">
            <a:xfrm>
              <a:off x="7258993" y="2669339"/>
              <a:ext cx="116542" cy="119969"/>
            </a:xfrm>
            <a:custGeom>
              <a:avLst/>
              <a:gdLst>
                <a:gd name="T0" fmla="*/ 4 w 15"/>
                <a:gd name="T1" fmla="*/ 1 h 17"/>
                <a:gd name="T2" fmla="*/ 12 w 15"/>
                <a:gd name="T3" fmla="*/ 7 h 17"/>
                <a:gd name="T4" fmla="*/ 18 w 15"/>
                <a:gd name="T5" fmla="*/ 15 h 17"/>
                <a:gd name="T6" fmla="*/ 12 w 15"/>
                <a:gd name="T7" fmla="*/ 19 h 17"/>
                <a:gd name="T8" fmla="*/ 6 w 15"/>
                <a:gd name="T9" fmla="*/ 13 h 17"/>
                <a:gd name="T10" fmla="*/ 0 w 15"/>
                <a:gd name="T11" fmla="*/ 4 h 17"/>
                <a:gd name="T12" fmla="*/ 0 w 15"/>
                <a:gd name="T13" fmla="*/ 1 h 17"/>
                <a:gd name="T14" fmla="*/ 4 w 1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3" name="Freeform 3582"/>
            <p:cNvSpPr>
              <a:spLocks noChangeAspect="1"/>
            </p:cNvSpPr>
            <p:nvPr/>
          </p:nvSpPr>
          <p:spPr bwMode="auto">
            <a:xfrm>
              <a:off x="7300617" y="2845296"/>
              <a:ext cx="158161" cy="71980"/>
            </a:xfrm>
            <a:custGeom>
              <a:avLst/>
              <a:gdLst>
                <a:gd name="T0" fmla="*/ 13 w 19"/>
                <a:gd name="T1" fmla="*/ 2 h 10"/>
                <a:gd name="T2" fmla="*/ 22 w 19"/>
                <a:gd name="T3" fmla="*/ 10 h 10"/>
                <a:gd name="T4" fmla="*/ 16 w 19"/>
                <a:gd name="T5" fmla="*/ 12 h 10"/>
                <a:gd name="T6" fmla="*/ 7 w 19"/>
                <a:gd name="T7" fmla="*/ 10 h 10"/>
                <a:gd name="T8" fmla="*/ 1 w 19"/>
                <a:gd name="T9" fmla="*/ 2 h 10"/>
                <a:gd name="T10" fmla="*/ 13 w 19"/>
                <a:gd name="T11" fmla="*/ 2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4" name="Freeform 3583"/>
            <p:cNvSpPr>
              <a:spLocks noChangeAspect="1"/>
            </p:cNvSpPr>
            <p:nvPr/>
          </p:nvSpPr>
          <p:spPr bwMode="auto">
            <a:xfrm>
              <a:off x="7317266" y="2917276"/>
              <a:ext cx="174810" cy="47988"/>
            </a:xfrm>
            <a:custGeom>
              <a:avLst/>
              <a:gdLst>
                <a:gd name="T0" fmla="*/ 24 w 21"/>
                <a:gd name="T1" fmla="*/ 0 h 6"/>
                <a:gd name="T2" fmla="*/ 26 w 21"/>
                <a:gd name="T3" fmla="*/ 1 h 6"/>
                <a:gd name="T4" fmla="*/ 20 w 21"/>
                <a:gd name="T5" fmla="*/ 6 h 6"/>
                <a:gd name="T6" fmla="*/ 7 w 21"/>
                <a:gd name="T7" fmla="*/ 7 h 6"/>
                <a:gd name="T8" fmla="*/ 1 w 21"/>
                <a:gd name="T9" fmla="*/ 6 h 6"/>
                <a:gd name="T10" fmla="*/ 1 w 21"/>
                <a:gd name="T11" fmla="*/ 2 h 6"/>
                <a:gd name="T12" fmla="*/ 15 w 21"/>
                <a:gd name="T13" fmla="*/ 1 h 6"/>
                <a:gd name="T14" fmla="*/ 24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5" name="Freeform 3584"/>
            <p:cNvSpPr>
              <a:spLocks noChangeAspect="1"/>
            </p:cNvSpPr>
            <p:nvPr/>
          </p:nvSpPr>
          <p:spPr bwMode="auto">
            <a:xfrm>
              <a:off x="7342237" y="2965265"/>
              <a:ext cx="158166" cy="39993"/>
            </a:xfrm>
            <a:custGeom>
              <a:avLst/>
              <a:gdLst>
                <a:gd name="T0" fmla="*/ 10 w 19"/>
                <a:gd name="T1" fmla="*/ 2 h 6"/>
                <a:gd name="T2" fmla="*/ 18 w 19"/>
                <a:gd name="T3" fmla="*/ 0 h 6"/>
                <a:gd name="T4" fmla="*/ 22 w 19"/>
                <a:gd name="T5" fmla="*/ 1 h 6"/>
                <a:gd name="T6" fmla="*/ 12 w 19"/>
                <a:gd name="T7" fmla="*/ 4 h 6"/>
                <a:gd name="T8" fmla="*/ 5 w 19"/>
                <a:gd name="T9" fmla="*/ 7 h 6"/>
                <a:gd name="T10" fmla="*/ 1 w 19"/>
                <a:gd name="T11" fmla="*/ 5 h 6"/>
                <a:gd name="T12" fmla="*/ 10 w 19"/>
                <a:gd name="T13" fmla="*/ 2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6" name="Freeform 3585"/>
            <p:cNvSpPr>
              <a:spLocks noChangeAspect="1"/>
            </p:cNvSpPr>
            <p:nvPr/>
          </p:nvSpPr>
          <p:spPr bwMode="auto">
            <a:xfrm>
              <a:off x="7400510" y="2981261"/>
              <a:ext cx="108215" cy="55989"/>
            </a:xfrm>
            <a:custGeom>
              <a:avLst/>
              <a:gdLst>
                <a:gd name="T0" fmla="*/ 0 w 14"/>
                <a:gd name="T1" fmla="*/ 6 h 7"/>
                <a:gd name="T2" fmla="*/ 5 w 14"/>
                <a:gd name="T3" fmla="*/ 8 h 7"/>
                <a:gd name="T4" fmla="*/ 11 w 14"/>
                <a:gd name="T5" fmla="*/ 4 h 7"/>
                <a:gd name="T6" fmla="*/ 17 w 14"/>
                <a:gd name="T7" fmla="*/ 1 h 7"/>
                <a:gd name="T8" fmla="*/ 15 w 14"/>
                <a:gd name="T9" fmla="*/ 0 h 7"/>
                <a:gd name="T10" fmla="*/ 5 w 14"/>
                <a:gd name="T11" fmla="*/ 3 h 7"/>
                <a:gd name="T12" fmla="*/ 0 w 14"/>
                <a:gd name="T13" fmla="*/ 6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7" name="Freeform 3586"/>
            <p:cNvSpPr>
              <a:spLocks noChangeAspect="1"/>
            </p:cNvSpPr>
            <p:nvPr/>
          </p:nvSpPr>
          <p:spPr bwMode="auto">
            <a:xfrm>
              <a:off x="7433808" y="2861292"/>
              <a:ext cx="474488" cy="287931"/>
            </a:xfrm>
            <a:custGeom>
              <a:avLst/>
              <a:gdLst>
                <a:gd name="T0" fmla="*/ 26 w 59"/>
                <a:gd name="T1" fmla="*/ 34 h 40"/>
                <a:gd name="T2" fmla="*/ 24 w 59"/>
                <a:gd name="T3" fmla="*/ 37 h 40"/>
                <a:gd name="T4" fmla="*/ 28 w 59"/>
                <a:gd name="T5" fmla="*/ 40 h 40"/>
                <a:gd name="T6" fmla="*/ 24 w 59"/>
                <a:gd name="T7" fmla="*/ 41 h 40"/>
                <a:gd name="T8" fmla="*/ 25 w 59"/>
                <a:gd name="T9" fmla="*/ 47 h 40"/>
                <a:gd name="T10" fmla="*/ 31 w 59"/>
                <a:gd name="T11" fmla="*/ 47 h 40"/>
                <a:gd name="T12" fmla="*/ 36 w 59"/>
                <a:gd name="T13" fmla="*/ 44 h 40"/>
                <a:gd name="T14" fmla="*/ 40 w 59"/>
                <a:gd name="T15" fmla="*/ 47 h 40"/>
                <a:gd name="T16" fmla="*/ 46 w 59"/>
                <a:gd name="T17" fmla="*/ 47 h 40"/>
                <a:gd name="T18" fmla="*/ 55 w 59"/>
                <a:gd name="T19" fmla="*/ 46 h 40"/>
                <a:gd name="T20" fmla="*/ 55 w 59"/>
                <a:gd name="T21" fmla="*/ 42 h 40"/>
                <a:gd name="T22" fmla="*/ 60 w 59"/>
                <a:gd name="T23" fmla="*/ 43 h 40"/>
                <a:gd name="T24" fmla="*/ 58 w 59"/>
                <a:gd name="T25" fmla="*/ 38 h 40"/>
                <a:gd name="T26" fmla="*/ 58 w 59"/>
                <a:gd name="T27" fmla="*/ 34 h 40"/>
                <a:gd name="T28" fmla="*/ 61 w 59"/>
                <a:gd name="T29" fmla="*/ 31 h 40"/>
                <a:gd name="T30" fmla="*/ 66 w 59"/>
                <a:gd name="T31" fmla="*/ 35 h 40"/>
                <a:gd name="T32" fmla="*/ 69 w 59"/>
                <a:gd name="T33" fmla="*/ 29 h 40"/>
                <a:gd name="T34" fmla="*/ 65 w 59"/>
                <a:gd name="T35" fmla="*/ 25 h 40"/>
                <a:gd name="T36" fmla="*/ 69 w 59"/>
                <a:gd name="T37" fmla="*/ 17 h 40"/>
                <a:gd name="T38" fmla="*/ 70 w 59"/>
                <a:gd name="T39" fmla="*/ 11 h 40"/>
                <a:gd name="T40" fmla="*/ 71 w 59"/>
                <a:gd name="T41" fmla="*/ 5 h 40"/>
                <a:gd name="T42" fmla="*/ 65 w 59"/>
                <a:gd name="T43" fmla="*/ 0 h 40"/>
                <a:gd name="T44" fmla="*/ 60 w 59"/>
                <a:gd name="T45" fmla="*/ 1 h 40"/>
                <a:gd name="T46" fmla="*/ 57 w 59"/>
                <a:gd name="T47" fmla="*/ 6 h 40"/>
                <a:gd name="T48" fmla="*/ 47 w 59"/>
                <a:gd name="T49" fmla="*/ 1 h 40"/>
                <a:gd name="T50" fmla="*/ 34 w 59"/>
                <a:gd name="T51" fmla="*/ 2 h 40"/>
                <a:gd name="T52" fmla="*/ 31 w 59"/>
                <a:gd name="T53" fmla="*/ 7 h 40"/>
                <a:gd name="T54" fmla="*/ 36 w 59"/>
                <a:gd name="T55" fmla="*/ 8 h 40"/>
                <a:gd name="T56" fmla="*/ 35 w 59"/>
                <a:gd name="T57" fmla="*/ 12 h 40"/>
                <a:gd name="T58" fmla="*/ 41 w 59"/>
                <a:gd name="T59" fmla="*/ 12 h 40"/>
                <a:gd name="T60" fmla="*/ 39 w 59"/>
                <a:gd name="T61" fmla="*/ 17 h 40"/>
                <a:gd name="T62" fmla="*/ 42 w 59"/>
                <a:gd name="T63" fmla="*/ 22 h 40"/>
                <a:gd name="T64" fmla="*/ 32 w 59"/>
                <a:gd name="T65" fmla="*/ 18 h 40"/>
                <a:gd name="T66" fmla="*/ 26 w 59"/>
                <a:gd name="T67" fmla="*/ 8 h 40"/>
                <a:gd name="T68" fmla="*/ 18 w 59"/>
                <a:gd name="T69" fmla="*/ 6 h 40"/>
                <a:gd name="T70" fmla="*/ 13 w 59"/>
                <a:gd name="T71" fmla="*/ 12 h 40"/>
                <a:gd name="T72" fmla="*/ 19 w 59"/>
                <a:gd name="T73" fmla="*/ 14 h 40"/>
                <a:gd name="T74" fmla="*/ 16 w 59"/>
                <a:gd name="T75" fmla="*/ 18 h 40"/>
                <a:gd name="T76" fmla="*/ 20 w 59"/>
                <a:gd name="T77" fmla="*/ 18 h 40"/>
                <a:gd name="T78" fmla="*/ 22 w 59"/>
                <a:gd name="T79" fmla="*/ 24 h 40"/>
                <a:gd name="T80" fmla="*/ 14 w 59"/>
                <a:gd name="T81" fmla="*/ 23 h 40"/>
                <a:gd name="T82" fmla="*/ 7 w 59"/>
                <a:gd name="T83" fmla="*/ 28 h 40"/>
                <a:gd name="T84" fmla="*/ 1 w 59"/>
                <a:gd name="T85" fmla="*/ 29 h 40"/>
                <a:gd name="T86" fmla="*/ 1 w 59"/>
                <a:gd name="T87" fmla="*/ 34 h 40"/>
                <a:gd name="T88" fmla="*/ 13 w 59"/>
                <a:gd name="T89" fmla="*/ 31 h 40"/>
                <a:gd name="T90" fmla="*/ 18 w 59"/>
                <a:gd name="T91" fmla="*/ 29 h 40"/>
                <a:gd name="T92" fmla="*/ 26 w 59"/>
                <a:gd name="T93" fmla="*/ 29 h 40"/>
                <a:gd name="T94" fmla="*/ 34 w 59"/>
                <a:gd name="T95" fmla="*/ 26 h 40"/>
                <a:gd name="T96" fmla="*/ 43 w 59"/>
                <a:gd name="T97" fmla="*/ 26 h 40"/>
                <a:gd name="T98" fmla="*/ 39 w 59"/>
                <a:gd name="T99" fmla="*/ 29 h 40"/>
                <a:gd name="T100" fmla="*/ 34 w 59"/>
                <a:gd name="T101" fmla="*/ 32 h 40"/>
                <a:gd name="T102" fmla="*/ 26 w 59"/>
                <a:gd name="T103" fmla="*/ 3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8" name="Freeform 3587"/>
            <p:cNvSpPr>
              <a:spLocks noChangeAspect="1"/>
            </p:cNvSpPr>
            <p:nvPr/>
          </p:nvSpPr>
          <p:spPr bwMode="auto">
            <a:xfrm>
              <a:off x="7583647" y="2845296"/>
              <a:ext cx="108215" cy="39988"/>
            </a:xfrm>
            <a:custGeom>
              <a:avLst/>
              <a:gdLst>
                <a:gd name="T0" fmla="*/ 0 w 13"/>
                <a:gd name="T1" fmla="*/ 5 h 5"/>
                <a:gd name="T2" fmla="*/ 0 w 13"/>
                <a:gd name="T3" fmla="*/ 6 h 5"/>
                <a:gd name="T4" fmla="*/ 6 w 13"/>
                <a:gd name="T5" fmla="*/ 6 h 5"/>
                <a:gd name="T6" fmla="*/ 15 w 13"/>
                <a:gd name="T7" fmla="*/ 1 h 5"/>
                <a:gd name="T8" fmla="*/ 12 w 13"/>
                <a:gd name="T9" fmla="*/ 1 h 5"/>
                <a:gd name="T10" fmla="*/ 6 w 13"/>
                <a:gd name="T11" fmla="*/ 1 h 5"/>
                <a:gd name="T12" fmla="*/ 4 w 13"/>
                <a:gd name="T13" fmla="*/ 4 h 5"/>
                <a:gd name="T14" fmla="*/ 0 w 13"/>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9" name="Freeform 3588"/>
            <p:cNvSpPr>
              <a:spLocks noChangeAspect="1"/>
            </p:cNvSpPr>
            <p:nvPr/>
          </p:nvSpPr>
          <p:spPr bwMode="auto">
            <a:xfrm>
              <a:off x="7575320" y="2637346"/>
              <a:ext cx="124869" cy="39988"/>
            </a:xfrm>
            <a:custGeom>
              <a:avLst/>
              <a:gdLst>
                <a:gd name="T0" fmla="*/ 0 w 16"/>
                <a:gd name="T1" fmla="*/ 4 h 6"/>
                <a:gd name="T2" fmla="*/ 6 w 16"/>
                <a:gd name="T3" fmla="*/ 7 h 6"/>
                <a:gd name="T4" fmla="*/ 13 w 16"/>
                <a:gd name="T5" fmla="*/ 4 h 6"/>
                <a:gd name="T6" fmla="*/ 18 w 16"/>
                <a:gd name="T7" fmla="*/ 5 h 6"/>
                <a:gd name="T8" fmla="*/ 12 w 16"/>
                <a:gd name="T9" fmla="*/ 1 h 6"/>
                <a:gd name="T10" fmla="*/ 6 w 16"/>
                <a:gd name="T11" fmla="*/ 1 h 6"/>
                <a:gd name="T12" fmla="*/ 0 w 16"/>
                <a:gd name="T13" fmla="*/ 4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0" name="Freeform 3589"/>
            <p:cNvSpPr>
              <a:spLocks noChangeAspect="1"/>
            </p:cNvSpPr>
            <p:nvPr/>
          </p:nvSpPr>
          <p:spPr bwMode="auto">
            <a:xfrm>
              <a:off x="7342237" y="2373408"/>
              <a:ext cx="524440" cy="303927"/>
            </a:xfrm>
            <a:custGeom>
              <a:avLst/>
              <a:gdLst>
                <a:gd name="T0" fmla="*/ 68 w 65"/>
                <a:gd name="T1" fmla="*/ 33 h 42"/>
                <a:gd name="T2" fmla="*/ 77 w 65"/>
                <a:gd name="T3" fmla="*/ 39 h 42"/>
                <a:gd name="T4" fmla="*/ 73 w 65"/>
                <a:gd name="T5" fmla="*/ 45 h 42"/>
                <a:gd name="T6" fmla="*/ 62 w 65"/>
                <a:gd name="T7" fmla="*/ 49 h 42"/>
                <a:gd name="T8" fmla="*/ 56 w 65"/>
                <a:gd name="T9" fmla="*/ 44 h 42"/>
                <a:gd name="T10" fmla="*/ 52 w 65"/>
                <a:gd name="T11" fmla="*/ 36 h 42"/>
                <a:gd name="T12" fmla="*/ 44 w 65"/>
                <a:gd name="T13" fmla="*/ 35 h 42"/>
                <a:gd name="T14" fmla="*/ 34 w 65"/>
                <a:gd name="T15" fmla="*/ 35 h 42"/>
                <a:gd name="T16" fmla="*/ 29 w 65"/>
                <a:gd name="T17" fmla="*/ 31 h 42"/>
                <a:gd name="T18" fmla="*/ 16 w 65"/>
                <a:gd name="T19" fmla="*/ 36 h 42"/>
                <a:gd name="T20" fmla="*/ 6 w 65"/>
                <a:gd name="T21" fmla="*/ 30 h 42"/>
                <a:gd name="T22" fmla="*/ 8 w 65"/>
                <a:gd name="T23" fmla="*/ 25 h 42"/>
                <a:gd name="T24" fmla="*/ 19 w 65"/>
                <a:gd name="T25" fmla="*/ 27 h 42"/>
                <a:gd name="T26" fmla="*/ 26 w 65"/>
                <a:gd name="T27" fmla="*/ 27 h 42"/>
                <a:gd name="T28" fmla="*/ 25 w 65"/>
                <a:gd name="T29" fmla="*/ 23 h 42"/>
                <a:gd name="T30" fmla="*/ 28 w 65"/>
                <a:gd name="T31" fmla="*/ 20 h 42"/>
                <a:gd name="T32" fmla="*/ 18 w 65"/>
                <a:gd name="T33" fmla="*/ 19 h 42"/>
                <a:gd name="T34" fmla="*/ 20 w 65"/>
                <a:gd name="T35" fmla="*/ 15 h 42"/>
                <a:gd name="T36" fmla="*/ 16 w 65"/>
                <a:gd name="T37" fmla="*/ 15 h 42"/>
                <a:gd name="T38" fmla="*/ 10 w 65"/>
                <a:gd name="T39" fmla="*/ 19 h 42"/>
                <a:gd name="T40" fmla="*/ 11 w 65"/>
                <a:gd name="T41" fmla="*/ 13 h 42"/>
                <a:gd name="T42" fmla="*/ 10 w 65"/>
                <a:gd name="T43" fmla="*/ 12 h 42"/>
                <a:gd name="T44" fmla="*/ 5 w 65"/>
                <a:gd name="T45" fmla="*/ 15 h 42"/>
                <a:gd name="T46" fmla="*/ 0 w 65"/>
                <a:gd name="T47" fmla="*/ 8 h 42"/>
                <a:gd name="T48" fmla="*/ 6 w 65"/>
                <a:gd name="T49" fmla="*/ 5 h 42"/>
                <a:gd name="T50" fmla="*/ 6 w 65"/>
                <a:gd name="T51" fmla="*/ 1 h 42"/>
                <a:gd name="T52" fmla="*/ 13 w 65"/>
                <a:gd name="T53" fmla="*/ 5 h 42"/>
                <a:gd name="T54" fmla="*/ 24 w 65"/>
                <a:gd name="T55" fmla="*/ 0 h 42"/>
                <a:gd name="T56" fmla="*/ 35 w 65"/>
                <a:gd name="T57" fmla="*/ 2 h 42"/>
                <a:gd name="T58" fmla="*/ 38 w 65"/>
                <a:gd name="T59" fmla="*/ 11 h 42"/>
                <a:gd name="T60" fmla="*/ 40 w 65"/>
                <a:gd name="T61" fmla="*/ 14 h 42"/>
                <a:gd name="T62" fmla="*/ 48 w 65"/>
                <a:gd name="T63" fmla="*/ 11 h 42"/>
                <a:gd name="T64" fmla="*/ 56 w 65"/>
                <a:gd name="T65" fmla="*/ 17 h 42"/>
                <a:gd name="T66" fmla="*/ 56 w 65"/>
                <a:gd name="T67" fmla="*/ 20 h 42"/>
                <a:gd name="T68" fmla="*/ 66 w 65"/>
                <a:gd name="T69" fmla="*/ 19 h 42"/>
                <a:gd name="T70" fmla="*/ 71 w 65"/>
                <a:gd name="T71" fmla="*/ 26 h 42"/>
                <a:gd name="T72" fmla="*/ 68 w 65"/>
                <a:gd name="T73" fmla="*/ 33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1" name="Freeform 3590"/>
            <p:cNvSpPr>
              <a:spLocks noChangeAspect="1"/>
            </p:cNvSpPr>
            <p:nvPr/>
          </p:nvSpPr>
          <p:spPr bwMode="auto">
            <a:xfrm>
              <a:off x="7916623" y="2237443"/>
              <a:ext cx="124863" cy="103972"/>
            </a:xfrm>
            <a:custGeom>
              <a:avLst/>
              <a:gdLst>
                <a:gd name="T0" fmla="*/ 6 w 15"/>
                <a:gd name="T1" fmla="*/ 1 h 13"/>
                <a:gd name="T2" fmla="*/ 1 w 15"/>
                <a:gd name="T3" fmla="*/ 10 h 13"/>
                <a:gd name="T4" fmla="*/ 8 w 15"/>
                <a:gd name="T5" fmla="*/ 12 h 13"/>
                <a:gd name="T6" fmla="*/ 12 w 15"/>
                <a:gd name="T7" fmla="*/ 16 h 13"/>
                <a:gd name="T8" fmla="*/ 16 w 15"/>
                <a:gd name="T9" fmla="*/ 12 h 13"/>
                <a:gd name="T10" fmla="*/ 16 w 15"/>
                <a:gd name="T11" fmla="*/ 4 h 13"/>
                <a:gd name="T12" fmla="*/ 10 w 15"/>
                <a:gd name="T13" fmla="*/ 4 h 13"/>
                <a:gd name="T14" fmla="*/ 6 w 15"/>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2" name="Freeform 3591"/>
            <p:cNvSpPr>
              <a:spLocks noChangeAspect="1"/>
            </p:cNvSpPr>
            <p:nvPr/>
          </p:nvSpPr>
          <p:spPr bwMode="auto">
            <a:xfrm>
              <a:off x="7949921" y="2469384"/>
              <a:ext cx="283030" cy="207950"/>
            </a:xfrm>
            <a:custGeom>
              <a:avLst/>
              <a:gdLst>
                <a:gd name="T0" fmla="*/ 6 w 35"/>
                <a:gd name="T1" fmla="*/ 0 h 29"/>
                <a:gd name="T2" fmla="*/ 22 w 35"/>
                <a:gd name="T3" fmla="*/ 5 h 29"/>
                <a:gd name="T4" fmla="*/ 28 w 35"/>
                <a:gd name="T5" fmla="*/ 8 h 29"/>
                <a:gd name="T6" fmla="*/ 34 w 35"/>
                <a:gd name="T7" fmla="*/ 11 h 29"/>
                <a:gd name="T8" fmla="*/ 41 w 35"/>
                <a:gd name="T9" fmla="*/ 16 h 29"/>
                <a:gd name="T10" fmla="*/ 36 w 35"/>
                <a:gd name="T11" fmla="*/ 21 h 29"/>
                <a:gd name="T12" fmla="*/ 37 w 35"/>
                <a:gd name="T13" fmla="*/ 28 h 29"/>
                <a:gd name="T14" fmla="*/ 24 w 35"/>
                <a:gd name="T15" fmla="*/ 33 h 29"/>
                <a:gd name="T16" fmla="*/ 18 w 35"/>
                <a:gd name="T17" fmla="*/ 30 h 29"/>
                <a:gd name="T18" fmla="*/ 10 w 35"/>
                <a:gd name="T19" fmla="*/ 35 h 29"/>
                <a:gd name="T20" fmla="*/ 8 w 35"/>
                <a:gd name="T21" fmla="*/ 29 h 29"/>
                <a:gd name="T22" fmla="*/ 4 w 35"/>
                <a:gd name="T23" fmla="*/ 24 h 29"/>
                <a:gd name="T24" fmla="*/ 0 w 35"/>
                <a:gd name="T25" fmla="*/ 12 h 29"/>
                <a:gd name="T26" fmla="*/ 2 w 35"/>
                <a:gd name="T27" fmla="*/ 2 h 29"/>
                <a:gd name="T28" fmla="*/ 6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3" name="Freeform 3592"/>
            <p:cNvSpPr>
              <a:spLocks noChangeAspect="1"/>
            </p:cNvSpPr>
            <p:nvPr/>
          </p:nvSpPr>
          <p:spPr bwMode="auto">
            <a:xfrm>
              <a:off x="8074784" y="2685335"/>
              <a:ext cx="283030" cy="71980"/>
            </a:xfrm>
            <a:custGeom>
              <a:avLst/>
              <a:gdLst>
                <a:gd name="T0" fmla="*/ 11 w 35"/>
                <a:gd name="T1" fmla="*/ 0 h 9"/>
                <a:gd name="T2" fmla="*/ 1 w 35"/>
                <a:gd name="T3" fmla="*/ 2 h 9"/>
                <a:gd name="T4" fmla="*/ 2 w 35"/>
                <a:gd name="T5" fmla="*/ 9 h 9"/>
                <a:gd name="T6" fmla="*/ 22 w 35"/>
                <a:gd name="T7" fmla="*/ 9 h 9"/>
                <a:gd name="T8" fmla="*/ 35 w 35"/>
                <a:gd name="T9" fmla="*/ 10 h 9"/>
                <a:gd name="T10" fmla="*/ 38 w 35"/>
                <a:gd name="T11" fmla="*/ 5 h 9"/>
                <a:gd name="T12" fmla="*/ 41 w 35"/>
                <a:gd name="T13" fmla="*/ 2 h 9"/>
                <a:gd name="T14" fmla="*/ 36 w 35"/>
                <a:gd name="T15" fmla="*/ 0 h 9"/>
                <a:gd name="T16" fmla="*/ 30 w 35"/>
                <a:gd name="T17" fmla="*/ 1 h 9"/>
                <a:gd name="T18" fmla="*/ 16 w 35"/>
                <a:gd name="T19" fmla="*/ 0 h 9"/>
                <a:gd name="T20" fmla="*/ 11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4" name="Freeform 3593"/>
            <p:cNvSpPr>
              <a:spLocks noChangeAspect="1"/>
            </p:cNvSpPr>
            <p:nvPr/>
          </p:nvSpPr>
          <p:spPr bwMode="auto">
            <a:xfrm>
              <a:off x="8515980" y="2701331"/>
              <a:ext cx="99893" cy="71980"/>
            </a:xfrm>
            <a:custGeom>
              <a:avLst/>
              <a:gdLst>
                <a:gd name="T0" fmla="*/ 4 w 12"/>
                <a:gd name="T1" fmla="*/ 1 h 9"/>
                <a:gd name="T2" fmla="*/ 0 w 12"/>
                <a:gd name="T3" fmla="*/ 5 h 9"/>
                <a:gd name="T4" fmla="*/ 5 w 12"/>
                <a:gd name="T5" fmla="*/ 10 h 9"/>
                <a:gd name="T6" fmla="*/ 11 w 12"/>
                <a:gd name="T7" fmla="*/ 10 h 9"/>
                <a:gd name="T8" fmla="*/ 14 w 12"/>
                <a:gd name="T9" fmla="*/ 4 h 9"/>
                <a:gd name="T10" fmla="*/ 8 w 12"/>
                <a:gd name="T11" fmla="*/ 2 h 9"/>
                <a:gd name="T12" fmla="*/ 4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5" name="Freeform 3594"/>
            <p:cNvSpPr>
              <a:spLocks noChangeAspect="1"/>
            </p:cNvSpPr>
            <p:nvPr/>
          </p:nvSpPr>
          <p:spPr bwMode="auto">
            <a:xfrm>
              <a:off x="7974891" y="2797308"/>
              <a:ext cx="1415149" cy="463888"/>
            </a:xfrm>
            <a:custGeom>
              <a:avLst/>
              <a:gdLst>
                <a:gd name="T0" fmla="*/ 205 w 177"/>
                <a:gd name="T1" fmla="*/ 42 h 63"/>
                <a:gd name="T2" fmla="*/ 210 w 177"/>
                <a:gd name="T3" fmla="*/ 51 h 63"/>
                <a:gd name="T4" fmla="*/ 202 w 177"/>
                <a:gd name="T5" fmla="*/ 59 h 63"/>
                <a:gd name="T6" fmla="*/ 210 w 177"/>
                <a:gd name="T7" fmla="*/ 62 h 63"/>
                <a:gd name="T8" fmla="*/ 200 w 177"/>
                <a:gd name="T9" fmla="*/ 62 h 63"/>
                <a:gd name="T10" fmla="*/ 201 w 177"/>
                <a:gd name="T11" fmla="*/ 70 h 63"/>
                <a:gd name="T12" fmla="*/ 187 w 177"/>
                <a:gd name="T13" fmla="*/ 69 h 63"/>
                <a:gd name="T14" fmla="*/ 168 w 177"/>
                <a:gd name="T15" fmla="*/ 72 h 63"/>
                <a:gd name="T16" fmla="*/ 158 w 177"/>
                <a:gd name="T17" fmla="*/ 71 h 63"/>
                <a:gd name="T18" fmla="*/ 140 w 177"/>
                <a:gd name="T19" fmla="*/ 71 h 63"/>
                <a:gd name="T20" fmla="*/ 135 w 177"/>
                <a:gd name="T21" fmla="*/ 71 h 63"/>
                <a:gd name="T22" fmla="*/ 128 w 177"/>
                <a:gd name="T23" fmla="*/ 74 h 63"/>
                <a:gd name="T24" fmla="*/ 121 w 177"/>
                <a:gd name="T25" fmla="*/ 72 h 63"/>
                <a:gd name="T26" fmla="*/ 115 w 177"/>
                <a:gd name="T27" fmla="*/ 74 h 63"/>
                <a:gd name="T28" fmla="*/ 93 w 177"/>
                <a:gd name="T29" fmla="*/ 63 h 63"/>
                <a:gd name="T30" fmla="*/ 86 w 177"/>
                <a:gd name="T31" fmla="*/ 65 h 63"/>
                <a:gd name="T32" fmla="*/ 72 w 177"/>
                <a:gd name="T33" fmla="*/ 70 h 63"/>
                <a:gd name="T34" fmla="*/ 60 w 177"/>
                <a:gd name="T35" fmla="*/ 69 h 63"/>
                <a:gd name="T36" fmla="*/ 50 w 177"/>
                <a:gd name="T37" fmla="*/ 55 h 63"/>
                <a:gd name="T38" fmla="*/ 50 w 177"/>
                <a:gd name="T39" fmla="*/ 52 h 63"/>
                <a:gd name="T40" fmla="*/ 56 w 177"/>
                <a:gd name="T41" fmla="*/ 41 h 63"/>
                <a:gd name="T42" fmla="*/ 50 w 177"/>
                <a:gd name="T43" fmla="*/ 29 h 63"/>
                <a:gd name="T44" fmla="*/ 42 w 177"/>
                <a:gd name="T45" fmla="*/ 24 h 63"/>
                <a:gd name="T46" fmla="*/ 20 w 177"/>
                <a:gd name="T47" fmla="*/ 24 h 63"/>
                <a:gd name="T48" fmla="*/ 22 w 177"/>
                <a:gd name="T49" fmla="*/ 19 h 63"/>
                <a:gd name="T50" fmla="*/ 8 w 177"/>
                <a:gd name="T51" fmla="*/ 16 h 63"/>
                <a:gd name="T52" fmla="*/ 4 w 177"/>
                <a:gd name="T53" fmla="*/ 13 h 63"/>
                <a:gd name="T54" fmla="*/ 6 w 177"/>
                <a:gd name="T55" fmla="*/ 8 h 63"/>
                <a:gd name="T56" fmla="*/ 10 w 177"/>
                <a:gd name="T57" fmla="*/ 1 h 63"/>
                <a:gd name="T58" fmla="*/ 29 w 177"/>
                <a:gd name="T59" fmla="*/ 1 h 63"/>
                <a:gd name="T60" fmla="*/ 43 w 177"/>
                <a:gd name="T61" fmla="*/ 4 h 63"/>
                <a:gd name="T62" fmla="*/ 48 w 177"/>
                <a:gd name="T63" fmla="*/ 11 h 63"/>
                <a:gd name="T64" fmla="*/ 52 w 177"/>
                <a:gd name="T65" fmla="*/ 12 h 63"/>
                <a:gd name="T66" fmla="*/ 72 w 177"/>
                <a:gd name="T67" fmla="*/ 10 h 63"/>
                <a:gd name="T68" fmla="*/ 80 w 177"/>
                <a:gd name="T69" fmla="*/ 18 h 63"/>
                <a:gd name="T70" fmla="*/ 71 w 177"/>
                <a:gd name="T71" fmla="*/ 18 h 63"/>
                <a:gd name="T72" fmla="*/ 91 w 177"/>
                <a:gd name="T73" fmla="*/ 21 h 63"/>
                <a:gd name="T74" fmla="*/ 93 w 177"/>
                <a:gd name="T75" fmla="*/ 27 h 63"/>
                <a:gd name="T76" fmla="*/ 66 w 177"/>
                <a:gd name="T77" fmla="*/ 21 h 63"/>
                <a:gd name="T78" fmla="*/ 77 w 177"/>
                <a:gd name="T79" fmla="*/ 29 h 63"/>
                <a:gd name="T80" fmla="*/ 71 w 177"/>
                <a:gd name="T81" fmla="*/ 35 h 63"/>
                <a:gd name="T82" fmla="*/ 85 w 177"/>
                <a:gd name="T83" fmla="*/ 35 h 63"/>
                <a:gd name="T84" fmla="*/ 87 w 177"/>
                <a:gd name="T85" fmla="*/ 41 h 63"/>
                <a:gd name="T86" fmla="*/ 84 w 177"/>
                <a:gd name="T87" fmla="*/ 45 h 63"/>
                <a:gd name="T88" fmla="*/ 91 w 177"/>
                <a:gd name="T89" fmla="*/ 48 h 63"/>
                <a:gd name="T90" fmla="*/ 95 w 177"/>
                <a:gd name="T91" fmla="*/ 43 h 63"/>
                <a:gd name="T92" fmla="*/ 104 w 177"/>
                <a:gd name="T93" fmla="*/ 46 h 63"/>
                <a:gd name="T94" fmla="*/ 111 w 177"/>
                <a:gd name="T95" fmla="*/ 46 h 63"/>
                <a:gd name="T96" fmla="*/ 125 w 177"/>
                <a:gd name="T97" fmla="*/ 47 h 63"/>
                <a:gd name="T98" fmla="*/ 135 w 177"/>
                <a:gd name="T99" fmla="*/ 49 h 63"/>
                <a:gd name="T100" fmla="*/ 144 w 177"/>
                <a:gd name="T101" fmla="*/ 41 h 63"/>
                <a:gd name="T102" fmla="*/ 162 w 177"/>
                <a:gd name="T103" fmla="*/ 35 h 63"/>
                <a:gd name="T104" fmla="*/ 181 w 177"/>
                <a:gd name="T105" fmla="*/ 34 h 63"/>
                <a:gd name="T106" fmla="*/ 196 w 177"/>
                <a:gd name="T107" fmla="*/ 3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6" name="Freeform 3595"/>
            <p:cNvSpPr>
              <a:spLocks noChangeAspect="1"/>
            </p:cNvSpPr>
            <p:nvPr/>
          </p:nvSpPr>
          <p:spPr bwMode="auto">
            <a:xfrm>
              <a:off x="8524302" y="2813304"/>
              <a:ext cx="58273" cy="95977"/>
            </a:xfrm>
            <a:custGeom>
              <a:avLst/>
              <a:gdLst>
                <a:gd name="T0" fmla="*/ 0 w 7"/>
                <a:gd name="T1" fmla="*/ 2 h 13"/>
                <a:gd name="T2" fmla="*/ 8 w 7"/>
                <a:gd name="T3" fmla="*/ 1 h 13"/>
                <a:gd name="T4" fmla="*/ 6 w 7"/>
                <a:gd name="T5" fmla="*/ 14 h 13"/>
                <a:gd name="T6" fmla="*/ 4 w 7"/>
                <a:gd name="T7" fmla="*/ 13 h 13"/>
                <a:gd name="T8" fmla="*/ 0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7" name="Freeform 3596"/>
            <p:cNvSpPr>
              <a:spLocks noChangeAspect="1"/>
            </p:cNvSpPr>
            <p:nvPr/>
          </p:nvSpPr>
          <p:spPr bwMode="auto">
            <a:xfrm>
              <a:off x="8216302" y="1981505"/>
              <a:ext cx="899036" cy="647841"/>
            </a:xfrm>
            <a:custGeom>
              <a:avLst/>
              <a:gdLst>
                <a:gd name="T0" fmla="*/ 63 w 113"/>
                <a:gd name="T1" fmla="*/ 5 h 87"/>
                <a:gd name="T2" fmla="*/ 81 w 113"/>
                <a:gd name="T3" fmla="*/ 31 h 87"/>
                <a:gd name="T4" fmla="*/ 100 w 113"/>
                <a:gd name="T5" fmla="*/ 43 h 87"/>
                <a:gd name="T6" fmla="*/ 111 w 113"/>
                <a:gd name="T7" fmla="*/ 37 h 87"/>
                <a:gd name="T8" fmla="*/ 111 w 113"/>
                <a:gd name="T9" fmla="*/ 49 h 87"/>
                <a:gd name="T10" fmla="*/ 118 w 113"/>
                <a:gd name="T11" fmla="*/ 54 h 87"/>
                <a:gd name="T12" fmla="*/ 127 w 113"/>
                <a:gd name="T13" fmla="*/ 58 h 87"/>
                <a:gd name="T14" fmla="*/ 112 w 113"/>
                <a:gd name="T15" fmla="*/ 74 h 87"/>
                <a:gd name="T16" fmla="*/ 104 w 113"/>
                <a:gd name="T17" fmla="*/ 76 h 87"/>
                <a:gd name="T18" fmla="*/ 92 w 113"/>
                <a:gd name="T19" fmla="*/ 76 h 87"/>
                <a:gd name="T20" fmla="*/ 90 w 113"/>
                <a:gd name="T21" fmla="*/ 92 h 87"/>
                <a:gd name="T22" fmla="*/ 79 w 113"/>
                <a:gd name="T23" fmla="*/ 99 h 87"/>
                <a:gd name="T24" fmla="*/ 63 w 113"/>
                <a:gd name="T25" fmla="*/ 92 h 87"/>
                <a:gd name="T26" fmla="*/ 59 w 113"/>
                <a:gd name="T27" fmla="*/ 97 h 87"/>
                <a:gd name="T28" fmla="*/ 42 w 113"/>
                <a:gd name="T29" fmla="*/ 101 h 87"/>
                <a:gd name="T30" fmla="*/ 41 w 113"/>
                <a:gd name="T31" fmla="*/ 92 h 87"/>
                <a:gd name="T32" fmla="*/ 29 w 113"/>
                <a:gd name="T33" fmla="*/ 84 h 87"/>
                <a:gd name="T34" fmla="*/ 24 w 113"/>
                <a:gd name="T35" fmla="*/ 78 h 87"/>
                <a:gd name="T36" fmla="*/ 54 w 113"/>
                <a:gd name="T37" fmla="*/ 70 h 87"/>
                <a:gd name="T38" fmla="*/ 47 w 113"/>
                <a:gd name="T39" fmla="*/ 68 h 87"/>
                <a:gd name="T40" fmla="*/ 41 w 113"/>
                <a:gd name="T41" fmla="*/ 62 h 87"/>
                <a:gd name="T42" fmla="*/ 25 w 113"/>
                <a:gd name="T43" fmla="*/ 64 h 87"/>
                <a:gd name="T44" fmla="*/ 8 w 113"/>
                <a:gd name="T45" fmla="*/ 59 h 87"/>
                <a:gd name="T46" fmla="*/ 20 w 113"/>
                <a:gd name="T47" fmla="*/ 54 h 87"/>
                <a:gd name="T48" fmla="*/ 1 w 113"/>
                <a:gd name="T49" fmla="*/ 47 h 87"/>
                <a:gd name="T50" fmla="*/ 24 w 113"/>
                <a:gd name="T51" fmla="*/ 47 h 87"/>
                <a:gd name="T52" fmla="*/ 17 w 113"/>
                <a:gd name="T53" fmla="*/ 42 h 87"/>
                <a:gd name="T54" fmla="*/ 11 w 113"/>
                <a:gd name="T55" fmla="*/ 33 h 87"/>
                <a:gd name="T56" fmla="*/ 35 w 113"/>
                <a:gd name="T57" fmla="*/ 30 h 87"/>
                <a:gd name="T58" fmla="*/ 22 w 113"/>
                <a:gd name="T59" fmla="*/ 22 h 87"/>
                <a:gd name="T60" fmla="*/ 38 w 113"/>
                <a:gd name="T61" fmla="*/ 17 h 87"/>
                <a:gd name="T62" fmla="*/ 49 w 113"/>
                <a:gd name="T63" fmla="*/ 10 h 87"/>
                <a:gd name="T64" fmla="*/ 33 w 113"/>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8" name="Freeform 3597"/>
            <p:cNvSpPr>
              <a:spLocks noChangeAspect="1"/>
            </p:cNvSpPr>
            <p:nvPr/>
          </p:nvSpPr>
          <p:spPr bwMode="auto">
            <a:xfrm>
              <a:off x="8590897" y="1661582"/>
              <a:ext cx="2638839" cy="1303683"/>
            </a:xfrm>
            <a:custGeom>
              <a:avLst/>
              <a:gdLst>
                <a:gd name="T0" fmla="*/ 68 w 328"/>
                <a:gd name="T1" fmla="*/ 99 h 178"/>
                <a:gd name="T2" fmla="*/ 88 w 328"/>
                <a:gd name="T3" fmla="*/ 120 h 178"/>
                <a:gd name="T4" fmla="*/ 77 w 328"/>
                <a:gd name="T5" fmla="*/ 130 h 178"/>
                <a:gd name="T6" fmla="*/ 100 w 328"/>
                <a:gd name="T7" fmla="*/ 137 h 178"/>
                <a:gd name="T8" fmla="*/ 70 w 328"/>
                <a:gd name="T9" fmla="*/ 133 h 178"/>
                <a:gd name="T10" fmla="*/ 40 w 328"/>
                <a:gd name="T11" fmla="*/ 155 h 178"/>
                <a:gd name="T12" fmla="*/ 71 w 328"/>
                <a:gd name="T13" fmla="*/ 145 h 178"/>
                <a:gd name="T14" fmla="*/ 60 w 328"/>
                <a:gd name="T15" fmla="*/ 164 h 178"/>
                <a:gd name="T16" fmla="*/ 68 w 328"/>
                <a:gd name="T17" fmla="*/ 174 h 178"/>
                <a:gd name="T18" fmla="*/ 96 w 328"/>
                <a:gd name="T19" fmla="*/ 167 h 178"/>
                <a:gd name="T20" fmla="*/ 54 w 328"/>
                <a:gd name="T21" fmla="*/ 177 h 178"/>
                <a:gd name="T22" fmla="*/ 30 w 328"/>
                <a:gd name="T23" fmla="*/ 176 h 178"/>
                <a:gd name="T24" fmla="*/ 22 w 328"/>
                <a:gd name="T25" fmla="*/ 185 h 178"/>
                <a:gd name="T26" fmla="*/ 11 w 328"/>
                <a:gd name="T27" fmla="*/ 201 h 178"/>
                <a:gd name="T28" fmla="*/ 20 w 328"/>
                <a:gd name="T29" fmla="*/ 208 h 178"/>
                <a:gd name="T30" fmla="*/ 48 w 328"/>
                <a:gd name="T31" fmla="*/ 208 h 178"/>
                <a:gd name="T32" fmla="*/ 60 w 328"/>
                <a:gd name="T33" fmla="*/ 206 h 178"/>
                <a:gd name="T34" fmla="*/ 85 w 328"/>
                <a:gd name="T35" fmla="*/ 198 h 178"/>
                <a:gd name="T36" fmla="*/ 94 w 328"/>
                <a:gd name="T37" fmla="*/ 196 h 178"/>
                <a:gd name="T38" fmla="*/ 108 w 328"/>
                <a:gd name="T39" fmla="*/ 213 h 178"/>
                <a:gd name="T40" fmla="*/ 151 w 328"/>
                <a:gd name="T41" fmla="*/ 198 h 178"/>
                <a:gd name="T42" fmla="*/ 131 w 328"/>
                <a:gd name="T43" fmla="*/ 182 h 178"/>
                <a:gd name="T44" fmla="*/ 103 w 328"/>
                <a:gd name="T45" fmla="*/ 180 h 178"/>
                <a:gd name="T46" fmla="*/ 126 w 328"/>
                <a:gd name="T47" fmla="*/ 179 h 178"/>
                <a:gd name="T48" fmla="*/ 172 w 328"/>
                <a:gd name="T49" fmla="*/ 161 h 178"/>
                <a:gd name="T50" fmla="*/ 199 w 328"/>
                <a:gd name="T51" fmla="*/ 142 h 178"/>
                <a:gd name="T52" fmla="*/ 171 w 328"/>
                <a:gd name="T53" fmla="*/ 127 h 178"/>
                <a:gd name="T54" fmla="*/ 209 w 328"/>
                <a:gd name="T55" fmla="*/ 129 h 178"/>
                <a:gd name="T56" fmla="*/ 209 w 328"/>
                <a:gd name="T57" fmla="*/ 115 h 178"/>
                <a:gd name="T58" fmla="*/ 225 w 328"/>
                <a:gd name="T59" fmla="*/ 106 h 178"/>
                <a:gd name="T60" fmla="*/ 245 w 328"/>
                <a:gd name="T61" fmla="*/ 96 h 178"/>
                <a:gd name="T62" fmla="*/ 308 w 328"/>
                <a:gd name="T63" fmla="*/ 72 h 178"/>
                <a:gd name="T64" fmla="*/ 332 w 328"/>
                <a:gd name="T65" fmla="*/ 54 h 178"/>
                <a:gd name="T66" fmla="*/ 342 w 328"/>
                <a:gd name="T67" fmla="*/ 47 h 178"/>
                <a:gd name="T68" fmla="*/ 384 w 328"/>
                <a:gd name="T69" fmla="*/ 22 h 178"/>
                <a:gd name="T70" fmla="*/ 342 w 328"/>
                <a:gd name="T71" fmla="*/ 11 h 178"/>
                <a:gd name="T72" fmla="*/ 324 w 328"/>
                <a:gd name="T73" fmla="*/ 6 h 178"/>
                <a:gd name="T74" fmla="*/ 268 w 328"/>
                <a:gd name="T75" fmla="*/ 7 h 178"/>
                <a:gd name="T76" fmla="*/ 240 w 328"/>
                <a:gd name="T77" fmla="*/ 14 h 178"/>
                <a:gd name="T78" fmla="*/ 192 w 328"/>
                <a:gd name="T79" fmla="*/ 2 h 178"/>
                <a:gd name="T80" fmla="*/ 174 w 328"/>
                <a:gd name="T81" fmla="*/ 12 h 178"/>
                <a:gd name="T82" fmla="*/ 155 w 328"/>
                <a:gd name="T83" fmla="*/ 18 h 178"/>
                <a:gd name="T84" fmla="*/ 133 w 328"/>
                <a:gd name="T85" fmla="*/ 18 h 178"/>
                <a:gd name="T86" fmla="*/ 150 w 328"/>
                <a:gd name="T87" fmla="*/ 35 h 178"/>
                <a:gd name="T88" fmla="*/ 121 w 328"/>
                <a:gd name="T89" fmla="*/ 35 h 178"/>
                <a:gd name="T90" fmla="*/ 78 w 328"/>
                <a:gd name="T91" fmla="*/ 23 h 178"/>
                <a:gd name="T92" fmla="*/ 70 w 328"/>
                <a:gd name="T93" fmla="*/ 38 h 178"/>
                <a:gd name="T94" fmla="*/ 84 w 328"/>
                <a:gd name="T95" fmla="*/ 60 h 178"/>
                <a:gd name="T96" fmla="*/ 42 w 328"/>
                <a:gd name="T97" fmla="*/ 70 h 178"/>
                <a:gd name="T98" fmla="*/ 91 w 328"/>
                <a:gd name="T99" fmla="*/ 66 h 178"/>
                <a:gd name="T100" fmla="*/ 76 w 328"/>
                <a:gd name="T101" fmla="*/ 79 h 178"/>
                <a:gd name="T102" fmla="*/ 108 w 328"/>
                <a:gd name="T103" fmla="*/ 81 h 178"/>
                <a:gd name="T104" fmla="*/ 127 w 328"/>
                <a:gd name="T105" fmla="*/ 85 h 178"/>
                <a:gd name="T106" fmla="*/ 183 w 328"/>
                <a:gd name="T107" fmla="*/ 54 h 178"/>
                <a:gd name="T108" fmla="*/ 197 w 328"/>
                <a:gd name="T109" fmla="*/ 71 h 178"/>
                <a:gd name="T110" fmla="*/ 145 w 328"/>
                <a:gd name="T111" fmla="*/ 82 h 178"/>
                <a:gd name="T112" fmla="*/ 141 w 328"/>
                <a:gd name="T113" fmla="*/ 88 h 178"/>
                <a:gd name="T114" fmla="*/ 123 w 328"/>
                <a:gd name="T115" fmla="*/ 107 h 178"/>
                <a:gd name="T116" fmla="*/ 118 w 328"/>
                <a:gd name="T117" fmla="*/ 111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9" name="Freeform 3598"/>
            <p:cNvSpPr>
              <a:spLocks noChangeAspect="1"/>
            </p:cNvSpPr>
            <p:nvPr/>
          </p:nvSpPr>
          <p:spPr bwMode="auto">
            <a:xfrm>
              <a:off x="9390040" y="2941273"/>
              <a:ext cx="83244" cy="87976"/>
            </a:xfrm>
            <a:custGeom>
              <a:avLst/>
              <a:gdLst>
                <a:gd name="T0" fmla="*/ 11 w 11"/>
                <a:gd name="T1" fmla="*/ 1 h 12"/>
                <a:gd name="T2" fmla="*/ 1 w 11"/>
                <a:gd name="T3" fmla="*/ 11 h 12"/>
                <a:gd name="T4" fmla="*/ 4 w 11"/>
                <a:gd name="T5" fmla="*/ 15 h 12"/>
                <a:gd name="T6" fmla="*/ 7 w 11"/>
                <a:gd name="T7" fmla="*/ 10 h 12"/>
                <a:gd name="T8" fmla="*/ 12 w 11"/>
                <a:gd name="T9" fmla="*/ 13 h 12"/>
                <a:gd name="T10" fmla="*/ 9 w 11"/>
                <a:gd name="T11" fmla="*/ 8 h 12"/>
                <a:gd name="T12" fmla="*/ 13 w 11"/>
                <a:gd name="T13" fmla="*/ 3 h 12"/>
                <a:gd name="T14" fmla="*/ 11 w 11"/>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0" name="Freeform 3599"/>
            <p:cNvSpPr>
              <a:spLocks noChangeAspect="1"/>
            </p:cNvSpPr>
            <p:nvPr/>
          </p:nvSpPr>
          <p:spPr bwMode="auto">
            <a:xfrm>
              <a:off x="8965498" y="2429397"/>
              <a:ext cx="108215" cy="55984"/>
            </a:xfrm>
            <a:custGeom>
              <a:avLst/>
              <a:gdLst>
                <a:gd name="T0" fmla="*/ 10 w 13"/>
                <a:gd name="T1" fmla="*/ 0 h 7"/>
                <a:gd name="T2" fmla="*/ 15 w 13"/>
                <a:gd name="T3" fmla="*/ 3 h 7"/>
                <a:gd name="T4" fmla="*/ 5 w 13"/>
                <a:gd name="T5" fmla="*/ 6 h 7"/>
                <a:gd name="T6" fmla="*/ 1 w 13"/>
                <a:gd name="T7" fmla="*/ 8 h 7"/>
                <a:gd name="T8" fmla="*/ 4 w 13"/>
                <a:gd name="T9" fmla="*/ 3 h 7"/>
                <a:gd name="T10" fmla="*/ 10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1" name="Freeform 3618"/>
            <p:cNvSpPr>
              <a:spLocks noChangeAspect="1"/>
            </p:cNvSpPr>
            <p:nvPr/>
          </p:nvSpPr>
          <p:spPr bwMode="auto">
            <a:xfrm>
              <a:off x="4054099" y="6660374"/>
              <a:ext cx="391244" cy="343920"/>
            </a:xfrm>
            <a:custGeom>
              <a:avLst/>
              <a:gdLst>
                <a:gd name="T0" fmla="*/ 4 w 49"/>
                <a:gd name="T1" fmla="*/ 1 h 47"/>
                <a:gd name="T2" fmla="*/ 30 w 49"/>
                <a:gd name="T3" fmla="*/ 12 h 47"/>
                <a:gd name="T4" fmla="*/ 36 w 49"/>
                <a:gd name="T5" fmla="*/ 13 h 47"/>
                <a:gd name="T6" fmla="*/ 41 w 49"/>
                <a:gd name="T7" fmla="*/ 25 h 47"/>
                <a:gd name="T8" fmla="*/ 41 w 49"/>
                <a:gd name="T9" fmla="*/ 30 h 47"/>
                <a:gd name="T10" fmla="*/ 52 w 49"/>
                <a:gd name="T11" fmla="*/ 33 h 47"/>
                <a:gd name="T12" fmla="*/ 57 w 49"/>
                <a:gd name="T13" fmla="*/ 46 h 47"/>
                <a:gd name="T14" fmla="*/ 57 w 49"/>
                <a:gd name="T15" fmla="*/ 54 h 47"/>
                <a:gd name="T16" fmla="*/ 47 w 49"/>
                <a:gd name="T17" fmla="*/ 55 h 47"/>
                <a:gd name="T18" fmla="*/ 35 w 49"/>
                <a:gd name="T19" fmla="*/ 48 h 47"/>
                <a:gd name="T20" fmla="*/ 39 w 49"/>
                <a:gd name="T21" fmla="*/ 42 h 47"/>
                <a:gd name="T22" fmla="*/ 29 w 49"/>
                <a:gd name="T23" fmla="*/ 42 h 47"/>
                <a:gd name="T24" fmla="*/ 24 w 49"/>
                <a:gd name="T25" fmla="*/ 38 h 47"/>
                <a:gd name="T26" fmla="*/ 23 w 49"/>
                <a:gd name="T27" fmla="*/ 32 h 47"/>
                <a:gd name="T28" fmla="*/ 17 w 49"/>
                <a:gd name="T29" fmla="*/ 27 h 47"/>
                <a:gd name="T30" fmla="*/ 12 w 49"/>
                <a:gd name="T31" fmla="*/ 20 h 47"/>
                <a:gd name="T32" fmla="*/ 12 w 49"/>
                <a:gd name="T33" fmla="*/ 15 h 47"/>
                <a:gd name="T34" fmla="*/ 5 w 49"/>
                <a:gd name="T35" fmla="*/ 15 h 47"/>
                <a:gd name="T36" fmla="*/ 8 w 49"/>
                <a:gd name="T37" fmla="*/ 10 h 47"/>
                <a:gd name="T38" fmla="*/ 2 w 49"/>
                <a:gd name="T39" fmla="*/ 7 h 47"/>
                <a:gd name="T40" fmla="*/ 0 w 49"/>
                <a:gd name="T41" fmla="*/ 2 h 47"/>
                <a:gd name="T42" fmla="*/ 4 w 49"/>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2" name="Freeform 3619"/>
            <p:cNvSpPr>
              <a:spLocks noChangeAspect="1"/>
            </p:cNvSpPr>
            <p:nvPr/>
          </p:nvSpPr>
          <p:spPr bwMode="auto">
            <a:xfrm>
              <a:off x="3704474" y="6228478"/>
              <a:ext cx="141512" cy="143965"/>
            </a:xfrm>
            <a:custGeom>
              <a:avLst/>
              <a:gdLst>
                <a:gd name="T0" fmla="*/ 21 w 17"/>
                <a:gd name="T1" fmla="*/ 4 h 19"/>
                <a:gd name="T2" fmla="*/ 16 w 17"/>
                <a:gd name="T3" fmla="*/ 13 h 19"/>
                <a:gd name="T4" fmla="*/ 12 w 17"/>
                <a:gd name="T5" fmla="*/ 22 h 19"/>
                <a:gd name="T6" fmla="*/ 5 w 17"/>
                <a:gd name="T7" fmla="*/ 23 h 19"/>
                <a:gd name="T8" fmla="*/ 1 w 17"/>
                <a:gd name="T9" fmla="*/ 18 h 19"/>
                <a:gd name="T10" fmla="*/ 2 w 17"/>
                <a:gd name="T11" fmla="*/ 7 h 19"/>
                <a:gd name="T12" fmla="*/ 2 w 17"/>
                <a:gd name="T13" fmla="*/ 1 h 19"/>
                <a:gd name="T14" fmla="*/ 15 w 17"/>
                <a:gd name="T15" fmla="*/ 4 h 19"/>
                <a:gd name="T16" fmla="*/ 21 w 17"/>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3" name="Freeform 3620"/>
            <p:cNvSpPr>
              <a:spLocks noChangeAspect="1"/>
            </p:cNvSpPr>
            <p:nvPr/>
          </p:nvSpPr>
          <p:spPr bwMode="auto">
            <a:xfrm>
              <a:off x="3729445" y="6364448"/>
              <a:ext cx="116542" cy="159961"/>
            </a:xfrm>
            <a:custGeom>
              <a:avLst/>
              <a:gdLst>
                <a:gd name="T0" fmla="*/ 12 w 15"/>
                <a:gd name="T1" fmla="*/ 1 h 23"/>
                <a:gd name="T2" fmla="*/ 1 w 15"/>
                <a:gd name="T3" fmla="*/ 4 h 23"/>
                <a:gd name="T4" fmla="*/ 6 w 15"/>
                <a:gd name="T5" fmla="*/ 7 h 23"/>
                <a:gd name="T6" fmla="*/ 7 w 15"/>
                <a:gd name="T7" fmla="*/ 15 h 23"/>
                <a:gd name="T8" fmla="*/ 16 w 15"/>
                <a:gd name="T9" fmla="*/ 26 h 23"/>
                <a:gd name="T10" fmla="*/ 17 w 15"/>
                <a:gd name="T11" fmla="*/ 23 h 23"/>
                <a:gd name="T12" fmla="*/ 12 w 15"/>
                <a:gd name="T13" fmla="*/ 18 h 23"/>
                <a:gd name="T14" fmla="*/ 10 w 15"/>
                <a:gd name="T15" fmla="*/ 7 h 23"/>
                <a:gd name="T16" fmla="*/ 12 w 15"/>
                <a:gd name="T17" fmla="*/ 1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4" name="Freeform 3621"/>
            <p:cNvSpPr>
              <a:spLocks noChangeAspect="1"/>
            </p:cNvSpPr>
            <p:nvPr/>
          </p:nvSpPr>
          <p:spPr bwMode="auto">
            <a:xfrm>
              <a:off x="557849" y="4892803"/>
              <a:ext cx="274703" cy="111973"/>
            </a:xfrm>
            <a:custGeom>
              <a:avLst/>
              <a:gdLst>
                <a:gd name="T0" fmla="*/ 5 w 34"/>
                <a:gd name="T1" fmla="*/ 2 h 16"/>
                <a:gd name="T2" fmla="*/ 1 w 34"/>
                <a:gd name="T3" fmla="*/ 13 h 16"/>
                <a:gd name="T4" fmla="*/ 10 w 34"/>
                <a:gd name="T5" fmla="*/ 13 h 16"/>
                <a:gd name="T6" fmla="*/ 17 w 34"/>
                <a:gd name="T7" fmla="*/ 12 h 16"/>
                <a:gd name="T8" fmla="*/ 24 w 34"/>
                <a:gd name="T9" fmla="*/ 15 h 16"/>
                <a:gd name="T10" fmla="*/ 30 w 34"/>
                <a:gd name="T11" fmla="*/ 19 h 16"/>
                <a:gd name="T12" fmla="*/ 41 w 34"/>
                <a:gd name="T13" fmla="*/ 13 h 16"/>
                <a:gd name="T14" fmla="*/ 30 w 34"/>
                <a:gd name="T15" fmla="*/ 8 h 16"/>
                <a:gd name="T16" fmla="*/ 28 w 34"/>
                <a:gd name="T17" fmla="*/ 5 h 16"/>
                <a:gd name="T18" fmla="*/ 23 w 34"/>
                <a:gd name="T19" fmla="*/ 5 h 16"/>
                <a:gd name="T20" fmla="*/ 16 w 34"/>
                <a:gd name="T21" fmla="*/ 8 h 16"/>
                <a:gd name="T22" fmla="*/ 7 w 34"/>
                <a:gd name="T23" fmla="*/ 8 h 16"/>
                <a:gd name="T24" fmla="*/ 5 w 34"/>
                <a:gd name="T25" fmla="*/ 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5" name="Freeform 3622"/>
            <p:cNvSpPr>
              <a:spLocks noChangeAspect="1"/>
            </p:cNvSpPr>
            <p:nvPr/>
          </p:nvSpPr>
          <p:spPr bwMode="auto">
            <a:xfrm>
              <a:off x="3696147" y="5956543"/>
              <a:ext cx="149839" cy="215950"/>
            </a:xfrm>
            <a:custGeom>
              <a:avLst/>
              <a:gdLst>
                <a:gd name="T0" fmla="*/ 13 w 18"/>
                <a:gd name="T1" fmla="*/ 4 h 30"/>
                <a:gd name="T2" fmla="*/ 21 w 18"/>
                <a:gd name="T3" fmla="*/ 17 h 30"/>
                <a:gd name="T4" fmla="*/ 22 w 18"/>
                <a:gd name="T5" fmla="*/ 31 h 30"/>
                <a:gd name="T6" fmla="*/ 20 w 18"/>
                <a:gd name="T7" fmla="*/ 35 h 30"/>
                <a:gd name="T8" fmla="*/ 12 w 18"/>
                <a:gd name="T9" fmla="*/ 26 h 30"/>
                <a:gd name="T10" fmla="*/ 7 w 18"/>
                <a:gd name="T11" fmla="*/ 24 h 30"/>
                <a:gd name="T12" fmla="*/ 10 w 18"/>
                <a:gd name="T13" fmla="*/ 17 h 30"/>
                <a:gd name="T14" fmla="*/ 6 w 18"/>
                <a:gd name="T15" fmla="*/ 14 h 30"/>
                <a:gd name="T16" fmla="*/ 11 w 18"/>
                <a:gd name="T17" fmla="*/ 8 h 30"/>
                <a:gd name="T18" fmla="*/ 1 w 18"/>
                <a:gd name="T19" fmla="*/ 10 h 30"/>
                <a:gd name="T20" fmla="*/ 6 w 18"/>
                <a:gd name="T21" fmla="*/ 1 h 30"/>
                <a:gd name="T22" fmla="*/ 13 w 18"/>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6" name="Freeform 3623"/>
            <p:cNvSpPr>
              <a:spLocks noChangeAspect="1"/>
            </p:cNvSpPr>
            <p:nvPr/>
          </p:nvSpPr>
          <p:spPr bwMode="auto">
            <a:xfrm>
              <a:off x="3737772" y="5852571"/>
              <a:ext cx="116542" cy="103972"/>
            </a:xfrm>
            <a:custGeom>
              <a:avLst/>
              <a:gdLst>
                <a:gd name="T0" fmla="*/ 1 w 15"/>
                <a:gd name="T1" fmla="*/ 2 h 13"/>
                <a:gd name="T2" fmla="*/ 1 w 15"/>
                <a:gd name="T3" fmla="*/ 15 h 13"/>
                <a:gd name="T4" fmla="*/ 10 w 15"/>
                <a:gd name="T5" fmla="*/ 14 h 13"/>
                <a:gd name="T6" fmla="*/ 10 w 15"/>
                <a:gd name="T7" fmla="*/ 10 h 13"/>
                <a:gd name="T8" fmla="*/ 14 w 15"/>
                <a:gd name="T9" fmla="*/ 12 h 13"/>
                <a:gd name="T10" fmla="*/ 17 w 15"/>
                <a:gd name="T11" fmla="*/ 12 h 13"/>
                <a:gd name="T12" fmla="*/ 12 w 15"/>
                <a:gd name="T13" fmla="*/ 5 h 13"/>
                <a:gd name="T14" fmla="*/ 6 w 15"/>
                <a:gd name="T15" fmla="*/ 4 h 13"/>
                <a:gd name="T16" fmla="*/ 1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7" name="Freeform 3624"/>
            <p:cNvSpPr>
              <a:spLocks noChangeAspect="1"/>
            </p:cNvSpPr>
            <p:nvPr/>
          </p:nvSpPr>
          <p:spPr bwMode="auto">
            <a:xfrm>
              <a:off x="3671176" y="5884563"/>
              <a:ext cx="58268" cy="103972"/>
            </a:xfrm>
            <a:custGeom>
              <a:avLst/>
              <a:gdLst>
                <a:gd name="T0" fmla="*/ 4 w 7"/>
                <a:gd name="T1" fmla="*/ 1 h 15"/>
                <a:gd name="T2" fmla="*/ 3 w 7"/>
                <a:gd name="T3" fmla="*/ 11 h 15"/>
                <a:gd name="T4" fmla="*/ 3 w 7"/>
                <a:gd name="T5" fmla="*/ 18 h 15"/>
                <a:gd name="T6" fmla="*/ 8 w 7"/>
                <a:gd name="T7" fmla="*/ 11 h 15"/>
                <a:gd name="T8" fmla="*/ 8 w 7"/>
                <a:gd name="T9" fmla="*/ 5 h 15"/>
                <a:gd name="T10" fmla="*/ 6 w 7"/>
                <a:gd name="T11" fmla="*/ 1 h 15"/>
                <a:gd name="T12" fmla="*/ 4 w 7"/>
                <a:gd name="T13" fmla="*/ 1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8" name="Freeform 3625"/>
            <p:cNvSpPr>
              <a:spLocks noChangeAspect="1"/>
            </p:cNvSpPr>
            <p:nvPr/>
          </p:nvSpPr>
          <p:spPr bwMode="auto">
            <a:xfrm>
              <a:off x="3604581" y="5820579"/>
              <a:ext cx="66595" cy="143965"/>
            </a:xfrm>
            <a:custGeom>
              <a:avLst/>
              <a:gdLst>
                <a:gd name="T0" fmla="*/ 1 w 9"/>
                <a:gd name="T1" fmla="*/ 0 h 20"/>
                <a:gd name="T2" fmla="*/ 1 w 9"/>
                <a:gd name="T3" fmla="*/ 4 h 20"/>
                <a:gd name="T4" fmla="*/ 3 w 9"/>
                <a:gd name="T5" fmla="*/ 17 h 20"/>
                <a:gd name="T6" fmla="*/ 6 w 9"/>
                <a:gd name="T7" fmla="*/ 24 h 20"/>
                <a:gd name="T8" fmla="*/ 10 w 9"/>
                <a:gd name="T9" fmla="*/ 16 h 20"/>
                <a:gd name="T10" fmla="*/ 8 w 9"/>
                <a:gd name="T11" fmla="*/ 4 h 20"/>
                <a:gd name="T12" fmla="*/ 4 w 9"/>
                <a:gd name="T13" fmla="*/ 1 h 20"/>
                <a:gd name="T14" fmla="*/ 1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9" name="Freeform 3626"/>
            <p:cNvSpPr>
              <a:spLocks noChangeAspect="1"/>
            </p:cNvSpPr>
            <p:nvPr/>
          </p:nvSpPr>
          <p:spPr bwMode="auto">
            <a:xfrm>
              <a:off x="3529659" y="5724602"/>
              <a:ext cx="158166" cy="103972"/>
            </a:xfrm>
            <a:custGeom>
              <a:avLst/>
              <a:gdLst>
                <a:gd name="T0" fmla="*/ 1 w 20"/>
                <a:gd name="T1" fmla="*/ 2 h 15"/>
                <a:gd name="T2" fmla="*/ 1 w 20"/>
                <a:gd name="T3" fmla="*/ 6 h 15"/>
                <a:gd name="T4" fmla="*/ 10 w 20"/>
                <a:gd name="T5" fmla="*/ 17 h 15"/>
                <a:gd name="T6" fmla="*/ 11 w 20"/>
                <a:gd name="T7" fmla="*/ 13 h 15"/>
                <a:gd name="T8" fmla="*/ 11 w 20"/>
                <a:gd name="T9" fmla="*/ 11 h 15"/>
                <a:gd name="T10" fmla="*/ 22 w 20"/>
                <a:gd name="T11" fmla="*/ 14 h 15"/>
                <a:gd name="T12" fmla="*/ 22 w 20"/>
                <a:gd name="T13" fmla="*/ 10 h 15"/>
                <a:gd name="T14" fmla="*/ 13 w 20"/>
                <a:gd name="T15" fmla="*/ 6 h 15"/>
                <a:gd name="T16" fmla="*/ 17 w 20"/>
                <a:gd name="T17" fmla="*/ 6 h 15"/>
                <a:gd name="T18" fmla="*/ 23 w 20"/>
                <a:gd name="T19" fmla="*/ 7 h 15"/>
                <a:gd name="T20" fmla="*/ 22 w 20"/>
                <a:gd name="T21" fmla="*/ 2 h 15"/>
                <a:gd name="T22" fmla="*/ 13 w 20"/>
                <a:gd name="T23" fmla="*/ 0 h 15"/>
                <a:gd name="T24" fmla="*/ 5 w 20"/>
                <a:gd name="T25" fmla="*/ 2 h 15"/>
                <a:gd name="T26" fmla="*/ 1 w 20"/>
                <a:gd name="T27" fmla="*/ 2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0" name="Freeform 3627"/>
            <p:cNvSpPr>
              <a:spLocks noChangeAspect="1"/>
            </p:cNvSpPr>
            <p:nvPr/>
          </p:nvSpPr>
          <p:spPr bwMode="auto">
            <a:xfrm>
              <a:off x="3887611" y="6004532"/>
              <a:ext cx="83244" cy="103977"/>
            </a:xfrm>
            <a:custGeom>
              <a:avLst/>
              <a:gdLst>
                <a:gd name="T0" fmla="*/ 4 w 10"/>
                <a:gd name="T1" fmla="*/ 4 h 14"/>
                <a:gd name="T2" fmla="*/ 1 w 10"/>
                <a:gd name="T3" fmla="*/ 12 h 14"/>
                <a:gd name="T4" fmla="*/ 8 w 10"/>
                <a:gd name="T5" fmla="*/ 16 h 14"/>
                <a:gd name="T6" fmla="*/ 12 w 10"/>
                <a:gd name="T7" fmla="*/ 6 h 14"/>
                <a:gd name="T8" fmla="*/ 11 w 10"/>
                <a:gd name="T9" fmla="*/ 1 h 14"/>
                <a:gd name="T10" fmla="*/ 4 w 10"/>
                <a:gd name="T11" fmla="*/ 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1" name="Freeform 3629"/>
            <p:cNvSpPr>
              <a:spLocks noChangeAspect="1"/>
            </p:cNvSpPr>
            <p:nvPr/>
          </p:nvSpPr>
          <p:spPr bwMode="auto">
            <a:xfrm>
              <a:off x="2564028" y="5404679"/>
              <a:ext cx="124869" cy="87976"/>
            </a:xfrm>
            <a:custGeom>
              <a:avLst/>
              <a:gdLst>
                <a:gd name="T0" fmla="*/ 1 w 15"/>
                <a:gd name="T1" fmla="*/ 12 h 13"/>
                <a:gd name="T2" fmla="*/ 5 w 15"/>
                <a:gd name="T3" fmla="*/ 15 h 13"/>
                <a:gd name="T4" fmla="*/ 18 w 15"/>
                <a:gd name="T5" fmla="*/ 1 h 13"/>
                <a:gd name="T6" fmla="*/ 17 w 15"/>
                <a:gd name="T7" fmla="*/ 0 h 13"/>
                <a:gd name="T8" fmla="*/ 1 w 15"/>
                <a:gd name="T9" fmla="*/ 12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2" name="Freeform 3630"/>
            <p:cNvSpPr>
              <a:spLocks noChangeAspect="1"/>
            </p:cNvSpPr>
            <p:nvPr/>
          </p:nvSpPr>
          <p:spPr bwMode="auto">
            <a:xfrm>
              <a:off x="1798183" y="5756594"/>
              <a:ext cx="274708" cy="159961"/>
            </a:xfrm>
            <a:custGeom>
              <a:avLst/>
              <a:gdLst>
                <a:gd name="T0" fmla="*/ 1 w 34"/>
                <a:gd name="T1" fmla="*/ 7 h 21"/>
                <a:gd name="T2" fmla="*/ 0 w 34"/>
                <a:gd name="T3" fmla="*/ 14 h 21"/>
                <a:gd name="T4" fmla="*/ 2 w 34"/>
                <a:gd name="T5" fmla="*/ 20 h 21"/>
                <a:gd name="T6" fmla="*/ 2 w 34"/>
                <a:gd name="T7" fmla="*/ 26 h 21"/>
                <a:gd name="T8" fmla="*/ 8 w 34"/>
                <a:gd name="T9" fmla="*/ 22 h 21"/>
                <a:gd name="T10" fmla="*/ 14 w 34"/>
                <a:gd name="T11" fmla="*/ 25 h 21"/>
                <a:gd name="T12" fmla="*/ 25 w 34"/>
                <a:gd name="T13" fmla="*/ 16 h 21"/>
                <a:gd name="T14" fmla="*/ 39 w 34"/>
                <a:gd name="T15" fmla="*/ 10 h 21"/>
                <a:gd name="T16" fmla="*/ 37 w 34"/>
                <a:gd name="T17" fmla="*/ 1 h 21"/>
                <a:gd name="T18" fmla="*/ 30 w 34"/>
                <a:gd name="T19" fmla="*/ 1 h 21"/>
                <a:gd name="T20" fmla="*/ 23 w 34"/>
                <a:gd name="T21" fmla="*/ 4 h 21"/>
                <a:gd name="T22" fmla="*/ 18 w 34"/>
                <a:gd name="T23" fmla="*/ 1 h 21"/>
                <a:gd name="T24" fmla="*/ 16 w 34"/>
                <a:gd name="T25" fmla="*/ 9 h 21"/>
                <a:gd name="T26" fmla="*/ 13 w 34"/>
                <a:gd name="T27" fmla="*/ 12 h 21"/>
                <a:gd name="T28" fmla="*/ 13 w 34"/>
                <a:gd name="T29" fmla="*/ 6 h 21"/>
                <a:gd name="T30" fmla="*/ 6 w 34"/>
                <a:gd name="T31" fmla="*/ 6 h 21"/>
                <a:gd name="T32" fmla="*/ 1 w 34"/>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3" name="Freeform 3631"/>
            <p:cNvSpPr>
              <a:spLocks noChangeAspect="1"/>
            </p:cNvSpPr>
            <p:nvPr/>
          </p:nvSpPr>
          <p:spPr bwMode="auto">
            <a:xfrm>
              <a:off x="1997968" y="5684609"/>
              <a:ext cx="124869" cy="63985"/>
            </a:xfrm>
            <a:custGeom>
              <a:avLst/>
              <a:gdLst>
                <a:gd name="T0" fmla="*/ 12 w 16"/>
                <a:gd name="T1" fmla="*/ 0 h 9"/>
                <a:gd name="T2" fmla="*/ 1 w 16"/>
                <a:gd name="T3" fmla="*/ 7 h 9"/>
                <a:gd name="T4" fmla="*/ 6 w 16"/>
                <a:gd name="T5" fmla="*/ 11 h 9"/>
                <a:gd name="T6" fmla="*/ 18 w 16"/>
                <a:gd name="T7" fmla="*/ 6 h 9"/>
                <a:gd name="T8" fmla="*/ 13 w 16"/>
                <a:gd name="T9" fmla="*/ 2 h 9"/>
                <a:gd name="T10" fmla="*/ 12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4" name="Freeform 3632"/>
            <p:cNvSpPr>
              <a:spLocks noChangeAspect="1"/>
            </p:cNvSpPr>
            <p:nvPr/>
          </p:nvSpPr>
          <p:spPr bwMode="auto">
            <a:xfrm>
              <a:off x="732659" y="6124505"/>
              <a:ext cx="149839" cy="95977"/>
            </a:xfrm>
            <a:custGeom>
              <a:avLst/>
              <a:gdLst>
                <a:gd name="T0" fmla="*/ 23 w 19"/>
                <a:gd name="T1" fmla="*/ 0 h 12"/>
                <a:gd name="T2" fmla="*/ 23 w 19"/>
                <a:gd name="T3" fmla="*/ 8 h 12"/>
                <a:gd name="T4" fmla="*/ 10 w 19"/>
                <a:gd name="T5" fmla="*/ 10 h 12"/>
                <a:gd name="T6" fmla="*/ 2 w 19"/>
                <a:gd name="T7" fmla="*/ 15 h 12"/>
                <a:gd name="T8" fmla="*/ 1 w 19"/>
                <a:gd name="T9" fmla="*/ 11 h 12"/>
                <a:gd name="T10" fmla="*/ 8 w 19"/>
                <a:gd name="T11" fmla="*/ 4 h 12"/>
                <a:gd name="T12" fmla="*/ 16 w 19"/>
                <a:gd name="T13" fmla="*/ 3 h 12"/>
                <a:gd name="T14" fmla="*/ 23 w 1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5" name="Freeform 3633"/>
            <p:cNvSpPr>
              <a:spLocks noChangeAspect="1"/>
            </p:cNvSpPr>
            <p:nvPr/>
          </p:nvSpPr>
          <p:spPr bwMode="auto">
            <a:xfrm>
              <a:off x="408009" y="6244474"/>
              <a:ext cx="166488" cy="111973"/>
            </a:xfrm>
            <a:custGeom>
              <a:avLst/>
              <a:gdLst>
                <a:gd name="T0" fmla="*/ 24 w 21"/>
                <a:gd name="T1" fmla="*/ 7 h 15"/>
                <a:gd name="T2" fmla="*/ 1 w 21"/>
                <a:gd name="T3" fmla="*/ 17 h 15"/>
                <a:gd name="T4" fmla="*/ 2 w 21"/>
                <a:gd name="T5" fmla="*/ 13 h 15"/>
                <a:gd name="T6" fmla="*/ 11 w 21"/>
                <a:gd name="T7" fmla="*/ 10 h 15"/>
                <a:gd name="T8" fmla="*/ 17 w 21"/>
                <a:gd name="T9" fmla="*/ 6 h 15"/>
                <a:gd name="T10" fmla="*/ 11 w 21"/>
                <a:gd name="T11" fmla="*/ 2 h 15"/>
                <a:gd name="T12" fmla="*/ 21 w 21"/>
                <a:gd name="T13" fmla="*/ 1 h 15"/>
                <a:gd name="T14" fmla="*/ 20 w 21"/>
                <a:gd name="T15" fmla="*/ 6 h 15"/>
                <a:gd name="T16" fmla="*/ 24 w 21"/>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6" name="Freeform 3634"/>
            <p:cNvSpPr>
              <a:spLocks noChangeAspect="1"/>
            </p:cNvSpPr>
            <p:nvPr/>
          </p:nvSpPr>
          <p:spPr bwMode="auto">
            <a:xfrm>
              <a:off x="274819" y="6292462"/>
              <a:ext cx="133190" cy="103977"/>
            </a:xfrm>
            <a:custGeom>
              <a:avLst/>
              <a:gdLst>
                <a:gd name="T0" fmla="*/ 0 w 17"/>
                <a:gd name="T1" fmla="*/ 17 h 14"/>
                <a:gd name="T2" fmla="*/ 12 w 17"/>
                <a:gd name="T3" fmla="*/ 9 h 14"/>
                <a:gd name="T4" fmla="*/ 20 w 17"/>
                <a:gd name="T5" fmla="*/ 2 h 14"/>
                <a:gd name="T6" fmla="*/ 14 w 17"/>
                <a:gd name="T7" fmla="*/ 1 h 14"/>
                <a:gd name="T8" fmla="*/ 12 w 17"/>
                <a:gd name="T9" fmla="*/ 9 h 14"/>
                <a:gd name="T10" fmla="*/ 6 w 17"/>
                <a:gd name="T11" fmla="*/ 9 h 14"/>
                <a:gd name="T12" fmla="*/ 0 w 17"/>
                <a:gd name="T13" fmla="*/ 17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7" name="Freeform 3641"/>
            <p:cNvSpPr>
              <a:spLocks noChangeAspect="1"/>
            </p:cNvSpPr>
            <p:nvPr/>
          </p:nvSpPr>
          <p:spPr bwMode="auto">
            <a:xfrm>
              <a:off x="790932" y="5388683"/>
              <a:ext cx="158161" cy="103972"/>
            </a:xfrm>
            <a:custGeom>
              <a:avLst/>
              <a:gdLst>
                <a:gd name="T0" fmla="*/ 1 w 20"/>
                <a:gd name="T1" fmla="*/ 5 h 14"/>
                <a:gd name="T2" fmla="*/ 1 w 20"/>
                <a:gd name="T3" fmla="*/ 10 h 14"/>
                <a:gd name="T4" fmla="*/ 12 w 20"/>
                <a:gd name="T5" fmla="*/ 17 h 14"/>
                <a:gd name="T6" fmla="*/ 17 w 20"/>
                <a:gd name="T7" fmla="*/ 13 h 14"/>
                <a:gd name="T8" fmla="*/ 20 w 20"/>
                <a:gd name="T9" fmla="*/ 13 h 14"/>
                <a:gd name="T10" fmla="*/ 24 w 20"/>
                <a:gd name="T11" fmla="*/ 2 h 14"/>
                <a:gd name="T12" fmla="*/ 20 w 20"/>
                <a:gd name="T13" fmla="*/ 1 h 14"/>
                <a:gd name="T14" fmla="*/ 11 w 20"/>
                <a:gd name="T15" fmla="*/ 6 h 14"/>
                <a:gd name="T16" fmla="*/ 1 w 20"/>
                <a:gd name="T17" fmla="*/ 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8" name="Freeform 2526"/>
            <p:cNvSpPr>
              <a:spLocks noChangeAspect="1"/>
            </p:cNvSpPr>
            <p:nvPr/>
          </p:nvSpPr>
          <p:spPr bwMode="auto">
            <a:xfrm>
              <a:off x="8799010" y="11891112"/>
              <a:ext cx="3970739" cy="4238978"/>
            </a:xfrm>
            <a:custGeom>
              <a:avLst/>
              <a:gdLst>
                <a:gd name="T0" fmla="*/ 344 w 495"/>
                <a:gd name="T1" fmla="*/ 671 h 578"/>
                <a:gd name="T2" fmla="*/ 317 w 495"/>
                <a:gd name="T3" fmla="*/ 652 h 578"/>
                <a:gd name="T4" fmla="*/ 269 w 495"/>
                <a:gd name="T5" fmla="*/ 628 h 578"/>
                <a:gd name="T6" fmla="*/ 320 w 495"/>
                <a:gd name="T7" fmla="*/ 561 h 578"/>
                <a:gd name="T8" fmla="*/ 311 w 495"/>
                <a:gd name="T9" fmla="*/ 525 h 578"/>
                <a:gd name="T10" fmla="*/ 280 w 495"/>
                <a:gd name="T11" fmla="*/ 479 h 578"/>
                <a:gd name="T12" fmla="*/ 248 w 495"/>
                <a:gd name="T13" fmla="*/ 439 h 578"/>
                <a:gd name="T14" fmla="*/ 244 w 495"/>
                <a:gd name="T15" fmla="*/ 377 h 578"/>
                <a:gd name="T16" fmla="*/ 212 w 495"/>
                <a:gd name="T17" fmla="*/ 348 h 578"/>
                <a:gd name="T18" fmla="*/ 175 w 495"/>
                <a:gd name="T19" fmla="*/ 319 h 578"/>
                <a:gd name="T20" fmla="*/ 130 w 495"/>
                <a:gd name="T21" fmla="*/ 275 h 578"/>
                <a:gd name="T22" fmla="*/ 82 w 495"/>
                <a:gd name="T23" fmla="*/ 282 h 578"/>
                <a:gd name="T24" fmla="*/ 50 w 495"/>
                <a:gd name="T25" fmla="*/ 257 h 578"/>
                <a:gd name="T26" fmla="*/ 4 w 495"/>
                <a:gd name="T27" fmla="*/ 239 h 578"/>
                <a:gd name="T28" fmla="*/ 18 w 495"/>
                <a:gd name="T29" fmla="*/ 189 h 578"/>
                <a:gd name="T30" fmla="*/ 61 w 495"/>
                <a:gd name="T31" fmla="*/ 166 h 578"/>
                <a:gd name="T32" fmla="*/ 62 w 495"/>
                <a:gd name="T33" fmla="*/ 78 h 578"/>
                <a:gd name="T34" fmla="*/ 85 w 495"/>
                <a:gd name="T35" fmla="*/ 60 h 578"/>
                <a:gd name="T36" fmla="*/ 106 w 495"/>
                <a:gd name="T37" fmla="*/ 68 h 578"/>
                <a:gd name="T38" fmla="*/ 145 w 495"/>
                <a:gd name="T39" fmla="*/ 67 h 578"/>
                <a:gd name="T40" fmla="*/ 160 w 495"/>
                <a:gd name="T41" fmla="*/ 48 h 578"/>
                <a:gd name="T42" fmla="*/ 148 w 495"/>
                <a:gd name="T43" fmla="*/ 25 h 578"/>
                <a:gd name="T44" fmla="*/ 172 w 495"/>
                <a:gd name="T45" fmla="*/ 22 h 578"/>
                <a:gd name="T46" fmla="*/ 209 w 495"/>
                <a:gd name="T47" fmla="*/ 1 h 578"/>
                <a:gd name="T48" fmla="*/ 221 w 495"/>
                <a:gd name="T49" fmla="*/ 23 h 578"/>
                <a:gd name="T50" fmla="*/ 224 w 495"/>
                <a:gd name="T51" fmla="*/ 62 h 578"/>
                <a:gd name="T52" fmla="*/ 242 w 495"/>
                <a:gd name="T53" fmla="*/ 65 h 578"/>
                <a:gd name="T54" fmla="*/ 270 w 495"/>
                <a:gd name="T55" fmla="*/ 58 h 578"/>
                <a:gd name="T56" fmla="*/ 288 w 495"/>
                <a:gd name="T57" fmla="*/ 46 h 578"/>
                <a:gd name="T58" fmla="*/ 313 w 495"/>
                <a:gd name="T59" fmla="*/ 54 h 578"/>
                <a:gd name="T60" fmla="*/ 342 w 495"/>
                <a:gd name="T61" fmla="*/ 18 h 578"/>
                <a:gd name="T62" fmla="*/ 361 w 495"/>
                <a:gd name="T63" fmla="*/ 61 h 578"/>
                <a:gd name="T64" fmla="*/ 353 w 495"/>
                <a:gd name="T65" fmla="*/ 84 h 578"/>
                <a:gd name="T66" fmla="*/ 310 w 495"/>
                <a:gd name="T67" fmla="*/ 121 h 578"/>
                <a:gd name="T68" fmla="*/ 332 w 495"/>
                <a:gd name="T69" fmla="*/ 131 h 578"/>
                <a:gd name="T70" fmla="*/ 354 w 495"/>
                <a:gd name="T71" fmla="*/ 98 h 578"/>
                <a:gd name="T72" fmla="*/ 383 w 495"/>
                <a:gd name="T73" fmla="*/ 108 h 578"/>
                <a:gd name="T74" fmla="*/ 372 w 495"/>
                <a:gd name="T75" fmla="*/ 122 h 578"/>
                <a:gd name="T76" fmla="*/ 377 w 495"/>
                <a:gd name="T77" fmla="*/ 122 h 578"/>
                <a:gd name="T78" fmla="*/ 416 w 495"/>
                <a:gd name="T79" fmla="*/ 108 h 578"/>
                <a:gd name="T80" fmla="*/ 448 w 495"/>
                <a:gd name="T81" fmla="*/ 128 h 578"/>
                <a:gd name="T82" fmla="*/ 492 w 495"/>
                <a:gd name="T83" fmla="*/ 137 h 578"/>
                <a:gd name="T84" fmla="*/ 554 w 495"/>
                <a:gd name="T85" fmla="*/ 172 h 578"/>
                <a:gd name="T86" fmla="*/ 593 w 495"/>
                <a:gd name="T87" fmla="*/ 213 h 578"/>
                <a:gd name="T88" fmla="*/ 553 w 495"/>
                <a:gd name="T89" fmla="*/ 297 h 578"/>
                <a:gd name="T90" fmla="*/ 534 w 495"/>
                <a:gd name="T91" fmla="*/ 349 h 578"/>
                <a:gd name="T92" fmla="*/ 522 w 495"/>
                <a:gd name="T93" fmla="*/ 438 h 578"/>
                <a:gd name="T94" fmla="*/ 491 w 495"/>
                <a:gd name="T95" fmla="*/ 495 h 578"/>
                <a:gd name="T96" fmla="*/ 454 w 495"/>
                <a:gd name="T97" fmla="*/ 497 h 578"/>
                <a:gd name="T98" fmla="*/ 397 w 495"/>
                <a:gd name="T99" fmla="*/ 546 h 578"/>
                <a:gd name="T100" fmla="*/ 397 w 495"/>
                <a:gd name="T101" fmla="*/ 599 h 578"/>
                <a:gd name="T102" fmla="*/ 358 w 495"/>
                <a:gd name="T103" fmla="*/ 657 h 578"/>
                <a:gd name="T104" fmla="*/ 361 w 495"/>
                <a:gd name="T105" fmla="*/ 624 h 578"/>
                <a:gd name="T106" fmla="*/ 347 w 495"/>
                <a:gd name="T107" fmla="*/ 675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9" name="Freeform 2529"/>
            <p:cNvSpPr>
              <a:spLocks noChangeAspect="1"/>
            </p:cNvSpPr>
            <p:nvPr/>
          </p:nvSpPr>
          <p:spPr bwMode="auto">
            <a:xfrm>
              <a:off x="10522159" y="15690199"/>
              <a:ext cx="532762" cy="575861"/>
            </a:xfrm>
            <a:custGeom>
              <a:avLst/>
              <a:gdLst>
                <a:gd name="T0" fmla="*/ 74 w 66"/>
                <a:gd name="T1" fmla="*/ 68 h 79"/>
                <a:gd name="T2" fmla="*/ 79 w 66"/>
                <a:gd name="T3" fmla="*/ 71 h 79"/>
                <a:gd name="T4" fmla="*/ 74 w 66"/>
                <a:gd name="T5" fmla="*/ 79 h 79"/>
                <a:gd name="T6" fmla="*/ 71 w 66"/>
                <a:gd name="T7" fmla="*/ 83 h 79"/>
                <a:gd name="T8" fmla="*/ 55 w 66"/>
                <a:gd name="T9" fmla="*/ 93 h 79"/>
                <a:gd name="T10" fmla="*/ 32 w 66"/>
                <a:gd name="T11" fmla="*/ 93 h 79"/>
                <a:gd name="T12" fmla="*/ 12 w 66"/>
                <a:gd name="T13" fmla="*/ 86 h 79"/>
                <a:gd name="T14" fmla="*/ 2 w 66"/>
                <a:gd name="T15" fmla="*/ 79 h 79"/>
                <a:gd name="T16" fmla="*/ 2 w 66"/>
                <a:gd name="T17" fmla="*/ 64 h 79"/>
                <a:gd name="T18" fmla="*/ 5 w 66"/>
                <a:gd name="T19" fmla="*/ 55 h 79"/>
                <a:gd name="T20" fmla="*/ 4 w 66"/>
                <a:gd name="T21" fmla="*/ 49 h 79"/>
                <a:gd name="T22" fmla="*/ 6 w 66"/>
                <a:gd name="T23" fmla="*/ 45 h 79"/>
                <a:gd name="T24" fmla="*/ 2 w 66"/>
                <a:gd name="T25" fmla="*/ 37 h 79"/>
                <a:gd name="T26" fmla="*/ 7 w 66"/>
                <a:gd name="T27" fmla="*/ 29 h 79"/>
                <a:gd name="T28" fmla="*/ 7 w 66"/>
                <a:gd name="T29" fmla="*/ 13 h 79"/>
                <a:gd name="T30" fmla="*/ 11 w 66"/>
                <a:gd name="T31" fmla="*/ 6 h 79"/>
                <a:gd name="T32" fmla="*/ 23 w 66"/>
                <a:gd name="T33" fmla="*/ 2 h 79"/>
                <a:gd name="T34" fmla="*/ 34 w 66"/>
                <a:gd name="T35" fmla="*/ 21 h 79"/>
                <a:gd name="T36" fmla="*/ 37 w 66"/>
                <a:gd name="T37" fmla="*/ 19 h 79"/>
                <a:gd name="T38" fmla="*/ 38 w 66"/>
                <a:gd name="T39" fmla="*/ 17 h 79"/>
                <a:gd name="T40" fmla="*/ 45 w 66"/>
                <a:gd name="T41" fmla="*/ 25 h 79"/>
                <a:gd name="T42" fmla="*/ 59 w 66"/>
                <a:gd name="T43" fmla="*/ 30 h 79"/>
                <a:gd name="T44" fmla="*/ 71 w 66"/>
                <a:gd name="T45" fmla="*/ 42 h 79"/>
                <a:gd name="T46" fmla="*/ 73 w 66"/>
                <a:gd name="T47" fmla="*/ 46 h 79"/>
                <a:gd name="T48" fmla="*/ 77 w 66"/>
                <a:gd name="T49" fmla="*/ 49 h 79"/>
                <a:gd name="T50" fmla="*/ 74 w 66"/>
                <a:gd name="T51" fmla="*/ 57 h 79"/>
                <a:gd name="T52" fmla="*/ 72 w 66"/>
                <a:gd name="T53" fmla="*/ 61 h 79"/>
                <a:gd name="T54" fmla="*/ 74 w 66"/>
                <a:gd name="T55" fmla="*/ 68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0" name="Freeform 2530"/>
            <p:cNvSpPr>
              <a:spLocks noChangeAspect="1"/>
            </p:cNvSpPr>
            <p:nvPr/>
          </p:nvSpPr>
          <p:spPr bwMode="auto">
            <a:xfrm>
              <a:off x="9631451" y="18401542"/>
              <a:ext cx="233083" cy="335919"/>
            </a:xfrm>
            <a:custGeom>
              <a:avLst/>
              <a:gdLst>
                <a:gd name="T0" fmla="*/ 34 w 28"/>
                <a:gd name="T1" fmla="*/ 52 h 45"/>
                <a:gd name="T2" fmla="*/ 32 w 28"/>
                <a:gd name="T3" fmla="*/ 50 h 45"/>
                <a:gd name="T4" fmla="*/ 32 w 28"/>
                <a:gd name="T5" fmla="*/ 54 h 45"/>
                <a:gd name="T6" fmla="*/ 22 w 28"/>
                <a:gd name="T7" fmla="*/ 52 h 45"/>
                <a:gd name="T8" fmla="*/ 11 w 28"/>
                <a:gd name="T9" fmla="*/ 50 h 45"/>
                <a:gd name="T10" fmla="*/ 4 w 28"/>
                <a:gd name="T11" fmla="*/ 52 h 45"/>
                <a:gd name="T12" fmla="*/ 1 w 28"/>
                <a:gd name="T13" fmla="*/ 46 h 45"/>
                <a:gd name="T14" fmla="*/ 1 w 28"/>
                <a:gd name="T15" fmla="*/ 41 h 45"/>
                <a:gd name="T16" fmla="*/ 5 w 28"/>
                <a:gd name="T17" fmla="*/ 44 h 45"/>
                <a:gd name="T18" fmla="*/ 11 w 28"/>
                <a:gd name="T19" fmla="*/ 43 h 45"/>
                <a:gd name="T20" fmla="*/ 11 w 28"/>
                <a:gd name="T21" fmla="*/ 41 h 45"/>
                <a:gd name="T22" fmla="*/ 16 w 28"/>
                <a:gd name="T23" fmla="*/ 40 h 45"/>
                <a:gd name="T24" fmla="*/ 22 w 28"/>
                <a:gd name="T25" fmla="*/ 44 h 45"/>
                <a:gd name="T26" fmla="*/ 27 w 28"/>
                <a:gd name="T27" fmla="*/ 44 h 45"/>
                <a:gd name="T28" fmla="*/ 27 w 28"/>
                <a:gd name="T29" fmla="*/ 42 h 45"/>
                <a:gd name="T30" fmla="*/ 16 w 28"/>
                <a:gd name="T31" fmla="*/ 36 h 45"/>
                <a:gd name="T32" fmla="*/ 10 w 28"/>
                <a:gd name="T33" fmla="*/ 32 h 45"/>
                <a:gd name="T34" fmla="*/ 12 w 28"/>
                <a:gd name="T35" fmla="*/ 28 h 45"/>
                <a:gd name="T36" fmla="*/ 21 w 28"/>
                <a:gd name="T37" fmla="*/ 23 h 45"/>
                <a:gd name="T38" fmla="*/ 19 w 28"/>
                <a:gd name="T39" fmla="*/ 18 h 45"/>
                <a:gd name="T40" fmla="*/ 7 w 28"/>
                <a:gd name="T41" fmla="*/ 23 h 45"/>
                <a:gd name="T42" fmla="*/ 4 w 28"/>
                <a:gd name="T43" fmla="*/ 14 h 45"/>
                <a:gd name="T44" fmla="*/ 9 w 28"/>
                <a:gd name="T45" fmla="*/ 11 h 45"/>
                <a:gd name="T46" fmla="*/ 5 w 28"/>
                <a:gd name="T47" fmla="*/ 6 h 45"/>
                <a:gd name="T48" fmla="*/ 9 w 28"/>
                <a:gd name="T49" fmla="*/ 7 h 45"/>
                <a:gd name="T50" fmla="*/ 12 w 28"/>
                <a:gd name="T51" fmla="*/ 7 h 45"/>
                <a:gd name="T52" fmla="*/ 16 w 28"/>
                <a:gd name="T53" fmla="*/ 0 h 45"/>
                <a:gd name="T54" fmla="*/ 22 w 28"/>
                <a:gd name="T55" fmla="*/ 5 h 45"/>
                <a:gd name="T56" fmla="*/ 27 w 28"/>
                <a:gd name="T57" fmla="*/ 4 h 45"/>
                <a:gd name="T58" fmla="*/ 34 w 28"/>
                <a:gd name="T59" fmla="*/ 52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747474"/>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1" name="Freeform 2531"/>
            <p:cNvSpPr>
              <a:spLocks noChangeAspect="1"/>
            </p:cNvSpPr>
            <p:nvPr/>
          </p:nvSpPr>
          <p:spPr bwMode="auto">
            <a:xfrm>
              <a:off x="9281826" y="14778419"/>
              <a:ext cx="1681530" cy="3655116"/>
            </a:xfrm>
            <a:custGeom>
              <a:avLst/>
              <a:gdLst>
                <a:gd name="T0" fmla="*/ 67 w 208"/>
                <a:gd name="T1" fmla="*/ 568 h 498"/>
                <a:gd name="T2" fmla="*/ 72 w 208"/>
                <a:gd name="T3" fmla="*/ 540 h 498"/>
                <a:gd name="T4" fmla="*/ 84 w 208"/>
                <a:gd name="T5" fmla="*/ 522 h 498"/>
                <a:gd name="T6" fmla="*/ 102 w 208"/>
                <a:gd name="T7" fmla="*/ 483 h 498"/>
                <a:gd name="T8" fmla="*/ 78 w 208"/>
                <a:gd name="T9" fmla="*/ 456 h 498"/>
                <a:gd name="T10" fmla="*/ 100 w 208"/>
                <a:gd name="T11" fmla="*/ 436 h 498"/>
                <a:gd name="T12" fmla="*/ 113 w 208"/>
                <a:gd name="T13" fmla="*/ 400 h 498"/>
                <a:gd name="T14" fmla="*/ 121 w 208"/>
                <a:gd name="T15" fmla="*/ 400 h 498"/>
                <a:gd name="T16" fmla="*/ 119 w 208"/>
                <a:gd name="T17" fmla="*/ 388 h 498"/>
                <a:gd name="T18" fmla="*/ 106 w 208"/>
                <a:gd name="T19" fmla="*/ 382 h 498"/>
                <a:gd name="T20" fmla="*/ 105 w 208"/>
                <a:gd name="T21" fmla="*/ 355 h 498"/>
                <a:gd name="T22" fmla="*/ 130 w 208"/>
                <a:gd name="T23" fmla="*/ 364 h 498"/>
                <a:gd name="T24" fmla="*/ 143 w 208"/>
                <a:gd name="T25" fmla="*/ 337 h 498"/>
                <a:gd name="T26" fmla="*/ 151 w 208"/>
                <a:gd name="T27" fmla="*/ 322 h 498"/>
                <a:gd name="T28" fmla="*/ 207 w 208"/>
                <a:gd name="T29" fmla="*/ 300 h 498"/>
                <a:gd name="T30" fmla="*/ 212 w 208"/>
                <a:gd name="T31" fmla="*/ 270 h 498"/>
                <a:gd name="T32" fmla="*/ 207 w 208"/>
                <a:gd name="T33" fmla="*/ 250 h 498"/>
                <a:gd name="T34" fmla="*/ 186 w 208"/>
                <a:gd name="T35" fmla="*/ 232 h 498"/>
                <a:gd name="T36" fmla="*/ 190 w 208"/>
                <a:gd name="T37" fmla="*/ 204 h 498"/>
                <a:gd name="T38" fmla="*/ 188 w 208"/>
                <a:gd name="T39" fmla="*/ 186 h 498"/>
                <a:gd name="T40" fmla="*/ 196 w 208"/>
                <a:gd name="T41" fmla="*/ 155 h 498"/>
                <a:gd name="T42" fmla="*/ 227 w 208"/>
                <a:gd name="T43" fmla="*/ 114 h 498"/>
                <a:gd name="T44" fmla="*/ 248 w 208"/>
                <a:gd name="T45" fmla="*/ 88 h 498"/>
                <a:gd name="T46" fmla="*/ 240 w 208"/>
                <a:gd name="T47" fmla="*/ 68 h 498"/>
                <a:gd name="T48" fmla="*/ 234 w 208"/>
                <a:gd name="T49" fmla="*/ 85 h 498"/>
                <a:gd name="T50" fmla="*/ 218 w 208"/>
                <a:gd name="T51" fmla="*/ 102 h 498"/>
                <a:gd name="T52" fmla="*/ 186 w 208"/>
                <a:gd name="T53" fmla="*/ 100 h 498"/>
                <a:gd name="T54" fmla="*/ 180 w 208"/>
                <a:gd name="T55" fmla="*/ 80 h 498"/>
                <a:gd name="T56" fmla="*/ 184 w 208"/>
                <a:gd name="T57" fmla="*/ 59 h 498"/>
                <a:gd name="T58" fmla="*/ 144 w 208"/>
                <a:gd name="T59" fmla="*/ 42 h 498"/>
                <a:gd name="T60" fmla="*/ 115 w 208"/>
                <a:gd name="T61" fmla="*/ 17 h 498"/>
                <a:gd name="T62" fmla="*/ 90 w 208"/>
                <a:gd name="T63" fmla="*/ 5 h 498"/>
                <a:gd name="T64" fmla="*/ 79 w 208"/>
                <a:gd name="T65" fmla="*/ 8 h 498"/>
                <a:gd name="T66" fmla="*/ 53 w 208"/>
                <a:gd name="T67" fmla="*/ 8 h 498"/>
                <a:gd name="T68" fmla="*/ 41 w 208"/>
                <a:gd name="T69" fmla="*/ 20 h 498"/>
                <a:gd name="T70" fmla="*/ 28 w 208"/>
                <a:gd name="T71" fmla="*/ 49 h 498"/>
                <a:gd name="T72" fmla="*/ 25 w 208"/>
                <a:gd name="T73" fmla="*/ 64 h 498"/>
                <a:gd name="T74" fmla="*/ 26 w 208"/>
                <a:gd name="T75" fmla="*/ 90 h 498"/>
                <a:gd name="T76" fmla="*/ 19 w 208"/>
                <a:gd name="T77" fmla="*/ 114 h 498"/>
                <a:gd name="T78" fmla="*/ 8 w 208"/>
                <a:gd name="T79" fmla="*/ 138 h 498"/>
                <a:gd name="T80" fmla="*/ 5 w 208"/>
                <a:gd name="T81" fmla="*/ 181 h 498"/>
                <a:gd name="T82" fmla="*/ 13 w 208"/>
                <a:gd name="T83" fmla="*/ 198 h 498"/>
                <a:gd name="T84" fmla="*/ 17 w 208"/>
                <a:gd name="T85" fmla="*/ 225 h 498"/>
                <a:gd name="T86" fmla="*/ 12 w 208"/>
                <a:gd name="T87" fmla="*/ 267 h 498"/>
                <a:gd name="T88" fmla="*/ 12 w 208"/>
                <a:gd name="T89" fmla="*/ 312 h 498"/>
                <a:gd name="T90" fmla="*/ 2 w 208"/>
                <a:gd name="T91" fmla="*/ 336 h 498"/>
                <a:gd name="T92" fmla="*/ 6 w 208"/>
                <a:gd name="T93" fmla="*/ 375 h 498"/>
                <a:gd name="T94" fmla="*/ 8 w 208"/>
                <a:gd name="T95" fmla="*/ 401 h 498"/>
                <a:gd name="T96" fmla="*/ 11 w 208"/>
                <a:gd name="T97" fmla="*/ 427 h 498"/>
                <a:gd name="T98" fmla="*/ 20 w 208"/>
                <a:gd name="T99" fmla="*/ 436 h 498"/>
                <a:gd name="T100" fmla="*/ 22 w 208"/>
                <a:gd name="T101" fmla="*/ 443 h 498"/>
                <a:gd name="T102" fmla="*/ 19 w 208"/>
                <a:gd name="T103" fmla="*/ 470 h 498"/>
                <a:gd name="T104" fmla="*/ 8 w 208"/>
                <a:gd name="T105" fmla="*/ 494 h 498"/>
                <a:gd name="T106" fmla="*/ 10 w 208"/>
                <a:gd name="T107" fmla="*/ 520 h 498"/>
                <a:gd name="T108" fmla="*/ 10 w 208"/>
                <a:gd name="T109" fmla="*/ 558 h 498"/>
                <a:gd name="T110" fmla="*/ 26 w 208"/>
                <a:gd name="T111" fmla="*/ 575 h 498"/>
                <a:gd name="T112" fmla="*/ 70 w 208"/>
                <a:gd name="T113" fmla="*/ 590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2" name="Freeform 2532"/>
            <p:cNvSpPr>
              <a:spLocks noChangeAspect="1"/>
            </p:cNvSpPr>
            <p:nvPr/>
          </p:nvSpPr>
          <p:spPr bwMode="auto">
            <a:xfrm>
              <a:off x="9032094" y="14330527"/>
              <a:ext cx="549411" cy="4007031"/>
            </a:xfrm>
            <a:custGeom>
              <a:avLst/>
              <a:gdLst>
                <a:gd name="T0" fmla="*/ 71 w 68"/>
                <a:gd name="T1" fmla="*/ 92 h 547"/>
                <a:gd name="T2" fmla="*/ 61 w 68"/>
                <a:gd name="T3" fmla="*/ 60 h 547"/>
                <a:gd name="T4" fmla="*/ 54 w 68"/>
                <a:gd name="T5" fmla="*/ 50 h 547"/>
                <a:gd name="T6" fmla="*/ 54 w 68"/>
                <a:gd name="T7" fmla="*/ 37 h 547"/>
                <a:gd name="T8" fmla="*/ 47 w 68"/>
                <a:gd name="T9" fmla="*/ 7 h 547"/>
                <a:gd name="T10" fmla="*/ 35 w 68"/>
                <a:gd name="T11" fmla="*/ 11 h 547"/>
                <a:gd name="T12" fmla="*/ 34 w 68"/>
                <a:gd name="T13" fmla="*/ 43 h 547"/>
                <a:gd name="T14" fmla="*/ 34 w 68"/>
                <a:gd name="T15" fmla="*/ 97 h 547"/>
                <a:gd name="T16" fmla="*/ 34 w 68"/>
                <a:gd name="T17" fmla="*/ 133 h 547"/>
                <a:gd name="T18" fmla="*/ 33 w 68"/>
                <a:gd name="T19" fmla="*/ 165 h 547"/>
                <a:gd name="T20" fmla="*/ 28 w 68"/>
                <a:gd name="T21" fmla="*/ 223 h 547"/>
                <a:gd name="T22" fmla="*/ 30 w 68"/>
                <a:gd name="T23" fmla="*/ 273 h 547"/>
                <a:gd name="T24" fmla="*/ 27 w 68"/>
                <a:gd name="T25" fmla="*/ 305 h 547"/>
                <a:gd name="T26" fmla="*/ 13 w 68"/>
                <a:gd name="T27" fmla="*/ 354 h 547"/>
                <a:gd name="T28" fmla="*/ 12 w 68"/>
                <a:gd name="T29" fmla="*/ 386 h 547"/>
                <a:gd name="T30" fmla="*/ 12 w 68"/>
                <a:gd name="T31" fmla="*/ 437 h 547"/>
                <a:gd name="T32" fmla="*/ 27 w 68"/>
                <a:gd name="T33" fmla="*/ 433 h 547"/>
                <a:gd name="T34" fmla="*/ 34 w 68"/>
                <a:gd name="T35" fmla="*/ 447 h 547"/>
                <a:gd name="T36" fmla="*/ 36 w 68"/>
                <a:gd name="T37" fmla="*/ 458 h 547"/>
                <a:gd name="T38" fmla="*/ 34 w 68"/>
                <a:gd name="T39" fmla="*/ 491 h 547"/>
                <a:gd name="T40" fmla="*/ 37 w 68"/>
                <a:gd name="T41" fmla="*/ 511 h 547"/>
                <a:gd name="T42" fmla="*/ 28 w 68"/>
                <a:gd name="T43" fmla="*/ 543 h 547"/>
                <a:gd name="T44" fmla="*/ 10 w 68"/>
                <a:gd name="T45" fmla="*/ 529 h 547"/>
                <a:gd name="T46" fmla="*/ 5 w 68"/>
                <a:gd name="T47" fmla="*/ 542 h 547"/>
                <a:gd name="T48" fmla="*/ 27 w 68"/>
                <a:gd name="T49" fmla="*/ 548 h 547"/>
                <a:gd name="T50" fmla="*/ 17 w 68"/>
                <a:gd name="T51" fmla="*/ 562 h 547"/>
                <a:gd name="T52" fmla="*/ 36 w 68"/>
                <a:gd name="T53" fmla="*/ 574 h 547"/>
                <a:gd name="T54" fmla="*/ 22 w 68"/>
                <a:gd name="T55" fmla="*/ 578 h 547"/>
                <a:gd name="T56" fmla="*/ 29 w 68"/>
                <a:gd name="T57" fmla="*/ 602 h 547"/>
                <a:gd name="T58" fmla="*/ 30 w 68"/>
                <a:gd name="T59" fmla="*/ 609 h 547"/>
                <a:gd name="T60" fmla="*/ 34 w 68"/>
                <a:gd name="T61" fmla="*/ 627 h 547"/>
                <a:gd name="T62" fmla="*/ 41 w 68"/>
                <a:gd name="T63" fmla="*/ 639 h 547"/>
                <a:gd name="T64" fmla="*/ 53 w 68"/>
                <a:gd name="T65" fmla="*/ 650 h 547"/>
                <a:gd name="T66" fmla="*/ 58 w 68"/>
                <a:gd name="T67" fmla="*/ 644 h 547"/>
                <a:gd name="T68" fmla="*/ 58 w 68"/>
                <a:gd name="T69" fmla="*/ 628 h 547"/>
                <a:gd name="T70" fmla="*/ 40 w 68"/>
                <a:gd name="T71" fmla="*/ 602 h 547"/>
                <a:gd name="T72" fmla="*/ 55 w 68"/>
                <a:gd name="T73" fmla="*/ 573 h 547"/>
                <a:gd name="T74" fmla="*/ 54 w 68"/>
                <a:gd name="T75" fmla="*/ 548 h 547"/>
                <a:gd name="T76" fmla="*/ 52 w 68"/>
                <a:gd name="T77" fmla="*/ 524 h 547"/>
                <a:gd name="T78" fmla="*/ 53 w 68"/>
                <a:gd name="T79" fmla="*/ 506 h 547"/>
                <a:gd name="T80" fmla="*/ 59 w 68"/>
                <a:gd name="T81" fmla="*/ 501 h 547"/>
                <a:gd name="T82" fmla="*/ 47 w 68"/>
                <a:gd name="T83" fmla="*/ 477 h 547"/>
                <a:gd name="T84" fmla="*/ 42 w 68"/>
                <a:gd name="T85" fmla="*/ 457 h 547"/>
                <a:gd name="T86" fmla="*/ 41 w 68"/>
                <a:gd name="T87" fmla="*/ 420 h 547"/>
                <a:gd name="T88" fmla="*/ 41 w 68"/>
                <a:gd name="T89" fmla="*/ 391 h 547"/>
                <a:gd name="T90" fmla="*/ 41 w 68"/>
                <a:gd name="T91" fmla="*/ 344 h 547"/>
                <a:gd name="T92" fmla="*/ 49 w 68"/>
                <a:gd name="T93" fmla="*/ 321 h 547"/>
                <a:gd name="T94" fmla="*/ 51 w 68"/>
                <a:gd name="T95" fmla="*/ 284 h 547"/>
                <a:gd name="T96" fmla="*/ 47 w 68"/>
                <a:gd name="T97" fmla="*/ 260 h 547"/>
                <a:gd name="T98" fmla="*/ 51 w 68"/>
                <a:gd name="T99" fmla="*/ 225 h 547"/>
                <a:gd name="T100" fmla="*/ 49 w 68"/>
                <a:gd name="T101" fmla="*/ 197 h 547"/>
                <a:gd name="T102" fmla="*/ 70 w 68"/>
                <a:gd name="T103" fmla="*/ 171 h 547"/>
                <a:gd name="T104" fmla="*/ 63 w 68"/>
                <a:gd name="T105" fmla="*/ 143 h 547"/>
                <a:gd name="T106" fmla="*/ 60 w 68"/>
                <a:gd name="T107" fmla="*/ 128 h 547"/>
                <a:gd name="T108" fmla="*/ 82 w 68"/>
                <a:gd name="T109" fmla="*/ 102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3" name="Freeform 2533"/>
            <p:cNvSpPr>
              <a:spLocks noChangeAspect="1"/>
            </p:cNvSpPr>
            <p:nvPr/>
          </p:nvSpPr>
          <p:spPr bwMode="auto">
            <a:xfrm>
              <a:off x="8041487" y="12442982"/>
              <a:ext cx="1348554" cy="1975521"/>
            </a:xfrm>
            <a:custGeom>
              <a:avLst/>
              <a:gdLst>
                <a:gd name="T0" fmla="*/ 94 w 168"/>
                <a:gd name="T1" fmla="*/ 1 h 269"/>
                <a:gd name="T2" fmla="*/ 105 w 168"/>
                <a:gd name="T3" fmla="*/ 11 h 269"/>
                <a:gd name="T4" fmla="*/ 115 w 168"/>
                <a:gd name="T5" fmla="*/ 22 h 269"/>
                <a:gd name="T6" fmla="*/ 124 w 168"/>
                <a:gd name="T7" fmla="*/ 29 h 269"/>
                <a:gd name="T8" fmla="*/ 123 w 168"/>
                <a:gd name="T9" fmla="*/ 38 h 269"/>
                <a:gd name="T10" fmla="*/ 138 w 168"/>
                <a:gd name="T11" fmla="*/ 41 h 269"/>
                <a:gd name="T12" fmla="*/ 151 w 168"/>
                <a:gd name="T13" fmla="*/ 41 h 269"/>
                <a:gd name="T14" fmla="*/ 167 w 168"/>
                <a:gd name="T15" fmla="*/ 38 h 269"/>
                <a:gd name="T16" fmla="*/ 172 w 168"/>
                <a:gd name="T17" fmla="*/ 43 h 269"/>
                <a:gd name="T18" fmla="*/ 170 w 168"/>
                <a:gd name="T19" fmla="*/ 62 h 269"/>
                <a:gd name="T20" fmla="*/ 173 w 168"/>
                <a:gd name="T21" fmla="*/ 68 h 269"/>
                <a:gd name="T22" fmla="*/ 168 w 168"/>
                <a:gd name="T23" fmla="*/ 73 h 269"/>
                <a:gd name="T24" fmla="*/ 148 w 168"/>
                <a:gd name="T25" fmla="*/ 79 h 269"/>
                <a:gd name="T26" fmla="*/ 131 w 168"/>
                <a:gd name="T27" fmla="*/ 89 h 269"/>
                <a:gd name="T28" fmla="*/ 125 w 168"/>
                <a:gd name="T29" fmla="*/ 106 h 269"/>
                <a:gd name="T30" fmla="*/ 115 w 168"/>
                <a:gd name="T31" fmla="*/ 119 h 269"/>
                <a:gd name="T32" fmla="*/ 115 w 168"/>
                <a:gd name="T33" fmla="*/ 137 h 269"/>
                <a:gd name="T34" fmla="*/ 131 w 168"/>
                <a:gd name="T35" fmla="*/ 156 h 269"/>
                <a:gd name="T36" fmla="*/ 139 w 168"/>
                <a:gd name="T37" fmla="*/ 167 h 269"/>
                <a:gd name="T38" fmla="*/ 154 w 168"/>
                <a:gd name="T39" fmla="*/ 177 h 269"/>
                <a:gd name="T40" fmla="*/ 166 w 168"/>
                <a:gd name="T41" fmla="*/ 166 h 269"/>
                <a:gd name="T42" fmla="*/ 178 w 168"/>
                <a:gd name="T43" fmla="*/ 191 h 269"/>
                <a:gd name="T44" fmla="*/ 202 w 168"/>
                <a:gd name="T45" fmla="*/ 219 h 269"/>
                <a:gd name="T46" fmla="*/ 195 w 168"/>
                <a:gd name="T47" fmla="*/ 232 h 269"/>
                <a:gd name="T48" fmla="*/ 192 w 168"/>
                <a:gd name="T49" fmla="*/ 240 h 269"/>
                <a:gd name="T50" fmla="*/ 190 w 168"/>
                <a:gd name="T51" fmla="*/ 262 h 269"/>
                <a:gd name="T52" fmla="*/ 192 w 168"/>
                <a:gd name="T53" fmla="*/ 289 h 269"/>
                <a:gd name="T54" fmla="*/ 185 w 168"/>
                <a:gd name="T55" fmla="*/ 301 h 269"/>
                <a:gd name="T56" fmla="*/ 183 w 168"/>
                <a:gd name="T57" fmla="*/ 310 h 269"/>
                <a:gd name="T58" fmla="*/ 174 w 168"/>
                <a:gd name="T59" fmla="*/ 323 h 269"/>
                <a:gd name="T60" fmla="*/ 159 w 168"/>
                <a:gd name="T61" fmla="*/ 306 h 269"/>
                <a:gd name="T62" fmla="*/ 131 w 168"/>
                <a:gd name="T63" fmla="*/ 288 h 269"/>
                <a:gd name="T64" fmla="*/ 97 w 168"/>
                <a:gd name="T65" fmla="*/ 265 h 269"/>
                <a:gd name="T66" fmla="*/ 83 w 168"/>
                <a:gd name="T67" fmla="*/ 247 h 269"/>
                <a:gd name="T68" fmla="*/ 87 w 168"/>
                <a:gd name="T69" fmla="*/ 235 h 269"/>
                <a:gd name="T70" fmla="*/ 61 w 168"/>
                <a:gd name="T71" fmla="*/ 197 h 269"/>
                <a:gd name="T72" fmla="*/ 42 w 168"/>
                <a:gd name="T73" fmla="*/ 149 h 269"/>
                <a:gd name="T74" fmla="*/ 31 w 168"/>
                <a:gd name="T75" fmla="*/ 122 h 269"/>
                <a:gd name="T76" fmla="*/ 17 w 168"/>
                <a:gd name="T77" fmla="*/ 114 h 269"/>
                <a:gd name="T78" fmla="*/ 5 w 168"/>
                <a:gd name="T79" fmla="*/ 100 h 269"/>
                <a:gd name="T80" fmla="*/ 7 w 168"/>
                <a:gd name="T81" fmla="*/ 92 h 269"/>
                <a:gd name="T82" fmla="*/ 5 w 168"/>
                <a:gd name="T83" fmla="*/ 85 h 269"/>
                <a:gd name="T84" fmla="*/ 11 w 168"/>
                <a:gd name="T85" fmla="*/ 62 h 269"/>
                <a:gd name="T86" fmla="*/ 20 w 168"/>
                <a:gd name="T87" fmla="*/ 64 h 269"/>
                <a:gd name="T88" fmla="*/ 13 w 168"/>
                <a:gd name="T89" fmla="*/ 68 h 269"/>
                <a:gd name="T90" fmla="*/ 16 w 168"/>
                <a:gd name="T91" fmla="*/ 77 h 269"/>
                <a:gd name="T92" fmla="*/ 30 w 168"/>
                <a:gd name="T93" fmla="*/ 76 h 269"/>
                <a:gd name="T94" fmla="*/ 35 w 168"/>
                <a:gd name="T95" fmla="*/ 85 h 269"/>
                <a:gd name="T96" fmla="*/ 44 w 168"/>
                <a:gd name="T97" fmla="*/ 58 h 269"/>
                <a:gd name="T98" fmla="*/ 73 w 168"/>
                <a:gd name="T99" fmla="*/ 43 h 269"/>
                <a:gd name="T100" fmla="*/ 82 w 168"/>
                <a:gd name="T101" fmla="*/ 32 h 269"/>
                <a:gd name="T102" fmla="*/ 89 w 168"/>
                <a:gd name="T103" fmla="*/ 18 h 269"/>
                <a:gd name="T104" fmla="*/ 93 w 168"/>
                <a:gd name="T105" fmla="*/ 8 h 269"/>
                <a:gd name="T106" fmla="*/ 89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4" name="Freeform 2536"/>
            <p:cNvSpPr>
              <a:spLocks noChangeAspect="1"/>
            </p:cNvSpPr>
            <p:nvPr/>
          </p:nvSpPr>
          <p:spPr bwMode="auto">
            <a:xfrm>
              <a:off x="4670105" y="8899834"/>
              <a:ext cx="2905215" cy="2007518"/>
            </a:xfrm>
            <a:custGeom>
              <a:avLst/>
              <a:gdLst>
                <a:gd name="T0" fmla="*/ 414 w 361"/>
                <a:gd name="T1" fmla="*/ 257 h 274"/>
                <a:gd name="T2" fmla="*/ 421 w 361"/>
                <a:gd name="T3" fmla="*/ 243 h 274"/>
                <a:gd name="T4" fmla="*/ 434 w 361"/>
                <a:gd name="T5" fmla="*/ 214 h 274"/>
                <a:gd name="T6" fmla="*/ 396 w 361"/>
                <a:gd name="T7" fmla="*/ 209 h 274"/>
                <a:gd name="T8" fmla="*/ 371 w 361"/>
                <a:gd name="T9" fmla="*/ 245 h 274"/>
                <a:gd name="T10" fmla="*/ 364 w 361"/>
                <a:gd name="T11" fmla="*/ 256 h 274"/>
                <a:gd name="T12" fmla="*/ 349 w 361"/>
                <a:gd name="T13" fmla="*/ 259 h 274"/>
                <a:gd name="T14" fmla="*/ 339 w 361"/>
                <a:gd name="T15" fmla="*/ 258 h 274"/>
                <a:gd name="T16" fmla="*/ 296 w 361"/>
                <a:gd name="T17" fmla="*/ 255 h 274"/>
                <a:gd name="T18" fmla="*/ 269 w 361"/>
                <a:gd name="T19" fmla="*/ 204 h 274"/>
                <a:gd name="T20" fmla="*/ 274 w 361"/>
                <a:gd name="T21" fmla="*/ 202 h 274"/>
                <a:gd name="T22" fmla="*/ 270 w 361"/>
                <a:gd name="T23" fmla="*/ 152 h 274"/>
                <a:gd name="T24" fmla="*/ 281 w 361"/>
                <a:gd name="T25" fmla="*/ 128 h 274"/>
                <a:gd name="T26" fmla="*/ 251 w 361"/>
                <a:gd name="T27" fmla="*/ 107 h 274"/>
                <a:gd name="T28" fmla="*/ 234 w 361"/>
                <a:gd name="T29" fmla="*/ 62 h 274"/>
                <a:gd name="T30" fmla="*/ 208 w 361"/>
                <a:gd name="T31" fmla="*/ 55 h 274"/>
                <a:gd name="T32" fmla="*/ 190 w 361"/>
                <a:gd name="T33" fmla="*/ 62 h 274"/>
                <a:gd name="T34" fmla="*/ 162 w 361"/>
                <a:gd name="T35" fmla="*/ 25 h 274"/>
                <a:gd name="T36" fmla="*/ 89 w 361"/>
                <a:gd name="T37" fmla="*/ 24 h 274"/>
                <a:gd name="T38" fmla="*/ 6 w 361"/>
                <a:gd name="T39" fmla="*/ 0 h 274"/>
                <a:gd name="T40" fmla="*/ 7 w 361"/>
                <a:gd name="T41" fmla="*/ 22 h 274"/>
                <a:gd name="T42" fmla="*/ 12 w 361"/>
                <a:gd name="T43" fmla="*/ 46 h 274"/>
                <a:gd name="T44" fmla="*/ 32 w 361"/>
                <a:gd name="T45" fmla="*/ 77 h 274"/>
                <a:gd name="T46" fmla="*/ 36 w 361"/>
                <a:gd name="T47" fmla="*/ 91 h 274"/>
                <a:gd name="T48" fmla="*/ 19 w 361"/>
                <a:gd name="T49" fmla="*/ 90 h 274"/>
                <a:gd name="T50" fmla="*/ 46 w 361"/>
                <a:gd name="T51" fmla="*/ 107 h 274"/>
                <a:gd name="T52" fmla="*/ 55 w 361"/>
                <a:gd name="T53" fmla="*/ 139 h 274"/>
                <a:gd name="T54" fmla="*/ 72 w 361"/>
                <a:gd name="T55" fmla="*/ 157 h 274"/>
                <a:gd name="T56" fmla="*/ 95 w 361"/>
                <a:gd name="T57" fmla="*/ 172 h 274"/>
                <a:gd name="T58" fmla="*/ 83 w 361"/>
                <a:gd name="T59" fmla="*/ 157 h 274"/>
                <a:gd name="T60" fmla="*/ 73 w 361"/>
                <a:gd name="T61" fmla="*/ 119 h 274"/>
                <a:gd name="T62" fmla="*/ 54 w 361"/>
                <a:gd name="T63" fmla="*/ 91 h 274"/>
                <a:gd name="T64" fmla="*/ 41 w 361"/>
                <a:gd name="T65" fmla="*/ 60 h 274"/>
                <a:gd name="T66" fmla="*/ 31 w 361"/>
                <a:gd name="T67" fmla="*/ 18 h 274"/>
                <a:gd name="T68" fmla="*/ 53 w 361"/>
                <a:gd name="T69" fmla="*/ 26 h 274"/>
                <a:gd name="T70" fmla="*/ 61 w 361"/>
                <a:gd name="T71" fmla="*/ 67 h 274"/>
                <a:gd name="T72" fmla="*/ 85 w 361"/>
                <a:gd name="T73" fmla="*/ 94 h 274"/>
                <a:gd name="T74" fmla="*/ 95 w 361"/>
                <a:gd name="T75" fmla="*/ 109 h 274"/>
                <a:gd name="T76" fmla="*/ 100 w 361"/>
                <a:gd name="T77" fmla="*/ 121 h 274"/>
                <a:gd name="T78" fmla="*/ 118 w 361"/>
                <a:gd name="T79" fmla="*/ 138 h 274"/>
                <a:gd name="T80" fmla="*/ 138 w 361"/>
                <a:gd name="T81" fmla="*/ 172 h 274"/>
                <a:gd name="T82" fmla="*/ 148 w 361"/>
                <a:gd name="T83" fmla="*/ 217 h 274"/>
                <a:gd name="T84" fmla="*/ 153 w 361"/>
                <a:gd name="T85" fmla="*/ 239 h 274"/>
                <a:gd name="T86" fmla="*/ 198 w 361"/>
                <a:gd name="T87" fmla="*/ 267 h 274"/>
                <a:gd name="T88" fmla="*/ 252 w 361"/>
                <a:gd name="T89" fmla="*/ 295 h 274"/>
                <a:gd name="T90" fmla="*/ 302 w 361"/>
                <a:gd name="T91" fmla="*/ 300 h 274"/>
                <a:gd name="T92" fmla="*/ 321 w 361"/>
                <a:gd name="T93" fmla="*/ 304 h 274"/>
                <a:gd name="T94" fmla="*/ 345 w 361"/>
                <a:gd name="T95" fmla="*/ 318 h 274"/>
                <a:gd name="T96" fmla="*/ 369 w 361"/>
                <a:gd name="T97" fmla="*/ 292 h 274"/>
                <a:gd name="T98" fmla="*/ 365 w 361"/>
                <a:gd name="T99" fmla="*/ 274 h 274"/>
                <a:gd name="T100" fmla="*/ 403 w 361"/>
                <a:gd name="T101" fmla="*/ 265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5" name="Freeform 2544"/>
            <p:cNvSpPr>
              <a:spLocks noChangeAspect="1"/>
            </p:cNvSpPr>
            <p:nvPr/>
          </p:nvSpPr>
          <p:spPr bwMode="auto">
            <a:xfrm>
              <a:off x="8282897" y="11131298"/>
              <a:ext cx="1223685" cy="1767571"/>
            </a:xfrm>
            <a:custGeom>
              <a:avLst/>
              <a:gdLst>
                <a:gd name="T0" fmla="*/ 33 w 152"/>
                <a:gd name="T1" fmla="*/ 80 h 241"/>
                <a:gd name="T2" fmla="*/ 41 w 152"/>
                <a:gd name="T3" fmla="*/ 65 h 241"/>
                <a:gd name="T4" fmla="*/ 51 w 152"/>
                <a:gd name="T5" fmla="*/ 50 h 241"/>
                <a:gd name="T6" fmla="*/ 61 w 152"/>
                <a:gd name="T7" fmla="*/ 29 h 241"/>
                <a:gd name="T8" fmla="*/ 73 w 152"/>
                <a:gd name="T9" fmla="*/ 26 h 241"/>
                <a:gd name="T10" fmla="*/ 95 w 152"/>
                <a:gd name="T11" fmla="*/ 18 h 241"/>
                <a:gd name="T12" fmla="*/ 110 w 152"/>
                <a:gd name="T13" fmla="*/ 6 h 241"/>
                <a:gd name="T14" fmla="*/ 122 w 152"/>
                <a:gd name="T15" fmla="*/ 8 h 241"/>
                <a:gd name="T16" fmla="*/ 104 w 152"/>
                <a:gd name="T17" fmla="*/ 24 h 241"/>
                <a:gd name="T18" fmla="*/ 85 w 152"/>
                <a:gd name="T19" fmla="*/ 59 h 241"/>
                <a:gd name="T20" fmla="*/ 98 w 152"/>
                <a:gd name="T21" fmla="*/ 60 h 241"/>
                <a:gd name="T22" fmla="*/ 104 w 152"/>
                <a:gd name="T23" fmla="*/ 90 h 241"/>
                <a:gd name="T24" fmla="*/ 122 w 152"/>
                <a:gd name="T25" fmla="*/ 94 h 241"/>
                <a:gd name="T26" fmla="*/ 136 w 152"/>
                <a:gd name="T27" fmla="*/ 96 h 241"/>
                <a:gd name="T28" fmla="*/ 153 w 152"/>
                <a:gd name="T29" fmla="*/ 109 h 241"/>
                <a:gd name="T30" fmla="*/ 175 w 152"/>
                <a:gd name="T31" fmla="*/ 109 h 241"/>
                <a:gd name="T32" fmla="*/ 171 w 152"/>
                <a:gd name="T33" fmla="*/ 128 h 241"/>
                <a:gd name="T34" fmla="*/ 172 w 152"/>
                <a:gd name="T35" fmla="*/ 149 h 241"/>
                <a:gd name="T36" fmla="*/ 167 w 152"/>
                <a:gd name="T37" fmla="*/ 165 h 241"/>
                <a:gd name="T38" fmla="*/ 183 w 152"/>
                <a:gd name="T39" fmla="*/ 192 h 241"/>
                <a:gd name="T40" fmla="*/ 172 w 152"/>
                <a:gd name="T41" fmla="*/ 177 h 241"/>
                <a:gd name="T42" fmla="*/ 163 w 152"/>
                <a:gd name="T43" fmla="*/ 183 h 241"/>
                <a:gd name="T44" fmla="*/ 146 w 152"/>
                <a:gd name="T45" fmla="*/ 194 h 241"/>
                <a:gd name="T46" fmla="*/ 140 w 152"/>
                <a:gd name="T47" fmla="*/ 201 h 241"/>
                <a:gd name="T48" fmla="*/ 142 w 152"/>
                <a:gd name="T49" fmla="*/ 225 h 241"/>
                <a:gd name="T50" fmla="*/ 138 w 152"/>
                <a:gd name="T51" fmla="*/ 289 h 241"/>
                <a:gd name="T52" fmla="*/ 134 w 152"/>
                <a:gd name="T53" fmla="*/ 277 h 241"/>
                <a:gd name="T54" fmla="*/ 131 w 152"/>
                <a:gd name="T55" fmla="*/ 258 h 241"/>
                <a:gd name="T56" fmla="*/ 116 w 152"/>
                <a:gd name="T57" fmla="*/ 255 h 241"/>
                <a:gd name="T58" fmla="*/ 93 w 152"/>
                <a:gd name="T59" fmla="*/ 254 h 241"/>
                <a:gd name="T60" fmla="*/ 88 w 152"/>
                <a:gd name="T61" fmla="*/ 243 h 241"/>
                <a:gd name="T62" fmla="*/ 71 w 152"/>
                <a:gd name="T63" fmla="*/ 233 h 241"/>
                <a:gd name="T64" fmla="*/ 58 w 152"/>
                <a:gd name="T65" fmla="*/ 216 h 241"/>
                <a:gd name="T66" fmla="*/ 39 w 152"/>
                <a:gd name="T67" fmla="*/ 206 h 241"/>
                <a:gd name="T68" fmla="*/ 28 w 152"/>
                <a:gd name="T69" fmla="*/ 206 h 241"/>
                <a:gd name="T70" fmla="*/ 13 w 152"/>
                <a:gd name="T71" fmla="*/ 198 h 241"/>
                <a:gd name="T72" fmla="*/ 1 w 152"/>
                <a:gd name="T73" fmla="*/ 186 h 241"/>
                <a:gd name="T74" fmla="*/ 4 w 152"/>
                <a:gd name="T75" fmla="*/ 176 h 241"/>
                <a:gd name="T76" fmla="*/ 19 w 152"/>
                <a:gd name="T77" fmla="*/ 168 h 241"/>
                <a:gd name="T78" fmla="*/ 29 w 152"/>
                <a:gd name="T79" fmla="*/ 149 h 241"/>
                <a:gd name="T80" fmla="*/ 20 w 152"/>
                <a:gd name="T81" fmla="*/ 140 h 241"/>
                <a:gd name="T82" fmla="*/ 20 w 152"/>
                <a:gd name="T83" fmla="*/ 121 h 241"/>
                <a:gd name="T84" fmla="*/ 25 w 152"/>
                <a:gd name="T85" fmla="*/ 104 h 241"/>
                <a:gd name="T86" fmla="*/ 17 w 152"/>
                <a:gd name="T87" fmla="*/ 89 h 241"/>
                <a:gd name="T88" fmla="*/ 25 w 152"/>
                <a:gd name="T89" fmla="*/ 7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6" name="Freeform 2547"/>
            <p:cNvSpPr>
              <a:spLocks noChangeAspect="1"/>
            </p:cNvSpPr>
            <p:nvPr/>
          </p:nvSpPr>
          <p:spPr bwMode="auto">
            <a:xfrm>
              <a:off x="4120694" y="6916312"/>
              <a:ext cx="5660596" cy="2863310"/>
            </a:xfrm>
            <a:custGeom>
              <a:avLst/>
              <a:gdLst>
                <a:gd name="T0" fmla="*/ 455 w 704"/>
                <a:gd name="T1" fmla="*/ 0 h 391"/>
                <a:gd name="T2" fmla="*/ 515 w 704"/>
                <a:gd name="T3" fmla="*/ 18 h 391"/>
                <a:gd name="T4" fmla="*/ 508 w 704"/>
                <a:gd name="T5" fmla="*/ 42 h 391"/>
                <a:gd name="T6" fmla="*/ 556 w 704"/>
                <a:gd name="T7" fmla="*/ 29 h 391"/>
                <a:gd name="T8" fmla="*/ 592 w 704"/>
                <a:gd name="T9" fmla="*/ 46 h 391"/>
                <a:gd name="T10" fmla="*/ 583 w 704"/>
                <a:gd name="T11" fmla="*/ 60 h 391"/>
                <a:gd name="T12" fmla="*/ 553 w 704"/>
                <a:gd name="T13" fmla="*/ 82 h 391"/>
                <a:gd name="T14" fmla="*/ 543 w 704"/>
                <a:gd name="T15" fmla="*/ 132 h 391"/>
                <a:gd name="T16" fmla="*/ 565 w 704"/>
                <a:gd name="T17" fmla="*/ 103 h 391"/>
                <a:gd name="T18" fmla="*/ 587 w 704"/>
                <a:gd name="T19" fmla="*/ 73 h 391"/>
                <a:gd name="T20" fmla="*/ 612 w 704"/>
                <a:gd name="T21" fmla="*/ 92 h 391"/>
                <a:gd name="T22" fmla="*/ 618 w 704"/>
                <a:gd name="T23" fmla="*/ 102 h 391"/>
                <a:gd name="T24" fmla="*/ 601 w 704"/>
                <a:gd name="T25" fmla="*/ 142 h 391"/>
                <a:gd name="T26" fmla="*/ 672 w 704"/>
                <a:gd name="T27" fmla="*/ 127 h 391"/>
                <a:gd name="T28" fmla="*/ 700 w 704"/>
                <a:gd name="T29" fmla="*/ 115 h 391"/>
                <a:gd name="T30" fmla="*/ 731 w 704"/>
                <a:gd name="T31" fmla="*/ 83 h 391"/>
                <a:gd name="T32" fmla="*/ 798 w 704"/>
                <a:gd name="T33" fmla="*/ 70 h 391"/>
                <a:gd name="T34" fmla="*/ 825 w 704"/>
                <a:gd name="T35" fmla="*/ 31 h 391"/>
                <a:gd name="T36" fmla="*/ 844 w 704"/>
                <a:gd name="T37" fmla="*/ 64 h 391"/>
                <a:gd name="T38" fmla="*/ 802 w 704"/>
                <a:gd name="T39" fmla="*/ 107 h 391"/>
                <a:gd name="T40" fmla="*/ 781 w 704"/>
                <a:gd name="T41" fmla="*/ 149 h 391"/>
                <a:gd name="T42" fmla="*/ 736 w 704"/>
                <a:gd name="T43" fmla="*/ 170 h 391"/>
                <a:gd name="T44" fmla="*/ 715 w 704"/>
                <a:gd name="T45" fmla="*/ 202 h 391"/>
                <a:gd name="T46" fmla="*/ 702 w 704"/>
                <a:gd name="T47" fmla="*/ 210 h 391"/>
                <a:gd name="T48" fmla="*/ 697 w 704"/>
                <a:gd name="T49" fmla="*/ 223 h 391"/>
                <a:gd name="T50" fmla="*/ 702 w 704"/>
                <a:gd name="T51" fmla="*/ 260 h 391"/>
                <a:gd name="T52" fmla="*/ 688 w 704"/>
                <a:gd name="T53" fmla="*/ 279 h 391"/>
                <a:gd name="T54" fmla="*/ 645 w 704"/>
                <a:gd name="T55" fmla="*/ 311 h 391"/>
                <a:gd name="T56" fmla="*/ 610 w 704"/>
                <a:gd name="T57" fmla="*/ 360 h 391"/>
                <a:gd name="T58" fmla="*/ 616 w 704"/>
                <a:gd name="T59" fmla="*/ 411 h 391"/>
                <a:gd name="T60" fmla="*/ 613 w 704"/>
                <a:gd name="T61" fmla="*/ 469 h 391"/>
                <a:gd name="T62" fmla="*/ 594 w 704"/>
                <a:gd name="T63" fmla="*/ 449 h 391"/>
                <a:gd name="T64" fmla="*/ 585 w 704"/>
                <a:gd name="T65" fmla="*/ 414 h 391"/>
                <a:gd name="T66" fmla="*/ 561 w 704"/>
                <a:gd name="T67" fmla="*/ 377 h 391"/>
                <a:gd name="T68" fmla="*/ 528 w 704"/>
                <a:gd name="T69" fmla="*/ 369 h 391"/>
                <a:gd name="T70" fmla="*/ 487 w 704"/>
                <a:gd name="T71" fmla="*/ 371 h 391"/>
                <a:gd name="T72" fmla="*/ 487 w 704"/>
                <a:gd name="T73" fmla="*/ 378 h 391"/>
                <a:gd name="T74" fmla="*/ 474 w 704"/>
                <a:gd name="T75" fmla="*/ 389 h 391"/>
                <a:gd name="T76" fmla="*/ 447 w 704"/>
                <a:gd name="T77" fmla="*/ 381 h 391"/>
                <a:gd name="T78" fmla="*/ 402 w 704"/>
                <a:gd name="T79" fmla="*/ 381 h 391"/>
                <a:gd name="T80" fmla="*/ 365 w 704"/>
                <a:gd name="T81" fmla="*/ 415 h 391"/>
                <a:gd name="T82" fmla="*/ 356 w 704"/>
                <a:gd name="T83" fmla="*/ 447 h 391"/>
                <a:gd name="T84" fmla="*/ 319 w 704"/>
                <a:gd name="T85" fmla="*/ 398 h 391"/>
                <a:gd name="T86" fmla="*/ 287 w 704"/>
                <a:gd name="T87" fmla="*/ 383 h 391"/>
                <a:gd name="T88" fmla="*/ 253 w 704"/>
                <a:gd name="T89" fmla="*/ 360 h 391"/>
                <a:gd name="T90" fmla="*/ 168 w 704"/>
                <a:gd name="T91" fmla="*/ 348 h 391"/>
                <a:gd name="T92" fmla="*/ 79 w 704"/>
                <a:gd name="T93" fmla="*/ 317 h 391"/>
                <a:gd name="T94" fmla="*/ 35 w 704"/>
                <a:gd name="T95" fmla="*/ 278 h 391"/>
                <a:gd name="T96" fmla="*/ 18 w 704"/>
                <a:gd name="T97" fmla="*/ 223 h 391"/>
                <a:gd name="T98" fmla="*/ 22 w 704"/>
                <a:gd name="T99" fmla="*/ 217 h 391"/>
                <a:gd name="T100" fmla="*/ 0 w 704"/>
                <a:gd name="T101" fmla="*/ 179 h 391"/>
                <a:gd name="T102" fmla="*/ 6 w 704"/>
                <a:gd name="T103" fmla="*/ 127 h 391"/>
                <a:gd name="T104" fmla="*/ 29 w 704"/>
                <a:gd name="T105" fmla="*/ 59 h 391"/>
                <a:gd name="T106" fmla="*/ 35 w 704"/>
                <a:gd name="T107" fmla="*/ 17 h 391"/>
                <a:gd name="T108" fmla="*/ 49 w 704"/>
                <a:gd name="T109" fmla="*/ 34 h 391"/>
                <a:gd name="T110" fmla="*/ 59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7" name="Freeform 2658"/>
            <p:cNvSpPr>
              <a:spLocks noChangeAspect="1"/>
            </p:cNvSpPr>
            <p:nvPr/>
          </p:nvSpPr>
          <p:spPr bwMode="auto">
            <a:xfrm>
              <a:off x="915796" y="3741080"/>
              <a:ext cx="3163274" cy="2415418"/>
            </a:xfrm>
            <a:custGeom>
              <a:avLst/>
              <a:gdLst>
                <a:gd name="T0" fmla="*/ 460 w 394"/>
                <a:gd name="T1" fmla="*/ 395 h 329"/>
                <a:gd name="T2" fmla="*/ 456 w 394"/>
                <a:gd name="T3" fmla="*/ 369 h 329"/>
                <a:gd name="T4" fmla="*/ 447 w 394"/>
                <a:gd name="T5" fmla="*/ 366 h 329"/>
                <a:gd name="T6" fmla="*/ 432 w 394"/>
                <a:gd name="T7" fmla="*/ 343 h 329"/>
                <a:gd name="T8" fmla="*/ 419 w 394"/>
                <a:gd name="T9" fmla="*/ 311 h 329"/>
                <a:gd name="T10" fmla="*/ 420 w 394"/>
                <a:gd name="T11" fmla="*/ 324 h 329"/>
                <a:gd name="T12" fmla="*/ 416 w 394"/>
                <a:gd name="T13" fmla="*/ 347 h 329"/>
                <a:gd name="T14" fmla="*/ 404 w 394"/>
                <a:gd name="T15" fmla="*/ 309 h 329"/>
                <a:gd name="T16" fmla="*/ 393 w 394"/>
                <a:gd name="T17" fmla="*/ 322 h 329"/>
                <a:gd name="T18" fmla="*/ 357 w 394"/>
                <a:gd name="T19" fmla="*/ 298 h 329"/>
                <a:gd name="T20" fmla="*/ 340 w 394"/>
                <a:gd name="T21" fmla="*/ 285 h 329"/>
                <a:gd name="T22" fmla="*/ 295 w 394"/>
                <a:gd name="T23" fmla="*/ 270 h 329"/>
                <a:gd name="T24" fmla="*/ 274 w 394"/>
                <a:gd name="T25" fmla="*/ 257 h 329"/>
                <a:gd name="T26" fmla="*/ 248 w 394"/>
                <a:gd name="T27" fmla="*/ 256 h 329"/>
                <a:gd name="T28" fmla="*/ 230 w 394"/>
                <a:gd name="T29" fmla="*/ 280 h 329"/>
                <a:gd name="T30" fmla="*/ 188 w 394"/>
                <a:gd name="T31" fmla="*/ 297 h 329"/>
                <a:gd name="T32" fmla="*/ 200 w 394"/>
                <a:gd name="T33" fmla="*/ 271 h 329"/>
                <a:gd name="T34" fmla="*/ 241 w 394"/>
                <a:gd name="T35" fmla="*/ 253 h 329"/>
                <a:gd name="T36" fmla="*/ 219 w 394"/>
                <a:gd name="T37" fmla="*/ 246 h 329"/>
                <a:gd name="T38" fmla="*/ 184 w 394"/>
                <a:gd name="T39" fmla="*/ 281 h 329"/>
                <a:gd name="T40" fmla="*/ 164 w 394"/>
                <a:gd name="T41" fmla="*/ 307 h 329"/>
                <a:gd name="T42" fmla="*/ 129 w 394"/>
                <a:gd name="T43" fmla="*/ 334 h 329"/>
                <a:gd name="T44" fmla="*/ 85 w 394"/>
                <a:gd name="T45" fmla="*/ 357 h 329"/>
                <a:gd name="T46" fmla="*/ 58 w 394"/>
                <a:gd name="T47" fmla="*/ 373 h 329"/>
                <a:gd name="T48" fmla="*/ 16 w 394"/>
                <a:gd name="T49" fmla="*/ 389 h 329"/>
                <a:gd name="T50" fmla="*/ 28 w 394"/>
                <a:gd name="T51" fmla="*/ 371 h 329"/>
                <a:gd name="T52" fmla="*/ 85 w 394"/>
                <a:gd name="T53" fmla="*/ 342 h 329"/>
                <a:gd name="T54" fmla="*/ 115 w 394"/>
                <a:gd name="T55" fmla="*/ 304 h 329"/>
                <a:gd name="T56" fmla="*/ 85 w 394"/>
                <a:gd name="T57" fmla="*/ 319 h 329"/>
                <a:gd name="T58" fmla="*/ 69 w 394"/>
                <a:gd name="T59" fmla="*/ 303 h 329"/>
                <a:gd name="T60" fmla="*/ 47 w 394"/>
                <a:gd name="T61" fmla="*/ 305 h 329"/>
                <a:gd name="T62" fmla="*/ 52 w 394"/>
                <a:gd name="T63" fmla="*/ 275 h 329"/>
                <a:gd name="T64" fmla="*/ 29 w 394"/>
                <a:gd name="T65" fmla="*/ 285 h 329"/>
                <a:gd name="T66" fmla="*/ 30 w 394"/>
                <a:gd name="T67" fmla="*/ 259 h 329"/>
                <a:gd name="T68" fmla="*/ 17 w 394"/>
                <a:gd name="T69" fmla="*/ 250 h 329"/>
                <a:gd name="T70" fmla="*/ 42 w 394"/>
                <a:gd name="T71" fmla="*/ 211 h 329"/>
                <a:gd name="T72" fmla="*/ 91 w 394"/>
                <a:gd name="T73" fmla="*/ 198 h 329"/>
                <a:gd name="T74" fmla="*/ 105 w 394"/>
                <a:gd name="T75" fmla="*/ 173 h 329"/>
                <a:gd name="T76" fmla="*/ 75 w 394"/>
                <a:gd name="T77" fmla="*/ 175 h 329"/>
                <a:gd name="T78" fmla="*/ 41 w 394"/>
                <a:gd name="T79" fmla="*/ 152 h 329"/>
                <a:gd name="T80" fmla="*/ 60 w 394"/>
                <a:gd name="T81" fmla="*/ 133 h 329"/>
                <a:gd name="T82" fmla="*/ 80 w 394"/>
                <a:gd name="T83" fmla="*/ 133 h 329"/>
                <a:gd name="T84" fmla="*/ 110 w 394"/>
                <a:gd name="T85" fmla="*/ 116 h 329"/>
                <a:gd name="T86" fmla="*/ 115 w 394"/>
                <a:gd name="T87" fmla="*/ 116 h 329"/>
                <a:gd name="T88" fmla="*/ 86 w 394"/>
                <a:gd name="T89" fmla="*/ 95 h 329"/>
                <a:gd name="T90" fmla="*/ 111 w 394"/>
                <a:gd name="T91" fmla="*/ 60 h 329"/>
                <a:gd name="T92" fmla="*/ 165 w 394"/>
                <a:gd name="T93" fmla="*/ 24 h 329"/>
                <a:gd name="T94" fmla="*/ 217 w 394"/>
                <a:gd name="T95" fmla="*/ 12 h 329"/>
                <a:gd name="T96" fmla="*/ 236 w 394"/>
                <a:gd name="T97" fmla="*/ 17 h 329"/>
                <a:gd name="T98" fmla="*/ 255 w 394"/>
                <a:gd name="T99" fmla="*/ 19 h 329"/>
                <a:gd name="T100" fmla="*/ 282 w 394"/>
                <a:gd name="T101" fmla="*/ 20 h 329"/>
                <a:gd name="T102" fmla="*/ 321 w 394"/>
                <a:gd name="T103" fmla="*/ 23 h 329"/>
                <a:gd name="T104" fmla="*/ 374 w 394"/>
                <a:gd name="T105" fmla="*/ 38 h 329"/>
                <a:gd name="T106" fmla="*/ 423 w 394"/>
                <a:gd name="T107" fmla="*/ 46 h 329"/>
                <a:gd name="T108" fmla="*/ 367 w 394"/>
                <a:gd name="T109" fmla="*/ 269 h 329"/>
                <a:gd name="T110" fmla="*/ 388 w 394"/>
                <a:gd name="T111" fmla="*/ 304 h 329"/>
                <a:gd name="T112" fmla="*/ 409 w 394"/>
                <a:gd name="T113" fmla="*/ 289 h 329"/>
                <a:gd name="T114" fmla="*/ 431 w 394"/>
                <a:gd name="T115" fmla="*/ 304 h 329"/>
                <a:gd name="T116" fmla="*/ 453 w 394"/>
                <a:gd name="T117" fmla="*/ 355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8" name="Freeform 3482"/>
            <p:cNvSpPr>
              <a:spLocks noChangeAspect="1"/>
            </p:cNvSpPr>
            <p:nvPr/>
          </p:nvSpPr>
          <p:spPr bwMode="auto">
            <a:xfrm>
              <a:off x="9806261" y="18433535"/>
              <a:ext cx="382923" cy="327923"/>
            </a:xfrm>
            <a:custGeom>
              <a:avLst/>
              <a:gdLst>
                <a:gd name="T0" fmla="*/ 29 w 47"/>
                <a:gd name="T1" fmla="*/ 53 h 45"/>
                <a:gd name="T2" fmla="*/ 44 w 47"/>
                <a:gd name="T3" fmla="*/ 54 h 45"/>
                <a:gd name="T4" fmla="*/ 56 w 47"/>
                <a:gd name="T5" fmla="*/ 48 h 45"/>
                <a:gd name="T6" fmla="*/ 56 w 47"/>
                <a:gd name="T7" fmla="*/ 44 h 45"/>
                <a:gd name="T8" fmla="*/ 45 w 47"/>
                <a:gd name="T9" fmla="*/ 43 h 45"/>
                <a:gd name="T10" fmla="*/ 33 w 47"/>
                <a:gd name="T11" fmla="*/ 36 h 45"/>
                <a:gd name="T12" fmla="*/ 17 w 47"/>
                <a:gd name="T13" fmla="*/ 25 h 45"/>
                <a:gd name="T14" fmla="*/ 8 w 47"/>
                <a:gd name="T15" fmla="*/ 17 h 45"/>
                <a:gd name="T16" fmla="*/ 5 w 47"/>
                <a:gd name="T17" fmla="*/ 12 h 45"/>
                <a:gd name="T18" fmla="*/ 7 w 47"/>
                <a:gd name="T19" fmla="*/ 8 h 45"/>
                <a:gd name="T20" fmla="*/ 4 w 47"/>
                <a:gd name="T21" fmla="*/ 1 h 45"/>
                <a:gd name="T22" fmla="*/ 0 w 47"/>
                <a:gd name="T23" fmla="*/ 0 h 45"/>
                <a:gd name="T24" fmla="*/ 7 w 47"/>
                <a:gd name="T25" fmla="*/ 48 h 45"/>
                <a:gd name="T26" fmla="*/ 12 w 47"/>
                <a:gd name="T27" fmla="*/ 48 h 45"/>
                <a:gd name="T28" fmla="*/ 17 w 47"/>
                <a:gd name="T29" fmla="*/ 50 h 45"/>
                <a:gd name="T30" fmla="*/ 24 w 47"/>
                <a:gd name="T31" fmla="*/ 50 h 45"/>
                <a:gd name="T32" fmla="*/ 29 w 47"/>
                <a:gd name="T33" fmla="*/ 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9" name="Freeform 3483"/>
            <p:cNvSpPr>
              <a:spLocks noChangeAspect="1"/>
            </p:cNvSpPr>
            <p:nvPr/>
          </p:nvSpPr>
          <p:spPr bwMode="auto">
            <a:xfrm>
              <a:off x="9922802" y="18737461"/>
              <a:ext cx="83244" cy="47988"/>
            </a:xfrm>
            <a:custGeom>
              <a:avLst/>
              <a:gdLst>
                <a:gd name="T0" fmla="*/ 12 w 11"/>
                <a:gd name="T1" fmla="*/ 2 h 7"/>
                <a:gd name="T2" fmla="*/ 12 w 11"/>
                <a:gd name="T3" fmla="*/ 8 h 7"/>
                <a:gd name="T4" fmla="*/ 7 w 11"/>
                <a:gd name="T5" fmla="*/ 6 h 7"/>
                <a:gd name="T6" fmla="*/ 1 w 11"/>
                <a:gd name="T7" fmla="*/ 7 h 7"/>
                <a:gd name="T8" fmla="*/ 0 w 11"/>
                <a:gd name="T9" fmla="*/ 3 h 7"/>
                <a:gd name="T10" fmla="*/ 0 w 11"/>
                <a:gd name="T11" fmla="*/ 0 h 7"/>
                <a:gd name="T12" fmla="*/ 7 w 11"/>
                <a:gd name="T13" fmla="*/ 0 h 7"/>
                <a:gd name="T14" fmla="*/ 12 w 11"/>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0" name="Freeform 3484"/>
            <p:cNvSpPr>
              <a:spLocks noChangeAspect="1"/>
            </p:cNvSpPr>
            <p:nvPr/>
          </p:nvSpPr>
          <p:spPr bwMode="auto">
            <a:xfrm>
              <a:off x="9431665" y="18289569"/>
              <a:ext cx="324649" cy="295931"/>
            </a:xfrm>
            <a:custGeom>
              <a:avLst/>
              <a:gdLst>
                <a:gd name="T0" fmla="*/ 48 w 40"/>
                <a:gd name="T1" fmla="*/ 14 h 41"/>
                <a:gd name="T2" fmla="*/ 43 w 40"/>
                <a:gd name="T3" fmla="*/ 18 h 41"/>
                <a:gd name="T4" fmla="*/ 30 w 40"/>
                <a:gd name="T5" fmla="*/ 22 h 41"/>
                <a:gd name="T6" fmla="*/ 28 w 40"/>
                <a:gd name="T7" fmla="*/ 32 h 41"/>
                <a:gd name="T8" fmla="*/ 30 w 40"/>
                <a:gd name="T9" fmla="*/ 45 h 41"/>
                <a:gd name="T10" fmla="*/ 23 w 40"/>
                <a:gd name="T11" fmla="*/ 49 h 41"/>
                <a:gd name="T12" fmla="*/ 13 w 40"/>
                <a:gd name="T13" fmla="*/ 41 h 41"/>
                <a:gd name="T14" fmla="*/ 10 w 40"/>
                <a:gd name="T15" fmla="*/ 36 h 41"/>
                <a:gd name="T16" fmla="*/ 13 w 40"/>
                <a:gd name="T17" fmla="*/ 33 h 41"/>
                <a:gd name="T18" fmla="*/ 13 w 40"/>
                <a:gd name="T19" fmla="*/ 38 h 41"/>
                <a:gd name="T20" fmla="*/ 17 w 40"/>
                <a:gd name="T21" fmla="*/ 37 h 41"/>
                <a:gd name="T22" fmla="*/ 20 w 40"/>
                <a:gd name="T23" fmla="*/ 31 h 41"/>
                <a:gd name="T24" fmla="*/ 24 w 40"/>
                <a:gd name="T25" fmla="*/ 24 h 41"/>
                <a:gd name="T26" fmla="*/ 19 w 40"/>
                <a:gd name="T27" fmla="*/ 22 h 41"/>
                <a:gd name="T28" fmla="*/ 18 w 40"/>
                <a:gd name="T29" fmla="*/ 19 h 41"/>
                <a:gd name="T30" fmla="*/ 6 w 40"/>
                <a:gd name="T31" fmla="*/ 19 h 41"/>
                <a:gd name="T32" fmla="*/ 5 w 40"/>
                <a:gd name="T33" fmla="*/ 22 h 41"/>
                <a:gd name="T34" fmla="*/ 1 w 40"/>
                <a:gd name="T35" fmla="*/ 18 h 41"/>
                <a:gd name="T36" fmla="*/ 1 w 40"/>
                <a:gd name="T37" fmla="*/ 16 h 41"/>
                <a:gd name="T38" fmla="*/ 5 w 40"/>
                <a:gd name="T39" fmla="*/ 13 h 41"/>
                <a:gd name="T40" fmla="*/ 4 w 40"/>
                <a:gd name="T41" fmla="*/ 8 h 41"/>
                <a:gd name="T42" fmla="*/ 1 w 40"/>
                <a:gd name="T43" fmla="*/ 5 h 41"/>
                <a:gd name="T44" fmla="*/ 5 w 40"/>
                <a:gd name="T45" fmla="*/ 0 h 41"/>
                <a:gd name="T46" fmla="*/ 11 w 40"/>
                <a:gd name="T47" fmla="*/ 11 h 41"/>
                <a:gd name="T48" fmla="*/ 37 w 40"/>
                <a:gd name="T49" fmla="*/ 11 h 41"/>
                <a:gd name="T50" fmla="*/ 48 w 40"/>
                <a:gd name="T51" fmla="*/ 14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1" name="Freeform 3485"/>
            <p:cNvSpPr>
              <a:spLocks noChangeAspect="1"/>
            </p:cNvSpPr>
            <p:nvPr/>
          </p:nvSpPr>
          <p:spPr bwMode="auto">
            <a:xfrm>
              <a:off x="9731344" y="18737461"/>
              <a:ext cx="224756" cy="119974"/>
            </a:xfrm>
            <a:custGeom>
              <a:avLst/>
              <a:gdLst>
                <a:gd name="T0" fmla="*/ 1 w 28"/>
                <a:gd name="T1" fmla="*/ 7 h 17"/>
                <a:gd name="T2" fmla="*/ 16 w 28"/>
                <a:gd name="T3" fmla="*/ 2 h 17"/>
                <a:gd name="T4" fmla="*/ 24 w 28"/>
                <a:gd name="T5" fmla="*/ 1 h 17"/>
                <a:gd name="T6" fmla="*/ 23 w 28"/>
                <a:gd name="T7" fmla="*/ 5 h 17"/>
                <a:gd name="T8" fmla="*/ 17 w 28"/>
                <a:gd name="T9" fmla="*/ 5 h 17"/>
                <a:gd name="T10" fmla="*/ 26 w 28"/>
                <a:gd name="T11" fmla="*/ 6 h 17"/>
                <a:gd name="T12" fmla="*/ 23 w 28"/>
                <a:gd name="T13" fmla="*/ 8 h 17"/>
                <a:gd name="T14" fmla="*/ 30 w 28"/>
                <a:gd name="T15" fmla="*/ 12 h 17"/>
                <a:gd name="T16" fmla="*/ 32 w 28"/>
                <a:gd name="T17" fmla="*/ 19 h 17"/>
                <a:gd name="T18" fmla="*/ 27 w 28"/>
                <a:gd name="T19" fmla="*/ 14 h 17"/>
                <a:gd name="T20" fmla="*/ 21 w 28"/>
                <a:gd name="T21" fmla="*/ 14 h 17"/>
                <a:gd name="T22" fmla="*/ 19 w 28"/>
                <a:gd name="T23" fmla="*/ 7 h 17"/>
                <a:gd name="T24" fmla="*/ 16 w 28"/>
                <a:gd name="T25" fmla="*/ 8 h 17"/>
                <a:gd name="T26" fmla="*/ 11 w 28"/>
                <a:gd name="T27" fmla="*/ 8 h 17"/>
                <a:gd name="T28" fmla="*/ 16 w 28"/>
                <a:gd name="T29" fmla="*/ 15 h 17"/>
                <a:gd name="T30" fmla="*/ 10 w 28"/>
                <a:gd name="T31" fmla="*/ 15 h 17"/>
                <a:gd name="T32" fmla="*/ 7 w 28"/>
                <a:gd name="T33" fmla="*/ 8 h 17"/>
                <a:gd name="T34" fmla="*/ 1 w 28"/>
                <a:gd name="T35" fmla="*/ 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2" name="Freeform 3486"/>
            <p:cNvSpPr>
              <a:spLocks noChangeAspect="1"/>
            </p:cNvSpPr>
            <p:nvPr/>
          </p:nvSpPr>
          <p:spPr bwMode="auto">
            <a:xfrm>
              <a:off x="9356743" y="18521516"/>
              <a:ext cx="158166" cy="111973"/>
            </a:xfrm>
            <a:custGeom>
              <a:avLst/>
              <a:gdLst>
                <a:gd name="T0" fmla="*/ 10 w 20"/>
                <a:gd name="T1" fmla="*/ 0 h 15"/>
                <a:gd name="T2" fmla="*/ 18 w 20"/>
                <a:gd name="T3" fmla="*/ 5 h 15"/>
                <a:gd name="T4" fmla="*/ 23 w 20"/>
                <a:gd name="T5" fmla="*/ 10 h 15"/>
                <a:gd name="T6" fmla="*/ 20 w 20"/>
                <a:gd name="T7" fmla="*/ 16 h 15"/>
                <a:gd name="T8" fmla="*/ 16 w 20"/>
                <a:gd name="T9" fmla="*/ 12 h 15"/>
                <a:gd name="T10" fmla="*/ 14 w 20"/>
                <a:gd name="T11" fmla="*/ 18 h 15"/>
                <a:gd name="T12" fmla="*/ 12 w 20"/>
                <a:gd name="T13" fmla="*/ 13 h 15"/>
                <a:gd name="T14" fmla="*/ 8 w 20"/>
                <a:gd name="T15" fmla="*/ 14 h 15"/>
                <a:gd name="T16" fmla="*/ 7 w 20"/>
                <a:gd name="T17" fmla="*/ 7 h 15"/>
                <a:gd name="T18" fmla="*/ 0 w 20"/>
                <a:gd name="T19" fmla="*/ 1 h 15"/>
                <a:gd name="T20" fmla="*/ 2 w 20"/>
                <a:gd name="T21" fmla="*/ 0 h 15"/>
                <a:gd name="T22" fmla="*/ 8 w 20"/>
                <a:gd name="T23" fmla="*/ 2 h 15"/>
                <a:gd name="T24" fmla="*/ 1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3" name="Freeform 3487"/>
            <p:cNvSpPr>
              <a:spLocks noChangeAspect="1"/>
            </p:cNvSpPr>
            <p:nvPr/>
          </p:nvSpPr>
          <p:spPr bwMode="auto">
            <a:xfrm>
              <a:off x="9639772" y="18529512"/>
              <a:ext cx="58273" cy="111973"/>
            </a:xfrm>
            <a:custGeom>
              <a:avLst/>
              <a:gdLst>
                <a:gd name="T0" fmla="*/ 3 w 7"/>
                <a:gd name="T1" fmla="*/ 1 h 15"/>
                <a:gd name="T2" fmla="*/ 5 w 7"/>
                <a:gd name="T3" fmla="*/ 13 h 15"/>
                <a:gd name="T4" fmla="*/ 6 w 7"/>
                <a:gd name="T5" fmla="*/ 18 h 15"/>
                <a:gd name="T6" fmla="*/ 0 w 7"/>
                <a:gd name="T7" fmla="*/ 12 h 15"/>
                <a:gd name="T8" fmla="*/ 1 w 7"/>
                <a:gd name="T9" fmla="*/ 8 h 15"/>
                <a:gd name="T10" fmla="*/ 3 w 7"/>
                <a:gd name="T11" fmla="*/ 1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4" name="Freeform 3493"/>
            <p:cNvSpPr>
              <a:spLocks noChangeAspect="1"/>
            </p:cNvSpPr>
            <p:nvPr/>
          </p:nvSpPr>
          <p:spPr bwMode="auto">
            <a:xfrm>
              <a:off x="9423338" y="18409543"/>
              <a:ext cx="133190" cy="119969"/>
            </a:xfrm>
            <a:custGeom>
              <a:avLst/>
              <a:gdLst>
                <a:gd name="T0" fmla="*/ 18 w 17"/>
                <a:gd name="T1" fmla="*/ 0 h 16"/>
                <a:gd name="T2" fmla="*/ 19 w 17"/>
                <a:gd name="T3" fmla="*/ 5 h 16"/>
                <a:gd name="T4" fmla="*/ 12 w 17"/>
                <a:gd name="T5" fmla="*/ 11 h 16"/>
                <a:gd name="T6" fmla="*/ 7 w 17"/>
                <a:gd name="T7" fmla="*/ 10 h 16"/>
                <a:gd name="T8" fmla="*/ 7 w 17"/>
                <a:gd name="T9" fmla="*/ 15 h 16"/>
                <a:gd name="T10" fmla="*/ 8 w 17"/>
                <a:gd name="T11" fmla="*/ 18 h 16"/>
                <a:gd name="T12" fmla="*/ 5 w 17"/>
                <a:gd name="T13" fmla="*/ 15 h 16"/>
                <a:gd name="T14" fmla="*/ 1 w 17"/>
                <a:gd name="T15" fmla="*/ 12 h 16"/>
                <a:gd name="T16" fmla="*/ 2 w 17"/>
                <a:gd name="T17" fmla="*/ 5 h 16"/>
                <a:gd name="T18" fmla="*/ 9 w 17"/>
                <a:gd name="T19" fmla="*/ 2 h 16"/>
                <a:gd name="T20" fmla="*/ 15 w 17"/>
                <a:gd name="T21" fmla="*/ 2 h 16"/>
                <a:gd name="T22" fmla="*/ 18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5" name="Freeform 3494"/>
            <p:cNvSpPr>
              <a:spLocks noChangeAspect="1"/>
            </p:cNvSpPr>
            <p:nvPr/>
          </p:nvSpPr>
          <p:spPr bwMode="auto">
            <a:xfrm>
              <a:off x="9240201" y="18409543"/>
              <a:ext cx="183137" cy="95977"/>
            </a:xfrm>
            <a:custGeom>
              <a:avLst/>
              <a:gdLst>
                <a:gd name="T0" fmla="*/ 1 w 22"/>
                <a:gd name="T1" fmla="*/ 1 h 12"/>
                <a:gd name="T2" fmla="*/ 4 w 22"/>
                <a:gd name="T3" fmla="*/ 6 h 12"/>
                <a:gd name="T4" fmla="*/ 11 w 22"/>
                <a:gd name="T5" fmla="*/ 13 h 12"/>
                <a:gd name="T6" fmla="*/ 26 w 22"/>
                <a:gd name="T7" fmla="*/ 15 h 12"/>
                <a:gd name="T8" fmla="*/ 26 w 22"/>
                <a:gd name="T9" fmla="*/ 13 h 12"/>
                <a:gd name="T10" fmla="*/ 16 w 22"/>
                <a:gd name="T11" fmla="*/ 8 h 12"/>
                <a:gd name="T12" fmla="*/ 7 w 22"/>
                <a:gd name="T13" fmla="*/ 6 h 12"/>
                <a:gd name="T14" fmla="*/ 4 w 22"/>
                <a:gd name="T15" fmla="*/ 3 h 12"/>
                <a:gd name="T16" fmla="*/ 1 w 2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6" name="Freeform 3495"/>
            <p:cNvSpPr>
              <a:spLocks noChangeAspect="1"/>
            </p:cNvSpPr>
            <p:nvPr/>
          </p:nvSpPr>
          <p:spPr bwMode="auto">
            <a:xfrm>
              <a:off x="9348421" y="18329562"/>
              <a:ext cx="91566" cy="135965"/>
            </a:xfrm>
            <a:custGeom>
              <a:avLst/>
              <a:gdLst>
                <a:gd name="T0" fmla="*/ 12 w 12"/>
                <a:gd name="T1" fmla="*/ 0 h 19"/>
                <a:gd name="T2" fmla="*/ 14 w 12"/>
                <a:gd name="T3" fmla="*/ 5 h 19"/>
                <a:gd name="T4" fmla="*/ 11 w 12"/>
                <a:gd name="T5" fmla="*/ 11 h 19"/>
                <a:gd name="T6" fmla="*/ 11 w 12"/>
                <a:gd name="T7" fmla="*/ 18 h 19"/>
                <a:gd name="T8" fmla="*/ 11 w 12"/>
                <a:gd name="T9" fmla="*/ 23 h 19"/>
                <a:gd name="T10" fmla="*/ 4 w 12"/>
                <a:gd name="T11" fmla="*/ 18 h 19"/>
                <a:gd name="T12" fmla="*/ 2 w 12"/>
                <a:gd name="T13" fmla="*/ 15 h 19"/>
                <a:gd name="T14" fmla="*/ 1 w 12"/>
                <a:gd name="T15" fmla="*/ 6 h 19"/>
                <a:gd name="T16" fmla="*/ 8 w 12"/>
                <a:gd name="T17" fmla="*/ 5 h 19"/>
                <a:gd name="T18" fmla="*/ 12 w 12"/>
                <a:gd name="T19" fmla="*/ 5 h 19"/>
                <a:gd name="T20" fmla="*/ 12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7" name="Freeform 3498"/>
            <p:cNvSpPr>
              <a:spLocks noChangeAspect="1"/>
            </p:cNvSpPr>
            <p:nvPr/>
          </p:nvSpPr>
          <p:spPr bwMode="auto">
            <a:xfrm>
              <a:off x="9098689" y="17897666"/>
              <a:ext cx="108215" cy="183953"/>
            </a:xfrm>
            <a:custGeom>
              <a:avLst/>
              <a:gdLst>
                <a:gd name="T0" fmla="*/ 11 w 14"/>
                <a:gd name="T1" fmla="*/ 1 h 25"/>
                <a:gd name="T2" fmla="*/ 16 w 14"/>
                <a:gd name="T3" fmla="*/ 26 h 25"/>
                <a:gd name="T4" fmla="*/ 13 w 14"/>
                <a:gd name="T5" fmla="*/ 30 h 25"/>
                <a:gd name="T6" fmla="*/ 9 w 14"/>
                <a:gd name="T7" fmla="*/ 26 h 25"/>
                <a:gd name="T8" fmla="*/ 10 w 14"/>
                <a:gd name="T9" fmla="*/ 18 h 25"/>
                <a:gd name="T10" fmla="*/ 8 w 14"/>
                <a:gd name="T11" fmla="*/ 18 h 25"/>
                <a:gd name="T12" fmla="*/ 7 w 14"/>
                <a:gd name="T13" fmla="*/ 23 h 25"/>
                <a:gd name="T14" fmla="*/ 7 w 14"/>
                <a:gd name="T15" fmla="*/ 25 h 25"/>
                <a:gd name="T16" fmla="*/ 3 w 14"/>
                <a:gd name="T17" fmla="*/ 19 h 25"/>
                <a:gd name="T18" fmla="*/ 1 w 14"/>
                <a:gd name="T19" fmla="*/ 12 h 25"/>
                <a:gd name="T20" fmla="*/ 6 w 14"/>
                <a:gd name="T21" fmla="*/ 13 h 25"/>
                <a:gd name="T22" fmla="*/ 7 w 14"/>
                <a:gd name="T23" fmla="*/ 16 h 25"/>
                <a:gd name="T24" fmla="*/ 8 w 14"/>
                <a:gd name="T25" fmla="*/ 8 h 25"/>
                <a:gd name="T26" fmla="*/ 7 w 14"/>
                <a:gd name="T27" fmla="*/ 2 h 25"/>
                <a:gd name="T28" fmla="*/ 11 w 14"/>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8" name="Freeform 3501"/>
            <p:cNvSpPr>
              <a:spLocks noChangeAspect="1"/>
            </p:cNvSpPr>
            <p:nvPr/>
          </p:nvSpPr>
          <p:spPr bwMode="auto">
            <a:xfrm>
              <a:off x="9082040" y="17065867"/>
              <a:ext cx="99893" cy="207950"/>
            </a:xfrm>
            <a:custGeom>
              <a:avLst/>
              <a:gdLst>
                <a:gd name="T0" fmla="*/ 6 w 12"/>
                <a:gd name="T1" fmla="*/ 1 h 28"/>
                <a:gd name="T2" fmla="*/ 3 w 12"/>
                <a:gd name="T3" fmla="*/ 10 h 28"/>
                <a:gd name="T4" fmla="*/ 5 w 12"/>
                <a:gd name="T5" fmla="*/ 22 h 28"/>
                <a:gd name="T6" fmla="*/ 1 w 12"/>
                <a:gd name="T7" fmla="*/ 32 h 28"/>
                <a:gd name="T8" fmla="*/ 11 w 12"/>
                <a:gd name="T9" fmla="*/ 33 h 28"/>
                <a:gd name="T10" fmla="*/ 13 w 12"/>
                <a:gd name="T11" fmla="*/ 26 h 28"/>
                <a:gd name="T12" fmla="*/ 11 w 12"/>
                <a:gd name="T13" fmla="*/ 21 h 28"/>
                <a:gd name="T14" fmla="*/ 14 w 12"/>
                <a:gd name="T15" fmla="*/ 19 h 28"/>
                <a:gd name="T16" fmla="*/ 10 w 12"/>
                <a:gd name="T17" fmla="*/ 15 h 28"/>
                <a:gd name="T18" fmla="*/ 13 w 12"/>
                <a:gd name="T19" fmla="*/ 12 h 28"/>
                <a:gd name="T20" fmla="*/ 15 w 12"/>
                <a:gd name="T21" fmla="*/ 10 h 28"/>
                <a:gd name="T22" fmla="*/ 11 w 12"/>
                <a:gd name="T23" fmla="*/ 2 h 28"/>
                <a:gd name="T24" fmla="*/ 6 w 1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9" name="Freeform 3652"/>
            <p:cNvSpPr>
              <a:spLocks noChangeAspect="1"/>
            </p:cNvSpPr>
            <p:nvPr/>
          </p:nvSpPr>
          <p:spPr bwMode="auto">
            <a:xfrm>
              <a:off x="10230808" y="18705469"/>
              <a:ext cx="99893" cy="31992"/>
            </a:xfrm>
            <a:custGeom>
              <a:avLst/>
              <a:gdLst>
                <a:gd name="T0" fmla="*/ 1 w 13"/>
                <a:gd name="T1" fmla="*/ 4 h 5"/>
                <a:gd name="T2" fmla="*/ 5 w 13"/>
                <a:gd name="T3" fmla="*/ 1 h 5"/>
                <a:gd name="T4" fmla="*/ 14 w 13"/>
                <a:gd name="T5" fmla="*/ 1 h 5"/>
                <a:gd name="T6" fmla="*/ 12 w 13"/>
                <a:gd name="T7" fmla="*/ 4 h 5"/>
                <a:gd name="T8" fmla="*/ 6 w 13"/>
                <a:gd name="T9" fmla="*/ 4 h 5"/>
                <a:gd name="T10" fmla="*/ 3 w 13"/>
                <a:gd name="T11" fmla="*/ 6 h 5"/>
                <a:gd name="T12" fmla="*/ 1 w 13"/>
                <a:gd name="T13" fmla="*/ 4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0" name="Freeform 2511"/>
            <p:cNvSpPr>
              <a:spLocks noChangeAspect="1"/>
            </p:cNvSpPr>
            <p:nvPr/>
          </p:nvSpPr>
          <p:spPr bwMode="auto">
            <a:xfrm>
              <a:off x="19029702" y="14850399"/>
              <a:ext cx="1656559" cy="1439653"/>
            </a:xfrm>
            <a:custGeom>
              <a:avLst/>
              <a:gdLst>
                <a:gd name="T0" fmla="*/ 235 w 206"/>
                <a:gd name="T1" fmla="*/ 85 h 197"/>
                <a:gd name="T2" fmla="*/ 229 w 206"/>
                <a:gd name="T3" fmla="*/ 95 h 197"/>
                <a:gd name="T4" fmla="*/ 215 w 206"/>
                <a:gd name="T5" fmla="*/ 86 h 197"/>
                <a:gd name="T6" fmla="*/ 218 w 206"/>
                <a:gd name="T7" fmla="*/ 71 h 197"/>
                <a:gd name="T8" fmla="*/ 235 w 206"/>
                <a:gd name="T9" fmla="*/ 72 h 197"/>
                <a:gd name="T10" fmla="*/ 233 w 206"/>
                <a:gd name="T11" fmla="*/ 62 h 197"/>
                <a:gd name="T12" fmla="*/ 231 w 206"/>
                <a:gd name="T13" fmla="*/ 36 h 197"/>
                <a:gd name="T14" fmla="*/ 229 w 206"/>
                <a:gd name="T15" fmla="*/ 19 h 197"/>
                <a:gd name="T16" fmla="*/ 225 w 206"/>
                <a:gd name="T17" fmla="*/ 5 h 197"/>
                <a:gd name="T18" fmla="*/ 218 w 206"/>
                <a:gd name="T19" fmla="*/ 2 h 197"/>
                <a:gd name="T20" fmla="*/ 201 w 206"/>
                <a:gd name="T21" fmla="*/ 1 h 197"/>
                <a:gd name="T22" fmla="*/ 188 w 206"/>
                <a:gd name="T23" fmla="*/ 4 h 197"/>
                <a:gd name="T24" fmla="*/ 175 w 206"/>
                <a:gd name="T25" fmla="*/ 12 h 197"/>
                <a:gd name="T26" fmla="*/ 158 w 206"/>
                <a:gd name="T27" fmla="*/ 36 h 197"/>
                <a:gd name="T28" fmla="*/ 143 w 206"/>
                <a:gd name="T29" fmla="*/ 46 h 197"/>
                <a:gd name="T30" fmla="*/ 138 w 206"/>
                <a:gd name="T31" fmla="*/ 63 h 197"/>
                <a:gd name="T32" fmla="*/ 122 w 206"/>
                <a:gd name="T33" fmla="*/ 66 h 197"/>
                <a:gd name="T34" fmla="*/ 109 w 206"/>
                <a:gd name="T35" fmla="*/ 56 h 197"/>
                <a:gd name="T36" fmla="*/ 97 w 206"/>
                <a:gd name="T37" fmla="*/ 59 h 197"/>
                <a:gd name="T38" fmla="*/ 89 w 206"/>
                <a:gd name="T39" fmla="*/ 74 h 197"/>
                <a:gd name="T40" fmla="*/ 79 w 206"/>
                <a:gd name="T41" fmla="*/ 84 h 197"/>
                <a:gd name="T42" fmla="*/ 62 w 206"/>
                <a:gd name="T43" fmla="*/ 85 h 197"/>
                <a:gd name="T44" fmla="*/ 65 w 206"/>
                <a:gd name="T45" fmla="*/ 69 h 197"/>
                <a:gd name="T46" fmla="*/ 59 w 206"/>
                <a:gd name="T47" fmla="*/ 53 h 197"/>
                <a:gd name="T48" fmla="*/ 53 w 206"/>
                <a:gd name="T49" fmla="*/ 115 h 197"/>
                <a:gd name="T50" fmla="*/ 44 w 206"/>
                <a:gd name="T51" fmla="*/ 121 h 197"/>
                <a:gd name="T52" fmla="*/ 34 w 206"/>
                <a:gd name="T53" fmla="*/ 122 h 197"/>
                <a:gd name="T54" fmla="*/ 16 w 206"/>
                <a:gd name="T55" fmla="*/ 121 h 197"/>
                <a:gd name="T56" fmla="*/ 8 w 206"/>
                <a:gd name="T57" fmla="*/ 108 h 197"/>
                <a:gd name="T58" fmla="*/ 5 w 206"/>
                <a:gd name="T59" fmla="*/ 117 h 197"/>
                <a:gd name="T60" fmla="*/ 4 w 206"/>
                <a:gd name="T61" fmla="*/ 129 h 197"/>
                <a:gd name="T62" fmla="*/ 19 w 206"/>
                <a:gd name="T63" fmla="*/ 168 h 197"/>
                <a:gd name="T64" fmla="*/ 25 w 206"/>
                <a:gd name="T65" fmla="*/ 195 h 197"/>
                <a:gd name="T66" fmla="*/ 20 w 206"/>
                <a:gd name="T67" fmla="*/ 199 h 197"/>
                <a:gd name="T68" fmla="*/ 26 w 206"/>
                <a:gd name="T69" fmla="*/ 217 h 197"/>
                <a:gd name="T70" fmla="*/ 34 w 206"/>
                <a:gd name="T71" fmla="*/ 224 h 197"/>
                <a:gd name="T72" fmla="*/ 49 w 206"/>
                <a:gd name="T73" fmla="*/ 235 h 197"/>
                <a:gd name="T74" fmla="*/ 65 w 206"/>
                <a:gd name="T75" fmla="*/ 225 h 197"/>
                <a:gd name="T76" fmla="*/ 80 w 206"/>
                <a:gd name="T77" fmla="*/ 222 h 197"/>
                <a:gd name="T78" fmla="*/ 100 w 206"/>
                <a:gd name="T79" fmla="*/ 222 h 197"/>
                <a:gd name="T80" fmla="*/ 121 w 206"/>
                <a:gd name="T81" fmla="*/ 222 h 197"/>
                <a:gd name="T82" fmla="*/ 134 w 206"/>
                <a:gd name="T83" fmla="*/ 218 h 197"/>
                <a:gd name="T84" fmla="*/ 147 w 206"/>
                <a:gd name="T85" fmla="*/ 213 h 197"/>
                <a:gd name="T86" fmla="*/ 169 w 206"/>
                <a:gd name="T87" fmla="*/ 200 h 197"/>
                <a:gd name="T88" fmla="*/ 191 w 206"/>
                <a:gd name="T89" fmla="*/ 177 h 197"/>
                <a:gd name="T90" fmla="*/ 206 w 206"/>
                <a:gd name="T91" fmla="*/ 161 h 197"/>
                <a:gd name="T92" fmla="*/ 219 w 206"/>
                <a:gd name="T93" fmla="*/ 133 h 197"/>
                <a:gd name="T94" fmla="*/ 235 w 206"/>
                <a:gd name="T95" fmla="*/ 121 h 197"/>
                <a:gd name="T96" fmla="*/ 243 w 206"/>
                <a:gd name="T97" fmla="*/ 9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1" name="Freeform 2550"/>
            <p:cNvSpPr>
              <a:spLocks noChangeAspect="1"/>
            </p:cNvSpPr>
            <p:nvPr/>
          </p:nvSpPr>
          <p:spPr bwMode="auto">
            <a:xfrm>
              <a:off x="15658320" y="9491691"/>
              <a:ext cx="832441" cy="727827"/>
            </a:xfrm>
            <a:custGeom>
              <a:avLst/>
              <a:gdLst>
                <a:gd name="T0" fmla="*/ 1 w 104"/>
                <a:gd name="T1" fmla="*/ 120 h 100"/>
                <a:gd name="T2" fmla="*/ 1 w 104"/>
                <a:gd name="T3" fmla="*/ 103 h 100"/>
                <a:gd name="T4" fmla="*/ 5 w 104"/>
                <a:gd name="T5" fmla="*/ 95 h 100"/>
                <a:gd name="T6" fmla="*/ 11 w 104"/>
                <a:gd name="T7" fmla="*/ 83 h 100"/>
                <a:gd name="T8" fmla="*/ 18 w 104"/>
                <a:gd name="T9" fmla="*/ 71 h 100"/>
                <a:gd name="T10" fmla="*/ 24 w 104"/>
                <a:gd name="T11" fmla="*/ 60 h 100"/>
                <a:gd name="T12" fmla="*/ 32 w 104"/>
                <a:gd name="T13" fmla="*/ 52 h 100"/>
                <a:gd name="T14" fmla="*/ 36 w 104"/>
                <a:gd name="T15" fmla="*/ 28 h 100"/>
                <a:gd name="T16" fmla="*/ 50 w 104"/>
                <a:gd name="T17" fmla="*/ 19 h 100"/>
                <a:gd name="T18" fmla="*/ 54 w 104"/>
                <a:gd name="T19" fmla="*/ 4 h 100"/>
                <a:gd name="T20" fmla="*/ 57 w 104"/>
                <a:gd name="T21" fmla="*/ 0 h 100"/>
                <a:gd name="T22" fmla="*/ 124 w 104"/>
                <a:gd name="T23" fmla="*/ 0 h 100"/>
                <a:gd name="T24" fmla="*/ 124 w 104"/>
                <a:gd name="T25" fmla="*/ 6 h 100"/>
                <a:gd name="T26" fmla="*/ 124 w 104"/>
                <a:gd name="T27" fmla="*/ 31 h 100"/>
                <a:gd name="T28" fmla="*/ 75 w 104"/>
                <a:gd name="T29" fmla="*/ 31 h 100"/>
                <a:gd name="T30" fmla="*/ 75 w 104"/>
                <a:gd name="T31" fmla="*/ 76 h 100"/>
                <a:gd name="T32" fmla="*/ 70 w 104"/>
                <a:gd name="T33" fmla="*/ 78 h 100"/>
                <a:gd name="T34" fmla="*/ 64 w 104"/>
                <a:gd name="T35" fmla="*/ 79 h 100"/>
                <a:gd name="T36" fmla="*/ 56 w 104"/>
                <a:gd name="T37" fmla="*/ 89 h 100"/>
                <a:gd name="T38" fmla="*/ 58 w 104"/>
                <a:gd name="T39" fmla="*/ 110 h 100"/>
                <a:gd name="T40" fmla="*/ 56 w 104"/>
                <a:gd name="T41" fmla="*/ 114 h 100"/>
                <a:gd name="T42" fmla="*/ 6 w 104"/>
                <a:gd name="T43" fmla="*/ 113 h 100"/>
                <a:gd name="T44" fmla="*/ 1 w 104"/>
                <a:gd name="T45" fmla="*/ 12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2" name="Freeform 2551"/>
            <p:cNvSpPr>
              <a:spLocks noChangeAspect="1"/>
            </p:cNvSpPr>
            <p:nvPr/>
          </p:nvSpPr>
          <p:spPr bwMode="auto">
            <a:xfrm>
              <a:off x="16041243" y="8539923"/>
              <a:ext cx="1207036" cy="951768"/>
            </a:xfrm>
            <a:custGeom>
              <a:avLst/>
              <a:gdLst>
                <a:gd name="T0" fmla="*/ 166 w 150"/>
                <a:gd name="T1" fmla="*/ 17 h 130"/>
                <a:gd name="T2" fmla="*/ 157 w 150"/>
                <a:gd name="T3" fmla="*/ 16 h 130"/>
                <a:gd name="T4" fmla="*/ 151 w 150"/>
                <a:gd name="T5" fmla="*/ 12 h 130"/>
                <a:gd name="T6" fmla="*/ 142 w 150"/>
                <a:gd name="T7" fmla="*/ 13 h 130"/>
                <a:gd name="T8" fmla="*/ 128 w 150"/>
                <a:gd name="T9" fmla="*/ 14 h 130"/>
                <a:gd name="T10" fmla="*/ 121 w 150"/>
                <a:gd name="T11" fmla="*/ 6 h 130"/>
                <a:gd name="T12" fmla="*/ 122 w 150"/>
                <a:gd name="T13" fmla="*/ 1 h 130"/>
                <a:gd name="T14" fmla="*/ 112 w 150"/>
                <a:gd name="T15" fmla="*/ 4 h 130"/>
                <a:gd name="T16" fmla="*/ 106 w 150"/>
                <a:gd name="T17" fmla="*/ 14 h 130"/>
                <a:gd name="T18" fmla="*/ 98 w 150"/>
                <a:gd name="T19" fmla="*/ 31 h 130"/>
                <a:gd name="T20" fmla="*/ 91 w 150"/>
                <a:gd name="T21" fmla="*/ 42 h 130"/>
                <a:gd name="T22" fmla="*/ 78 w 150"/>
                <a:gd name="T23" fmla="*/ 48 h 130"/>
                <a:gd name="T24" fmla="*/ 70 w 150"/>
                <a:gd name="T25" fmla="*/ 54 h 130"/>
                <a:gd name="T26" fmla="*/ 59 w 150"/>
                <a:gd name="T27" fmla="*/ 65 h 130"/>
                <a:gd name="T28" fmla="*/ 59 w 150"/>
                <a:gd name="T29" fmla="*/ 70 h 130"/>
                <a:gd name="T30" fmla="*/ 52 w 150"/>
                <a:gd name="T31" fmla="*/ 82 h 130"/>
                <a:gd name="T32" fmla="*/ 50 w 150"/>
                <a:gd name="T33" fmla="*/ 101 h 130"/>
                <a:gd name="T34" fmla="*/ 55 w 150"/>
                <a:gd name="T35" fmla="*/ 108 h 130"/>
                <a:gd name="T36" fmla="*/ 46 w 150"/>
                <a:gd name="T37" fmla="*/ 120 h 130"/>
                <a:gd name="T38" fmla="*/ 42 w 150"/>
                <a:gd name="T39" fmla="*/ 126 h 130"/>
                <a:gd name="T40" fmla="*/ 30 w 150"/>
                <a:gd name="T41" fmla="*/ 136 h 130"/>
                <a:gd name="T42" fmla="*/ 25 w 150"/>
                <a:gd name="T43" fmla="*/ 144 h 130"/>
                <a:gd name="T44" fmla="*/ 18 w 150"/>
                <a:gd name="T45" fmla="*/ 144 h 130"/>
                <a:gd name="T46" fmla="*/ 6 w 150"/>
                <a:gd name="T47" fmla="*/ 150 h 130"/>
                <a:gd name="T48" fmla="*/ 0 w 150"/>
                <a:gd name="T49" fmla="*/ 156 h 130"/>
                <a:gd name="T50" fmla="*/ 67 w 150"/>
                <a:gd name="T51" fmla="*/ 156 h 130"/>
                <a:gd name="T52" fmla="*/ 67 w 150"/>
                <a:gd name="T53" fmla="*/ 138 h 130"/>
                <a:gd name="T54" fmla="*/ 79 w 150"/>
                <a:gd name="T55" fmla="*/ 128 h 130"/>
                <a:gd name="T56" fmla="*/ 89 w 150"/>
                <a:gd name="T57" fmla="*/ 122 h 130"/>
                <a:gd name="T58" fmla="*/ 97 w 150"/>
                <a:gd name="T59" fmla="*/ 120 h 130"/>
                <a:gd name="T60" fmla="*/ 101 w 150"/>
                <a:gd name="T61" fmla="*/ 116 h 130"/>
                <a:gd name="T62" fmla="*/ 110 w 150"/>
                <a:gd name="T63" fmla="*/ 116 h 130"/>
                <a:gd name="T64" fmla="*/ 120 w 150"/>
                <a:gd name="T65" fmla="*/ 114 h 130"/>
                <a:gd name="T66" fmla="*/ 127 w 150"/>
                <a:gd name="T67" fmla="*/ 103 h 130"/>
                <a:gd name="T68" fmla="*/ 142 w 150"/>
                <a:gd name="T69" fmla="*/ 100 h 130"/>
                <a:gd name="T70" fmla="*/ 145 w 150"/>
                <a:gd name="T71" fmla="*/ 95 h 130"/>
                <a:gd name="T72" fmla="*/ 139 w 150"/>
                <a:gd name="T73" fmla="*/ 90 h 130"/>
                <a:gd name="T74" fmla="*/ 144 w 150"/>
                <a:gd name="T75" fmla="*/ 83 h 130"/>
                <a:gd name="T76" fmla="*/ 155 w 150"/>
                <a:gd name="T77" fmla="*/ 80 h 130"/>
                <a:gd name="T78" fmla="*/ 169 w 150"/>
                <a:gd name="T79" fmla="*/ 77 h 130"/>
                <a:gd name="T80" fmla="*/ 176 w 150"/>
                <a:gd name="T81" fmla="*/ 76 h 130"/>
                <a:gd name="T82" fmla="*/ 180 w 150"/>
                <a:gd name="T83" fmla="*/ 67 h 130"/>
                <a:gd name="T84" fmla="*/ 175 w 150"/>
                <a:gd name="T85" fmla="*/ 62 h 130"/>
                <a:gd name="T86" fmla="*/ 175 w 150"/>
                <a:gd name="T87" fmla="*/ 58 h 130"/>
                <a:gd name="T88" fmla="*/ 172 w 150"/>
                <a:gd name="T89" fmla="*/ 53 h 130"/>
                <a:gd name="T90" fmla="*/ 173 w 150"/>
                <a:gd name="T91" fmla="*/ 40 h 130"/>
                <a:gd name="T92" fmla="*/ 172 w 150"/>
                <a:gd name="T93" fmla="*/ 24 h 130"/>
                <a:gd name="T94" fmla="*/ 166 w 150"/>
                <a:gd name="T95" fmla="*/ 1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3" name="Freeform 2567"/>
            <p:cNvSpPr>
              <a:spLocks noChangeAspect="1"/>
            </p:cNvSpPr>
            <p:nvPr/>
          </p:nvSpPr>
          <p:spPr bwMode="auto">
            <a:xfrm>
              <a:off x="16490761" y="8411954"/>
              <a:ext cx="2072774" cy="2039506"/>
            </a:xfrm>
            <a:custGeom>
              <a:avLst/>
              <a:gdLst>
                <a:gd name="T0" fmla="*/ 215 w 258"/>
                <a:gd name="T1" fmla="*/ 323 h 278"/>
                <a:gd name="T2" fmla="*/ 181 w 258"/>
                <a:gd name="T3" fmla="*/ 334 h 278"/>
                <a:gd name="T4" fmla="*/ 179 w 258"/>
                <a:gd name="T5" fmla="*/ 320 h 278"/>
                <a:gd name="T6" fmla="*/ 161 w 258"/>
                <a:gd name="T7" fmla="*/ 312 h 278"/>
                <a:gd name="T8" fmla="*/ 149 w 258"/>
                <a:gd name="T9" fmla="*/ 304 h 278"/>
                <a:gd name="T10" fmla="*/ 58 w 258"/>
                <a:gd name="T11" fmla="*/ 225 h 278"/>
                <a:gd name="T12" fmla="*/ 0 w 258"/>
                <a:gd name="T13" fmla="*/ 177 h 278"/>
                <a:gd name="T14" fmla="*/ 12 w 258"/>
                <a:gd name="T15" fmla="*/ 149 h 278"/>
                <a:gd name="T16" fmla="*/ 30 w 258"/>
                <a:gd name="T17" fmla="*/ 141 h 278"/>
                <a:gd name="T18" fmla="*/ 43 w 258"/>
                <a:gd name="T19" fmla="*/ 137 h 278"/>
                <a:gd name="T20" fmla="*/ 60 w 258"/>
                <a:gd name="T21" fmla="*/ 124 h 278"/>
                <a:gd name="T22" fmla="*/ 78 w 258"/>
                <a:gd name="T23" fmla="*/ 115 h 278"/>
                <a:gd name="T24" fmla="*/ 77 w 258"/>
                <a:gd name="T25" fmla="*/ 103 h 278"/>
                <a:gd name="T26" fmla="*/ 102 w 258"/>
                <a:gd name="T27" fmla="*/ 97 h 278"/>
                <a:gd name="T28" fmla="*/ 113 w 258"/>
                <a:gd name="T29" fmla="*/ 88 h 278"/>
                <a:gd name="T30" fmla="*/ 108 w 258"/>
                <a:gd name="T31" fmla="*/ 78 h 278"/>
                <a:gd name="T32" fmla="*/ 106 w 258"/>
                <a:gd name="T33" fmla="*/ 60 h 278"/>
                <a:gd name="T34" fmla="*/ 99 w 258"/>
                <a:gd name="T35" fmla="*/ 37 h 278"/>
                <a:gd name="T36" fmla="*/ 112 w 258"/>
                <a:gd name="T37" fmla="*/ 28 h 278"/>
                <a:gd name="T38" fmla="*/ 129 w 258"/>
                <a:gd name="T39" fmla="*/ 22 h 278"/>
                <a:gd name="T40" fmla="*/ 150 w 258"/>
                <a:gd name="T41" fmla="*/ 8 h 278"/>
                <a:gd name="T42" fmla="*/ 181 w 258"/>
                <a:gd name="T43" fmla="*/ 4 h 278"/>
                <a:gd name="T44" fmla="*/ 205 w 258"/>
                <a:gd name="T45" fmla="*/ 5 h 278"/>
                <a:gd name="T46" fmla="*/ 216 w 258"/>
                <a:gd name="T47" fmla="*/ 4 h 278"/>
                <a:gd name="T48" fmla="*/ 231 w 258"/>
                <a:gd name="T49" fmla="*/ 0 h 278"/>
                <a:gd name="T50" fmla="*/ 240 w 258"/>
                <a:gd name="T51" fmla="*/ 0 h 278"/>
                <a:gd name="T52" fmla="*/ 257 w 258"/>
                <a:gd name="T53" fmla="*/ 2 h 278"/>
                <a:gd name="T54" fmla="*/ 254 w 258"/>
                <a:gd name="T55" fmla="*/ 10 h 278"/>
                <a:gd name="T56" fmla="*/ 255 w 258"/>
                <a:gd name="T57" fmla="*/ 17 h 278"/>
                <a:gd name="T58" fmla="*/ 255 w 258"/>
                <a:gd name="T59" fmla="*/ 35 h 278"/>
                <a:gd name="T60" fmla="*/ 248 w 258"/>
                <a:gd name="T61" fmla="*/ 50 h 278"/>
                <a:gd name="T62" fmla="*/ 242 w 258"/>
                <a:gd name="T63" fmla="*/ 64 h 278"/>
                <a:gd name="T64" fmla="*/ 254 w 258"/>
                <a:gd name="T65" fmla="*/ 79 h 278"/>
                <a:gd name="T66" fmla="*/ 260 w 258"/>
                <a:gd name="T67" fmla="*/ 91 h 278"/>
                <a:gd name="T68" fmla="*/ 272 w 258"/>
                <a:gd name="T69" fmla="*/ 129 h 278"/>
                <a:gd name="T70" fmla="*/ 278 w 258"/>
                <a:gd name="T71" fmla="*/ 156 h 278"/>
                <a:gd name="T72" fmla="*/ 280 w 258"/>
                <a:gd name="T73" fmla="*/ 197 h 278"/>
                <a:gd name="T74" fmla="*/ 282 w 258"/>
                <a:gd name="T75" fmla="*/ 225 h 278"/>
                <a:gd name="T76" fmla="*/ 293 w 258"/>
                <a:gd name="T77" fmla="*/ 237 h 278"/>
                <a:gd name="T78" fmla="*/ 302 w 258"/>
                <a:gd name="T79" fmla="*/ 246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4" name="Freeform 2581"/>
            <p:cNvSpPr>
              <a:spLocks noChangeAspect="1"/>
            </p:cNvSpPr>
            <p:nvPr/>
          </p:nvSpPr>
          <p:spPr bwMode="auto">
            <a:xfrm>
              <a:off x="16432487" y="7796100"/>
              <a:ext cx="324654" cy="623850"/>
            </a:xfrm>
            <a:custGeom>
              <a:avLst/>
              <a:gdLst>
                <a:gd name="T0" fmla="*/ 30 w 40"/>
                <a:gd name="T1" fmla="*/ 97 h 86"/>
                <a:gd name="T2" fmla="*/ 23 w 40"/>
                <a:gd name="T3" fmla="*/ 102 h 86"/>
                <a:gd name="T4" fmla="*/ 20 w 40"/>
                <a:gd name="T5" fmla="*/ 99 h 86"/>
                <a:gd name="T6" fmla="*/ 12 w 40"/>
                <a:gd name="T7" fmla="*/ 99 h 86"/>
                <a:gd name="T8" fmla="*/ 7 w 40"/>
                <a:gd name="T9" fmla="*/ 102 h 86"/>
                <a:gd name="T10" fmla="*/ 10 w 40"/>
                <a:gd name="T11" fmla="*/ 93 h 86"/>
                <a:gd name="T12" fmla="*/ 8 w 40"/>
                <a:gd name="T13" fmla="*/ 84 h 86"/>
                <a:gd name="T14" fmla="*/ 12 w 40"/>
                <a:gd name="T15" fmla="*/ 72 h 86"/>
                <a:gd name="T16" fmla="*/ 8 w 40"/>
                <a:gd name="T17" fmla="*/ 72 h 86"/>
                <a:gd name="T18" fmla="*/ 4 w 40"/>
                <a:gd name="T19" fmla="*/ 73 h 86"/>
                <a:gd name="T20" fmla="*/ 7 w 40"/>
                <a:gd name="T21" fmla="*/ 67 h 86"/>
                <a:gd name="T22" fmla="*/ 7 w 40"/>
                <a:gd name="T23" fmla="*/ 63 h 86"/>
                <a:gd name="T24" fmla="*/ 4 w 40"/>
                <a:gd name="T25" fmla="*/ 67 h 86"/>
                <a:gd name="T26" fmla="*/ 0 w 40"/>
                <a:gd name="T27" fmla="*/ 66 h 86"/>
                <a:gd name="T28" fmla="*/ 2 w 40"/>
                <a:gd name="T29" fmla="*/ 59 h 86"/>
                <a:gd name="T30" fmla="*/ 6 w 40"/>
                <a:gd name="T31" fmla="*/ 50 h 86"/>
                <a:gd name="T32" fmla="*/ 8 w 40"/>
                <a:gd name="T33" fmla="*/ 41 h 86"/>
                <a:gd name="T34" fmla="*/ 10 w 40"/>
                <a:gd name="T35" fmla="*/ 35 h 86"/>
                <a:gd name="T36" fmla="*/ 12 w 40"/>
                <a:gd name="T37" fmla="*/ 29 h 86"/>
                <a:gd name="T38" fmla="*/ 12 w 40"/>
                <a:gd name="T39" fmla="*/ 19 h 86"/>
                <a:gd name="T40" fmla="*/ 10 w 40"/>
                <a:gd name="T41" fmla="*/ 12 h 86"/>
                <a:gd name="T42" fmla="*/ 8 w 40"/>
                <a:gd name="T43" fmla="*/ 5 h 86"/>
                <a:gd name="T44" fmla="*/ 18 w 40"/>
                <a:gd name="T45" fmla="*/ 0 h 86"/>
                <a:gd name="T46" fmla="*/ 22 w 40"/>
                <a:gd name="T47" fmla="*/ 2 h 86"/>
                <a:gd name="T48" fmla="*/ 19 w 40"/>
                <a:gd name="T49" fmla="*/ 7 h 86"/>
                <a:gd name="T50" fmla="*/ 26 w 40"/>
                <a:gd name="T51" fmla="*/ 6 h 86"/>
                <a:gd name="T52" fmla="*/ 31 w 40"/>
                <a:gd name="T53" fmla="*/ 7 h 86"/>
                <a:gd name="T54" fmla="*/ 35 w 40"/>
                <a:gd name="T55" fmla="*/ 4 h 86"/>
                <a:gd name="T56" fmla="*/ 43 w 40"/>
                <a:gd name="T57" fmla="*/ 4 h 86"/>
                <a:gd name="T58" fmla="*/ 42 w 40"/>
                <a:gd name="T59" fmla="*/ 10 h 86"/>
                <a:gd name="T60" fmla="*/ 48 w 40"/>
                <a:gd name="T61" fmla="*/ 11 h 86"/>
                <a:gd name="T62" fmla="*/ 43 w 40"/>
                <a:gd name="T63" fmla="*/ 18 h 86"/>
                <a:gd name="T64" fmla="*/ 37 w 40"/>
                <a:gd name="T65" fmla="*/ 23 h 86"/>
                <a:gd name="T66" fmla="*/ 38 w 40"/>
                <a:gd name="T67" fmla="*/ 36 h 86"/>
                <a:gd name="T68" fmla="*/ 36 w 40"/>
                <a:gd name="T69" fmla="*/ 40 h 86"/>
                <a:gd name="T70" fmla="*/ 37 w 40"/>
                <a:gd name="T71" fmla="*/ 43 h 86"/>
                <a:gd name="T72" fmla="*/ 36 w 40"/>
                <a:gd name="T73" fmla="*/ 49 h 86"/>
                <a:gd name="T74" fmla="*/ 30 w 40"/>
                <a:gd name="T75" fmla="*/ 52 h 86"/>
                <a:gd name="T76" fmla="*/ 32 w 40"/>
                <a:gd name="T77" fmla="*/ 59 h 86"/>
                <a:gd name="T78" fmla="*/ 36 w 40"/>
                <a:gd name="T79" fmla="*/ 61 h 86"/>
                <a:gd name="T80" fmla="*/ 36 w 40"/>
                <a:gd name="T81" fmla="*/ 65 h 86"/>
                <a:gd name="T82" fmla="*/ 31 w 40"/>
                <a:gd name="T83" fmla="*/ 69 h 86"/>
                <a:gd name="T84" fmla="*/ 31 w 40"/>
                <a:gd name="T85" fmla="*/ 74 h 86"/>
                <a:gd name="T86" fmla="*/ 36 w 40"/>
                <a:gd name="T87" fmla="*/ 80 h 86"/>
                <a:gd name="T88" fmla="*/ 31 w 40"/>
                <a:gd name="T89" fmla="*/ 85 h 86"/>
                <a:gd name="T90" fmla="*/ 28 w 40"/>
                <a:gd name="T91" fmla="*/ 90 h 86"/>
                <a:gd name="T92" fmla="*/ 30 w 40"/>
                <a:gd name="T93" fmla="*/ 9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5" name="Freeform 2584"/>
            <p:cNvSpPr>
              <a:spLocks noChangeAspect="1"/>
            </p:cNvSpPr>
            <p:nvPr/>
          </p:nvSpPr>
          <p:spPr bwMode="auto">
            <a:xfrm>
              <a:off x="18005803" y="7172250"/>
              <a:ext cx="1165417" cy="1135726"/>
            </a:xfrm>
            <a:custGeom>
              <a:avLst/>
              <a:gdLst>
                <a:gd name="T0" fmla="*/ 94 w 145"/>
                <a:gd name="T1" fmla="*/ 29 h 154"/>
                <a:gd name="T2" fmla="*/ 80 w 145"/>
                <a:gd name="T3" fmla="*/ 38 h 154"/>
                <a:gd name="T4" fmla="*/ 82 w 145"/>
                <a:gd name="T5" fmla="*/ 58 h 154"/>
                <a:gd name="T6" fmla="*/ 97 w 145"/>
                <a:gd name="T7" fmla="*/ 71 h 154"/>
                <a:gd name="T8" fmla="*/ 119 w 145"/>
                <a:gd name="T9" fmla="*/ 102 h 154"/>
                <a:gd name="T10" fmla="*/ 138 w 145"/>
                <a:gd name="T11" fmla="*/ 105 h 154"/>
                <a:gd name="T12" fmla="*/ 140 w 145"/>
                <a:gd name="T13" fmla="*/ 118 h 154"/>
                <a:gd name="T14" fmla="*/ 169 w 145"/>
                <a:gd name="T15" fmla="*/ 133 h 154"/>
                <a:gd name="T16" fmla="*/ 167 w 145"/>
                <a:gd name="T17" fmla="*/ 143 h 154"/>
                <a:gd name="T18" fmla="*/ 156 w 145"/>
                <a:gd name="T19" fmla="*/ 136 h 154"/>
                <a:gd name="T20" fmla="*/ 145 w 145"/>
                <a:gd name="T21" fmla="*/ 147 h 154"/>
                <a:gd name="T22" fmla="*/ 154 w 145"/>
                <a:gd name="T23" fmla="*/ 159 h 154"/>
                <a:gd name="T24" fmla="*/ 145 w 145"/>
                <a:gd name="T25" fmla="*/ 167 h 154"/>
                <a:gd name="T26" fmla="*/ 139 w 145"/>
                <a:gd name="T27" fmla="*/ 184 h 154"/>
                <a:gd name="T28" fmla="*/ 136 w 145"/>
                <a:gd name="T29" fmla="*/ 173 h 154"/>
                <a:gd name="T30" fmla="*/ 139 w 145"/>
                <a:gd name="T31" fmla="*/ 163 h 154"/>
                <a:gd name="T32" fmla="*/ 132 w 145"/>
                <a:gd name="T33" fmla="*/ 143 h 154"/>
                <a:gd name="T34" fmla="*/ 121 w 145"/>
                <a:gd name="T35" fmla="*/ 138 h 154"/>
                <a:gd name="T36" fmla="*/ 115 w 145"/>
                <a:gd name="T37" fmla="*/ 132 h 154"/>
                <a:gd name="T38" fmla="*/ 102 w 145"/>
                <a:gd name="T39" fmla="*/ 119 h 154"/>
                <a:gd name="T40" fmla="*/ 84 w 145"/>
                <a:gd name="T41" fmla="*/ 111 h 154"/>
                <a:gd name="T42" fmla="*/ 66 w 145"/>
                <a:gd name="T43" fmla="*/ 95 h 154"/>
                <a:gd name="T44" fmla="*/ 56 w 145"/>
                <a:gd name="T45" fmla="*/ 82 h 154"/>
                <a:gd name="T46" fmla="*/ 47 w 145"/>
                <a:gd name="T47" fmla="*/ 62 h 154"/>
                <a:gd name="T48" fmla="*/ 29 w 145"/>
                <a:gd name="T49" fmla="*/ 55 h 154"/>
                <a:gd name="T50" fmla="*/ 16 w 145"/>
                <a:gd name="T51" fmla="*/ 66 h 154"/>
                <a:gd name="T52" fmla="*/ 8 w 145"/>
                <a:gd name="T53" fmla="*/ 66 h 154"/>
                <a:gd name="T54" fmla="*/ 10 w 145"/>
                <a:gd name="T55" fmla="*/ 61 h 154"/>
                <a:gd name="T56" fmla="*/ 4 w 145"/>
                <a:gd name="T57" fmla="*/ 46 h 154"/>
                <a:gd name="T58" fmla="*/ 6 w 145"/>
                <a:gd name="T59" fmla="*/ 37 h 154"/>
                <a:gd name="T60" fmla="*/ 1 w 145"/>
                <a:gd name="T61" fmla="*/ 25 h 154"/>
                <a:gd name="T62" fmla="*/ 12 w 145"/>
                <a:gd name="T63" fmla="*/ 23 h 154"/>
                <a:gd name="T64" fmla="*/ 20 w 145"/>
                <a:gd name="T65" fmla="*/ 16 h 154"/>
                <a:gd name="T66" fmla="*/ 29 w 145"/>
                <a:gd name="T67" fmla="*/ 20 h 154"/>
                <a:gd name="T68" fmla="*/ 36 w 145"/>
                <a:gd name="T69" fmla="*/ 16 h 154"/>
                <a:gd name="T70" fmla="*/ 46 w 145"/>
                <a:gd name="T71" fmla="*/ 16 h 154"/>
                <a:gd name="T72" fmla="*/ 49 w 145"/>
                <a:gd name="T73" fmla="*/ 10 h 154"/>
                <a:gd name="T74" fmla="*/ 54 w 145"/>
                <a:gd name="T75" fmla="*/ 5 h 154"/>
                <a:gd name="T76" fmla="*/ 62 w 145"/>
                <a:gd name="T77" fmla="*/ 4 h 154"/>
                <a:gd name="T78" fmla="*/ 79 w 145"/>
                <a:gd name="T79" fmla="*/ 0 h 154"/>
                <a:gd name="T80" fmla="*/ 90 w 145"/>
                <a:gd name="T81" fmla="*/ 10 h 154"/>
                <a:gd name="T82" fmla="*/ 97 w 145"/>
                <a:gd name="T83" fmla="*/ 14 h 154"/>
                <a:gd name="T84" fmla="*/ 101 w 145"/>
                <a:gd name="T85" fmla="*/ 29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6" name="Freeform 2596"/>
            <p:cNvSpPr>
              <a:spLocks noChangeAspect="1"/>
            </p:cNvSpPr>
            <p:nvPr/>
          </p:nvSpPr>
          <p:spPr bwMode="auto">
            <a:xfrm>
              <a:off x="19337707" y="7844088"/>
              <a:ext cx="616006" cy="639846"/>
            </a:xfrm>
            <a:custGeom>
              <a:avLst/>
              <a:gdLst>
                <a:gd name="T0" fmla="*/ 87 w 76"/>
                <a:gd name="T1" fmla="*/ 15 h 86"/>
                <a:gd name="T2" fmla="*/ 92 w 76"/>
                <a:gd name="T3" fmla="*/ 6 h 86"/>
                <a:gd name="T4" fmla="*/ 87 w 76"/>
                <a:gd name="T5" fmla="*/ 0 h 86"/>
                <a:gd name="T6" fmla="*/ 76 w 76"/>
                <a:gd name="T7" fmla="*/ 7 h 86"/>
                <a:gd name="T8" fmla="*/ 64 w 76"/>
                <a:gd name="T9" fmla="*/ 5 h 86"/>
                <a:gd name="T10" fmla="*/ 56 w 76"/>
                <a:gd name="T11" fmla="*/ 2 h 86"/>
                <a:gd name="T12" fmla="*/ 44 w 76"/>
                <a:gd name="T13" fmla="*/ 5 h 86"/>
                <a:gd name="T14" fmla="*/ 35 w 76"/>
                <a:gd name="T15" fmla="*/ 6 h 86"/>
                <a:gd name="T16" fmla="*/ 21 w 76"/>
                <a:gd name="T17" fmla="*/ 16 h 86"/>
                <a:gd name="T18" fmla="*/ 13 w 76"/>
                <a:gd name="T19" fmla="*/ 22 h 86"/>
                <a:gd name="T20" fmla="*/ 8 w 76"/>
                <a:gd name="T21" fmla="*/ 31 h 86"/>
                <a:gd name="T22" fmla="*/ 4 w 76"/>
                <a:gd name="T23" fmla="*/ 37 h 86"/>
                <a:gd name="T24" fmla="*/ 4 w 76"/>
                <a:gd name="T25" fmla="*/ 47 h 86"/>
                <a:gd name="T26" fmla="*/ 15 w 76"/>
                <a:gd name="T27" fmla="*/ 53 h 86"/>
                <a:gd name="T28" fmla="*/ 12 w 76"/>
                <a:gd name="T29" fmla="*/ 59 h 86"/>
                <a:gd name="T30" fmla="*/ 16 w 76"/>
                <a:gd name="T31" fmla="*/ 67 h 86"/>
                <a:gd name="T32" fmla="*/ 22 w 76"/>
                <a:gd name="T33" fmla="*/ 67 h 86"/>
                <a:gd name="T34" fmla="*/ 34 w 76"/>
                <a:gd name="T35" fmla="*/ 65 h 86"/>
                <a:gd name="T36" fmla="*/ 47 w 76"/>
                <a:gd name="T37" fmla="*/ 70 h 86"/>
                <a:gd name="T38" fmla="*/ 40 w 76"/>
                <a:gd name="T39" fmla="*/ 73 h 86"/>
                <a:gd name="T40" fmla="*/ 24 w 76"/>
                <a:gd name="T41" fmla="*/ 70 h 86"/>
                <a:gd name="T42" fmla="*/ 16 w 76"/>
                <a:gd name="T43" fmla="*/ 75 h 86"/>
                <a:gd name="T44" fmla="*/ 24 w 76"/>
                <a:gd name="T45" fmla="*/ 87 h 86"/>
                <a:gd name="T46" fmla="*/ 28 w 76"/>
                <a:gd name="T47" fmla="*/ 98 h 86"/>
                <a:gd name="T48" fmla="*/ 35 w 76"/>
                <a:gd name="T49" fmla="*/ 98 h 86"/>
                <a:gd name="T50" fmla="*/ 38 w 76"/>
                <a:gd name="T51" fmla="*/ 104 h 86"/>
                <a:gd name="T52" fmla="*/ 41 w 76"/>
                <a:gd name="T53" fmla="*/ 97 h 86"/>
                <a:gd name="T54" fmla="*/ 47 w 76"/>
                <a:gd name="T55" fmla="*/ 103 h 86"/>
                <a:gd name="T56" fmla="*/ 45 w 76"/>
                <a:gd name="T57" fmla="*/ 94 h 86"/>
                <a:gd name="T58" fmla="*/ 45 w 76"/>
                <a:gd name="T59" fmla="*/ 83 h 86"/>
                <a:gd name="T60" fmla="*/ 51 w 76"/>
                <a:gd name="T61" fmla="*/ 83 h 86"/>
                <a:gd name="T62" fmla="*/ 46 w 76"/>
                <a:gd name="T63" fmla="*/ 75 h 86"/>
                <a:gd name="T64" fmla="*/ 56 w 76"/>
                <a:gd name="T65" fmla="*/ 75 h 86"/>
                <a:gd name="T66" fmla="*/ 59 w 76"/>
                <a:gd name="T67" fmla="*/ 76 h 86"/>
                <a:gd name="T68" fmla="*/ 51 w 76"/>
                <a:gd name="T69" fmla="*/ 65 h 86"/>
                <a:gd name="T70" fmla="*/ 36 w 76"/>
                <a:gd name="T71" fmla="*/ 56 h 86"/>
                <a:gd name="T72" fmla="*/ 40 w 76"/>
                <a:gd name="T73" fmla="*/ 47 h 86"/>
                <a:gd name="T74" fmla="*/ 46 w 76"/>
                <a:gd name="T75" fmla="*/ 50 h 86"/>
                <a:gd name="T76" fmla="*/ 41 w 76"/>
                <a:gd name="T77" fmla="*/ 40 h 86"/>
                <a:gd name="T78" fmla="*/ 35 w 76"/>
                <a:gd name="T79" fmla="*/ 25 h 86"/>
                <a:gd name="T80" fmla="*/ 45 w 76"/>
                <a:gd name="T81" fmla="*/ 28 h 86"/>
                <a:gd name="T82" fmla="*/ 52 w 76"/>
                <a:gd name="T83" fmla="*/ 34 h 86"/>
                <a:gd name="T84" fmla="*/ 51 w 76"/>
                <a:gd name="T85" fmla="*/ 29 h 86"/>
                <a:gd name="T86" fmla="*/ 57 w 76"/>
                <a:gd name="T87" fmla="*/ 33 h 86"/>
                <a:gd name="T88" fmla="*/ 56 w 76"/>
                <a:gd name="T89" fmla="*/ 27 h 86"/>
                <a:gd name="T90" fmla="*/ 62 w 76"/>
                <a:gd name="T91" fmla="*/ 28 h 86"/>
                <a:gd name="T92" fmla="*/ 52 w 76"/>
                <a:gd name="T93" fmla="*/ 18 h 86"/>
                <a:gd name="T94" fmla="*/ 57 w 76"/>
                <a:gd name="T95" fmla="*/ 19 h 86"/>
                <a:gd name="T96" fmla="*/ 68 w 76"/>
                <a:gd name="T97" fmla="*/ 17 h 86"/>
                <a:gd name="T98" fmla="*/ 80 w 76"/>
                <a:gd name="T99" fmla="*/ 16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7" name="Freeform 2599"/>
            <p:cNvSpPr>
              <a:spLocks noChangeAspect="1"/>
            </p:cNvSpPr>
            <p:nvPr/>
          </p:nvSpPr>
          <p:spPr bwMode="auto">
            <a:xfrm>
              <a:off x="19321059" y="7036286"/>
              <a:ext cx="932333" cy="551864"/>
            </a:xfrm>
            <a:custGeom>
              <a:avLst/>
              <a:gdLst>
                <a:gd name="T0" fmla="*/ 137 w 116"/>
                <a:gd name="T1" fmla="*/ 63 h 76"/>
                <a:gd name="T2" fmla="*/ 129 w 116"/>
                <a:gd name="T3" fmla="*/ 59 h 76"/>
                <a:gd name="T4" fmla="*/ 125 w 116"/>
                <a:gd name="T5" fmla="*/ 62 h 76"/>
                <a:gd name="T6" fmla="*/ 119 w 116"/>
                <a:gd name="T7" fmla="*/ 63 h 76"/>
                <a:gd name="T8" fmla="*/ 114 w 116"/>
                <a:gd name="T9" fmla="*/ 61 h 76"/>
                <a:gd name="T10" fmla="*/ 111 w 116"/>
                <a:gd name="T11" fmla="*/ 47 h 76"/>
                <a:gd name="T12" fmla="*/ 116 w 116"/>
                <a:gd name="T13" fmla="*/ 36 h 76"/>
                <a:gd name="T14" fmla="*/ 109 w 116"/>
                <a:gd name="T15" fmla="*/ 25 h 76"/>
                <a:gd name="T16" fmla="*/ 99 w 116"/>
                <a:gd name="T17" fmla="*/ 14 h 76"/>
                <a:gd name="T18" fmla="*/ 95 w 116"/>
                <a:gd name="T19" fmla="*/ 2 h 76"/>
                <a:gd name="T20" fmla="*/ 89 w 116"/>
                <a:gd name="T21" fmla="*/ 0 h 76"/>
                <a:gd name="T22" fmla="*/ 84 w 116"/>
                <a:gd name="T23" fmla="*/ 1 h 76"/>
                <a:gd name="T24" fmla="*/ 79 w 116"/>
                <a:gd name="T25" fmla="*/ 2 h 76"/>
                <a:gd name="T26" fmla="*/ 70 w 116"/>
                <a:gd name="T27" fmla="*/ 4 h 76"/>
                <a:gd name="T28" fmla="*/ 65 w 116"/>
                <a:gd name="T29" fmla="*/ 10 h 76"/>
                <a:gd name="T30" fmla="*/ 60 w 116"/>
                <a:gd name="T31" fmla="*/ 5 h 76"/>
                <a:gd name="T32" fmla="*/ 55 w 116"/>
                <a:gd name="T33" fmla="*/ 5 h 76"/>
                <a:gd name="T34" fmla="*/ 46 w 116"/>
                <a:gd name="T35" fmla="*/ 4 h 76"/>
                <a:gd name="T36" fmla="*/ 40 w 116"/>
                <a:gd name="T37" fmla="*/ 0 h 76"/>
                <a:gd name="T38" fmla="*/ 36 w 116"/>
                <a:gd name="T39" fmla="*/ 5 h 76"/>
                <a:gd name="T40" fmla="*/ 34 w 116"/>
                <a:gd name="T41" fmla="*/ 7 h 76"/>
                <a:gd name="T42" fmla="*/ 29 w 116"/>
                <a:gd name="T43" fmla="*/ 8 h 76"/>
                <a:gd name="T44" fmla="*/ 24 w 116"/>
                <a:gd name="T45" fmla="*/ 14 h 76"/>
                <a:gd name="T46" fmla="*/ 19 w 116"/>
                <a:gd name="T47" fmla="*/ 23 h 76"/>
                <a:gd name="T48" fmla="*/ 18 w 116"/>
                <a:gd name="T49" fmla="*/ 31 h 76"/>
                <a:gd name="T50" fmla="*/ 14 w 116"/>
                <a:gd name="T51" fmla="*/ 32 h 76"/>
                <a:gd name="T52" fmla="*/ 14 w 116"/>
                <a:gd name="T53" fmla="*/ 37 h 76"/>
                <a:gd name="T54" fmla="*/ 8 w 116"/>
                <a:gd name="T55" fmla="*/ 40 h 76"/>
                <a:gd name="T56" fmla="*/ 0 w 116"/>
                <a:gd name="T57" fmla="*/ 42 h 76"/>
                <a:gd name="T58" fmla="*/ 4 w 116"/>
                <a:gd name="T59" fmla="*/ 48 h 76"/>
                <a:gd name="T60" fmla="*/ 7 w 116"/>
                <a:gd name="T61" fmla="*/ 53 h 76"/>
                <a:gd name="T62" fmla="*/ 10 w 116"/>
                <a:gd name="T63" fmla="*/ 59 h 76"/>
                <a:gd name="T64" fmla="*/ 18 w 116"/>
                <a:gd name="T65" fmla="*/ 63 h 76"/>
                <a:gd name="T66" fmla="*/ 18 w 116"/>
                <a:gd name="T67" fmla="*/ 71 h 76"/>
                <a:gd name="T68" fmla="*/ 25 w 116"/>
                <a:gd name="T69" fmla="*/ 74 h 76"/>
                <a:gd name="T70" fmla="*/ 30 w 116"/>
                <a:gd name="T71" fmla="*/ 77 h 76"/>
                <a:gd name="T72" fmla="*/ 31 w 116"/>
                <a:gd name="T73" fmla="*/ 73 h 76"/>
                <a:gd name="T74" fmla="*/ 35 w 116"/>
                <a:gd name="T75" fmla="*/ 75 h 76"/>
                <a:gd name="T76" fmla="*/ 32 w 116"/>
                <a:gd name="T77" fmla="*/ 78 h 76"/>
                <a:gd name="T78" fmla="*/ 34 w 116"/>
                <a:gd name="T79" fmla="*/ 80 h 76"/>
                <a:gd name="T80" fmla="*/ 38 w 116"/>
                <a:gd name="T81" fmla="*/ 85 h 76"/>
                <a:gd name="T82" fmla="*/ 36 w 116"/>
                <a:gd name="T83" fmla="*/ 90 h 76"/>
                <a:gd name="T84" fmla="*/ 44 w 116"/>
                <a:gd name="T85" fmla="*/ 89 h 76"/>
                <a:gd name="T86" fmla="*/ 60 w 116"/>
                <a:gd name="T87" fmla="*/ 90 h 76"/>
                <a:gd name="T88" fmla="*/ 70 w 116"/>
                <a:gd name="T89" fmla="*/ 91 h 76"/>
                <a:gd name="T90" fmla="*/ 84 w 116"/>
                <a:gd name="T91" fmla="*/ 89 h 76"/>
                <a:gd name="T92" fmla="*/ 89 w 116"/>
                <a:gd name="T93" fmla="*/ 85 h 76"/>
                <a:gd name="T94" fmla="*/ 96 w 116"/>
                <a:gd name="T95" fmla="*/ 84 h 76"/>
                <a:gd name="T96" fmla="*/ 102 w 116"/>
                <a:gd name="T97" fmla="*/ 84 h 76"/>
                <a:gd name="T98" fmla="*/ 108 w 116"/>
                <a:gd name="T99" fmla="*/ 86 h 76"/>
                <a:gd name="T100" fmla="*/ 115 w 116"/>
                <a:gd name="T101" fmla="*/ 87 h 76"/>
                <a:gd name="T102" fmla="*/ 119 w 116"/>
                <a:gd name="T103" fmla="*/ 90 h 76"/>
                <a:gd name="T104" fmla="*/ 122 w 116"/>
                <a:gd name="T105" fmla="*/ 90 h 76"/>
                <a:gd name="T106" fmla="*/ 122 w 116"/>
                <a:gd name="T107" fmla="*/ 81 h 76"/>
                <a:gd name="T108" fmla="*/ 125 w 116"/>
                <a:gd name="T109" fmla="*/ 77 h 76"/>
                <a:gd name="T110" fmla="*/ 121 w 116"/>
                <a:gd name="T111" fmla="*/ 72 h 76"/>
                <a:gd name="T112" fmla="*/ 126 w 116"/>
                <a:gd name="T113" fmla="*/ 66 h 76"/>
                <a:gd name="T114" fmla="*/ 129 w 116"/>
                <a:gd name="T115" fmla="*/ 67 h 76"/>
                <a:gd name="T116" fmla="*/ 128 w 116"/>
                <a:gd name="T117" fmla="*/ 74 h 76"/>
                <a:gd name="T118" fmla="*/ 137 w 116"/>
                <a:gd name="T119" fmla="*/ 72 h 76"/>
                <a:gd name="T120" fmla="*/ 137 w 116"/>
                <a:gd name="T121" fmla="*/ 63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8" name="Freeform 2721"/>
            <p:cNvSpPr>
              <a:spLocks noChangeAspect="1"/>
            </p:cNvSpPr>
            <p:nvPr/>
          </p:nvSpPr>
          <p:spPr bwMode="auto">
            <a:xfrm>
              <a:off x="16440814" y="7588150"/>
              <a:ext cx="1240334" cy="927776"/>
            </a:xfrm>
            <a:custGeom>
              <a:avLst/>
              <a:gdLst>
                <a:gd name="T0" fmla="*/ 26 w 154"/>
                <a:gd name="T1" fmla="*/ 123 h 126"/>
                <a:gd name="T2" fmla="*/ 35 w 154"/>
                <a:gd name="T3" fmla="*/ 113 h 126"/>
                <a:gd name="T4" fmla="*/ 30 w 154"/>
                <a:gd name="T5" fmla="*/ 103 h 126"/>
                <a:gd name="T6" fmla="*/ 35 w 154"/>
                <a:gd name="T7" fmla="*/ 94 h 126"/>
                <a:gd name="T8" fmla="*/ 29 w 154"/>
                <a:gd name="T9" fmla="*/ 84 h 126"/>
                <a:gd name="T10" fmla="*/ 36 w 154"/>
                <a:gd name="T11" fmla="*/ 76 h 126"/>
                <a:gd name="T12" fmla="*/ 37 w 154"/>
                <a:gd name="T13" fmla="*/ 69 h 126"/>
                <a:gd name="T14" fmla="*/ 42 w 154"/>
                <a:gd name="T15" fmla="*/ 51 h 126"/>
                <a:gd name="T16" fmla="*/ 41 w 154"/>
                <a:gd name="T17" fmla="*/ 42 h 126"/>
                <a:gd name="T18" fmla="*/ 34 w 154"/>
                <a:gd name="T19" fmla="*/ 36 h 126"/>
                <a:gd name="T20" fmla="*/ 25 w 154"/>
                <a:gd name="T21" fmla="*/ 39 h 126"/>
                <a:gd name="T22" fmla="*/ 20 w 154"/>
                <a:gd name="T23" fmla="*/ 35 h 126"/>
                <a:gd name="T24" fmla="*/ 7 w 154"/>
                <a:gd name="T25" fmla="*/ 37 h 126"/>
                <a:gd name="T26" fmla="*/ 8 w 154"/>
                <a:gd name="T27" fmla="*/ 28 h 126"/>
                <a:gd name="T28" fmla="*/ 6 w 154"/>
                <a:gd name="T29" fmla="*/ 23 h 126"/>
                <a:gd name="T30" fmla="*/ 1 w 154"/>
                <a:gd name="T31" fmla="*/ 14 h 126"/>
                <a:gd name="T32" fmla="*/ 17 w 154"/>
                <a:gd name="T33" fmla="*/ 8 h 126"/>
                <a:gd name="T34" fmla="*/ 20 w 154"/>
                <a:gd name="T35" fmla="*/ 1 h 126"/>
                <a:gd name="T36" fmla="*/ 35 w 154"/>
                <a:gd name="T37" fmla="*/ 4 h 126"/>
                <a:gd name="T38" fmla="*/ 59 w 154"/>
                <a:gd name="T39" fmla="*/ 2 h 126"/>
                <a:gd name="T40" fmla="*/ 79 w 154"/>
                <a:gd name="T41" fmla="*/ 6 h 126"/>
                <a:gd name="T42" fmla="*/ 93 w 154"/>
                <a:gd name="T43" fmla="*/ 8 h 126"/>
                <a:gd name="T44" fmla="*/ 103 w 154"/>
                <a:gd name="T45" fmla="*/ 10 h 126"/>
                <a:gd name="T46" fmla="*/ 117 w 154"/>
                <a:gd name="T47" fmla="*/ 10 h 126"/>
                <a:gd name="T48" fmla="*/ 126 w 154"/>
                <a:gd name="T49" fmla="*/ 16 h 126"/>
                <a:gd name="T50" fmla="*/ 141 w 154"/>
                <a:gd name="T51" fmla="*/ 21 h 126"/>
                <a:gd name="T52" fmla="*/ 148 w 154"/>
                <a:gd name="T53" fmla="*/ 17 h 126"/>
                <a:gd name="T54" fmla="*/ 163 w 154"/>
                <a:gd name="T55" fmla="*/ 25 h 126"/>
                <a:gd name="T56" fmla="*/ 178 w 154"/>
                <a:gd name="T57" fmla="*/ 27 h 126"/>
                <a:gd name="T58" fmla="*/ 184 w 154"/>
                <a:gd name="T59" fmla="*/ 31 h 126"/>
                <a:gd name="T60" fmla="*/ 172 w 154"/>
                <a:gd name="T61" fmla="*/ 45 h 126"/>
                <a:gd name="T62" fmla="*/ 151 w 154"/>
                <a:gd name="T63" fmla="*/ 53 h 126"/>
                <a:gd name="T64" fmla="*/ 149 w 154"/>
                <a:gd name="T65" fmla="*/ 63 h 126"/>
                <a:gd name="T66" fmla="*/ 133 w 154"/>
                <a:gd name="T67" fmla="*/ 83 h 126"/>
                <a:gd name="T68" fmla="*/ 137 w 154"/>
                <a:gd name="T69" fmla="*/ 97 h 126"/>
                <a:gd name="T70" fmla="*/ 133 w 154"/>
                <a:gd name="T71" fmla="*/ 105 h 126"/>
                <a:gd name="T72" fmla="*/ 125 w 154"/>
                <a:gd name="T73" fmla="*/ 121 h 126"/>
                <a:gd name="T74" fmla="*/ 117 w 154"/>
                <a:gd name="T75" fmla="*/ 124 h 126"/>
                <a:gd name="T76" fmla="*/ 108 w 154"/>
                <a:gd name="T77" fmla="*/ 138 h 126"/>
                <a:gd name="T78" fmla="*/ 101 w 154"/>
                <a:gd name="T79" fmla="*/ 138 h 126"/>
                <a:gd name="T80" fmla="*/ 86 w 154"/>
                <a:gd name="T81" fmla="*/ 140 h 126"/>
                <a:gd name="T82" fmla="*/ 70 w 154"/>
                <a:gd name="T83" fmla="*/ 142 h 126"/>
                <a:gd name="T84" fmla="*/ 58 w 154"/>
                <a:gd name="T85" fmla="*/ 151 h 126"/>
                <a:gd name="T86" fmla="*/ 44 w 154"/>
                <a:gd name="T87" fmla="*/ 142 h 126"/>
                <a:gd name="T88" fmla="*/ 36 w 154"/>
                <a:gd name="T89" fmla="*/ 130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9" name="Freeform 2722"/>
            <p:cNvSpPr>
              <a:spLocks noChangeAspect="1"/>
            </p:cNvSpPr>
            <p:nvPr/>
          </p:nvSpPr>
          <p:spPr bwMode="auto">
            <a:xfrm>
              <a:off x="16823737" y="8515926"/>
              <a:ext cx="24971" cy="15996"/>
            </a:xfrm>
            <a:custGeom>
              <a:avLst/>
              <a:gdLst>
                <a:gd name="T0" fmla="*/ 0 w 4"/>
                <a:gd name="T1" fmla="*/ 2 h 3"/>
                <a:gd name="T2" fmla="*/ 2 w 4"/>
                <a:gd name="T3" fmla="*/ 1 h 3"/>
                <a:gd name="T4" fmla="*/ 3 w 4"/>
                <a:gd name="T5" fmla="*/ 0 h 3"/>
                <a:gd name="T6" fmla="*/ 4 w 4"/>
                <a:gd name="T7" fmla="*/ 2 h 3"/>
                <a:gd name="T8" fmla="*/ 2 w 4"/>
                <a:gd name="T9" fmla="*/ 3 h 3"/>
                <a:gd name="T10" fmla="*/ 0 w 4"/>
                <a:gd name="T11" fmla="*/ 2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0" name="Freeform 2723"/>
            <p:cNvSpPr>
              <a:spLocks noChangeAspect="1"/>
            </p:cNvSpPr>
            <p:nvPr/>
          </p:nvSpPr>
          <p:spPr bwMode="auto">
            <a:xfrm>
              <a:off x="17589582" y="8052038"/>
              <a:ext cx="116542" cy="87981"/>
            </a:xfrm>
            <a:custGeom>
              <a:avLst/>
              <a:gdLst>
                <a:gd name="T0" fmla="*/ 12 w 15"/>
                <a:gd name="T1" fmla="*/ 0 h 12"/>
                <a:gd name="T2" fmla="*/ 12 w 15"/>
                <a:gd name="T3" fmla="*/ 5 h 12"/>
                <a:gd name="T4" fmla="*/ 18 w 15"/>
                <a:gd name="T5" fmla="*/ 5 h 12"/>
                <a:gd name="T6" fmla="*/ 12 w 15"/>
                <a:gd name="T7" fmla="*/ 14 h 12"/>
                <a:gd name="T8" fmla="*/ 10 w 15"/>
                <a:gd name="T9" fmla="*/ 13 h 12"/>
                <a:gd name="T10" fmla="*/ 6 w 15"/>
                <a:gd name="T11" fmla="*/ 9 h 12"/>
                <a:gd name="T12" fmla="*/ 0 w 15"/>
                <a:gd name="T13" fmla="*/ 7 h 12"/>
                <a:gd name="T14" fmla="*/ 7 w 15"/>
                <a:gd name="T15" fmla="*/ 4 h 12"/>
                <a:gd name="T16" fmla="*/ 12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1" name="Freeform 2724"/>
            <p:cNvSpPr>
              <a:spLocks noChangeAspect="1"/>
            </p:cNvSpPr>
            <p:nvPr/>
          </p:nvSpPr>
          <p:spPr bwMode="auto">
            <a:xfrm>
              <a:off x="17739422" y="8044043"/>
              <a:ext cx="58268" cy="39988"/>
            </a:xfrm>
            <a:custGeom>
              <a:avLst/>
              <a:gdLst>
                <a:gd name="T0" fmla="*/ 3 w 8"/>
                <a:gd name="T1" fmla="*/ 0 h 6"/>
                <a:gd name="T2" fmla="*/ 8 w 8"/>
                <a:gd name="T3" fmla="*/ 6 h 6"/>
                <a:gd name="T4" fmla="*/ 0 w 8"/>
                <a:gd name="T5" fmla="*/ 4 h 6"/>
                <a:gd name="T6" fmla="*/ 0 w 8"/>
                <a:gd name="T7" fmla="*/ 1 h 6"/>
                <a:gd name="T8" fmla="*/ 3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2" name="Freeform 2725"/>
            <p:cNvSpPr>
              <a:spLocks noChangeAspect="1"/>
            </p:cNvSpPr>
            <p:nvPr/>
          </p:nvSpPr>
          <p:spPr bwMode="auto">
            <a:xfrm>
              <a:off x="17473041" y="8156016"/>
              <a:ext cx="49946" cy="39988"/>
            </a:xfrm>
            <a:custGeom>
              <a:avLst/>
              <a:gdLst>
                <a:gd name="T0" fmla="*/ 7 w 7"/>
                <a:gd name="T1" fmla="*/ 1 h 6"/>
                <a:gd name="T2" fmla="*/ 5 w 7"/>
                <a:gd name="T3" fmla="*/ 5 h 6"/>
                <a:gd name="T4" fmla="*/ 0 w 7"/>
                <a:gd name="T5" fmla="*/ 6 h 6"/>
                <a:gd name="T6" fmla="*/ 2 w 7"/>
                <a:gd name="T7" fmla="*/ 2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3" name="Freeform 2726"/>
            <p:cNvSpPr>
              <a:spLocks noChangeAspect="1"/>
            </p:cNvSpPr>
            <p:nvPr/>
          </p:nvSpPr>
          <p:spPr bwMode="auto">
            <a:xfrm>
              <a:off x="17489689" y="8204004"/>
              <a:ext cx="49946" cy="23992"/>
            </a:xfrm>
            <a:custGeom>
              <a:avLst/>
              <a:gdLst>
                <a:gd name="T0" fmla="*/ 3 w 5"/>
                <a:gd name="T1" fmla="*/ 0 h 3"/>
                <a:gd name="T2" fmla="*/ 6 w 5"/>
                <a:gd name="T3" fmla="*/ 3 h 3"/>
                <a:gd name="T4" fmla="*/ 1 w 5"/>
                <a:gd name="T5" fmla="*/ 3 h 3"/>
                <a:gd name="T6" fmla="*/ 3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0"/>
                  </a:moveTo>
                  <a:cubicBezTo>
                    <a:pt x="3" y="0"/>
                    <a:pt x="5" y="1"/>
                    <a:pt x="4" y="2"/>
                  </a:cubicBezTo>
                  <a:cubicBezTo>
                    <a:pt x="4"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4" name="Freeform 2751"/>
            <p:cNvSpPr>
              <a:spLocks noChangeAspect="1"/>
            </p:cNvSpPr>
            <p:nvPr/>
          </p:nvSpPr>
          <p:spPr bwMode="auto">
            <a:xfrm>
              <a:off x="18147315" y="7900077"/>
              <a:ext cx="174815" cy="287931"/>
            </a:xfrm>
            <a:custGeom>
              <a:avLst/>
              <a:gdLst>
                <a:gd name="T0" fmla="*/ 22 w 22"/>
                <a:gd name="T1" fmla="*/ 4 h 39"/>
                <a:gd name="T2" fmla="*/ 26 w 22"/>
                <a:gd name="T3" fmla="*/ 14 h 39"/>
                <a:gd name="T4" fmla="*/ 22 w 22"/>
                <a:gd name="T5" fmla="*/ 20 h 39"/>
                <a:gd name="T6" fmla="*/ 24 w 22"/>
                <a:gd name="T7" fmla="*/ 25 h 39"/>
                <a:gd name="T8" fmla="*/ 22 w 22"/>
                <a:gd name="T9" fmla="*/ 42 h 39"/>
                <a:gd name="T10" fmla="*/ 15 w 22"/>
                <a:gd name="T11" fmla="*/ 40 h 39"/>
                <a:gd name="T12" fmla="*/ 13 w 22"/>
                <a:gd name="T13" fmla="*/ 46 h 39"/>
                <a:gd name="T14" fmla="*/ 7 w 22"/>
                <a:gd name="T15" fmla="*/ 45 h 39"/>
                <a:gd name="T16" fmla="*/ 4 w 22"/>
                <a:gd name="T17" fmla="*/ 41 h 39"/>
                <a:gd name="T18" fmla="*/ 5 w 22"/>
                <a:gd name="T19" fmla="*/ 35 h 39"/>
                <a:gd name="T20" fmla="*/ 8 w 22"/>
                <a:gd name="T21" fmla="*/ 28 h 39"/>
                <a:gd name="T22" fmla="*/ 5 w 22"/>
                <a:gd name="T23" fmla="*/ 24 h 39"/>
                <a:gd name="T24" fmla="*/ 6 w 22"/>
                <a:gd name="T25" fmla="*/ 20 h 39"/>
                <a:gd name="T26" fmla="*/ 4 w 22"/>
                <a:gd name="T27" fmla="*/ 14 h 39"/>
                <a:gd name="T28" fmla="*/ 0 w 22"/>
                <a:gd name="T29" fmla="*/ 11 h 39"/>
                <a:gd name="T30" fmla="*/ 2 w 22"/>
                <a:gd name="T31" fmla="*/ 2 h 39"/>
                <a:gd name="T32" fmla="*/ 7 w 22"/>
                <a:gd name="T33" fmla="*/ 8 h 39"/>
                <a:gd name="T34" fmla="*/ 11 w 22"/>
                <a:gd name="T35" fmla="*/ 5 h 39"/>
                <a:gd name="T36" fmla="*/ 17 w 22"/>
                <a:gd name="T37" fmla="*/ 1 h 39"/>
                <a:gd name="T38" fmla="*/ 22 w 22"/>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5" name="Freeform 2752"/>
            <p:cNvSpPr>
              <a:spLocks noChangeAspect="1"/>
            </p:cNvSpPr>
            <p:nvPr/>
          </p:nvSpPr>
          <p:spPr bwMode="auto">
            <a:xfrm>
              <a:off x="18580184" y="8259988"/>
              <a:ext cx="308006" cy="199954"/>
            </a:xfrm>
            <a:custGeom>
              <a:avLst/>
              <a:gdLst>
                <a:gd name="T0" fmla="*/ 46 w 39"/>
                <a:gd name="T1" fmla="*/ 0 h 28"/>
                <a:gd name="T2" fmla="*/ 40 w 39"/>
                <a:gd name="T3" fmla="*/ 13 h 28"/>
                <a:gd name="T4" fmla="*/ 40 w 39"/>
                <a:gd name="T5" fmla="*/ 20 h 28"/>
                <a:gd name="T6" fmla="*/ 42 w 39"/>
                <a:gd name="T7" fmla="*/ 25 h 28"/>
                <a:gd name="T8" fmla="*/ 40 w 39"/>
                <a:gd name="T9" fmla="*/ 28 h 28"/>
                <a:gd name="T10" fmla="*/ 40 w 39"/>
                <a:gd name="T11" fmla="*/ 33 h 28"/>
                <a:gd name="T12" fmla="*/ 31 w 39"/>
                <a:gd name="T13" fmla="*/ 28 h 28"/>
                <a:gd name="T14" fmla="*/ 25 w 39"/>
                <a:gd name="T15" fmla="*/ 24 h 28"/>
                <a:gd name="T16" fmla="*/ 14 w 39"/>
                <a:gd name="T17" fmla="*/ 19 h 28"/>
                <a:gd name="T18" fmla="*/ 9 w 39"/>
                <a:gd name="T19" fmla="*/ 14 h 28"/>
                <a:gd name="T20" fmla="*/ 1 w 39"/>
                <a:gd name="T21" fmla="*/ 12 h 28"/>
                <a:gd name="T22" fmla="*/ 2 w 39"/>
                <a:gd name="T23" fmla="*/ 5 h 28"/>
                <a:gd name="T24" fmla="*/ 9 w 39"/>
                <a:gd name="T25" fmla="*/ 5 h 28"/>
                <a:gd name="T26" fmla="*/ 15 w 39"/>
                <a:gd name="T27" fmla="*/ 6 h 28"/>
                <a:gd name="T28" fmla="*/ 25 w 39"/>
                <a:gd name="T29" fmla="*/ 6 h 28"/>
                <a:gd name="T30" fmla="*/ 38 w 39"/>
                <a:gd name="T31" fmla="*/ 2 h 28"/>
                <a:gd name="T32" fmla="*/ 46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6" name="Freeform 2862"/>
            <p:cNvSpPr>
              <a:spLocks noChangeAspect="1"/>
            </p:cNvSpPr>
            <p:nvPr/>
          </p:nvSpPr>
          <p:spPr bwMode="auto">
            <a:xfrm>
              <a:off x="19679005" y="8563915"/>
              <a:ext cx="291357" cy="103977"/>
            </a:xfrm>
            <a:custGeom>
              <a:avLst/>
              <a:gdLst>
                <a:gd name="T0" fmla="*/ 4 w 36"/>
                <a:gd name="T1" fmla="*/ 0 h 13"/>
                <a:gd name="T2" fmla="*/ 1 w 36"/>
                <a:gd name="T3" fmla="*/ 5 h 13"/>
                <a:gd name="T4" fmla="*/ 1 w 36"/>
                <a:gd name="T5" fmla="*/ 9 h 13"/>
                <a:gd name="T6" fmla="*/ 14 w 36"/>
                <a:gd name="T7" fmla="*/ 10 h 13"/>
                <a:gd name="T8" fmla="*/ 19 w 36"/>
                <a:gd name="T9" fmla="*/ 12 h 13"/>
                <a:gd name="T10" fmla="*/ 20 w 36"/>
                <a:gd name="T11" fmla="*/ 16 h 13"/>
                <a:gd name="T12" fmla="*/ 41 w 36"/>
                <a:gd name="T13" fmla="*/ 14 h 13"/>
                <a:gd name="T14" fmla="*/ 42 w 36"/>
                <a:gd name="T15" fmla="*/ 10 h 13"/>
                <a:gd name="T16" fmla="*/ 35 w 36"/>
                <a:gd name="T17" fmla="*/ 11 h 13"/>
                <a:gd name="T18" fmla="*/ 35 w 36"/>
                <a:gd name="T19" fmla="*/ 7 h 13"/>
                <a:gd name="T20" fmla="*/ 26 w 36"/>
                <a:gd name="T21" fmla="*/ 7 h 13"/>
                <a:gd name="T22" fmla="*/ 20 w 36"/>
                <a:gd name="T23" fmla="*/ 5 h 13"/>
                <a:gd name="T24" fmla="*/ 13 w 36"/>
                <a:gd name="T25" fmla="*/ 6 h 13"/>
                <a:gd name="T26" fmla="*/ 8 w 36"/>
                <a:gd name="T27" fmla="*/ 2 h 13"/>
                <a:gd name="T28" fmla="*/ 4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7" name="Freeform 2629"/>
            <p:cNvSpPr>
              <a:spLocks noChangeAspect="1"/>
            </p:cNvSpPr>
            <p:nvPr/>
          </p:nvSpPr>
          <p:spPr bwMode="auto">
            <a:xfrm>
              <a:off x="24207482" y="8595907"/>
              <a:ext cx="2896893" cy="3015275"/>
            </a:xfrm>
            <a:custGeom>
              <a:avLst/>
              <a:gdLst>
                <a:gd name="T0" fmla="*/ 302 w 361"/>
                <a:gd name="T1" fmla="*/ 247 h 412"/>
                <a:gd name="T2" fmla="*/ 278 w 361"/>
                <a:gd name="T3" fmla="*/ 290 h 412"/>
                <a:gd name="T4" fmla="*/ 234 w 361"/>
                <a:gd name="T5" fmla="*/ 327 h 412"/>
                <a:gd name="T6" fmla="*/ 191 w 361"/>
                <a:gd name="T7" fmla="*/ 360 h 412"/>
                <a:gd name="T8" fmla="*/ 187 w 361"/>
                <a:gd name="T9" fmla="*/ 453 h 412"/>
                <a:gd name="T10" fmla="*/ 158 w 361"/>
                <a:gd name="T11" fmla="*/ 490 h 412"/>
                <a:gd name="T12" fmla="*/ 137 w 361"/>
                <a:gd name="T13" fmla="*/ 463 h 412"/>
                <a:gd name="T14" fmla="*/ 106 w 361"/>
                <a:gd name="T15" fmla="*/ 384 h 412"/>
                <a:gd name="T16" fmla="*/ 85 w 361"/>
                <a:gd name="T17" fmla="*/ 332 h 412"/>
                <a:gd name="T18" fmla="*/ 77 w 361"/>
                <a:gd name="T19" fmla="*/ 297 h 412"/>
                <a:gd name="T20" fmla="*/ 74 w 361"/>
                <a:gd name="T21" fmla="*/ 257 h 412"/>
                <a:gd name="T22" fmla="*/ 64 w 361"/>
                <a:gd name="T23" fmla="*/ 249 h 412"/>
                <a:gd name="T24" fmla="*/ 14 w 361"/>
                <a:gd name="T25" fmla="*/ 249 h 412"/>
                <a:gd name="T26" fmla="*/ 36 w 361"/>
                <a:gd name="T27" fmla="*/ 228 h 412"/>
                <a:gd name="T28" fmla="*/ 6 w 361"/>
                <a:gd name="T29" fmla="*/ 219 h 412"/>
                <a:gd name="T30" fmla="*/ 23 w 361"/>
                <a:gd name="T31" fmla="*/ 210 h 412"/>
                <a:gd name="T32" fmla="*/ 42 w 361"/>
                <a:gd name="T33" fmla="*/ 204 h 412"/>
                <a:gd name="T34" fmla="*/ 28 w 361"/>
                <a:gd name="T35" fmla="*/ 176 h 412"/>
                <a:gd name="T36" fmla="*/ 29 w 361"/>
                <a:gd name="T37" fmla="*/ 141 h 412"/>
                <a:gd name="T38" fmla="*/ 52 w 361"/>
                <a:gd name="T39" fmla="*/ 133 h 412"/>
                <a:gd name="T40" fmla="*/ 80 w 361"/>
                <a:gd name="T41" fmla="*/ 100 h 412"/>
                <a:gd name="T42" fmla="*/ 89 w 361"/>
                <a:gd name="T43" fmla="*/ 76 h 412"/>
                <a:gd name="T44" fmla="*/ 85 w 361"/>
                <a:gd name="T45" fmla="*/ 54 h 412"/>
                <a:gd name="T46" fmla="*/ 83 w 361"/>
                <a:gd name="T47" fmla="*/ 16 h 412"/>
                <a:gd name="T48" fmla="*/ 125 w 361"/>
                <a:gd name="T49" fmla="*/ 2 h 412"/>
                <a:gd name="T50" fmla="*/ 142 w 361"/>
                <a:gd name="T51" fmla="*/ 26 h 412"/>
                <a:gd name="T52" fmla="*/ 148 w 361"/>
                <a:gd name="T53" fmla="*/ 59 h 412"/>
                <a:gd name="T54" fmla="*/ 151 w 361"/>
                <a:gd name="T55" fmla="*/ 80 h 412"/>
                <a:gd name="T56" fmla="*/ 186 w 361"/>
                <a:gd name="T57" fmla="*/ 101 h 412"/>
                <a:gd name="T58" fmla="*/ 178 w 361"/>
                <a:gd name="T59" fmla="*/ 128 h 412"/>
                <a:gd name="T60" fmla="*/ 234 w 361"/>
                <a:gd name="T61" fmla="*/ 151 h 412"/>
                <a:gd name="T62" fmla="*/ 260 w 361"/>
                <a:gd name="T63" fmla="*/ 168 h 412"/>
                <a:gd name="T64" fmla="*/ 293 w 361"/>
                <a:gd name="T65" fmla="*/ 158 h 412"/>
                <a:gd name="T66" fmla="*/ 305 w 361"/>
                <a:gd name="T67" fmla="*/ 147 h 412"/>
                <a:gd name="T68" fmla="*/ 332 w 361"/>
                <a:gd name="T69" fmla="*/ 164 h 412"/>
                <a:gd name="T70" fmla="*/ 345 w 361"/>
                <a:gd name="T71" fmla="*/ 145 h 412"/>
                <a:gd name="T72" fmla="*/ 369 w 361"/>
                <a:gd name="T73" fmla="*/ 127 h 412"/>
                <a:gd name="T74" fmla="*/ 401 w 361"/>
                <a:gd name="T75" fmla="*/ 120 h 412"/>
                <a:gd name="T76" fmla="*/ 419 w 361"/>
                <a:gd name="T77" fmla="*/ 133 h 412"/>
                <a:gd name="T78" fmla="*/ 426 w 361"/>
                <a:gd name="T79" fmla="*/ 146 h 412"/>
                <a:gd name="T80" fmla="*/ 414 w 361"/>
                <a:gd name="T81" fmla="*/ 157 h 412"/>
                <a:gd name="T82" fmla="*/ 404 w 361"/>
                <a:gd name="T83" fmla="*/ 179 h 412"/>
                <a:gd name="T84" fmla="*/ 391 w 361"/>
                <a:gd name="T85" fmla="*/ 216 h 412"/>
                <a:gd name="T86" fmla="*/ 381 w 361"/>
                <a:gd name="T87" fmla="*/ 233 h 412"/>
                <a:gd name="T88" fmla="*/ 369 w 361"/>
                <a:gd name="T89" fmla="*/ 252 h 412"/>
                <a:gd name="T90" fmla="*/ 356 w 361"/>
                <a:gd name="T91" fmla="*/ 230 h 412"/>
                <a:gd name="T92" fmla="*/ 347 w 361"/>
                <a:gd name="T93" fmla="*/ 212 h 412"/>
                <a:gd name="T94" fmla="*/ 354 w 361"/>
                <a:gd name="T95" fmla="*/ 192 h 412"/>
                <a:gd name="T96" fmla="*/ 317 w 361"/>
                <a:gd name="T97" fmla="*/ 179 h 412"/>
                <a:gd name="T98" fmla="*/ 302 w 361"/>
                <a:gd name="T99" fmla="*/ 171 h 412"/>
                <a:gd name="T100" fmla="*/ 305 w 361"/>
                <a:gd name="T101" fmla="*/ 198 h 412"/>
                <a:gd name="T102" fmla="*/ 307 w 361"/>
                <a:gd name="T103" fmla="*/ 217 h 412"/>
                <a:gd name="T104" fmla="*/ 314 w 361"/>
                <a:gd name="T105" fmla="*/ 236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8" name="Freeform 2886"/>
            <p:cNvSpPr>
              <a:spLocks noChangeAspect="1"/>
            </p:cNvSpPr>
            <p:nvPr/>
          </p:nvSpPr>
          <p:spPr bwMode="auto">
            <a:xfrm>
              <a:off x="19895440" y="2677334"/>
              <a:ext cx="14634305" cy="5238739"/>
            </a:xfrm>
            <a:custGeom>
              <a:avLst/>
              <a:gdLst>
                <a:gd name="T0" fmla="*/ 1579 w 1821"/>
                <a:gd name="T1" fmla="*/ 599 h 715"/>
                <a:gd name="T2" fmla="*/ 1708 w 1821"/>
                <a:gd name="T3" fmla="*/ 472 h 715"/>
                <a:gd name="T4" fmla="*/ 1833 w 1821"/>
                <a:gd name="T5" fmla="*/ 446 h 715"/>
                <a:gd name="T6" fmla="*/ 1813 w 1821"/>
                <a:gd name="T7" fmla="*/ 523 h 715"/>
                <a:gd name="T8" fmla="*/ 1905 w 1821"/>
                <a:gd name="T9" fmla="*/ 547 h 715"/>
                <a:gd name="T10" fmla="*/ 1944 w 1821"/>
                <a:gd name="T11" fmla="*/ 445 h 715"/>
                <a:gd name="T12" fmla="*/ 2058 w 1821"/>
                <a:gd name="T13" fmla="*/ 341 h 715"/>
                <a:gd name="T14" fmla="*/ 2164 w 1821"/>
                <a:gd name="T15" fmla="*/ 305 h 715"/>
                <a:gd name="T16" fmla="*/ 1874 w 1821"/>
                <a:gd name="T17" fmla="*/ 240 h 715"/>
                <a:gd name="T18" fmla="*/ 1631 w 1821"/>
                <a:gd name="T19" fmla="*/ 186 h 715"/>
                <a:gd name="T20" fmla="*/ 1520 w 1821"/>
                <a:gd name="T21" fmla="*/ 151 h 715"/>
                <a:gd name="T22" fmla="*/ 1405 w 1821"/>
                <a:gd name="T23" fmla="*/ 170 h 715"/>
                <a:gd name="T24" fmla="*/ 1229 w 1821"/>
                <a:gd name="T25" fmla="*/ 120 h 715"/>
                <a:gd name="T26" fmla="*/ 1061 w 1821"/>
                <a:gd name="T27" fmla="*/ 118 h 715"/>
                <a:gd name="T28" fmla="*/ 1074 w 1821"/>
                <a:gd name="T29" fmla="*/ 46 h 715"/>
                <a:gd name="T30" fmla="*/ 917 w 1821"/>
                <a:gd name="T31" fmla="*/ 23 h 715"/>
                <a:gd name="T32" fmla="*/ 813 w 1821"/>
                <a:gd name="T33" fmla="*/ 61 h 715"/>
                <a:gd name="T34" fmla="*/ 731 w 1821"/>
                <a:gd name="T35" fmla="*/ 116 h 715"/>
                <a:gd name="T36" fmla="*/ 714 w 1821"/>
                <a:gd name="T37" fmla="*/ 208 h 715"/>
                <a:gd name="T38" fmla="*/ 629 w 1821"/>
                <a:gd name="T39" fmla="*/ 157 h 715"/>
                <a:gd name="T40" fmla="*/ 598 w 1821"/>
                <a:gd name="T41" fmla="*/ 163 h 715"/>
                <a:gd name="T42" fmla="*/ 681 w 1821"/>
                <a:gd name="T43" fmla="*/ 275 h 715"/>
                <a:gd name="T44" fmla="*/ 598 w 1821"/>
                <a:gd name="T45" fmla="*/ 308 h 715"/>
                <a:gd name="T46" fmla="*/ 528 w 1821"/>
                <a:gd name="T47" fmla="*/ 136 h 715"/>
                <a:gd name="T48" fmla="*/ 433 w 1821"/>
                <a:gd name="T49" fmla="*/ 245 h 715"/>
                <a:gd name="T50" fmla="*/ 291 w 1821"/>
                <a:gd name="T51" fmla="*/ 262 h 715"/>
                <a:gd name="T52" fmla="*/ 211 w 1821"/>
                <a:gd name="T53" fmla="*/ 264 h 715"/>
                <a:gd name="T54" fmla="*/ 132 w 1821"/>
                <a:gd name="T55" fmla="*/ 342 h 715"/>
                <a:gd name="T56" fmla="*/ 56 w 1821"/>
                <a:gd name="T57" fmla="*/ 292 h 715"/>
                <a:gd name="T58" fmla="*/ 48 w 1821"/>
                <a:gd name="T59" fmla="*/ 222 h 715"/>
                <a:gd name="T60" fmla="*/ 1 w 1821"/>
                <a:gd name="T61" fmla="*/ 252 h 715"/>
                <a:gd name="T62" fmla="*/ 29 w 1821"/>
                <a:gd name="T63" fmla="*/ 352 h 715"/>
                <a:gd name="T64" fmla="*/ 18 w 1821"/>
                <a:gd name="T65" fmla="*/ 450 h 715"/>
                <a:gd name="T66" fmla="*/ 8 w 1821"/>
                <a:gd name="T67" fmla="*/ 478 h 715"/>
                <a:gd name="T68" fmla="*/ 17 w 1821"/>
                <a:gd name="T69" fmla="*/ 540 h 715"/>
                <a:gd name="T70" fmla="*/ 71 w 1821"/>
                <a:gd name="T71" fmla="*/ 596 h 715"/>
                <a:gd name="T72" fmla="*/ 104 w 1821"/>
                <a:gd name="T73" fmla="*/ 626 h 715"/>
                <a:gd name="T74" fmla="*/ 170 w 1821"/>
                <a:gd name="T75" fmla="*/ 674 h 715"/>
                <a:gd name="T76" fmla="*/ 176 w 1821"/>
                <a:gd name="T77" fmla="*/ 721 h 715"/>
                <a:gd name="T78" fmla="*/ 163 w 1821"/>
                <a:gd name="T79" fmla="*/ 768 h 715"/>
                <a:gd name="T80" fmla="*/ 238 w 1821"/>
                <a:gd name="T81" fmla="*/ 815 h 715"/>
                <a:gd name="T82" fmla="*/ 319 w 1821"/>
                <a:gd name="T83" fmla="*/ 857 h 715"/>
                <a:gd name="T84" fmla="*/ 313 w 1821"/>
                <a:gd name="T85" fmla="*/ 766 h 715"/>
                <a:gd name="T86" fmla="*/ 295 w 1821"/>
                <a:gd name="T87" fmla="*/ 722 h 715"/>
                <a:gd name="T88" fmla="*/ 316 w 1821"/>
                <a:gd name="T89" fmla="*/ 673 h 715"/>
                <a:gd name="T90" fmla="*/ 377 w 1821"/>
                <a:gd name="T91" fmla="*/ 643 h 715"/>
                <a:gd name="T92" fmla="*/ 454 w 1821"/>
                <a:gd name="T93" fmla="*/ 660 h 715"/>
                <a:gd name="T94" fmla="*/ 492 w 1821"/>
                <a:gd name="T95" fmla="*/ 610 h 715"/>
                <a:gd name="T96" fmla="*/ 582 w 1821"/>
                <a:gd name="T97" fmla="*/ 563 h 715"/>
                <a:gd name="T98" fmla="*/ 648 w 1821"/>
                <a:gd name="T99" fmla="*/ 593 h 715"/>
                <a:gd name="T100" fmla="*/ 762 w 1821"/>
                <a:gd name="T101" fmla="*/ 660 h 715"/>
                <a:gd name="T102" fmla="*/ 836 w 1821"/>
                <a:gd name="T103" fmla="*/ 674 h 715"/>
                <a:gd name="T104" fmla="*/ 926 w 1821"/>
                <a:gd name="T105" fmla="*/ 668 h 715"/>
                <a:gd name="T106" fmla="*/ 1007 w 1821"/>
                <a:gd name="T107" fmla="*/ 679 h 715"/>
                <a:gd name="T108" fmla="*/ 1071 w 1821"/>
                <a:gd name="T109" fmla="*/ 644 h 715"/>
                <a:gd name="T110" fmla="*/ 1167 w 1821"/>
                <a:gd name="T111" fmla="*/ 685 h 715"/>
                <a:gd name="T112" fmla="*/ 1286 w 1821"/>
                <a:gd name="T113" fmla="*/ 679 h 715"/>
                <a:gd name="T114" fmla="*/ 1341 w 1821"/>
                <a:gd name="T115" fmla="*/ 613 h 715"/>
                <a:gd name="T116" fmla="*/ 1431 w 1821"/>
                <a:gd name="T117" fmla="*/ 658 h 715"/>
                <a:gd name="T118" fmla="*/ 1502 w 1821"/>
                <a:gd name="T119" fmla="*/ 726 h 715"/>
                <a:gd name="T120" fmla="*/ 1541 w 1821"/>
                <a:gd name="T121" fmla="*/ 780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9" name="Freeform 3113"/>
            <p:cNvSpPr>
              <a:spLocks noChangeAspect="1"/>
            </p:cNvSpPr>
            <p:nvPr/>
          </p:nvSpPr>
          <p:spPr bwMode="auto">
            <a:xfrm>
              <a:off x="20594690" y="4708844"/>
              <a:ext cx="8327" cy="15996"/>
            </a:xfrm>
            <a:custGeom>
              <a:avLst/>
              <a:gdLst>
                <a:gd name="T0" fmla="*/ 2 w 2"/>
                <a:gd name="T1" fmla="*/ 2 h 3"/>
                <a:gd name="T2" fmla="*/ 1 w 2"/>
                <a:gd name="T3" fmla="*/ 3 h 3"/>
                <a:gd name="T4" fmla="*/ 0 w 2"/>
                <a:gd name="T5" fmla="*/ 2 h 3"/>
                <a:gd name="T6" fmla="*/ 1 w 2"/>
                <a:gd name="T7" fmla="*/ 0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0" name="Freeform 3149"/>
            <p:cNvSpPr>
              <a:spLocks noChangeAspect="1"/>
            </p:cNvSpPr>
            <p:nvPr/>
          </p:nvSpPr>
          <p:spPr bwMode="auto">
            <a:xfrm>
              <a:off x="21660214" y="4068999"/>
              <a:ext cx="158166" cy="127969"/>
            </a:xfrm>
            <a:custGeom>
              <a:avLst/>
              <a:gdLst>
                <a:gd name="T0" fmla="*/ 22 w 20"/>
                <a:gd name="T1" fmla="*/ 6 h 17"/>
                <a:gd name="T2" fmla="*/ 24 w 20"/>
                <a:gd name="T3" fmla="*/ 9 h 17"/>
                <a:gd name="T4" fmla="*/ 19 w 20"/>
                <a:gd name="T5" fmla="*/ 15 h 17"/>
                <a:gd name="T6" fmla="*/ 7 w 20"/>
                <a:gd name="T7" fmla="*/ 21 h 17"/>
                <a:gd name="T8" fmla="*/ 2 w 20"/>
                <a:gd name="T9" fmla="*/ 20 h 17"/>
                <a:gd name="T10" fmla="*/ 0 w 20"/>
                <a:gd name="T11" fmla="*/ 11 h 17"/>
                <a:gd name="T12" fmla="*/ 2 w 20"/>
                <a:gd name="T13" fmla="*/ 1 h 17"/>
                <a:gd name="T14" fmla="*/ 10 w 20"/>
                <a:gd name="T15" fmla="*/ 1 h 17"/>
                <a:gd name="T16" fmla="*/ 17 w 20"/>
                <a:gd name="T17" fmla="*/ 5 h 17"/>
                <a:gd name="T18" fmla="*/ 22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1" name="Freeform 3150"/>
            <p:cNvSpPr>
              <a:spLocks noChangeAspect="1"/>
            </p:cNvSpPr>
            <p:nvPr/>
          </p:nvSpPr>
          <p:spPr bwMode="auto">
            <a:xfrm>
              <a:off x="22517630" y="3893041"/>
              <a:ext cx="208108" cy="143965"/>
            </a:xfrm>
            <a:custGeom>
              <a:avLst/>
              <a:gdLst>
                <a:gd name="T0" fmla="*/ 8 w 25"/>
                <a:gd name="T1" fmla="*/ 1 h 20"/>
                <a:gd name="T2" fmla="*/ 22 w 25"/>
                <a:gd name="T3" fmla="*/ 12 h 20"/>
                <a:gd name="T4" fmla="*/ 25 w 25"/>
                <a:gd name="T5" fmla="*/ 12 h 20"/>
                <a:gd name="T6" fmla="*/ 30 w 25"/>
                <a:gd name="T7" fmla="*/ 18 h 20"/>
                <a:gd name="T8" fmla="*/ 29 w 25"/>
                <a:gd name="T9" fmla="*/ 20 h 20"/>
                <a:gd name="T10" fmla="*/ 20 w 25"/>
                <a:gd name="T11" fmla="*/ 23 h 20"/>
                <a:gd name="T12" fmla="*/ 14 w 25"/>
                <a:gd name="T13" fmla="*/ 17 h 20"/>
                <a:gd name="T14" fmla="*/ 8 w 25"/>
                <a:gd name="T15" fmla="*/ 17 h 20"/>
                <a:gd name="T16" fmla="*/ 1 w 25"/>
                <a:gd name="T17" fmla="*/ 10 h 20"/>
                <a:gd name="T18" fmla="*/ 1 w 25"/>
                <a:gd name="T19" fmla="*/ 4 h 20"/>
                <a:gd name="T20" fmla="*/ 5 w 25"/>
                <a:gd name="T21" fmla="*/ 4 h 20"/>
                <a:gd name="T22" fmla="*/ 8 w 25"/>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2" name="Freeform 3151"/>
            <p:cNvSpPr>
              <a:spLocks noChangeAspect="1"/>
            </p:cNvSpPr>
            <p:nvPr/>
          </p:nvSpPr>
          <p:spPr bwMode="auto">
            <a:xfrm>
              <a:off x="22026488" y="2813304"/>
              <a:ext cx="1240339" cy="631845"/>
            </a:xfrm>
            <a:custGeom>
              <a:avLst/>
              <a:gdLst>
                <a:gd name="T0" fmla="*/ 184 w 154"/>
                <a:gd name="T1" fmla="*/ 16 h 86"/>
                <a:gd name="T2" fmla="*/ 171 w 154"/>
                <a:gd name="T3" fmla="*/ 25 h 86"/>
                <a:gd name="T4" fmla="*/ 127 w 154"/>
                <a:gd name="T5" fmla="*/ 38 h 86"/>
                <a:gd name="T6" fmla="*/ 120 w 154"/>
                <a:gd name="T7" fmla="*/ 37 h 86"/>
                <a:gd name="T8" fmla="*/ 112 w 154"/>
                <a:gd name="T9" fmla="*/ 43 h 86"/>
                <a:gd name="T10" fmla="*/ 105 w 154"/>
                <a:gd name="T11" fmla="*/ 47 h 86"/>
                <a:gd name="T12" fmla="*/ 95 w 154"/>
                <a:gd name="T13" fmla="*/ 55 h 86"/>
                <a:gd name="T14" fmla="*/ 83 w 154"/>
                <a:gd name="T15" fmla="*/ 55 h 86"/>
                <a:gd name="T16" fmla="*/ 83 w 154"/>
                <a:gd name="T17" fmla="*/ 61 h 86"/>
                <a:gd name="T18" fmla="*/ 73 w 154"/>
                <a:gd name="T19" fmla="*/ 66 h 86"/>
                <a:gd name="T20" fmla="*/ 65 w 154"/>
                <a:gd name="T21" fmla="*/ 66 h 86"/>
                <a:gd name="T22" fmla="*/ 61 w 154"/>
                <a:gd name="T23" fmla="*/ 77 h 86"/>
                <a:gd name="T24" fmla="*/ 56 w 154"/>
                <a:gd name="T25" fmla="*/ 85 h 86"/>
                <a:gd name="T26" fmla="*/ 50 w 154"/>
                <a:gd name="T27" fmla="*/ 81 h 86"/>
                <a:gd name="T28" fmla="*/ 50 w 154"/>
                <a:gd name="T29" fmla="*/ 85 h 86"/>
                <a:gd name="T30" fmla="*/ 54 w 154"/>
                <a:gd name="T31" fmla="*/ 92 h 86"/>
                <a:gd name="T32" fmla="*/ 46 w 154"/>
                <a:gd name="T33" fmla="*/ 91 h 86"/>
                <a:gd name="T34" fmla="*/ 49 w 154"/>
                <a:gd name="T35" fmla="*/ 97 h 86"/>
                <a:gd name="T36" fmla="*/ 38 w 154"/>
                <a:gd name="T37" fmla="*/ 103 h 86"/>
                <a:gd name="T38" fmla="*/ 26 w 154"/>
                <a:gd name="T39" fmla="*/ 98 h 86"/>
                <a:gd name="T40" fmla="*/ 12 w 154"/>
                <a:gd name="T41" fmla="*/ 98 h 86"/>
                <a:gd name="T42" fmla="*/ 7 w 154"/>
                <a:gd name="T43" fmla="*/ 98 h 86"/>
                <a:gd name="T44" fmla="*/ 13 w 154"/>
                <a:gd name="T45" fmla="*/ 93 h 86"/>
                <a:gd name="T46" fmla="*/ 1 w 154"/>
                <a:gd name="T47" fmla="*/ 95 h 86"/>
                <a:gd name="T48" fmla="*/ 10 w 154"/>
                <a:gd name="T49" fmla="*/ 86 h 86"/>
                <a:gd name="T50" fmla="*/ 17 w 154"/>
                <a:gd name="T51" fmla="*/ 80 h 86"/>
                <a:gd name="T52" fmla="*/ 24 w 154"/>
                <a:gd name="T53" fmla="*/ 83 h 86"/>
                <a:gd name="T54" fmla="*/ 18 w 154"/>
                <a:gd name="T55" fmla="*/ 77 h 86"/>
                <a:gd name="T56" fmla="*/ 31 w 154"/>
                <a:gd name="T57" fmla="*/ 73 h 86"/>
                <a:gd name="T58" fmla="*/ 20 w 154"/>
                <a:gd name="T59" fmla="*/ 69 h 86"/>
                <a:gd name="T60" fmla="*/ 31 w 154"/>
                <a:gd name="T61" fmla="*/ 66 h 86"/>
                <a:gd name="T62" fmla="*/ 25 w 154"/>
                <a:gd name="T63" fmla="*/ 63 h 86"/>
                <a:gd name="T64" fmla="*/ 25 w 154"/>
                <a:gd name="T65" fmla="*/ 60 h 86"/>
                <a:gd name="T66" fmla="*/ 18 w 154"/>
                <a:gd name="T67" fmla="*/ 53 h 86"/>
                <a:gd name="T68" fmla="*/ 22 w 154"/>
                <a:gd name="T69" fmla="*/ 53 h 86"/>
                <a:gd name="T70" fmla="*/ 25 w 154"/>
                <a:gd name="T71" fmla="*/ 56 h 86"/>
                <a:gd name="T72" fmla="*/ 35 w 154"/>
                <a:gd name="T73" fmla="*/ 53 h 86"/>
                <a:gd name="T74" fmla="*/ 46 w 154"/>
                <a:gd name="T75" fmla="*/ 53 h 86"/>
                <a:gd name="T76" fmla="*/ 48 w 154"/>
                <a:gd name="T77" fmla="*/ 46 h 86"/>
                <a:gd name="T78" fmla="*/ 48 w 154"/>
                <a:gd name="T79" fmla="*/ 40 h 86"/>
                <a:gd name="T80" fmla="*/ 58 w 154"/>
                <a:gd name="T81" fmla="*/ 41 h 86"/>
                <a:gd name="T82" fmla="*/ 61 w 154"/>
                <a:gd name="T83" fmla="*/ 35 h 86"/>
                <a:gd name="T84" fmla="*/ 73 w 154"/>
                <a:gd name="T85" fmla="*/ 31 h 86"/>
                <a:gd name="T86" fmla="*/ 77 w 154"/>
                <a:gd name="T87" fmla="*/ 29 h 86"/>
                <a:gd name="T88" fmla="*/ 82 w 154"/>
                <a:gd name="T89" fmla="*/ 30 h 86"/>
                <a:gd name="T90" fmla="*/ 83 w 154"/>
                <a:gd name="T91" fmla="*/ 25 h 86"/>
                <a:gd name="T92" fmla="*/ 102 w 154"/>
                <a:gd name="T93" fmla="*/ 25 h 86"/>
                <a:gd name="T94" fmla="*/ 105 w 154"/>
                <a:gd name="T95" fmla="*/ 28 h 86"/>
                <a:gd name="T96" fmla="*/ 109 w 154"/>
                <a:gd name="T97" fmla="*/ 24 h 86"/>
                <a:gd name="T98" fmla="*/ 120 w 154"/>
                <a:gd name="T99" fmla="*/ 23 h 86"/>
                <a:gd name="T100" fmla="*/ 131 w 154"/>
                <a:gd name="T101" fmla="*/ 23 h 86"/>
                <a:gd name="T102" fmla="*/ 135 w 154"/>
                <a:gd name="T103" fmla="*/ 17 h 86"/>
                <a:gd name="T104" fmla="*/ 144 w 154"/>
                <a:gd name="T105" fmla="*/ 14 h 86"/>
                <a:gd name="T106" fmla="*/ 145 w 154"/>
                <a:gd name="T107" fmla="*/ 8 h 86"/>
                <a:gd name="T108" fmla="*/ 166 w 154"/>
                <a:gd name="T109" fmla="*/ 1 h 86"/>
                <a:gd name="T110" fmla="*/ 175 w 154"/>
                <a:gd name="T111" fmla="*/ 5 h 86"/>
                <a:gd name="T112" fmla="*/ 181 w 154"/>
                <a:gd name="T113" fmla="*/ 6 h 86"/>
                <a:gd name="T114" fmla="*/ 185 w 154"/>
                <a:gd name="T115" fmla="*/ 12 h 86"/>
                <a:gd name="T116" fmla="*/ 184 w 154"/>
                <a:gd name="T117" fmla="*/ 16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3" name="Freeform 3152"/>
            <p:cNvSpPr>
              <a:spLocks noChangeAspect="1"/>
            </p:cNvSpPr>
            <p:nvPr/>
          </p:nvSpPr>
          <p:spPr bwMode="auto">
            <a:xfrm>
              <a:off x="21893297" y="3429153"/>
              <a:ext cx="524440" cy="471889"/>
            </a:xfrm>
            <a:custGeom>
              <a:avLst/>
              <a:gdLst>
                <a:gd name="T0" fmla="*/ 59 w 66"/>
                <a:gd name="T1" fmla="*/ 7 h 64"/>
                <a:gd name="T2" fmla="*/ 54 w 66"/>
                <a:gd name="T3" fmla="*/ 11 h 64"/>
                <a:gd name="T4" fmla="*/ 55 w 66"/>
                <a:gd name="T5" fmla="*/ 13 h 64"/>
                <a:gd name="T6" fmla="*/ 48 w 66"/>
                <a:gd name="T7" fmla="*/ 13 h 64"/>
                <a:gd name="T8" fmla="*/ 51 w 66"/>
                <a:gd name="T9" fmla="*/ 18 h 64"/>
                <a:gd name="T10" fmla="*/ 51 w 66"/>
                <a:gd name="T11" fmla="*/ 30 h 64"/>
                <a:gd name="T12" fmla="*/ 53 w 66"/>
                <a:gd name="T13" fmla="*/ 48 h 64"/>
                <a:gd name="T14" fmla="*/ 75 w 66"/>
                <a:gd name="T15" fmla="*/ 67 h 64"/>
                <a:gd name="T16" fmla="*/ 79 w 66"/>
                <a:gd name="T17" fmla="*/ 72 h 64"/>
                <a:gd name="T18" fmla="*/ 74 w 66"/>
                <a:gd name="T19" fmla="*/ 75 h 64"/>
                <a:gd name="T20" fmla="*/ 67 w 66"/>
                <a:gd name="T21" fmla="*/ 71 h 64"/>
                <a:gd name="T22" fmla="*/ 65 w 66"/>
                <a:gd name="T23" fmla="*/ 75 h 64"/>
                <a:gd name="T24" fmla="*/ 56 w 66"/>
                <a:gd name="T25" fmla="*/ 75 h 64"/>
                <a:gd name="T26" fmla="*/ 51 w 66"/>
                <a:gd name="T27" fmla="*/ 69 h 64"/>
                <a:gd name="T28" fmla="*/ 48 w 66"/>
                <a:gd name="T29" fmla="*/ 69 h 64"/>
                <a:gd name="T30" fmla="*/ 53 w 66"/>
                <a:gd name="T31" fmla="*/ 75 h 64"/>
                <a:gd name="T32" fmla="*/ 48 w 66"/>
                <a:gd name="T33" fmla="*/ 76 h 64"/>
                <a:gd name="T34" fmla="*/ 43 w 66"/>
                <a:gd name="T35" fmla="*/ 71 h 64"/>
                <a:gd name="T36" fmla="*/ 29 w 66"/>
                <a:gd name="T37" fmla="*/ 71 h 64"/>
                <a:gd name="T38" fmla="*/ 31 w 66"/>
                <a:gd name="T39" fmla="*/ 66 h 64"/>
                <a:gd name="T40" fmla="*/ 30 w 66"/>
                <a:gd name="T41" fmla="*/ 61 h 64"/>
                <a:gd name="T42" fmla="*/ 36 w 66"/>
                <a:gd name="T43" fmla="*/ 59 h 64"/>
                <a:gd name="T44" fmla="*/ 30 w 66"/>
                <a:gd name="T45" fmla="*/ 57 h 64"/>
                <a:gd name="T46" fmla="*/ 25 w 66"/>
                <a:gd name="T47" fmla="*/ 51 h 64"/>
                <a:gd name="T48" fmla="*/ 18 w 66"/>
                <a:gd name="T49" fmla="*/ 52 h 64"/>
                <a:gd name="T50" fmla="*/ 14 w 66"/>
                <a:gd name="T51" fmla="*/ 46 h 64"/>
                <a:gd name="T52" fmla="*/ 10 w 66"/>
                <a:gd name="T53" fmla="*/ 48 h 64"/>
                <a:gd name="T54" fmla="*/ 2 w 66"/>
                <a:gd name="T55" fmla="*/ 47 h 64"/>
                <a:gd name="T56" fmla="*/ 1 w 66"/>
                <a:gd name="T57" fmla="*/ 35 h 64"/>
                <a:gd name="T58" fmla="*/ 7 w 66"/>
                <a:gd name="T59" fmla="*/ 35 h 64"/>
                <a:gd name="T60" fmla="*/ 10 w 66"/>
                <a:gd name="T61" fmla="*/ 37 h 64"/>
                <a:gd name="T62" fmla="*/ 12 w 66"/>
                <a:gd name="T63" fmla="*/ 25 h 64"/>
                <a:gd name="T64" fmla="*/ 13 w 66"/>
                <a:gd name="T65" fmla="*/ 16 h 64"/>
                <a:gd name="T66" fmla="*/ 19 w 66"/>
                <a:gd name="T67" fmla="*/ 6 h 64"/>
                <a:gd name="T68" fmla="*/ 24 w 66"/>
                <a:gd name="T69" fmla="*/ 2 h 64"/>
                <a:gd name="T70" fmla="*/ 36 w 66"/>
                <a:gd name="T71" fmla="*/ 0 h 64"/>
                <a:gd name="T72" fmla="*/ 47 w 66"/>
                <a:gd name="T73" fmla="*/ 2 h 64"/>
                <a:gd name="T74" fmla="*/ 59 w 66"/>
                <a:gd name="T75" fmla="*/ 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4" name="Freeform 3153"/>
            <p:cNvSpPr>
              <a:spLocks noChangeAspect="1"/>
            </p:cNvSpPr>
            <p:nvPr/>
          </p:nvSpPr>
          <p:spPr bwMode="auto">
            <a:xfrm>
              <a:off x="21968220" y="3757076"/>
              <a:ext cx="74917" cy="79981"/>
            </a:xfrm>
            <a:custGeom>
              <a:avLst/>
              <a:gdLst>
                <a:gd name="T0" fmla="*/ 2 w 9"/>
                <a:gd name="T1" fmla="*/ 1 h 11"/>
                <a:gd name="T2" fmla="*/ 1 w 9"/>
                <a:gd name="T3" fmla="*/ 2 h 11"/>
                <a:gd name="T4" fmla="*/ 10 w 9"/>
                <a:gd name="T5" fmla="*/ 12 h 11"/>
                <a:gd name="T6" fmla="*/ 11 w 9"/>
                <a:gd name="T7" fmla="*/ 8 h 11"/>
                <a:gd name="T8" fmla="*/ 7 w 9"/>
                <a:gd name="T9" fmla="*/ 4 h 11"/>
                <a:gd name="T10" fmla="*/ 2 w 9"/>
                <a:gd name="T11" fmla="*/ 1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5" name="Freeform 3431"/>
            <p:cNvSpPr>
              <a:spLocks noChangeAspect="1"/>
            </p:cNvSpPr>
            <p:nvPr/>
          </p:nvSpPr>
          <p:spPr bwMode="auto">
            <a:xfrm>
              <a:off x="23449964" y="3381165"/>
              <a:ext cx="166488" cy="103977"/>
            </a:xfrm>
            <a:custGeom>
              <a:avLst/>
              <a:gdLst>
                <a:gd name="T0" fmla="*/ 8 w 21"/>
                <a:gd name="T1" fmla="*/ 0 h 14"/>
                <a:gd name="T2" fmla="*/ 13 w 21"/>
                <a:gd name="T3" fmla="*/ 2 h 14"/>
                <a:gd name="T4" fmla="*/ 14 w 21"/>
                <a:gd name="T5" fmla="*/ 9 h 14"/>
                <a:gd name="T6" fmla="*/ 18 w 21"/>
                <a:gd name="T7" fmla="*/ 7 h 14"/>
                <a:gd name="T8" fmla="*/ 23 w 21"/>
                <a:gd name="T9" fmla="*/ 13 h 14"/>
                <a:gd name="T10" fmla="*/ 12 w 21"/>
                <a:gd name="T11" fmla="*/ 15 h 14"/>
                <a:gd name="T12" fmla="*/ 5 w 21"/>
                <a:gd name="T13" fmla="*/ 16 h 14"/>
                <a:gd name="T14" fmla="*/ 4 w 21"/>
                <a:gd name="T15" fmla="*/ 15 h 14"/>
                <a:gd name="T16" fmla="*/ 1 w 21"/>
                <a:gd name="T17" fmla="*/ 16 h 14"/>
                <a:gd name="T18" fmla="*/ 1 w 21"/>
                <a:gd name="T19" fmla="*/ 10 h 14"/>
                <a:gd name="T20" fmla="*/ 1 w 21"/>
                <a:gd name="T21" fmla="*/ 4 h 14"/>
                <a:gd name="T22" fmla="*/ 8 w 2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6" name="Freeform 3440"/>
            <p:cNvSpPr>
              <a:spLocks noChangeAspect="1"/>
            </p:cNvSpPr>
            <p:nvPr/>
          </p:nvSpPr>
          <p:spPr bwMode="auto">
            <a:xfrm>
              <a:off x="25905661" y="2397404"/>
              <a:ext cx="457845" cy="295926"/>
            </a:xfrm>
            <a:custGeom>
              <a:avLst/>
              <a:gdLst>
                <a:gd name="T0" fmla="*/ 64 w 57"/>
                <a:gd name="T1" fmla="*/ 22 h 40"/>
                <a:gd name="T2" fmla="*/ 65 w 57"/>
                <a:gd name="T3" fmla="*/ 35 h 40"/>
                <a:gd name="T4" fmla="*/ 40 w 57"/>
                <a:gd name="T5" fmla="*/ 40 h 40"/>
                <a:gd name="T6" fmla="*/ 19 w 57"/>
                <a:gd name="T7" fmla="*/ 40 h 40"/>
                <a:gd name="T8" fmla="*/ 5 w 57"/>
                <a:gd name="T9" fmla="*/ 47 h 40"/>
                <a:gd name="T10" fmla="*/ 1 w 57"/>
                <a:gd name="T11" fmla="*/ 44 h 40"/>
                <a:gd name="T12" fmla="*/ 1 w 57"/>
                <a:gd name="T13" fmla="*/ 29 h 40"/>
                <a:gd name="T14" fmla="*/ 6 w 57"/>
                <a:gd name="T15" fmla="*/ 23 h 40"/>
                <a:gd name="T16" fmla="*/ 11 w 57"/>
                <a:gd name="T17" fmla="*/ 24 h 40"/>
                <a:gd name="T18" fmla="*/ 8 w 57"/>
                <a:gd name="T19" fmla="*/ 16 h 40"/>
                <a:gd name="T20" fmla="*/ 16 w 57"/>
                <a:gd name="T21" fmla="*/ 5 h 40"/>
                <a:gd name="T22" fmla="*/ 22 w 57"/>
                <a:gd name="T23" fmla="*/ 13 h 40"/>
                <a:gd name="T24" fmla="*/ 23 w 57"/>
                <a:gd name="T25" fmla="*/ 2 h 40"/>
                <a:gd name="T26" fmla="*/ 29 w 57"/>
                <a:gd name="T27" fmla="*/ 2 h 40"/>
                <a:gd name="T28" fmla="*/ 31 w 57"/>
                <a:gd name="T29" fmla="*/ 13 h 40"/>
                <a:gd name="T30" fmla="*/ 36 w 57"/>
                <a:gd name="T31" fmla="*/ 7 h 40"/>
                <a:gd name="T32" fmla="*/ 40 w 57"/>
                <a:gd name="T33" fmla="*/ 12 h 40"/>
                <a:gd name="T34" fmla="*/ 44 w 57"/>
                <a:gd name="T35" fmla="*/ 10 h 40"/>
                <a:gd name="T36" fmla="*/ 54 w 57"/>
                <a:gd name="T37" fmla="*/ 19 h 40"/>
                <a:gd name="T38" fmla="*/ 56 w 57"/>
                <a:gd name="T39" fmla="*/ 16 h 40"/>
                <a:gd name="T40" fmla="*/ 64 w 57"/>
                <a:gd name="T41" fmla="*/ 22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7" name="Freeform 3441"/>
            <p:cNvSpPr>
              <a:spLocks noChangeAspect="1"/>
            </p:cNvSpPr>
            <p:nvPr/>
          </p:nvSpPr>
          <p:spPr bwMode="auto">
            <a:xfrm>
              <a:off x="25256357" y="2261435"/>
              <a:ext cx="632655" cy="295931"/>
            </a:xfrm>
            <a:custGeom>
              <a:avLst/>
              <a:gdLst>
                <a:gd name="T0" fmla="*/ 78 w 78"/>
                <a:gd name="T1" fmla="*/ 8 h 41"/>
                <a:gd name="T2" fmla="*/ 88 w 78"/>
                <a:gd name="T3" fmla="*/ 16 h 41"/>
                <a:gd name="T4" fmla="*/ 89 w 78"/>
                <a:gd name="T5" fmla="*/ 26 h 41"/>
                <a:gd name="T6" fmla="*/ 80 w 78"/>
                <a:gd name="T7" fmla="*/ 25 h 41"/>
                <a:gd name="T8" fmla="*/ 80 w 78"/>
                <a:gd name="T9" fmla="*/ 30 h 41"/>
                <a:gd name="T10" fmla="*/ 92 w 78"/>
                <a:gd name="T11" fmla="*/ 38 h 41"/>
                <a:gd name="T12" fmla="*/ 92 w 78"/>
                <a:gd name="T13" fmla="*/ 47 h 41"/>
                <a:gd name="T14" fmla="*/ 69 w 78"/>
                <a:gd name="T15" fmla="*/ 47 h 41"/>
                <a:gd name="T16" fmla="*/ 54 w 78"/>
                <a:gd name="T17" fmla="*/ 41 h 41"/>
                <a:gd name="T18" fmla="*/ 42 w 78"/>
                <a:gd name="T19" fmla="*/ 37 h 41"/>
                <a:gd name="T20" fmla="*/ 36 w 78"/>
                <a:gd name="T21" fmla="*/ 33 h 41"/>
                <a:gd name="T22" fmla="*/ 30 w 78"/>
                <a:gd name="T23" fmla="*/ 36 h 41"/>
                <a:gd name="T24" fmla="*/ 16 w 78"/>
                <a:gd name="T25" fmla="*/ 30 h 41"/>
                <a:gd name="T26" fmla="*/ 16 w 78"/>
                <a:gd name="T27" fmla="*/ 24 h 41"/>
                <a:gd name="T28" fmla="*/ 1 w 78"/>
                <a:gd name="T29" fmla="*/ 23 h 41"/>
                <a:gd name="T30" fmla="*/ 1 w 78"/>
                <a:gd name="T31" fmla="*/ 19 h 41"/>
                <a:gd name="T32" fmla="*/ 17 w 78"/>
                <a:gd name="T33" fmla="*/ 16 h 41"/>
                <a:gd name="T34" fmla="*/ 18 w 78"/>
                <a:gd name="T35" fmla="*/ 8 h 41"/>
                <a:gd name="T36" fmla="*/ 28 w 78"/>
                <a:gd name="T37" fmla="*/ 5 h 41"/>
                <a:gd name="T38" fmla="*/ 41 w 78"/>
                <a:gd name="T39" fmla="*/ 4 h 41"/>
                <a:gd name="T40" fmla="*/ 49 w 78"/>
                <a:gd name="T41" fmla="*/ 0 h 41"/>
                <a:gd name="T42" fmla="*/ 60 w 78"/>
                <a:gd name="T43" fmla="*/ 6 h 41"/>
                <a:gd name="T44" fmla="*/ 60 w 78"/>
                <a:gd name="T45" fmla="*/ 12 h 41"/>
                <a:gd name="T46" fmla="*/ 57 w 78"/>
                <a:gd name="T47" fmla="*/ 18 h 41"/>
                <a:gd name="T48" fmla="*/ 60 w 78"/>
                <a:gd name="T49" fmla="*/ 18 h 41"/>
                <a:gd name="T50" fmla="*/ 65 w 78"/>
                <a:gd name="T51" fmla="*/ 12 h 41"/>
                <a:gd name="T52" fmla="*/ 66 w 78"/>
                <a:gd name="T53" fmla="*/ 6 h 41"/>
                <a:gd name="T54" fmla="*/ 72 w 78"/>
                <a:gd name="T55" fmla="*/ 6 h 41"/>
                <a:gd name="T56" fmla="*/ 75 w 78"/>
                <a:gd name="T57" fmla="*/ 8 h 41"/>
                <a:gd name="T58" fmla="*/ 78 w 78"/>
                <a:gd name="T59" fmla="*/ 8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8" name="Freeform 3442"/>
            <p:cNvSpPr>
              <a:spLocks noChangeAspect="1"/>
            </p:cNvSpPr>
            <p:nvPr/>
          </p:nvSpPr>
          <p:spPr bwMode="auto">
            <a:xfrm>
              <a:off x="25089869" y="2061485"/>
              <a:ext cx="507791" cy="231942"/>
            </a:xfrm>
            <a:custGeom>
              <a:avLst/>
              <a:gdLst>
                <a:gd name="T0" fmla="*/ 46 w 62"/>
                <a:gd name="T1" fmla="*/ 1 h 33"/>
                <a:gd name="T2" fmla="*/ 65 w 62"/>
                <a:gd name="T3" fmla="*/ 14 h 33"/>
                <a:gd name="T4" fmla="*/ 75 w 62"/>
                <a:gd name="T5" fmla="*/ 15 h 33"/>
                <a:gd name="T6" fmla="*/ 69 w 62"/>
                <a:gd name="T7" fmla="*/ 20 h 33"/>
                <a:gd name="T8" fmla="*/ 74 w 62"/>
                <a:gd name="T9" fmla="*/ 30 h 33"/>
                <a:gd name="T10" fmla="*/ 63 w 62"/>
                <a:gd name="T11" fmla="*/ 33 h 33"/>
                <a:gd name="T12" fmla="*/ 51 w 62"/>
                <a:gd name="T13" fmla="*/ 35 h 33"/>
                <a:gd name="T14" fmla="*/ 38 w 62"/>
                <a:gd name="T15" fmla="*/ 37 h 33"/>
                <a:gd name="T16" fmla="*/ 29 w 62"/>
                <a:gd name="T17" fmla="*/ 39 h 33"/>
                <a:gd name="T18" fmla="*/ 12 w 62"/>
                <a:gd name="T19" fmla="*/ 37 h 33"/>
                <a:gd name="T20" fmla="*/ 0 w 62"/>
                <a:gd name="T21" fmla="*/ 33 h 33"/>
                <a:gd name="T22" fmla="*/ 0 w 62"/>
                <a:gd name="T23" fmla="*/ 31 h 33"/>
                <a:gd name="T24" fmla="*/ 11 w 62"/>
                <a:gd name="T25" fmla="*/ 26 h 33"/>
                <a:gd name="T26" fmla="*/ 11 w 62"/>
                <a:gd name="T27" fmla="*/ 20 h 33"/>
                <a:gd name="T28" fmla="*/ 25 w 62"/>
                <a:gd name="T29" fmla="*/ 12 h 33"/>
                <a:gd name="T30" fmla="*/ 36 w 62"/>
                <a:gd name="T31" fmla="*/ 11 h 33"/>
                <a:gd name="T32" fmla="*/ 40 w 62"/>
                <a:gd name="T33" fmla="*/ 6 h 33"/>
                <a:gd name="T34" fmla="*/ 40 w 62"/>
                <a:gd name="T35" fmla="*/ 2 h 33"/>
                <a:gd name="T36" fmla="*/ 46 w 62"/>
                <a:gd name="T37" fmla="*/ 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9" name="Freeform 3446"/>
            <p:cNvSpPr>
              <a:spLocks noChangeAspect="1"/>
            </p:cNvSpPr>
            <p:nvPr/>
          </p:nvSpPr>
          <p:spPr bwMode="auto">
            <a:xfrm>
              <a:off x="29535101" y="3293188"/>
              <a:ext cx="91571" cy="79981"/>
            </a:xfrm>
            <a:custGeom>
              <a:avLst/>
              <a:gdLst>
                <a:gd name="T0" fmla="*/ 2 w 11"/>
                <a:gd name="T1" fmla="*/ 1 h 11"/>
                <a:gd name="T2" fmla="*/ 0 w 11"/>
                <a:gd name="T3" fmla="*/ 5 h 11"/>
                <a:gd name="T4" fmla="*/ 4 w 11"/>
                <a:gd name="T5" fmla="*/ 12 h 11"/>
                <a:gd name="T6" fmla="*/ 9 w 11"/>
                <a:gd name="T7" fmla="*/ 12 h 11"/>
                <a:gd name="T8" fmla="*/ 13 w 11"/>
                <a:gd name="T9" fmla="*/ 8 h 11"/>
                <a:gd name="T10" fmla="*/ 11 w 11"/>
                <a:gd name="T11" fmla="*/ 2 h 11"/>
                <a:gd name="T12" fmla="*/ 8 w 11"/>
                <a:gd name="T13" fmla="*/ 1 h 11"/>
                <a:gd name="T14" fmla="*/ 2 w 11"/>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0" name="Freeform 3447"/>
            <p:cNvSpPr>
              <a:spLocks noChangeAspect="1"/>
            </p:cNvSpPr>
            <p:nvPr/>
          </p:nvSpPr>
          <p:spPr bwMode="auto">
            <a:xfrm>
              <a:off x="29560077" y="3357173"/>
              <a:ext cx="308000" cy="119969"/>
            </a:xfrm>
            <a:custGeom>
              <a:avLst/>
              <a:gdLst>
                <a:gd name="T0" fmla="*/ 1 w 38"/>
                <a:gd name="T1" fmla="*/ 13 h 17"/>
                <a:gd name="T2" fmla="*/ 1 w 38"/>
                <a:gd name="T3" fmla="*/ 16 h 17"/>
                <a:gd name="T4" fmla="*/ 13 w 38"/>
                <a:gd name="T5" fmla="*/ 14 h 17"/>
                <a:gd name="T6" fmla="*/ 38 w 38"/>
                <a:gd name="T7" fmla="*/ 18 h 17"/>
                <a:gd name="T8" fmla="*/ 44 w 38"/>
                <a:gd name="T9" fmla="*/ 19 h 17"/>
                <a:gd name="T10" fmla="*/ 46 w 38"/>
                <a:gd name="T11" fmla="*/ 13 h 17"/>
                <a:gd name="T12" fmla="*/ 36 w 38"/>
                <a:gd name="T13" fmla="*/ 5 h 17"/>
                <a:gd name="T14" fmla="*/ 18 w 38"/>
                <a:gd name="T15" fmla="*/ 1 h 17"/>
                <a:gd name="T16" fmla="*/ 10 w 38"/>
                <a:gd name="T17" fmla="*/ 2 h 17"/>
                <a:gd name="T18" fmla="*/ 10 w 38"/>
                <a:gd name="T19" fmla="*/ 9 h 17"/>
                <a:gd name="T20" fmla="*/ 1 w 38"/>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1" name="Freeform 3448"/>
            <p:cNvSpPr>
              <a:spLocks noChangeAspect="1"/>
            </p:cNvSpPr>
            <p:nvPr/>
          </p:nvSpPr>
          <p:spPr bwMode="auto">
            <a:xfrm>
              <a:off x="29177155" y="2965265"/>
              <a:ext cx="699250" cy="295931"/>
            </a:xfrm>
            <a:custGeom>
              <a:avLst/>
              <a:gdLst>
                <a:gd name="T0" fmla="*/ 18 w 88"/>
                <a:gd name="T1" fmla="*/ 0 h 41"/>
                <a:gd name="T2" fmla="*/ 35 w 88"/>
                <a:gd name="T3" fmla="*/ 12 h 41"/>
                <a:gd name="T4" fmla="*/ 41 w 88"/>
                <a:gd name="T5" fmla="*/ 12 h 41"/>
                <a:gd name="T6" fmla="*/ 43 w 88"/>
                <a:gd name="T7" fmla="*/ 17 h 41"/>
                <a:gd name="T8" fmla="*/ 49 w 88"/>
                <a:gd name="T9" fmla="*/ 17 h 41"/>
                <a:gd name="T10" fmla="*/ 48 w 88"/>
                <a:gd name="T11" fmla="*/ 7 h 41"/>
                <a:gd name="T12" fmla="*/ 51 w 88"/>
                <a:gd name="T13" fmla="*/ 6 h 41"/>
                <a:gd name="T14" fmla="*/ 51 w 88"/>
                <a:gd name="T15" fmla="*/ 4 h 41"/>
                <a:gd name="T16" fmla="*/ 63 w 88"/>
                <a:gd name="T17" fmla="*/ 11 h 41"/>
                <a:gd name="T18" fmla="*/ 73 w 88"/>
                <a:gd name="T19" fmla="*/ 12 h 41"/>
                <a:gd name="T20" fmla="*/ 79 w 88"/>
                <a:gd name="T21" fmla="*/ 10 h 41"/>
                <a:gd name="T22" fmla="*/ 89 w 88"/>
                <a:gd name="T23" fmla="*/ 13 h 41"/>
                <a:gd name="T24" fmla="*/ 104 w 88"/>
                <a:gd name="T25" fmla="*/ 19 h 41"/>
                <a:gd name="T26" fmla="*/ 99 w 88"/>
                <a:gd name="T27" fmla="*/ 24 h 41"/>
                <a:gd name="T28" fmla="*/ 104 w 88"/>
                <a:gd name="T29" fmla="*/ 30 h 41"/>
                <a:gd name="T30" fmla="*/ 95 w 88"/>
                <a:gd name="T31" fmla="*/ 36 h 41"/>
                <a:gd name="T32" fmla="*/ 75 w 88"/>
                <a:gd name="T33" fmla="*/ 27 h 41"/>
                <a:gd name="T34" fmla="*/ 73 w 88"/>
                <a:gd name="T35" fmla="*/ 23 h 41"/>
                <a:gd name="T36" fmla="*/ 74 w 88"/>
                <a:gd name="T37" fmla="*/ 18 h 41"/>
                <a:gd name="T38" fmla="*/ 70 w 88"/>
                <a:gd name="T39" fmla="*/ 16 h 41"/>
                <a:gd name="T40" fmla="*/ 64 w 88"/>
                <a:gd name="T41" fmla="*/ 19 h 41"/>
                <a:gd name="T42" fmla="*/ 69 w 88"/>
                <a:gd name="T43" fmla="*/ 29 h 41"/>
                <a:gd name="T44" fmla="*/ 84 w 88"/>
                <a:gd name="T45" fmla="*/ 35 h 41"/>
                <a:gd name="T46" fmla="*/ 91 w 88"/>
                <a:gd name="T47" fmla="*/ 38 h 41"/>
                <a:gd name="T48" fmla="*/ 92 w 88"/>
                <a:gd name="T49" fmla="*/ 42 h 41"/>
                <a:gd name="T50" fmla="*/ 78 w 88"/>
                <a:gd name="T51" fmla="*/ 38 h 41"/>
                <a:gd name="T52" fmla="*/ 76 w 88"/>
                <a:gd name="T53" fmla="*/ 41 h 41"/>
                <a:gd name="T54" fmla="*/ 70 w 88"/>
                <a:gd name="T55" fmla="*/ 39 h 41"/>
                <a:gd name="T56" fmla="*/ 69 w 88"/>
                <a:gd name="T57" fmla="*/ 36 h 41"/>
                <a:gd name="T58" fmla="*/ 62 w 88"/>
                <a:gd name="T59" fmla="*/ 38 h 41"/>
                <a:gd name="T60" fmla="*/ 49 w 88"/>
                <a:gd name="T61" fmla="*/ 42 h 41"/>
                <a:gd name="T62" fmla="*/ 43 w 88"/>
                <a:gd name="T63" fmla="*/ 37 h 41"/>
                <a:gd name="T64" fmla="*/ 41 w 88"/>
                <a:gd name="T65" fmla="*/ 41 h 41"/>
                <a:gd name="T66" fmla="*/ 42 w 88"/>
                <a:gd name="T67" fmla="*/ 44 h 41"/>
                <a:gd name="T68" fmla="*/ 38 w 88"/>
                <a:gd name="T69" fmla="*/ 49 h 41"/>
                <a:gd name="T70" fmla="*/ 27 w 88"/>
                <a:gd name="T71" fmla="*/ 45 h 41"/>
                <a:gd name="T72" fmla="*/ 17 w 88"/>
                <a:gd name="T73" fmla="*/ 37 h 41"/>
                <a:gd name="T74" fmla="*/ 8 w 88"/>
                <a:gd name="T75" fmla="*/ 33 h 41"/>
                <a:gd name="T76" fmla="*/ 1 w 88"/>
                <a:gd name="T77" fmla="*/ 29 h 41"/>
                <a:gd name="T78" fmla="*/ 2 w 88"/>
                <a:gd name="T79" fmla="*/ 25 h 41"/>
                <a:gd name="T80" fmla="*/ 7 w 88"/>
                <a:gd name="T81" fmla="*/ 24 h 41"/>
                <a:gd name="T82" fmla="*/ 1 w 88"/>
                <a:gd name="T83" fmla="*/ 18 h 41"/>
                <a:gd name="T84" fmla="*/ 6 w 88"/>
                <a:gd name="T85" fmla="*/ 17 h 41"/>
                <a:gd name="T86" fmla="*/ 5 w 88"/>
                <a:gd name="T87" fmla="*/ 12 h 41"/>
                <a:gd name="T88" fmla="*/ 11 w 88"/>
                <a:gd name="T89" fmla="*/ 7 h 41"/>
                <a:gd name="T90" fmla="*/ 11 w 88"/>
                <a:gd name="T91" fmla="*/ 2 h 41"/>
                <a:gd name="T92" fmla="*/ 14 w 88"/>
                <a:gd name="T93" fmla="*/ 2 h 41"/>
                <a:gd name="T94" fmla="*/ 18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2" name="Freeform 3450"/>
            <p:cNvSpPr>
              <a:spLocks noChangeAspect="1"/>
            </p:cNvSpPr>
            <p:nvPr/>
          </p:nvSpPr>
          <p:spPr bwMode="auto">
            <a:xfrm>
              <a:off x="29959649" y="3045246"/>
              <a:ext cx="432869" cy="183958"/>
            </a:xfrm>
            <a:custGeom>
              <a:avLst/>
              <a:gdLst>
                <a:gd name="T0" fmla="*/ 1 w 54"/>
                <a:gd name="T1" fmla="*/ 1 h 25"/>
                <a:gd name="T2" fmla="*/ 1 w 54"/>
                <a:gd name="T3" fmla="*/ 13 h 25"/>
                <a:gd name="T4" fmla="*/ 10 w 54"/>
                <a:gd name="T5" fmla="*/ 20 h 25"/>
                <a:gd name="T6" fmla="*/ 25 w 54"/>
                <a:gd name="T7" fmla="*/ 24 h 25"/>
                <a:gd name="T8" fmla="*/ 36 w 54"/>
                <a:gd name="T9" fmla="*/ 30 h 25"/>
                <a:gd name="T10" fmla="*/ 51 w 54"/>
                <a:gd name="T11" fmla="*/ 29 h 25"/>
                <a:gd name="T12" fmla="*/ 61 w 54"/>
                <a:gd name="T13" fmla="*/ 25 h 25"/>
                <a:gd name="T14" fmla="*/ 61 w 54"/>
                <a:gd name="T15" fmla="*/ 19 h 25"/>
                <a:gd name="T16" fmla="*/ 65 w 54"/>
                <a:gd name="T17" fmla="*/ 14 h 25"/>
                <a:gd name="T18" fmla="*/ 61 w 54"/>
                <a:gd name="T19" fmla="*/ 13 h 25"/>
                <a:gd name="T20" fmla="*/ 60 w 54"/>
                <a:gd name="T21" fmla="*/ 14 h 25"/>
                <a:gd name="T22" fmla="*/ 46 w 54"/>
                <a:gd name="T23" fmla="*/ 12 h 25"/>
                <a:gd name="T24" fmla="*/ 35 w 54"/>
                <a:gd name="T25" fmla="*/ 16 h 25"/>
                <a:gd name="T26" fmla="*/ 30 w 54"/>
                <a:gd name="T27" fmla="*/ 11 h 25"/>
                <a:gd name="T28" fmla="*/ 24 w 54"/>
                <a:gd name="T29" fmla="*/ 11 h 25"/>
                <a:gd name="T30" fmla="*/ 19 w 54"/>
                <a:gd name="T31" fmla="*/ 8 h 25"/>
                <a:gd name="T32" fmla="*/ 12 w 54"/>
                <a:gd name="T33" fmla="*/ 12 h 25"/>
                <a:gd name="T34" fmla="*/ 4 w 54"/>
                <a:gd name="T35" fmla="*/ 5 h 25"/>
                <a:gd name="T36" fmla="*/ 1 w 5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3" name="Freeform 3452"/>
            <p:cNvSpPr>
              <a:spLocks noChangeAspect="1"/>
            </p:cNvSpPr>
            <p:nvPr/>
          </p:nvSpPr>
          <p:spPr bwMode="auto">
            <a:xfrm>
              <a:off x="32257185" y="3997019"/>
              <a:ext cx="141512" cy="79981"/>
            </a:xfrm>
            <a:custGeom>
              <a:avLst/>
              <a:gdLst>
                <a:gd name="T0" fmla="*/ 5 w 18"/>
                <a:gd name="T1" fmla="*/ 0 h 10"/>
                <a:gd name="T2" fmla="*/ 0 w 18"/>
                <a:gd name="T3" fmla="*/ 1 h 10"/>
                <a:gd name="T4" fmla="*/ 7 w 18"/>
                <a:gd name="T5" fmla="*/ 7 h 10"/>
                <a:gd name="T6" fmla="*/ 17 w 18"/>
                <a:gd name="T7" fmla="*/ 12 h 10"/>
                <a:gd name="T8" fmla="*/ 21 w 18"/>
                <a:gd name="T9" fmla="*/ 10 h 10"/>
                <a:gd name="T10" fmla="*/ 18 w 18"/>
                <a:gd name="T11" fmla="*/ 4 h 10"/>
                <a:gd name="T12" fmla="*/ 5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4" name="Freeform 3453"/>
            <p:cNvSpPr>
              <a:spLocks noChangeAspect="1"/>
            </p:cNvSpPr>
            <p:nvPr/>
          </p:nvSpPr>
          <p:spPr bwMode="auto">
            <a:xfrm>
              <a:off x="33114596" y="3741080"/>
              <a:ext cx="324654" cy="159961"/>
            </a:xfrm>
            <a:custGeom>
              <a:avLst/>
              <a:gdLst>
                <a:gd name="T0" fmla="*/ 6 w 41"/>
                <a:gd name="T1" fmla="*/ 4 h 22"/>
                <a:gd name="T2" fmla="*/ 0 w 41"/>
                <a:gd name="T3" fmla="*/ 15 h 22"/>
                <a:gd name="T4" fmla="*/ 7 w 41"/>
                <a:gd name="T5" fmla="*/ 26 h 22"/>
                <a:gd name="T6" fmla="*/ 14 w 41"/>
                <a:gd name="T7" fmla="*/ 22 h 22"/>
                <a:gd name="T8" fmla="*/ 25 w 41"/>
                <a:gd name="T9" fmla="*/ 20 h 22"/>
                <a:gd name="T10" fmla="*/ 37 w 41"/>
                <a:gd name="T11" fmla="*/ 20 h 22"/>
                <a:gd name="T12" fmla="*/ 47 w 41"/>
                <a:gd name="T13" fmla="*/ 17 h 22"/>
                <a:gd name="T14" fmla="*/ 47 w 41"/>
                <a:gd name="T15" fmla="*/ 10 h 22"/>
                <a:gd name="T16" fmla="*/ 31 w 41"/>
                <a:gd name="T17" fmla="*/ 2 h 22"/>
                <a:gd name="T18" fmla="*/ 25 w 41"/>
                <a:gd name="T19" fmla="*/ 0 h 22"/>
                <a:gd name="T20" fmla="*/ 17 w 41"/>
                <a:gd name="T21" fmla="*/ 2 h 22"/>
                <a:gd name="T22" fmla="*/ 6 w 41"/>
                <a:gd name="T23" fmla="*/ 4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5" name="Freeform 2598"/>
            <p:cNvSpPr>
              <a:spLocks noChangeAspect="1"/>
            </p:cNvSpPr>
            <p:nvPr/>
          </p:nvSpPr>
          <p:spPr bwMode="auto">
            <a:xfrm>
              <a:off x="19512517" y="7532166"/>
              <a:ext cx="624333" cy="367911"/>
            </a:xfrm>
            <a:custGeom>
              <a:avLst/>
              <a:gdLst>
                <a:gd name="T0" fmla="*/ 83 w 78"/>
                <a:gd name="T1" fmla="*/ 45 h 51"/>
                <a:gd name="T2" fmla="*/ 81 w 78"/>
                <a:gd name="T3" fmla="*/ 39 h 51"/>
                <a:gd name="T4" fmla="*/ 76 w 78"/>
                <a:gd name="T5" fmla="*/ 36 h 51"/>
                <a:gd name="T6" fmla="*/ 82 w 78"/>
                <a:gd name="T7" fmla="*/ 31 h 51"/>
                <a:gd name="T8" fmla="*/ 82 w 78"/>
                <a:gd name="T9" fmla="*/ 24 h 51"/>
                <a:gd name="T10" fmla="*/ 86 w 78"/>
                <a:gd name="T11" fmla="*/ 17 h 51"/>
                <a:gd name="T12" fmla="*/ 89 w 78"/>
                <a:gd name="T13" fmla="*/ 17 h 51"/>
                <a:gd name="T14" fmla="*/ 92 w 78"/>
                <a:gd name="T15" fmla="*/ 17 h 51"/>
                <a:gd name="T16" fmla="*/ 93 w 78"/>
                <a:gd name="T17" fmla="*/ 10 h 51"/>
                <a:gd name="T18" fmla="*/ 89 w 78"/>
                <a:gd name="T19" fmla="*/ 10 h 51"/>
                <a:gd name="T20" fmla="*/ 86 w 78"/>
                <a:gd name="T21" fmla="*/ 7 h 51"/>
                <a:gd name="T22" fmla="*/ 79 w 78"/>
                <a:gd name="T23" fmla="*/ 6 h 51"/>
                <a:gd name="T24" fmla="*/ 73 w 78"/>
                <a:gd name="T25" fmla="*/ 4 h 51"/>
                <a:gd name="T26" fmla="*/ 67 w 78"/>
                <a:gd name="T27" fmla="*/ 4 h 51"/>
                <a:gd name="T28" fmla="*/ 60 w 78"/>
                <a:gd name="T29" fmla="*/ 5 h 51"/>
                <a:gd name="T30" fmla="*/ 55 w 78"/>
                <a:gd name="T31" fmla="*/ 8 h 51"/>
                <a:gd name="T32" fmla="*/ 41 w 78"/>
                <a:gd name="T33" fmla="*/ 11 h 51"/>
                <a:gd name="T34" fmla="*/ 31 w 78"/>
                <a:gd name="T35" fmla="*/ 10 h 51"/>
                <a:gd name="T36" fmla="*/ 15 w 78"/>
                <a:gd name="T37" fmla="*/ 8 h 51"/>
                <a:gd name="T38" fmla="*/ 7 w 78"/>
                <a:gd name="T39" fmla="*/ 10 h 51"/>
                <a:gd name="T40" fmla="*/ 10 w 78"/>
                <a:gd name="T41" fmla="*/ 5 h 51"/>
                <a:gd name="T42" fmla="*/ 5 w 78"/>
                <a:gd name="T43" fmla="*/ 0 h 51"/>
                <a:gd name="T44" fmla="*/ 1 w 78"/>
                <a:gd name="T45" fmla="*/ 6 h 51"/>
                <a:gd name="T46" fmla="*/ 1 w 78"/>
                <a:gd name="T47" fmla="*/ 16 h 51"/>
                <a:gd name="T48" fmla="*/ 7 w 78"/>
                <a:gd name="T49" fmla="*/ 22 h 51"/>
                <a:gd name="T50" fmla="*/ 11 w 78"/>
                <a:gd name="T51" fmla="*/ 25 h 51"/>
                <a:gd name="T52" fmla="*/ 4 w 78"/>
                <a:gd name="T53" fmla="*/ 29 h 51"/>
                <a:gd name="T54" fmla="*/ 4 w 78"/>
                <a:gd name="T55" fmla="*/ 38 h 51"/>
                <a:gd name="T56" fmla="*/ 5 w 78"/>
                <a:gd name="T57" fmla="*/ 43 h 51"/>
                <a:gd name="T58" fmla="*/ 11 w 78"/>
                <a:gd name="T59" fmla="*/ 45 h 51"/>
                <a:gd name="T60" fmla="*/ 12 w 78"/>
                <a:gd name="T61" fmla="*/ 51 h 51"/>
                <a:gd name="T62" fmla="*/ 12 w 78"/>
                <a:gd name="T63" fmla="*/ 57 h 51"/>
                <a:gd name="T64" fmla="*/ 17 w 78"/>
                <a:gd name="T65" fmla="*/ 57 h 51"/>
                <a:gd name="T66" fmla="*/ 25 w 78"/>
                <a:gd name="T67" fmla="*/ 57 h 51"/>
                <a:gd name="T68" fmla="*/ 29 w 78"/>
                <a:gd name="T69" fmla="*/ 55 h 51"/>
                <a:gd name="T70" fmla="*/ 35 w 78"/>
                <a:gd name="T71" fmla="*/ 55 h 51"/>
                <a:gd name="T72" fmla="*/ 37 w 78"/>
                <a:gd name="T73" fmla="*/ 57 h 51"/>
                <a:gd name="T74" fmla="*/ 43 w 78"/>
                <a:gd name="T75" fmla="*/ 59 h 51"/>
                <a:gd name="T76" fmla="*/ 49 w 78"/>
                <a:gd name="T77" fmla="*/ 60 h 51"/>
                <a:gd name="T78" fmla="*/ 58 w 78"/>
                <a:gd name="T79" fmla="*/ 56 h 51"/>
                <a:gd name="T80" fmla="*/ 60 w 78"/>
                <a:gd name="T81" fmla="*/ 53 h 51"/>
                <a:gd name="T82" fmla="*/ 60 w 78"/>
                <a:gd name="T83" fmla="*/ 48 h 51"/>
                <a:gd name="T84" fmla="*/ 64 w 78"/>
                <a:gd name="T85" fmla="*/ 47 h 51"/>
                <a:gd name="T86" fmla="*/ 70 w 78"/>
                <a:gd name="T87" fmla="*/ 48 h 51"/>
                <a:gd name="T88" fmla="*/ 74 w 78"/>
                <a:gd name="T89" fmla="*/ 44 h 51"/>
                <a:gd name="T90" fmla="*/ 79 w 78"/>
                <a:gd name="T91" fmla="*/ 44 h 51"/>
                <a:gd name="T92" fmla="*/ 82 w 78"/>
                <a:gd name="T93" fmla="*/ 47 h 51"/>
                <a:gd name="T94" fmla="*/ 83 w 78"/>
                <a:gd name="T95" fmla="*/ 45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6" name="Freeform 2527"/>
            <p:cNvSpPr>
              <a:spLocks noChangeAspect="1"/>
            </p:cNvSpPr>
            <p:nvPr/>
          </p:nvSpPr>
          <p:spPr bwMode="auto">
            <a:xfrm>
              <a:off x="9265177" y="13474730"/>
              <a:ext cx="1240334" cy="1447653"/>
            </a:xfrm>
            <a:custGeom>
              <a:avLst/>
              <a:gdLst>
                <a:gd name="T0" fmla="*/ 118 w 154"/>
                <a:gd name="T1" fmla="*/ 201 h 197"/>
                <a:gd name="T2" fmla="*/ 121 w 154"/>
                <a:gd name="T3" fmla="*/ 186 h 197"/>
                <a:gd name="T4" fmla="*/ 150 w 154"/>
                <a:gd name="T5" fmla="*/ 168 h 197"/>
                <a:gd name="T6" fmla="*/ 179 w 154"/>
                <a:gd name="T7" fmla="*/ 179 h 197"/>
                <a:gd name="T8" fmla="*/ 185 w 154"/>
                <a:gd name="T9" fmla="*/ 147 h 197"/>
                <a:gd name="T10" fmla="*/ 172 w 154"/>
                <a:gd name="T11" fmla="*/ 130 h 197"/>
                <a:gd name="T12" fmla="*/ 174 w 154"/>
                <a:gd name="T13" fmla="*/ 117 h 197"/>
                <a:gd name="T14" fmla="*/ 145 w 154"/>
                <a:gd name="T15" fmla="*/ 117 h 197"/>
                <a:gd name="T16" fmla="*/ 139 w 154"/>
                <a:gd name="T17" fmla="*/ 97 h 197"/>
                <a:gd name="T18" fmla="*/ 143 w 154"/>
                <a:gd name="T19" fmla="*/ 88 h 197"/>
                <a:gd name="T20" fmla="*/ 139 w 154"/>
                <a:gd name="T21" fmla="*/ 70 h 197"/>
                <a:gd name="T22" fmla="*/ 117 w 154"/>
                <a:gd name="T23" fmla="*/ 66 h 197"/>
                <a:gd name="T24" fmla="*/ 106 w 154"/>
                <a:gd name="T25" fmla="*/ 59 h 197"/>
                <a:gd name="T26" fmla="*/ 91 w 154"/>
                <a:gd name="T27" fmla="*/ 52 h 197"/>
                <a:gd name="T28" fmla="*/ 66 w 154"/>
                <a:gd name="T29" fmla="*/ 34 h 197"/>
                <a:gd name="T30" fmla="*/ 60 w 154"/>
                <a:gd name="T31" fmla="*/ 14 h 197"/>
                <a:gd name="T32" fmla="*/ 44 w 154"/>
                <a:gd name="T33" fmla="*/ 2 h 197"/>
                <a:gd name="T34" fmla="*/ 29 w 154"/>
                <a:gd name="T35" fmla="*/ 12 h 197"/>
                <a:gd name="T36" fmla="*/ 12 w 154"/>
                <a:gd name="T37" fmla="*/ 22 h 197"/>
                <a:gd name="T38" fmla="*/ 0 w 154"/>
                <a:gd name="T39" fmla="*/ 20 h 197"/>
                <a:gd name="T40" fmla="*/ 16 w 154"/>
                <a:gd name="T41" fmla="*/ 57 h 197"/>
                <a:gd name="T42" fmla="*/ 13 w 154"/>
                <a:gd name="T43" fmla="*/ 71 h 197"/>
                <a:gd name="T44" fmla="*/ 13 w 154"/>
                <a:gd name="T45" fmla="*/ 79 h 197"/>
                <a:gd name="T46" fmla="*/ 10 w 154"/>
                <a:gd name="T47" fmla="*/ 100 h 197"/>
                <a:gd name="T48" fmla="*/ 6 w 154"/>
                <a:gd name="T49" fmla="*/ 129 h 197"/>
                <a:gd name="T50" fmla="*/ 6 w 154"/>
                <a:gd name="T51" fmla="*/ 141 h 197"/>
                <a:gd name="T52" fmla="*/ 16 w 154"/>
                <a:gd name="T53" fmla="*/ 164 h 197"/>
                <a:gd name="T54" fmla="*/ 19 w 154"/>
                <a:gd name="T55" fmla="*/ 177 h 197"/>
                <a:gd name="T56" fmla="*/ 19 w 154"/>
                <a:gd name="T57" fmla="*/ 183 h 197"/>
                <a:gd name="T58" fmla="*/ 23 w 154"/>
                <a:gd name="T59" fmla="*/ 194 h 197"/>
                <a:gd name="T60" fmla="*/ 26 w 154"/>
                <a:gd name="T61" fmla="*/ 200 h 197"/>
                <a:gd name="T62" fmla="*/ 35 w 154"/>
                <a:gd name="T63" fmla="*/ 226 h 197"/>
                <a:gd name="T64" fmla="*/ 40 w 154"/>
                <a:gd name="T65" fmla="*/ 233 h 197"/>
                <a:gd name="T66" fmla="*/ 49 w 154"/>
                <a:gd name="T67" fmla="*/ 227 h 197"/>
                <a:gd name="T68" fmla="*/ 56 w 154"/>
                <a:gd name="T69" fmla="*/ 221 h 197"/>
                <a:gd name="T70" fmla="*/ 67 w 154"/>
                <a:gd name="T71" fmla="*/ 220 h 197"/>
                <a:gd name="T72" fmla="*/ 88 w 154"/>
                <a:gd name="T73" fmla="*/ 235 h 197"/>
                <a:gd name="T74" fmla="*/ 94 w 154"/>
                <a:gd name="T75" fmla="*/ 218 h 197"/>
                <a:gd name="T76" fmla="*/ 113 w 154"/>
                <a:gd name="T77" fmla="*/ 223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7" name="Freeform 2528"/>
            <p:cNvSpPr>
              <a:spLocks noChangeAspect="1"/>
            </p:cNvSpPr>
            <p:nvPr/>
          </p:nvSpPr>
          <p:spPr bwMode="auto">
            <a:xfrm>
              <a:off x="10022695" y="14506484"/>
              <a:ext cx="865738" cy="903780"/>
            </a:xfrm>
            <a:custGeom>
              <a:avLst/>
              <a:gdLst>
                <a:gd name="T0" fmla="*/ 124 w 109"/>
                <a:gd name="T1" fmla="*/ 113 h 124"/>
                <a:gd name="T2" fmla="*/ 124 w 109"/>
                <a:gd name="T3" fmla="*/ 106 h 124"/>
                <a:gd name="T4" fmla="*/ 128 w 109"/>
                <a:gd name="T5" fmla="*/ 96 h 124"/>
                <a:gd name="T6" fmla="*/ 130 w 109"/>
                <a:gd name="T7" fmla="*/ 83 h 124"/>
                <a:gd name="T8" fmla="*/ 123 w 109"/>
                <a:gd name="T9" fmla="*/ 79 h 124"/>
                <a:gd name="T10" fmla="*/ 110 w 109"/>
                <a:gd name="T11" fmla="*/ 82 h 124"/>
                <a:gd name="T12" fmla="*/ 104 w 109"/>
                <a:gd name="T13" fmla="*/ 72 h 124"/>
                <a:gd name="T14" fmla="*/ 106 w 109"/>
                <a:gd name="T15" fmla="*/ 55 h 124"/>
                <a:gd name="T16" fmla="*/ 97 w 109"/>
                <a:gd name="T17" fmla="*/ 50 h 124"/>
                <a:gd name="T18" fmla="*/ 83 w 109"/>
                <a:gd name="T19" fmla="*/ 49 h 124"/>
                <a:gd name="T20" fmla="*/ 73 w 109"/>
                <a:gd name="T21" fmla="*/ 49 h 124"/>
                <a:gd name="T22" fmla="*/ 73 w 109"/>
                <a:gd name="T23" fmla="*/ 46 h 124"/>
                <a:gd name="T24" fmla="*/ 73 w 109"/>
                <a:gd name="T25" fmla="*/ 29 h 124"/>
                <a:gd name="T26" fmla="*/ 66 w 109"/>
                <a:gd name="T27" fmla="*/ 22 h 124"/>
                <a:gd name="T28" fmla="*/ 66 w 109"/>
                <a:gd name="T29" fmla="*/ 11 h 124"/>
                <a:gd name="T30" fmla="*/ 52 w 109"/>
                <a:gd name="T31" fmla="*/ 1 h 124"/>
                <a:gd name="T32" fmla="*/ 37 w 109"/>
                <a:gd name="T33" fmla="*/ 0 h 124"/>
                <a:gd name="T34" fmla="*/ 11 w 109"/>
                <a:gd name="T35" fmla="*/ 8 h 124"/>
                <a:gd name="T36" fmla="*/ 8 w 109"/>
                <a:gd name="T37" fmla="*/ 18 h 124"/>
                <a:gd name="T38" fmla="*/ 4 w 109"/>
                <a:gd name="T39" fmla="*/ 24 h 124"/>
                <a:gd name="T40" fmla="*/ 5 w 109"/>
                <a:gd name="T41" fmla="*/ 32 h 124"/>
                <a:gd name="T42" fmla="*/ 0 w 109"/>
                <a:gd name="T43" fmla="*/ 54 h 124"/>
                <a:gd name="T44" fmla="*/ 6 w 109"/>
                <a:gd name="T45" fmla="*/ 61 h 124"/>
                <a:gd name="T46" fmla="*/ 11 w 109"/>
                <a:gd name="T47" fmla="*/ 71 h 124"/>
                <a:gd name="T48" fmla="*/ 25 w 109"/>
                <a:gd name="T49" fmla="*/ 79 h 124"/>
                <a:gd name="T50" fmla="*/ 35 w 109"/>
                <a:gd name="T51" fmla="*/ 87 h 124"/>
                <a:gd name="T52" fmla="*/ 43 w 109"/>
                <a:gd name="T53" fmla="*/ 87 h 124"/>
                <a:gd name="T54" fmla="*/ 57 w 109"/>
                <a:gd name="T55" fmla="*/ 99 h 124"/>
                <a:gd name="T56" fmla="*/ 74 w 109"/>
                <a:gd name="T57" fmla="*/ 103 h 124"/>
                <a:gd name="T58" fmla="*/ 78 w 109"/>
                <a:gd name="T59" fmla="*/ 109 h 124"/>
                <a:gd name="T60" fmla="*/ 78 w 109"/>
                <a:gd name="T61" fmla="*/ 123 h 124"/>
                <a:gd name="T62" fmla="*/ 70 w 109"/>
                <a:gd name="T63" fmla="*/ 125 h 124"/>
                <a:gd name="T64" fmla="*/ 70 w 109"/>
                <a:gd name="T65" fmla="*/ 133 h 124"/>
                <a:gd name="T66" fmla="*/ 66 w 109"/>
                <a:gd name="T67" fmla="*/ 144 h 124"/>
                <a:gd name="T68" fmla="*/ 76 w 109"/>
                <a:gd name="T69" fmla="*/ 144 h 124"/>
                <a:gd name="T70" fmla="*/ 92 w 109"/>
                <a:gd name="T71" fmla="*/ 149 h 124"/>
                <a:gd name="T72" fmla="*/ 101 w 109"/>
                <a:gd name="T73" fmla="*/ 145 h 124"/>
                <a:gd name="T74" fmla="*/ 107 w 109"/>
                <a:gd name="T75" fmla="*/ 147 h 124"/>
                <a:gd name="T76" fmla="*/ 110 w 109"/>
                <a:gd name="T77" fmla="*/ 148 h 124"/>
                <a:gd name="T78" fmla="*/ 116 w 109"/>
                <a:gd name="T79" fmla="*/ 137 h 124"/>
                <a:gd name="T80" fmla="*/ 124 w 109"/>
                <a:gd name="T81" fmla="*/ 130 h 124"/>
                <a:gd name="T82" fmla="*/ 124 w 109"/>
                <a:gd name="T83" fmla="*/ 123 h 124"/>
                <a:gd name="T84" fmla="*/ 124 w 109"/>
                <a:gd name="T85" fmla="*/ 113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8" name="Freeform 2534"/>
            <p:cNvSpPr>
              <a:spLocks noChangeAspect="1"/>
            </p:cNvSpPr>
            <p:nvPr/>
          </p:nvSpPr>
          <p:spPr bwMode="auto">
            <a:xfrm>
              <a:off x="8074784" y="12299017"/>
              <a:ext cx="591035" cy="663837"/>
            </a:xfrm>
            <a:custGeom>
              <a:avLst/>
              <a:gdLst>
                <a:gd name="T0" fmla="*/ 12 w 74"/>
                <a:gd name="T1" fmla="*/ 81 h 91"/>
                <a:gd name="T2" fmla="*/ 19 w 74"/>
                <a:gd name="T3" fmla="*/ 78 h 91"/>
                <a:gd name="T4" fmla="*/ 22 w 74"/>
                <a:gd name="T5" fmla="*/ 67 h 91"/>
                <a:gd name="T6" fmla="*/ 19 w 74"/>
                <a:gd name="T7" fmla="*/ 65 h 91"/>
                <a:gd name="T8" fmla="*/ 17 w 74"/>
                <a:gd name="T9" fmla="*/ 67 h 91"/>
                <a:gd name="T10" fmla="*/ 13 w 74"/>
                <a:gd name="T11" fmla="*/ 66 h 91"/>
                <a:gd name="T12" fmla="*/ 10 w 74"/>
                <a:gd name="T13" fmla="*/ 69 h 91"/>
                <a:gd name="T14" fmla="*/ 1 w 74"/>
                <a:gd name="T15" fmla="*/ 65 h 91"/>
                <a:gd name="T16" fmla="*/ 2 w 74"/>
                <a:gd name="T17" fmla="*/ 60 h 91"/>
                <a:gd name="T18" fmla="*/ 5 w 74"/>
                <a:gd name="T19" fmla="*/ 54 h 91"/>
                <a:gd name="T20" fmla="*/ 2 w 74"/>
                <a:gd name="T21" fmla="*/ 50 h 91"/>
                <a:gd name="T22" fmla="*/ 2 w 74"/>
                <a:gd name="T23" fmla="*/ 43 h 91"/>
                <a:gd name="T24" fmla="*/ 7 w 74"/>
                <a:gd name="T25" fmla="*/ 35 h 91"/>
                <a:gd name="T26" fmla="*/ 5 w 74"/>
                <a:gd name="T27" fmla="*/ 31 h 91"/>
                <a:gd name="T28" fmla="*/ 12 w 74"/>
                <a:gd name="T29" fmla="*/ 24 h 91"/>
                <a:gd name="T30" fmla="*/ 13 w 74"/>
                <a:gd name="T31" fmla="*/ 17 h 91"/>
                <a:gd name="T32" fmla="*/ 13 w 74"/>
                <a:gd name="T33" fmla="*/ 11 h 91"/>
                <a:gd name="T34" fmla="*/ 20 w 74"/>
                <a:gd name="T35" fmla="*/ 7 h 91"/>
                <a:gd name="T36" fmla="*/ 28 w 74"/>
                <a:gd name="T37" fmla="*/ 2 h 91"/>
                <a:gd name="T38" fmla="*/ 32 w 74"/>
                <a:gd name="T39" fmla="*/ 0 h 91"/>
                <a:gd name="T40" fmla="*/ 41 w 74"/>
                <a:gd name="T41" fmla="*/ 4 h 91"/>
                <a:gd name="T42" fmla="*/ 45 w 74"/>
                <a:gd name="T43" fmla="*/ 7 h 91"/>
                <a:gd name="T44" fmla="*/ 51 w 74"/>
                <a:gd name="T45" fmla="*/ 11 h 91"/>
                <a:gd name="T46" fmla="*/ 54 w 74"/>
                <a:gd name="T47" fmla="*/ 16 h 91"/>
                <a:gd name="T48" fmla="*/ 59 w 74"/>
                <a:gd name="T49" fmla="*/ 16 h 91"/>
                <a:gd name="T50" fmla="*/ 64 w 74"/>
                <a:gd name="T51" fmla="*/ 18 h 91"/>
                <a:gd name="T52" fmla="*/ 69 w 74"/>
                <a:gd name="T53" fmla="*/ 18 h 91"/>
                <a:gd name="T54" fmla="*/ 70 w 74"/>
                <a:gd name="T55" fmla="*/ 16 h 91"/>
                <a:gd name="T56" fmla="*/ 75 w 74"/>
                <a:gd name="T57" fmla="*/ 17 h 91"/>
                <a:gd name="T58" fmla="*/ 84 w 74"/>
                <a:gd name="T59" fmla="*/ 24 h 91"/>
                <a:gd name="T60" fmla="*/ 84 w 74"/>
                <a:gd name="T61" fmla="*/ 26 h 91"/>
                <a:gd name="T62" fmla="*/ 88 w 74"/>
                <a:gd name="T63" fmla="*/ 32 h 91"/>
                <a:gd name="T64" fmla="*/ 88 w 74"/>
                <a:gd name="T65" fmla="*/ 40 h 91"/>
                <a:gd name="T66" fmla="*/ 84 w 74"/>
                <a:gd name="T67" fmla="*/ 42 h 91"/>
                <a:gd name="T68" fmla="*/ 82 w 74"/>
                <a:gd name="T69" fmla="*/ 52 h 91"/>
                <a:gd name="T70" fmla="*/ 77 w 74"/>
                <a:gd name="T71" fmla="*/ 56 h 91"/>
                <a:gd name="T72" fmla="*/ 70 w 74"/>
                <a:gd name="T73" fmla="*/ 63 h 91"/>
                <a:gd name="T74" fmla="*/ 69 w 74"/>
                <a:gd name="T75" fmla="*/ 67 h 91"/>
                <a:gd name="T76" fmla="*/ 46 w 74"/>
                <a:gd name="T77" fmla="*/ 77 h 91"/>
                <a:gd name="T78" fmla="*/ 40 w 74"/>
                <a:gd name="T79" fmla="*/ 81 h 91"/>
                <a:gd name="T80" fmla="*/ 36 w 74"/>
                <a:gd name="T81" fmla="*/ 101 h 91"/>
                <a:gd name="T82" fmla="*/ 30 w 74"/>
                <a:gd name="T83" fmla="*/ 109 h 91"/>
                <a:gd name="T84" fmla="*/ 28 w 74"/>
                <a:gd name="T85" fmla="*/ 108 h 91"/>
                <a:gd name="T86" fmla="*/ 25 w 74"/>
                <a:gd name="T87" fmla="*/ 99 h 91"/>
                <a:gd name="T88" fmla="*/ 17 w 74"/>
                <a:gd name="T89" fmla="*/ 97 h 91"/>
                <a:gd name="T90" fmla="*/ 11 w 74"/>
                <a:gd name="T91" fmla="*/ 101 h 91"/>
                <a:gd name="T92" fmla="*/ 11 w 74"/>
                <a:gd name="T93" fmla="*/ 97 h 91"/>
                <a:gd name="T94" fmla="*/ 8 w 74"/>
                <a:gd name="T95" fmla="*/ 92 h 91"/>
                <a:gd name="T96" fmla="*/ 14 w 74"/>
                <a:gd name="T97" fmla="*/ 90 h 91"/>
                <a:gd name="T98" fmla="*/ 16 w 74"/>
                <a:gd name="T99" fmla="*/ 87 h 91"/>
                <a:gd name="T100" fmla="*/ 12 w 74"/>
                <a:gd name="T101" fmla="*/ 81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9" name="Freeform 2535"/>
            <p:cNvSpPr>
              <a:spLocks noChangeAspect="1"/>
            </p:cNvSpPr>
            <p:nvPr/>
          </p:nvSpPr>
          <p:spPr bwMode="auto">
            <a:xfrm>
              <a:off x="9040415" y="10331491"/>
              <a:ext cx="382923" cy="223946"/>
            </a:xfrm>
            <a:custGeom>
              <a:avLst/>
              <a:gdLst>
                <a:gd name="T0" fmla="*/ 5 w 47"/>
                <a:gd name="T1" fmla="*/ 30 h 30"/>
                <a:gd name="T2" fmla="*/ 8 w 47"/>
                <a:gd name="T3" fmla="*/ 36 h 30"/>
                <a:gd name="T4" fmla="*/ 15 w 47"/>
                <a:gd name="T5" fmla="*/ 26 h 30"/>
                <a:gd name="T6" fmla="*/ 24 w 47"/>
                <a:gd name="T7" fmla="*/ 28 h 30"/>
                <a:gd name="T8" fmla="*/ 34 w 47"/>
                <a:gd name="T9" fmla="*/ 24 h 30"/>
                <a:gd name="T10" fmla="*/ 50 w 47"/>
                <a:gd name="T11" fmla="*/ 25 h 30"/>
                <a:gd name="T12" fmla="*/ 56 w 47"/>
                <a:gd name="T13" fmla="*/ 19 h 30"/>
                <a:gd name="T14" fmla="*/ 47 w 47"/>
                <a:gd name="T15" fmla="*/ 12 h 30"/>
                <a:gd name="T16" fmla="*/ 36 w 47"/>
                <a:gd name="T17" fmla="*/ 7 h 30"/>
                <a:gd name="T18" fmla="*/ 29 w 47"/>
                <a:gd name="T19" fmla="*/ 5 h 30"/>
                <a:gd name="T20" fmla="*/ 16 w 47"/>
                <a:gd name="T21" fmla="*/ 0 h 30"/>
                <a:gd name="T22" fmla="*/ 5 w 47"/>
                <a:gd name="T23" fmla="*/ 1 h 30"/>
                <a:gd name="T24" fmla="*/ 6 w 47"/>
                <a:gd name="T25" fmla="*/ 10 h 30"/>
                <a:gd name="T26" fmla="*/ 4 w 47"/>
                <a:gd name="T27" fmla="*/ 13 h 30"/>
                <a:gd name="T28" fmla="*/ 5 w 47"/>
                <a:gd name="T29" fmla="*/ 17 h 30"/>
                <a:gd name="T30" fmla="*/ 0 w 47"/>
                <a:gd name="T31" fmla="*/ 22 h 30"/>
                <a:gd name="T32" fmla="*/ 6 w 47"/>
                <a:gd name="T33" fmla="*/ 28 h 30"/>
                <a:gd name="T34" fmla="*/ 5 w 47"/>
                <a:gd name="T35" fmla="*/ 3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0" name="Freeform 2537"/>
            <p:cNvSpPr>
              <a:spLocks noChangeAspect="1"/>
            </p:cNvSpPr>
            <p:nvPr/>
          </p:nvSpPr>
          <p:spPr bwMode="auto">
            <a:xfrm>
              <a:off x="7292290" y="10491452"/>
              <a:ext cx="133190" cy="263934"/>
            </a:xfrm>
            <a:custGeom>
              <a:avLst/>
              <a:gdLst>
                <a:gd name="T0" fmla="*/ 6 w 17"/>
                <a:gd name="T1" fmla="*/ 43 h 36"/>
                <a:gd name="T2" fmla="*/ 9 w 17"/>
                <a:gd name="T3" fmla="*/ 37 h 36"/>
                <a:gd name="T4" fmla="*/ 15 w 17"/>
                <a:gd name="T5" fmla="*/ 32 h 36"/>
                <a:gd name="T6" fmla="*/ 15 w 17"/>
                <a:gd name="T7" fmla="*/ 20 h 36"/>
                <a:gd name="T8" fmla="*/ 16 w 17"/>
                <a:gd name="T9" fmla="*/ 13 h 36"/>
                <a:gd name="T10" fmla="*/ 20 w 17"/>
                <a:gd name="T11" fmla="*/ 2 h 36"/>
                <a:gd name="T12" fmla="*/ 15 w 17"/>
                <a:gd name="T13" fmla="*/ 4 h 36"/>
                <a:gd name="T14" fmla="*/ 16 w 17"/>
                <a:gd name="T15" fmla="*/ 0 h 36"/>
                <a:gd name="T16" fmla="*/ 11 w 17"/>
                <a:gd name="T17" fmla="*/ 5 h 36"/>
                <a:gd name="T18" fmla="*/ 8 w 17"/>
                <a:gd name="T19" fmla="*/ 11 h 36"/>
                <a:gd name="T20" fmla="*/ 5 w 17"/>
                <a:gd name="T21" fmla="*/ 10 h 36"/>
                <a:gd name="T22" fmla="*/ 2 w 17"/>
                <a:gd name="T23" fmla="*/ 12 h 36"/>
                <a:gd name="T24" fmla="*/ 4 w 17"/>
                <a:gd name="T25" fmla="*/ 24 h 36"/>
                <a:gd name="T26" fmla="*/ 0 w 17"/>
                <a:gd name="T27" fmla="*/ 43 h 36"/>
                <a:gd name="T28" fmla="*/ 6 w 17"/>
                <a:gd name="T29" fmla="*/ 4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1" name="Freeform 2539"/>
            <p:cNvSpPr>
              <a:spLocks noChangeAspect="1"/>
            </p:cNvSpPr>
            <p:nvPr/>
          </p:nvSpPr>
          <p:spPr bwMode="auto">
            <a:xfrm>
              <a:off x="7167427" y="10907352"/>
              <a:ext cx="266381" cy="159961"/>
            </a:xfrm>
            <a:custGeom>
              <a:avLst/>
              <a:gdLst>
                <a:gd name="T0" fmla="*/ 38 w 33"/>
                <a:gd name="T1" fmla="*/ 20 h 22"/>
                <a:gd name="T2" fmla="*/ 38 w 33"/>
                <a:gd name="T3" fmla="*/ 14 h 22"/>
                <a:gd name="T4" fmla="*/ 35 w 33"/>
                <a:gd name="T5" fmla="*/ 11 h 22"/>
                <a:gd name="T6" fmla="*/ 28 w 33"/>
                <a:gd name="T7" fmla="*/ 12 h 22"/>
                <a:gd name="T8" fmla="*/ 28 w 33"/>
                <a:gd name="T9" fmla="*/ 7 h 22"/>
                <a:gd name="T10" fmla="*/ 24 w 33"/>
                <a:gd name="T11" fmla="*/ 6 h 22"/>
                <a:gd name="T12" fmla="*/ 20 w 33"/>
                <a:gd name="T13" fmla="*/ 4 h 22"/>
                <a:gd name="T14" fmla="*/ 18 w 33"/>
                <a:gd name="T15" fmla="*/ 0 h 22"/>
                <a:gd name="T16" fmla="*/ 15 w 33"/>
                <a:gd name="T17" fmla="*/ 0 h 22"/>
                <a:gd name="T18" fmla="*/ 11 w 33"/>
                <a:gd name="T19" fmla="*/ 1 h 22"/>
                <a:gd name="T20" fmla="*/ 8 w 33"/>
                <a:gd name="T21" fmla="*/ 9 h 22"/>
                <a:gd name="T22" fmla="*/ 5 w 33"/>
                <a:gd name="T23" fmla="*/ 9 h 22"/>
                <a:gd name="T24" fmla="*/ 0 w 33"/>
                <a:gd name="T25" fmla="*/ 13 h 22"/>
                <a:gd name="T26" fmla="*/ 6 w 33"/>
                <a:gd name="T27" fmla="*/ 15 h 22"/>
                <a:gd name="T28" fmla="*/ 8 w 33"/>
                <a:gd name="T29" fmla="*/ 19 h 22"/>
                <a:gd name="T30" fmla="*/ 17 w 33"/>
                <a:gd name="T31" fmla="*/ 20 h 22"/>
                <a:gd name="T32" fmla="*/ 19 w 33"/>
                <a:gd name="T33" fmla="*/ 22 h 22"/>
                <a:gd name="T34" fmla="*/ 26 w 33"/>
                <a:gd name="T35" fmla="*/ 21 h 22"/>
                <a:gd name="T36" fmla="*/ 31 w 33"/>
                <a:gd name="T37" fmla="*/ 25 h 22"/>
                <a:gd name="T38" fmla="*/ 34 w 33"/>
                <a:gd name="T39" fmla="*/ 25 h 22"/>
                <a:gd name="T40" fmla="*/ 35 w 33"/>
                <a:gd name="T41" fmla="*/ 21 h 22"/>
                <a:gd name="T42" fmla="*/ 38 w 33"/>
                <a:gd name="T43" fmla="*/ 2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2" name="Freeform 2540"/>
            <p:cNvSpPr>
              <a:spLocks noChangeAspect="1"/>
            </p:cNvSpPr>
            <p:nvPr/>
          </p:nvSpPr>
          <p:spPr bwMode="auto">
            <a:xfrm>
              <a:off x="7292290" y="10763387"/>
              <a:ext cx="599357" cy="319923"/>
            </a:xfrm>
            <a:custGeom>
              <a:avLst/>
              <a:gdLst>
                <a:gd name="T0" fmla="*/ 20 w 75"/>
                <a:gd name="T1" fmla="*/ 45 h 44"/>
                <a:gd name="T2" fmla="*/ 20 w 75"/>
                <a:gd name="T3" fmla="*/ 39 h 44"/>
                <a:gd name="T4" fmla="*/ 18 w 75"/>
                <a:gd name="T5" fmla="*/ 35 h 44"/>
                <a:gd name="T6" fmla="*/ 11 w 75"/>
                <a:gd name="T7" fmla="*/ 36 h 44"/>
                <a:gd name="T8" fmla="*/ 11 w 75"/>
                <a:gd name="T9" fmla="*/ 31 h 44"/>
                <a:gd name="T10" fmla="*/ 6 w 75"/>
                <a:gd name="T11" fmla="*/ 30 h 44"/>
                <a:gd name="T12" fmla="*/ 2 w 75"/>
                <a:gd name="T13" fmla="*/ 28 h 44"/>
                <a:gd name="T14" fmla="*/ 0 w 75"/>
                <a:gd name="T15" fmla="*/ 24 h 44"/>
                <a:gd name="T16" fmla="*/ 0 w 75"/>
                <a:gd name="T17" fmla="*/ 17 h 44"/>
                <a:gd name="T18" fmla="*/ 6 w 75"/>
                <a:gd name="T19" fmla="*/ 13 h 44"/>
                <a:gd name="T20" fmla="*/ 14 w 75"/>
                <a:gd name="T21" fmla="*/ 7 h 44"/>
                <a:gd name="T22" fmla="*/ 16 w 75"/>
                <a:gd name="T23" fmla="*/ 4 h 44"/>
                <a:gd name="T24" fmla="*/ 22 w 75"/>
                <a:gd name="T25" fmla="*/ 0 h 44"/>
                <a:gd name="T26" fmla="*/ 28 w 75"/>
                <a:gd name="T27" fmla="*/ 1 h 44"/>
                <a:gd name="T28" fmla="*/ 30 w 75"/>
                <a:gd name="T29" fmla="*/ 4 h 44"/>
                <a:gd name="T30" fmla="*/ 41 w 75"/>
                <a:gd name="T31" fmla="*/ 4 h 44"/>
                <a:gd name="T32" fmla="*/ 49 w 75"/>
                <a:gd name="T33" fmla="*/ 0 h 44"/>
                <a:gd name="T34" fmla="*/ 54 w 75"/>
                <a:gd name="T35" fmla="*/ 0 h 44"/>
                <a:gd name="T36" fmla="*/ 64 w 75"/>
                <a:gd name="T37" fmla="*/ 1 h 44"/>
                <a:gd name="T38" fmla="*/ 71 w 75"/>
                <a:gd name="T39" fmla="*/ 2 h 44"/>
                <a:gd name="T40" fmla="*/ 76 w 75"/>
                <a:gd name="T41" fmla="*/ 2 h 44"/>
                <a:gd name="T42" fmla="*/ 80 w 75"/>
                <a:gd name="T43" fmla="*/ 6 h 44"/>
                <a:gd name="T44" fmla="*/ 80 w 75"/>
                <a:gd name="T45" fmla="*/ 7 h 44"/>
                <a:gd name="T46" fmla="*/ 76 w 75"/>
                <a:gd name="T47" fmla="*/ 6 h 44"/>
                <a:gd name="T48" fmla="*/ 76 w 75"/>
                <a:gd name="T49" fmla="*/ 11 h 44"/>
                <a:gd name="T50" fmla="*/ 77 w 75"/>
                <a:gd name="T51" fmla="*/ 12 h 44"/>
                <a:gd name="T52" fmla="*/ 83 w 75"/>
                <a:gd name="T53" fmla="*/ 12 h 44"/>
                <a:gd name="T54" fmla="*/ 83 w 75"/>
                <a:gd name="T55" fmla="*/ 11 h 44"/>
                <a:gd name="T56" fmla="*/ 83 w 75"/>
                <a:gd name="T57" fmla="*/ 8 h 44"/>
                <a:gd name="T58" fmla="*/ 89 w 75"/>
                <a:gd name="T59" fmla="*/ 13 h 44"/>
                <a:gd name="T60" fmla="*/ 89 w 75"/>
                <a:gd name="T61" fmla="*/ 18 h 44"/>
                <a:gd name="T62" fmla="*/ 82 w 75"/>
                <a:gd name="T63" fmla="*/ 18 h 44"/>
                <a:gd name="T64" fmla="*/ 78 w 75"/>
                <a:gd name="T65" fmla="*/ 20 h 44"/>
                <a:gd name="T66" fmla="*/ 68 w 75"/>
                <a:gd name="T67" fmla="*/ 24 h 44"/>
                <a:gd name="T68" fmla="*/ 66 w 75"/>
                <a:gd name="T69" fmla="*/ 20 h 44"/>
                <a:gd name="T70" fmla="*/ 60 w 75"/>
                <a:gd name="T71" fmla="*/ 25 h 44"/>
                <a:gd name="T72" fmla="*/ 59 w 75"/>
                <a:gd name="T73" fmla="*/ 30 h 44"/>
                <a:gd name="T74" fmla="*/ 50 w 75"/>
                <a:gd name="T75" fmla="*/ 35 h 44"/>
                <a:gd name="T76" fmla="*/ 44 w 75"/>
                <a:gd name="T77" fmla="*/ 35 h 44"/>
                <a:gd name="T78" fmla="*/ 41 w 75"/>
                <a:gd name="T79" fmla="*/ 39 h 44"/>
                <a:gd name="T80" fmla="*/ 35 w 75"/>
                <a:gd name="T81" fmla="*/ 39 h 44"/>
                <a:gd name="T82" fmla="*/ 35 w 75"/>
                <a:gd name="T83" fmla="*/ 47 h 44"/>
                <a:gd name="T84" fmla="*/ 30 w 75"/>
                <a:gd name="T85" fmla="*/ 53 h 44"/>
                <a:gd name="T86" fmla="*/ 26 w 75"/>
                <a:gd name="T87" fmla="*/ 53 h 44"/>
                <a:gd name="T88" fmla="*/ 24 w 75"/>
                <a:gd name="T89" fmla="*/ 49 h 44"/>
                <a:gd name="T90" fmla="*/ 20 w 75"/>
                <a:gd name="T91" fmla="*/ 45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3" name="Freeform 2541"/>
            <p:cNvSpPr>
              <a:spLocks noChangeAspect="1"/>
            </p:cNvSpPr>
            <p:nvPr/>
          </p:nvSpPr>
          <p:spPr bwMode="auto">
            <a:xfrm>
              <a:off x="7417159" y="10867359"/>
              <a:ext cx="466167" cy="455893"/>
            </a:xfrm>
            <a:custGeom>
              <a:avLst/>
              <a:gdLst>
                <a:gd name="T0" fmla="*/ 31 w 58"/>
                <a:gd name="T1" fmla="*/ 65 h 63"/>
                <a:gd name="T2" fmla="*/ 42 w 58"/>
                <a:gd name="T3" fmla="*/ 70 h 63"/>
                <a:gd name="T4" fmla="*/ 46 w 58"/>
                <a:gd name="T5" fmla="*/ 70 h 63"/>
                <a:gd name="T6" fmla="*/ 51 w 58"/>
                <a:gd name="T7" fmla="*/ 74 h 63"/>
                <a:gd name="T8" fmla="*/ 59 w 58"/>
                <a:gd name="T9" fmla="*/ 74 h 63"/>
                <a:gd name="T10" fmla="*/ 61 w 58"/>
                <a:gd name="T11" fmla="*/ 70 h 63"/>
                <a:gd name="T12" fmla="*/ 57 w 58"/>
                <a:gd name="T13" fmla="*/ 63 h 63"/>
                <a:gd name="T14" fmla="*/ 59 w 58"/>
                <a:gd name="T15" fmla="*/ 55 h 63"/>
                <a:gd name="T16" fmla="*/ 58 w 58"/>
                <a:gd name="T17" fmla="*/ 48 h 63"/>
                <a:gd name="T18" fmla="*/ 62 w 58"/>
                <a:gd name="T19" fmla="*/ 42 h 63"/>
                <a:gd name="T20" fmla="*/ 62 w 58"/>
                <a:gd name="T21" fmla="*/ 26 h 63"/>
                <a:gd name="T22" fmla="*/ 68 w 58"/>
                <a:gd name="T23" fmla="*/ 15 h 63"/>
                <a:gd name="T24" fmla="*/ 68 w 58"/>
                <a:gd name="T25" fmla="*/ 7 h 63"/>
                <a:gd name="T26" fmla="*/ 69 w 58"/>
                <a:gd name="T27" fmla="*/ 1 h 63"/>
                <a:gd name="T28" fmla="*/ 62 w 58"/>
                <a:gd name="T29" fmla="*/ 1 h 63"/>
                <a:gd name="T30" fmla="*/ 58 w 58"/>
                <a:gd name="T31" fmla="*/ 4 h 63"/>
                <a:gd name="T32" fmla="*/ 49 w 58"/>
                <a:gd name="T33" fmla="*/ 7 h 63"/>
                <a:gd name="T34" fmla="*/ 46 w 58"/>
                <a:gd name="T35" fmla="*/ 4 h 63"/>
                <a:gd name="T36" fmla="*/ 40 w 58"/>
                <a:gd name="T37" fmla="*/ 8 h 63"/>
                <a:gd name="T38" fmla="*/ 39 w 58"/>
                <a:gd name="T39" fmla="*/ 13 h 63"/>
                <a:gd name="T40" fmla="*/ 31 w 58"/>
                <a:gd name="T41" fmla="*/ 18 h 63"/>
                <a:gd name="T42" fmla="*/ 25 w 58"/>
                <a:gd name="T43" fmla="*/ 18 h 63"/>
                <a:gd name="T44" fmla="*/ 21 w 58"/>
                <a:gd name="T45" fmla="*/ 21 h 63"/>
                <a:gd name="T46" fmla="*/ 15 w 58"/>
                <a:gd name="T47" fmla="*/ 21 h 63"/>
                <a:gd name="T48" fmla="*/ 15 w 58"/>
                <a:gd name="T49" fmla="*/ 30 h 63"/>
                <a:gd name="T50" fmla="*/ 11 w 58"/>
                <a:gd name="T51" fmla="*/ 36 h 63"/>
                <a:gd name="T52" fmla="*/ 7 w 58"/>
                <a:gd name="T53" fmla="*/ 36 h 63"/>
                <a:gd name="T54" fmla="*/ 5 w 58"/>
                <a:gd name="T55" fmla="*/ 37 h 63"/>
                <a:gd name="T56" fmla="*/ 1 w 58"/>
                <a:gd name="T57" fmla="*/ 33 h 63"/>
                <a:gd name="T58" fmla="*/ 1 w 58"/>
                <a:gd name="T59" fmla="*/ 38 h 63"/>
                <a:gd name="T60" fmla="*/ 15 w 58"/>
                <a:gd name="T61" fmla="*/ 54 h 63"/>
                <a:gd name="T62" fmla="*/ 27 w 58"/>
                <a:gd name="T63" fmla="*/ 67 h 63"/>
                <a:gd name="T64" fmla="*/ 30 w 58"/>
                <a:gd name="T65" fmla="*/ 65 h 63"/>
                <a:gd name="T66" fmla="*/ 27 w 58"/>
                <a:gd name="T67" fmla="*/ 60 h 63"/>
                <a:gd name="T68" fmla="*/ 26 w 58"/>
                <a:gd name="T69" fmla="*/ 51 h 63"/>
                <a:gd name="T70" fmla="*/ 27 w 58"/>
                <a:gd name="T71" fmla="*/ 50 h 63"/>
                <a:gd name="T72" fmla="*/ 36 w 58"/>
                <a:gd name="T73" fmla="*/ 56 h 63"/>
                <a:gd name="T74" fmla="*/ 43 w 58"/>
                <a:gd name="T75" fmla="*/ 64 h 63"/>
                <a:gd name="T76" fmla="*/ 43 w 58"/>
                <a:gd name="T77" fmla="*/ 68 h 63"/>
                <a:gd name="T78" fmla="*/ 32 w 58"/>
                <a:gd name="T79" fmla="*/ 63 h 63"/>
                <a:gd name="T80" fmla="*/ 31 w 58"/>
                <a:gd name="T81" fmla="*/ 65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4" name="Freeform 2545"/>
            <p:cNvSpPr>
              <a:spLocks noChangeAspect="1"/>
            </p:cNvSpPr>
            <p:nvPr/>
          </p:nvSpPr>
          <p:spPr bwMode="auto">
            <a:xfrm>
              <a:off x="8857278" y="11171286"/>
              <a:ext cx="1381851" cy="1207711"/>
            </a:xfrm>
            <a:custGeom>
              <a:avLst/>
              <a:gdLst>
                <a:gd name="T0" fmla="*/ 182 w 173"/>
                <a:gd name="T1" fmla="*/ 104 h 165"/>
                <a:gd name="T2" fmla="*/ 191 w 173"/>
                <a:gd name="T3" fmla="*/ 92 h 165"/>
                <a:gd name="T4" fmla="*/ 190 w 173"/>
                <a:gd name="T5" fmla="*/ 82 h 165"/>
                <a:gd name="T6" fmla="*/ 207 w 173"/>
                <a:gd name="T7" fmla="*/ 67 h 165"/>
                <a:gd name="T8" fmla="*/ 188 w 173"/>
                <a:gd name="T9" fmla="*/ 62 h 165"/>
                <a:gd name="T10" fmla="*/ 191 w 173"/>
                <a:gd name="T11" fmla="*/ 49 h 165"/>
                <a:gd name="T12" fmla="*/ 168 w 173"/>
                <a:gd name="T13" fmla="*/ 38 h 165"/>
                <a:gd name="T14" fmla="*/ 173 w 173"/>
                <a:gd name="T15" fmla="*/ 25 h 165"/>
                <a:gd name="T16" fmla="*/ 144 w 173"/>
                <a:gd name="T17" fmla="*/ 28 h 165"/>
                <a:gd name="T18" fmla="*/ 134 w 173"/>
                <a:gd name="T19" fmla="*/ 34 h 165"/>
                <a:gd name="T20" fmla="*/ 110 w 173"/>
                <a:gd name="T21" fmla="*/ 29 h 165"/>
                <a:gd name="T22" fmla="*/ 83 w 173"/>
                <a:gd name="T23" fmla="*/ 31 h 165"/>
                <a:gd name="T24" fmla="*/ 71 w 173"/>
                <a:gd name="T25" fmla="*/ 12 h 165"/>
                <a:gd name="T26" fmla="*/ 56 w 173"/>
                <a:gd name="T27" fmla="*/ 4 h 165"/>
                <a:gd name="T28" fmla="*/ 50 w 173"/>
                <a:gd name="T29" fmla="*/ 10 h 165"/>
                <a:gd name="T30" fmla="*/ 51 w 173"/>
                <a:gd name="T31" fmla="*/ 13 h 165"/>
                <a:gd name="T32" fmla="*/ 34 w 173"/>
                <a:gd name="T33" fmla="*/ 23 h 165"/>
                <a:gd name="T34" fmla="*/ 35 w 173"/>
                <a:gd name="T35" fmla="*/ 42 h 165"/>
                <a:gd name="T36" fmla="*/ 24 w 173"/>
                <a:gd name="T37" fmla="*/ 48 h 165"/>
                <a:gd name="T38" fmla="*/ 28 w 173"/>
                <a:gd name="T39" fmla="*/ 29 h 165"/>
                <a:gd name="T40" fmla="*/ 23 w 173"/>
                <a:gd name="T41" fmla="*/ 10 h 165"/>
                <a:gd name="T42" fmla="*/ 22 w 173"/>
                <a:gd name="T43" fmla="*/ 8 h 165"/>
                <a:gd name="T44" fmla="*/ 8 w 173"/>
                <a:gd name="T45" fmla="*/ 41 h 165"/>
                <a:gd name="T46" fmla="*/ 6 w 173"/>
                <a:gd name="T47" fmla="*/ 53 h 165"/>
                <a:gd name="T48" fmla="*/ 16 w 173"/>
                <a:gd name="T49" fmla="*/ 77 h 165"/>
                <a:gd name="T50" fmla="*/ 30 w 173"/>
                <a:gd name="T51" fmla="*/ 86 h 165"/>
                <a:gd name="T52" fmla="*/ 44 w 173"/>
                <a:gd name="T53" fmla="*/ 90 h 165"/>
                <a:gd name="T54" fmla="*/ 65 w 173"/>
                <a:gd name="T55" fmla="*/ 102 h 165"/>
                <a:gd name="T56" fmla="*/ 85 w 173"/>
                <a:gd name="T57" fmla="*/ 102 h 165"/>
                <a:gd name="T58" fmla="*/ 84 w 173"/>
                <a:gd name="T59" fmla="*/ 119 h 165"/>
                <a:gd name="T60" fmla="*/ 86 w 173"/>
                <a:gd name="T61" fmla="*/ 136 h 165"/>
                <a:gd name="T62" fmla="*/ 89 w 173"/>
                <a:gd name="T63" fmla="*/ 151 h 165"/>
                <a:gd name="T64" fmla="*/ 91 w 173"/>
                <a:gd name="T65" fmla="*/ 169 h 165"/>
                <a:gd name="T66" fmla="*/ 116 w 173"/>
                <a:gd name="T67" fmla="*/ 196 h 165"/>
                <a:gd name="T68" fmla="*/ 134 w 173"/>
                <a:gd name="T69" fmla="*/ 182 h 165"/>
                <a:gd name="T70" fmla="*/ 138 w 173"/>
                <a:gd name="T71" fmla="*/ 175 h 165"/>
                <a:gd name="T72" fmla="*/ 151 w 173"/>
                <a:gd name="T73" fmla="*/ 168 h 165"/>
                <a:gd name="T74" fmla="*/ 138 w 173"/>
                <a:gd name="T75" fmla="*/ 163 h 165"/>
                <a:gd name="T76" fmla="*/ 139 w 173"/>
                <a:gd name="T77" fmla="*/ 150 h 165"/>
                <a:gd name="T78" fmla="*/ 138 w 173"/>
                <a:gd name="T79" fmla="*/ 138 h 165"/>
                <a:gd name="T80" fmla="*/ 160 w 173"/>
                <a:gd name="T81" fmla="*/ 144 h 165"/>
                <a:gd name="T82" fmla="*/ 183 w 173"/>
                <a:gd name="T83" fmla="*/ 133 h 165"/>
                <a:gd name="T84" fmla="*/ 191 w 173"/>
                <a:gd name="T85" fmla="*/ 119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5" name="Freeform 2546"/>
            <p:cNvSpPr>
              <a:spLocks noChangeAspect="1"/>
            </p:cNvSpPr>
            <p:nvPr/>
          </p:nvSpPr>
          <p:spPr bwMode="auto">
            <a:xfrm>
              <a:off x="10064320" y="11579190"/>
              <a:ext cx="499464" cy="759814"/>
            </a:xfrm>
            <a:custGeom>
              <a:avLst/>
              <a:gdLst>
                <a:gd name="T0" fmla="*/ 75 w 63"/>
                <a:gd name="T1" fmla="*/ 108 h 103"/>
                <a:gd name="T2" fmla="*/ 71 w 63"/>
                <a:gd name="T3" fmla="*/ 104 h 103"/>
                <a:gd name="T4" fmla="*/ 68 w 63"/>
                <a:gd name="T5" fmla="*/ 98 h 103"/>
                <a:gd name="T6" fmla="*/ 65 w 63"/>
                <a:gd name="T7" fmla="*/ 88 h 103"/>
                <a:gd name="T8" fmla="*/ 63 w 63"/>
                <a:gd name="T9" fmla="*/ 87 h 103"/>
                <a:gd name="T10" fmla="*/ 63 w 63"/>
                <a:gd name="T11" fmla="*/ 82 h 103"/>
                <a:gd name="T12" fmla="*/ 60 w 63"/>
                <a:gd name="T13" fmla="*/ 82 h 103"/>
                <a:gd name="T14" fmla="*/ 52 w 63"/>
                <a:gd name="T15" fmla="*/ 71 h 103"/>
                <a:gd name="T16" fmla="*/ 55 w 63"/>
                <a:gd name="T17" fmla="*/ 64 h 103"/>
                <a:gd name="T18" fmla="*/ 56 w 63"/>
                <a:gd name="T19" fmla="*/ 57 h 103"/>
                <a:gd name="T20" fmla="*/ 62 w 63"/>
                <a:gd name="T21" fmla="*/ 57 h 103"/>
                <a:gd name="T22" fmla="*/ 64 w 63"/>
                <a:gd name="T23" fmla="*/ 52 h 103"/>
                <a:gd name="T24" fmla="*/ 63 w 63"/>
                <a:gd name="T25" fmla="*/ 45 h 103"/>
                <a:gd name="T26" fmla="*/ 67 w 63"/>
                <a:gd name="T27" fmla="*/ 40 h 103"/>
                <a:gd name="T28" fmla="*/ 64 w 63"/>
                <a:gd name="T29" fmla="*/ 35 h 103"/>
                <a:gd name="T30" fmla="*/ 60 w 63"/>
                <a:gd name="T31" fmla="*/ 31 h 103"/>
                <a:gd name="T32" fmla="*/ 52 w 63"/>
                <a:gd name="T33" fmla="*/ 26 h 103"/>
                <a:gd name="T34" fmla="*/ 46 w 63"/>
                <a:gd name="T35" fmla="*/ 25 h 103"/>
                <a:gd name="T36" fmla="*/ 44 w 63"/>
                <a:gd name="T37" fmla="*/ 31 h 103"/>
                <a:gd name="T38" fmla="*/ 44 w 63"/>
                <a:gd name="T39" fmla="*/ 25 h 103"/>
                <a:gd name="T40" fmla="*/ 44 w 63"/>
                <a:gd name="T41" fmla="*/ 18 h 103"/>
                <a:gd name="T42" fmla="*/ 39 w 63"/>
                <a:gd name="T43" fmla="*/ 8 h 103"/>
                <a:gd name="T44" fmla="*/ 36 w 63"/>
                <a:gd name="T45" fmla="*/ 5 h 103"/>
                <a:gd name="T46" fmla="*/ 30 w 63"/>
                <a:gd name="T47" fmla="*/ 1 h 103"/>
                <a:gd name="T48" fmla="*/ 27 w 63"/>
                <a:gd name="T49" fmla="*/ 0 h 103"/>
                <a:gd name="T50" fmla="*/ 23 w 63"/>
                <a:gd name="T51" fmla="*/ 2 h 103"/>
                <a:gd name="T52" fmla="*/ 17 w 63"/>
                <a:gd name="T53" fmla="*/ 7 h 103"/>
                <a:gd name="T54" fmla="*/ 11 w 63"/>
                <a:gd name="T55" fmla="*/ 14 h 103"/>
                <a:gd name="T56" fmla="*/ 14 w 63"/>
                <a:gd name="T57" fmla="*/ 19 h 103"/>
                <a:gd name="T58" fmla="*/ 19 w 63"/>
                <a:gd name="T59" fmla="*/ 22 h 103"/>
                <a:gd name="T60" fmla="*/ 12 w 63"/>
                <a:gd name="T61" fmla="*/ 25 h 103"/>
                <a:gd name="T62" fmla="*/ 4 w 63"/>
                <a:gd name="T63" fmla="*/ 28 h 103"/>
                <a:gd name="T64" fmla="*/ 2 w 63"/>
                <a:gd name="T65" fmla="*/ 31 h 103"/>
                <a:gd name="T66" fmla="*/ 2 w 63"/>
                <a:gd name="T67" fmla="*/ 37 h 103"/>
                <a:gd name="T68" fmla="*/ 0 w 63"/>
                <a:gd name="T69" fmla="*/ 39 h 103"/>
                <a:gd name="T70" fmla="*/ 12 w 63"/>
                <a:gd name="T71" fmla="*/ 52 h 103"/>
                <a:gd name="T72" fmla="*/ 20 w 63"/>
                <a:gd name="T73" fmla="*/ 52 h 103"/>
                <a:gd name="T74" fmla="*/ 21 w 63"/>
                <a:gd name="T75" fmla="*/ 57 h 103"/>
                <a:gd name="T76" fmla="*/ 19 w 63"/>
                <a:gd name="T77" fmla="*/ 60 h 103"/>
                <a:gd name="T78" fmla="*/ 20 w 63"/>
                <a:gd name="T79" fmla="*/ 64 h 103"/>
                <a:gd name="T80" fmla="*/ 27 w 63"/>
                <a:gd name="T81" fmla="*/ 64 h 103"/>
                <a:gd name="T82" fmla="*/ 27 w 63"/>
                <a:gd name="T83" fmla="*/ 71 h 103"/>
                <a:gd name="T84" fmla="*/ 32 w 63"/>
                <a:gd name="T85" fmla="*/ 73 h 103"/>
                <a:gd name="T86" fmla="*/ 23 w 63"/>
                <a:gd name="T87" fmla="*/ 79 h 103"/>
                <a:gd name="T88" fmla="*/ 23 w 63"/>
                <a:gd name="T89" fmla="*/ 96 h 103"/>
                <a:gd name="T90" fmla="*/ 26 w 63"/>
                <a:gd name="T91" fmla="*/ 100 h 103"/>
                <a:gd name="T92" fmla="*/ 26 w 63"/>
                <a:gd name="T93" fmla="*/ 106 h 103"/>
                <a:gd name="T94" fmla="*/ 29 w 63"/>
                <a:gd name="T95" fmla="*/ 110 h 103"/>
                <a:gd name="T96" fmla="*/ 36 w 63"/>
                <a:gd name="T97" fmla="*/ 113 h 103"/>
                <a:gd name="T98" fmla="*/ 36 w 63"/>
                <a:gd name="T99" fmla="*/ 118 h 103"/>
                <a:gd name="T100" fmla="*/ 40 w 63"/>
                <a:gd name="T101" fmla="*/ 122 h 103"/>
                <a:gd name="T102" fmla="*/ 45 w 63"/>
                <a:gd name="T103" fmla="*/ 123 h 103"/>
                <a:gd name="T104" fmla="*/ 44 w 63"/>
                <a:gd name="T105" fmla="*/ 118 h 103"/>
                <a:gd name="T106" fmla="*/ 50 w 63"/>
                <a:gd name="T107" fmla="*/ 113 h 103"/>
                <a:gd name="T108" fmla="*/ 54 w 63"/>
                <a:gd name="T109" fmla="*/ 116 h 103"/>
                <a:gd name="T110" fmla="*/ 56 w 63"/>
                <a:gd name="T111" fmla="*/ 110 h 103"/>
                <a:gd name="T112" fmla="*/ 61 w 63"/>
                <a:gd name="T113" fmla="*/ 110 h 103"/>
                <a:gd name="T114" fmla="*/ 63 w 63"/>
                <a:gd name="T115" fmla="*/ 107 h 103"/>
                <a:gd name="T116" fmla="*/ 68 w 63"/>
                <a:gd name="T117" fmla="*/ 108 h 103"/>
                <a:gd name="T118" fmla="*/ 75 w 63"/>
                <a:gd name="T119" fmla="*/ 108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6" name="Freeform 2548"/>
            <p:cNvSpPr>
              <a:spLocks noChangeAspect="1"/>
            </p:cNvSpPr>
            <p:nvPr/>
          </p:nvSpPr>
          <p:spPr bwMode="auto">
            <a:xfrm>
              <a:off x="10413945" y="11819132"/>
              <a:ext cx="407893" cy="415900"/>
            </a:xfrm>
            <a:custGeom>
              <a:avLst/>
              <a:gdLst>
                <a:gd name="T0" fmla="*/ 50 w 51"/>
                <a:gd name="T1" fmla="*/ 61 h 58"/>
                <a:gd name="T2" fmla="*/ 47 w 51"/>
                <a:gd name="T3" fmla="*/ 57 h 58"/>
                <a:gd name="T4" fmla="*/ 45 w 51"/>
                <a:gd name="T5" fmla="*/ 58 h 58"/>
                <a:gd name="T6" fmla="*/ 40 w 51"/>
                <a:gd name="T7" fmla="*/ 59 h 58"/>
                <a:gd name="T8" fmla="*/ 34 w 51"/>
                <a:gd name="T9" fmla="*/ 57 h 58"/>
                <a:gd name="T10" fmla="*/ 29 w 51"/>
                <a:gd name="T11" fmla="*/ 63 h 58"/>
                <a:gd name="T12" fmla="*/ 34 w 51"/>
                <a:gd name="T13" fmla="*/ 67 h 58"/>
                <a:gd name="T14" fmla="*/ 29 w 51"/>
                <a:gd name="T15" fmla="*/ 69 h 58"/>
                <a:gd name="T16" fmla="*/ 23 w 51"/>
                <a:gd name="T17" fmla="*/ 69 h 58"/>
                <a:gd name="T18" fmla="*/ 19 w 51"/>
                <a:gd name="T19" fmla="*/ 64 h 58"/>
                <a:gd name="T20" fmla="*/ 16 w 51"/>
                <a:gd name="T21" fmla="*/ 58 h 58"/>
                <a:gd name="T22" fmla="*/ 13 w 51"/>
                <a:gd name="T23" fmla="*/ 49 h 58"/>
                <a:gd name="T24" fmla="*/ 11 w 51"/>
                <a:gd name="T25" fmla="*/ 48 h 58"/>
                <a:gd name="T26" fmla="*/ 11 w 51"/>
                <a:gd name="T27" fmla="*/ 43 h 58"/>
                <a:gd name="T28" fmla="*/ 7 w 51"/>
                <a:gd name="T29" fmla="*/ 43 h 58"/>
                <a:gd name="T30" fmla="*/ 0 w 51"/>
                <a:gd name="T31" fmla="*/ 32 h 58"/>
                <a:gd name="T32" fmla="*/ 2 w 51"/>
                <a:gd name="T33" fmla="*/ 25 h 58"/>
                <a:gd name="T34" fmla="*/ 4 w 51"/>
                <a:gd name="T35" fmla="*/ 18 h 58"/>
                <a:gd name="T36" fmla="*/ 10 w 51"/>
                <a:gd name="T37" fmla="*/ 18 h 58"/>
                <a:gd name="T38" fmla="*/ 12 w 51"/>
                <a:gd name="T39" fmla="*/ 13 h 58"/>
                <a:gd name="T40" fmla="*/ 11 w 51"/>
                <a:gd name="T41" fmla="*/ 6 h 58"/>
                <a:gd name="T42" fmla="*/ 15 w 51"/>
                <a:gd name="T43" fmla="*/ 1 h 58"/>
                <a:gd name="T44" fmla="*/ 24 w 51"/>
                <a:gd name="T45" fmla="*/ 2 h 58"/>
                <a:gd name="T46" fmla="*/ 32 w 51"/>
                <a:gd name="T47" fmla="*/ 5 h 58"/>
                <a:gd name="T48" fmla="*/ 38 w 51"/>
                <a:gd name="T49" fmla="*/ 0 h 58"/>
                <a:gd name="T50" fmla="*/ 43 w 51"/>
                <a:gd name="T51" fmla="*/ 2 h 58"/>
                <a:gd name="T52" fmla="*/ 47 w 51"/>
                <a:gd name="T53" fmla="*/ 2 h 58"/>
                <a:gd name="T54" fmla="*/ 53 w 51"/>
                <a:gd name="T55" fmla="*/ 2 h 58"/>
                <a:gd name="T56" fmla="*/ 58 w 51"/>
                <a:gd name="T57" fmla="*/ 2 h 58"/>
                <a:gd name="T58" fmla="*/ 62 w 51"/>
                <a:gd name="T59" fmla="*/ 6 h 58"/>
                <a:gd name="T60" fmla="*/ 60 w 51"/>
                <a:gd name="T61" fmla="*/ 12 h 58"/>
                <a:gd name="T62" fmla="*/ 53 w 51"/>
                <a:gd name="T63" fmla="*/ 20 h 58"/>
                <a:gd name="T64" fmla="*/ 57 w 51"/>
                <a:gd name="T65" fmla="*/ 33 h 58"/>
                <a:gd name="T66" fmla="*/ 61 w 51"/>
                <a:gd name="T67" fmla="*/ 40 h 58"/>
                <a:gd name="T68" fmla="*/ 57 w 51"/>
                <a:gd name="T69" fmla="*/ 48 h 58"/>
                <a:gd name="T70" fmla="*/ 56 w 51"/>
                <a:gd name="T71" fmla="*/ 58 h 58"/>
                <a:gd name="T72" fmla="*/ 50 w 51"/>
                <a:gd name="T73" fmla="*/ 61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7" name="Freeform 2549"/>
            <p:cNvSpPr>
              <a:spLocks noChangeAspect="1"/>
            </p:cNvSpPr>
            <p:nvPr/>
          </p:nvSpPr>
          <p:spPr bwMode="auto">
            <a:xfrm>
              <a:off x="10746921" y="11843124"/>
              <a:ext cx="332976" cy="383907"/>
            </a:xfrm>
            <a:custGeom>
              <a:avLst/>
              <a:gdLst>
                <a:gd name="T0" fmla="*/ 50 w 42"/>
                <a:gd name="T1" fmla="*/ 27 h 52"/>
                <a:gd name="T2" fmla="*/ 46 w 42"/>
                <a:gd name="T3" fmla="*/ 21 h 52"/>
                <a:gd name="T4" fmla="*/ 42 w 42"/>
                <a:gd name="T5" fmla="*/ 21 h 52"/>
                <a:gd name="T6" fmla="*/ 33 w 42"/>
                <a:gd name="T7" fmla="*/ 13 h 52"/>
                <a:gd name="T8" fmla="*/ 30 w 42"/>
                <a:gd name="T9" fmla="*/ 7 h 52"/>
                <a:gd name="T10" fmla="*/ 23 w 42"/>
                <a:gd name="T11" fmla="*/ 6 h 52"/>
                <a:gd name="T12" fmla="*/ 17 w 42"/>
                <a:gd name="T13" fmla="*/ 1 h 52"/>
                <a:gd name="T14" fmla="*/ 12 w 42"/>
                <a:gd name="T15" fmla="*/ 1 h 52"/>
                <a:gd name="T16" fmla="*/ 10 w 42"/>
                <a:gd name="T17" fmla="*/ 7 h 52"/>
                <a:gd name="T18" fmla="*/ 4 w 42"/>
                <a:gd name="T19" fmla="*/ 16 h 52"/>
                <a:gd name="T20" fmla="*/ 7 w 42"/>
                <a:gd name="T21" fmla="*/ 29 h 52"/>
                <a:gd name="T22" fmla="*/ 11 w 42"/>
                <a:gd name="T23" fmla="*/ 36 h 52"/>
                <a:gd name="T24" fmla="*/ 7 w 42"/>
                <a:gd name="T25" fmla="*/ 43 h 52"/>
                <a:gd name="T26" fmla="*/ 6 w 42"/>
                <a:gd name="T27" fmla="*/ 54 h 52"/>
                <a:gd name="T28" fmla="*/ 0 w 42"/>
                <a:gd name="T29" fmla="*/ 56 h 52"/>
                <a:gd name="T30" fmla="*/ 6 w 42"/>
                <a:gd name="T31" fmla="*/ 61 h 52"/>
                <a:gd name="T32" fmla="*/ 12 w 42"/>
                <a:gd name="T33" fmla="*/ 61 h 52"/>
                <a:gd name="T34" fmla="*/ 15 w 42"/>
                <a:gd name="T35" fmla="*/ 58 h 52"/>
                <a:gd name="T36" fmla="*/ 20 w 42"/>
                <a:gd name="T37" fmla="*/ 58 h 52"/>
                <a:gd name="T38" fmla="*/ 23 w 42"/>
                <a:gd name="T39" fmla="*/ 61 h 52"/>
                <a:gd name="T40" fmla="*/ 30 w 42"/>
                <a:gd name="T41" fmla="*/ 61 h 52"/>
                <a:gd name="T42" fmla="*/ 33 w 42"/>
                <a:gd name="T43" fmla="*/ 54 h 52"/>
                <a:gd name="T44" fmla="*/ 36 w 42"/>
                <a:gd name="T45" fmla="*/ 42 h 52"/>
                <a:gd name="T46" fmla="*/ 42 w 42"/>
                <a:gd name="T47" fmla="*/ 33 h 52"/>
                <a:gd name="T48" fmla="*/ 50 w 42"/>
                <a:gd name="T49" fmla="*/ 2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8" name="Freeform 3157"/>
            <p:cNvSpPr>
              <a:spLocks noChangeAspect="1"/>
            </p:cNvSpPr>
            <p:nvPr/>
          </p:nvSpPr>
          <p:spPr bwMode="auto">
            <a:xfrm>
              <a:off x="8907225" y="10419467"/>
              <a:ext cx="41625" cy="23997"/>
            </a:xfrm>
            <a:custGeom>
              <a:avLst/>
              <a:gdLst>
                <a:gd name="T0" fmla="*/ 5 w 5"/>
                <a:gd name="T1" fmla="*/ 2 h 4"/>
                <a:gd name="T2" fmla="*/ 6 w 5"/>
                <a:gd name="T3" fmla="*/ 4 h 4"/>
                <a:gd name="T4" fmla="*/ 2 w 5"/>
                <a:gd name="T5" fmla="*/ 3 h 4"/>
                <a:gd name="T6" fmla="*/ 1 w 5"/>
                <a:gd name="T7" fmla="*/ 0 h 4"/>
                <a:gd name="T8" fmla="*/ 5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9" name="Freeform 3161"/>
            <p:cNvSpPr>
              <a:spLocks noChangeAspect="1"/>
            </p:cNvSpPr>
            <p:nvPr/>
          </p:nvSpPr>
          <p:spPr bwMode="auto">
            <a:xfrm>
              <a:off x="4944808" y="9251749"/>
              <a:ext cx="49946" cy="39993"/>
            </a:xfrm>
            <a:custGeom>
              <a:avLst/>
              <a:gdLst>
                <a:gd name="T0" fmla="*/ 5 w 6"/>
                <a:gd name="T1" fmla="*/ 4 h 6"/>
                <a:gd name="T2" fmla="*/ 6 w 6"/>
                <a:gd name="T3" fmla="*/ 7 h 6"/>
                <a:gd name="T4" fmla="*/ 2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0" name="Freeform 3162"/>
            <p:cNvSpPr>
              <a:spLocks noChangeAspect="1"/>
            </p:cNvSpPr>
            <p:nvPr/>
          </p:nvSpPr>
          <p:spPr bwMode="auto">
            <a:xfrm>
              <a:off x="4778320" y="9363722"/>
              <a:ext cx="8327" cy="39993"/>
            </a:xfrm>
            <a:custGeom>
              <a:avLst/>
              <a:gdLst>
                <a:gd name="T0" fmla="*/ 1 w 1"/>
                <a:gd name="T1" fmla="*/ 4 h 5"/>
                <a:gd name="T2" fmla="*/ 1 w 1"/>
                <a:gd name="T3" fmla="*/ 6 h 5"/>
                <a:gd name="T4" fmla="*/ 0 w 1"/>
                <a:gd name="T5" fmla="*/ 4 h 5"/>
                <a:gd name="T6" fmla="*/ 1 w 1"/>
                <a:gd name="T7" fmla="*/ 1 h 5"/>
                <a:gd name="T8" fmla="*/ 1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1" name="Freeform 3163"/>
            <p:cNvSpPr>
              <a:spLocks noChangeAspect="1"/>
            </p:cNvSpPr>
            <p:nvPr/>
          </p:nvSpPr>
          <p:spPr bwMode="auto">
            <a:xfrm>
              <a:off x="4470319" y="9291742"/>
              <a:ext cx="16649" cy="39988"/>
            </a:xfrm>
            <a:custGeom>
              <a:avLst/>
              <a:gdLst>
                <a:gd name="T0" fmla="*/ 2 w 1"/>
                <a:gd name="T1" fmla="*/ 4 h 5"/>
                <a:gd name="T2" fmla="*/ 0 w 1"/>
                <a:gd name="T3" fmla="*/ 6 h 5"/>
                <a:gd name="T4" fmla="*/ 0 w 1"/>
                <a:gd name="T5" fmla="*/ 4 h 5"/>
                <a:gd name="T6" fmla="*/ 2 w 1"/>
                <a:gd name="T7" fmla="*/ 0 h 5"/>
                <a:gd name="T8" fmla="*/ 2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2" name="Freeform 3164"/>
            <p:cNvSpPr>
              <a:spLocks noChangeAspect="1"/>
            </p:cNvSpPr>
            <p:nvPr/>
          </p:nvSpPr>
          <p:spPr bwMode="auto">
            <a:xfrm>
              <a:off x="4495290" y="8931826"/>
              <a:ext cx="33298" cy="31992"/>
            </a:xfrm>
            <a:custGeom>
              <a:avLst/>
              <a:gdLst>
                <a:gd name="T0" fmla="*/ 3 w 4"/>
                <a:gd name="T1" fmla="*/ 4 h 5"/>
                <a:gd name="T2" fmla="*/ 0 w 4"/>
                <a:gd name="T3" fmla="*/ 5 h 5"/>
                <a:gd name="T4" fmla="*/ 1 w 4"/>
                <a:gd name="T5" fmla="*/ 2 h 5"/>
                <a:gd name="T6" fmla="*/ 4 w 4"/>
                <a:gd name="T7" fmla="*/ 1 h 5"/>
                <a:gd name="T8" fmla="*/ 3 w 4"/>
                <a:gd name="T9" fmla="*/ 4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3" name="Freeform 3189"/>
            <p:cNvSpPr>
              <a:spLocks noChangeAspect="1"/>
            </p:cNvSpPr>
            <p:nvPr/>
          </p:nvSpPr>
          <p:spPr bwMode="auto">
            <a:xfrm>
              <a:off x="8657493" y="9915591"/>
              <a:ext cx="24976" cy="31992"/>
            </a:xfrm>
            <a:custGeom>
              <a:avLst/>
              <a:gdLst>
                <a:gd name="T0" fmla="*/ 3 w 4"/>
                <a:gd name="T1" fmla="*/ 3 h 4"/>
                <a:gd name="T2" fmla="*/ 4 w 4"/>
                <a:gd name="T3" fmla="*/ 5 h 4"/>
                <a:gd name="T4" fmla="*/ 1 w 4"/>
                <a:gd name="T5" fmla="*/ 4 h 4"/>
                <a:gd name="T6" fmla="*/ 0 w 4"/>
                <a:gd name="T7" fmla="*/ 1 h 4"/>
                <a:gd name="T8" fmla="*/ 3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4" name="Freeform 3190"/>
            <p:cNvSpPr>
              <a:spLocks noChangeAspect="1"/>
            </p:cNvSpPr>
            <p:nvPr/>
          </p:nvSpPr>
          <p:spPr bwMode="auto">
            <a:xfrm>
              <a:off x="8682468" y="9803618"/>
              <a:ext cx="58268" cy="47988"/>
            </a:xfrm>
            <a:custGeom>
              <a:avLst/>
              <a:gdLst>
                <a:gd name="T0" fmla="*/ 5 w 6"/>
                <a:gd name="T1" fmla="*/ 4 h 6"/>
                <a:gd name="T2" fmla="*/ 8 w 6"/>
                <a:gd name="T3" fmla="*/ 7 h 6"/>
                <a:gd name="T4" fmla="*/ 4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5" name="Freeform 3191"/>
            <p:cNvSpPr>
              <a:spLocks noChangeAspect="1"/>
            </p:cNvSpPr>
            <p:nvPr/>
          </p:nvSpPr>
          <p:spPr bwMode="auto">
            <a:xfrm>
              <a:off x="8740737" y="9947584"/>
              <a:ext cx="41625" cy="39988"/>
            </a:xfrm>
            <a:custGeom>
              <a:avLst/>
              <a:gdLst>
                <a:gd name="T0" fmla="*/ 5 w 6"/>
                <a:gd name="T1" fmla="*/ 4 h 6"/>
                <a:gd name="T2" fmla="*/ 6 w 6"/>
                <a:gd name="T3" fmla="*/ 7 h 6"/>
                <a:gd name="T4" fmla="*/ 2 w 6"/>
                <a:gd name="T5" fmla="*/ 4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6" name="Freeform 3197"/>
            <p:cNvSpPr>
              <a:spLocks noChangeAspect="1"/>
            </p:cNvSpPr>
            <p:nvPr/>
          </p:nvSpPr>
          <p:spPr bwMode="auto">
            <a:xfrm>
              <a:off x="8832308" y="10035560"/>
              <a:ext cx="41619" cy="55989"/>
            </a:xfrm>
            <a:custGeom>
              <a:avLst/>
              <a:gdLst>
                <a:gd name="T0" fmla="*/ 4 w 5"/>
                <a:gd name="T1" fmla="*/ 3 h 7"/>
                <a:gd name="T2" fmla="*/ 6 w 5"/>
                <a:gd name="T3" fmla="*/ 0 h 7"/>
                <a:gd name="T4" fmla="*/ 4 w 5"/>
                <a:gd name="T5" fmla="*/ 4 h 7"/>
                <a:gd name="T6" fmla="*/ 0 w 5"/>
                <a:gd name="T7" fmla="*/ 8 h 7"/>
                <a:gd name="T8" fmla="*/ 4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7" name="Freeform 3202"/>
            <p:cNvSpPr>
              <a:spLocks noChangeAspect="1"/>
            </p:cNvSpPr>
            <p:nvPr/>
          </p:nvSpPr>
          <p:spPr bwMode="auto">
            <a:xfrm>
              <a:off x="11121517" y="12466974"/>
              <a:ext cx="33298" cy="39993"/>
            </a:xfrm>
            <a:custGeom>
              <a:avLst/>
              <a:gdLst>
                <a:gd name="T0" fmla="*/ 3 w 4"/>
                <a:gd name="T1" fmla="*/ 5 h 5"/>
                <a:gd name="T2" fmla="*/ 1 w 4"/>
                <a:gd name="T3" fmla="*/ 6 h 5"/>
                <a:gd name="T4" fmla="*/ 1 w 4"/>
                <a:gd name="T5" fmla="*/ 4 h 5"/>
                <a:gd name="T6" fmla="*/ 5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8" name="Freeform 3203"/>
            <p:cNvSpPr>
              <a:spLocks noChangeAspect="1"/>
            </p:cNvSpPr>
            <p:nvPr/>
          </p:nvSpPr>
          <p:spPr bwMode="auto">
            <a:xfrm>
              <a:off x="11113195" y="12442982"/>
              <a:ext cx="41619" cy="47988"/>
            </a:xfrm>
            <a:custGeom>
              <a:avLst/>
              <a:gdLst>
                <a:gd name="T0" fmla="*/ 4 w 5"/>
                <a:gd name="T1" fmla="*/ 5 h 6"/>
                <a:gd name="T2" fmla="*/ 1 w 5"/>
                <a:gd name="T3" fmla="*/ 6 h 6"/>
                <a:gd name="T4" fmla="*/ 2 w 5"/>
                <a:gd name="T5" fmla="*/ 4 h 6"/>
                <a:gd name="T6" fmla="*/ 5 w 5"/>
                <a:gd name="T7" fmla="*/ 1 h 6"/>
                <a:gd name="T8" fmla="*/ 4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9" name="Freeform 3204"/>
            <p:cNvSpPr>
              <a:spLocks noChangeAspect="1"/>
            </p:cNvSpPr>
            <p:nvPr/>
          </p:nvSpPr>
          <p:spPr bwMode="auto">
            <a:xfrm>
              <a:off x="11179790" y="12203040"/>
              <a:ext cx="16649" cy="31992"/>
            </a:xfrm>
            <a:custGeom>
              <a:avLst/>
              <a:gdLst>
                <a:gd name="T0" fmla="*/ 3 w 3"/>
                <a:gd name="T1" fmla="*/ 3 h 4"/>
                <a:gd name="T2" fmla="*/ 3 w 3"/>
                <a:gd name="T3" fmla="*/ 5 h 4"/>
                <a:gd name="T4" fmla="*/ 1 w 3"/>
                <a:gd name="T5" fmla="*/ 4 h 4"/>
                <a:gd name="T6" fmla="*/ 0 w 3"/>
                <a:gd name="T7" fmla="*/ 0 h 4"/>
                <a:gd name="T8" fmla="*/ 3 w 3"/>
                <a:gd name="T9" fmla="*/ 3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0" name="Freeform 3237"/>
            <p:cNvSpPr>
              <a:spLocks noChangeAspect="1"/>
            </p:cNvSpPr>
            <p:nvPr/>
          </p:nvSpPr>
          <p:spPr bwMode="auto">
            <a:xfrm>
              <a:off x="5053028" y="9291742"/>
              <a:ext cx="16649" cy="39988"/>
            </a:xfrm>
            <a:custGeom>
              <a:avLst/>
              <a:gdLst>
                <a:gd name="T0" fmla="*/ 2 w 2"/>
                <a:gd name="T1" fmla="*/ 4 h 5"/>
                <a:gd name="T2" fmla="*/ 1 w 2"/>
                <a:gd name="T3" fmla="*/ 6 h 5"/>
                <a:gd name="T4" fmla="*/ 0 w 2"/>
                <a:gd name="T5" fmla="*/ 4 h 5"/>
                <a:gd name="T6" fmla="*/ 1 w 2"/>
                <a:gd name="T7" fmla="*/ 0 h 5"/>
                <a:gd name="T8" fmla="*/ 2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1" name="Freeform 3257"/>
            <p:cNvSpPr>
              <a:spLocks noChangeAspect="1"/>
            </p:cNvSpPr>
            <p:nvPr/>
          </p:nvSpPr>
          <p:spPr bwMode="auto">
            <a:xfrm>
              <a:off x="8482683" y="9883599"/>
              <a:ext cx="16649" cy="39988"/>
            </a:xfrm>
            <a:custGeom>
              <a:avLst/>
              <a:gdLst>
                <a:gd name="T0" fmla="*/ 3 w 2"/>
                <a:gd name="T1" fmla="*/ 4 h 5"/>
                <a:gd name="T2" fmla="*/ 2 w 2"/>
                <a:gd name="T3" fmla="*/ 6 h 5"/>
                <a:gd name="T4" fmla="*/ 0 w 2"/>
                <a:gd name="T5" fmla="*/ 2 h 5"/>
                <a:gd name="T6" fmla="*/ 2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2" name="Freeform 3263"/>
            <p:cNvSpPr>
              <a:spLocks noChangeAspect="1"/>
            </p:cNvSpPr>
            <p:nvPr/>
          </p:nvSpPr>
          <p:spPr bwMode="auto">
            <a:xfrm>
              <a:off x="11263034" y="12442982"/>
              <a:ext cx="41619" cy="15996"/>
            </a:xfrm>
            <a:custGeom>
              <a:avLst/>
              <a:gdLst>
                <a:gd name="T0" fmla="*/ 2 w 5"/>
                <a:gd name="T1" fmla="*/ 3 h 3"/>
                <a:gd name="T2" fmla="*/ 0 w 5"/>
                <a:gd name="T3" fmla="*/ 2 h 3"/>
                <a:gd name="T4" fmla="*/ 2 w 5"/>
                <a:gd name="T5" fmla="*/ 0 h 3"/>
                <a:gd name="T6" fmla="*/ 6 w 5"/>
                <a:gd name="T7" fmla="*/ 1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3" name="Freeform 3366"/>
            <p:cNvSpPr>
              <a:spLocks noChangeAspect="1"/>
            </p:cNvSpPr>
            <p:nvPr/>
          </p:nvSpPr>
          <p:spPr bwMode="auto">
            <a:xfrm>
              <a:off x="11196439" y="12370997"/>
              <a:ext cx="33298" cy="23997"/>
            </a:xfrm>
            <a:custGeom>
              <a:avLst/>
              <a:gdLst>
                <a:gd name="T0" fmla="*/ 3 w 3"/>
                <a:gd name="T1" fmla="*/ 3 h 3"/>
                <a:gd name="T2" fmla="*/ 1 w 3"/>
                <a:gd name="T3" fmla="*/ 3 h 3"/>
                <a:gd name="T4" fmla="*/ 1 w 3"/>
                <a:gd name="T5" fmla="*/ 1 h 3"/>
                <a:gd name="T6" fmla="*/ 3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4" name="Freeform 3369"/>
            <p:cNvSpPr>
              <a:spLocks noChangeAspect="1"/>
            </p:cNvSpPr>
            <p:nvPr/>
          </p:nvSpPr>
          <p:spPr bwMode="auto">
            <a:xfrm>
              <a:off x="8141380" y="12738908"/>
              <a:ext cx="16649" cy="8001"/>
            </a:xfrm>
            <a:custGeom>
              <a:avLst/>
              <a:gdLst>
                <a:gd name="T0" fmla="*/ 1 w 2"/>
                <a:gd name="T1" fmla="*/ 2 h 2"/>
                <a:gd name="T2" fmla="*/ 0 w 2"/>
                <a:gd name="T3" fmla="*/ 2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5" name="Freeform 3370"/>
            <p:cNvSpPr>
              <a:spLocks noChangeAspect="1"/>
            </p:cNvSpPr>
            <p:nvPr/>
          </p:nvSpPr>
          <p:spPr bwMode="auto">
            <a:xfrm>
              <a:off x="8158028" y="12722912"/>
              <a:ext cx="33298" cy="15996"/>
            </a:xfrm>
            <a:custGeom>
              <a:avLst/>
              <a:gdLst>
                <a:gd name="T0" fmla="*/ 1 w 3"/>
                <a:gd name="T1" fmla="*/ 2 h 2"/>
                <a:gd name="T2" fmla="*/ 0 w 3"/>
                <a:gd name="T3" fmla="*/ 1 h 2"/>
                <a:gd name="T4" fmla="*/ 1 w 3"/>
                <a:gd name="T5" fmla="*/ 0 h 2"/>
                <a:gd name="T6" fmla="*/ 3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6" name="Freeform 3506"/>
            <p:cNvSpPr>
              <a:spLocks noChangeAspect="1"/>
            </p:cNvSpPr>
            <p:nvPr/>
          </p:nvSpPr>
          <p:spPr bwMode="auto">
            <a:xfrm>
              <a:off x="11046600" y="12506966"/>
              <a:ext cx="58268" cy="87976"/>
            </a:xfrm>
            <a:custGeom>
              <a:avLst/>
              <a:gdLst>
                <a:gd name="T0" fmla="*/ 0 w 7"/>
                <a:gd name="T1" fmla="*/ 14 h 12"/>
                <a:gd name="T2" fmla="*/ 1 w 7"/>
                <a:gd name="T3" fmla="*/ 14 h 12"/>
                <a:gd name="T4" fmla="*/ 6 w 7"/>
                <a:gd name="T5" fmla="*/ 8 h 12"/>
                <a:gd name="T6" fmla="*/ 9 w 7"/>
                <a:gd name="T7" fmla="*/ 1 h 12"/>
                <a:gd name="T8" fmla="*/ 5 w 7"/>
                <a:gd name="T9" fmla="*/ 4 h 12"/>
                <a:gd name="T10" fmla="*/ 4 w 7"/>
                <a:gd name="T11" fmla="*/ 9 h 12"/>
                <a:gd name="T12" fmla="*/ 0 w 7"/>
                <a:gd name="T13" fmla="*/ 14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7" name="Freeform 3507"/>
            <p:cNvSpPr>
              <a:spLocks noChangeAspect="1"/>
            </p:cNvSpPr>
            <p:nvPr/>
          </p:nvSpPr>
          <p:spPr bwMode="auto">
            <a:xfrm>
              <a:off x="11196439" y="12410990"/>
              <a:ext cx="66595" cy="31992"/>
            </a:xfrm>
            <a:custGeom>
              <a:avLst/>
              <a:gdLst>
                <a:gd name="T0" fmla="*/ 1 w 8"/>
                <a:gd name="T1" fmla="*/ 1 h 5"/>
                <a:gd name="T2" fmla="*/ 1 w 8"/>
                <a:gd name="T3" fmla="*/ 5 h 5"/>
                <a:gd name="T4" fmla="*/ 7 w 8"/>
                <a:gd name="T5" fmla="*/ 5 h 5"/>
                <a:gd name="T6" fmla="*/ 10 w 8"/>
                <a:gd name="T7" fmla="*/ 1 h 5"/>
                <a:gd name="T8" fmla="*/ 6 w 8"/>
                <a:gd name="T9" fmla="*/ 1 h 5"/>
                <a:gd name="T10" fmla="*/ 1 w 8"/>
                <a:gd name="T11" fmla="*/ 1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8" name="Freeform 3508"/>
            <p:cNvSpPr>
              <a:spLocks noChangeAspect="1"/>
            </p:cNvSpPr>
            <p:nvPr/>
          </p:nvSpPr>
          <p:spPr bwMode="auto">
            <a:xfrm>
              <a:off x="11163141" y="12410990"/>
              <a:ext cx="33298" cy="39988"/>
            </a:xfrm>
            <a:custGeom>
              <a:avLst/>
              <a:gdLst>
                <a:gd name="T0" fmla="*/ 0 w 4"/>
                <a:gd name="T1" fmla="*/ 2 h 5"/>
                <a:gd name="T2" fmla="*/ 3 w 4"/>
                <a:gd name="T3" fmla="*/ 5 h 5"/>
                <a:gd name="T4" fmla="*/ 4 w 4"/>
                <a:gd name="T5" fmla="*/ 0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9" name="Freeform 3509"/>
            <p:cNvSpPr>
              <a:spLocks noChangeAspect="1"/>
            </p:cNvSpPr>
            <p:nvPr/>
          </p:nvSpPr>
          <p:spPr bwMode="auto">
            <a:xfrm>
              <a:off x="9764641" y="11275263"/>
              <a:ext cx="74917" cy="39988"/>
            </a:xfrm>
            <a:custGeom>
              <a:avLst/>
              <a:gdLst>
                <a:gd name="T0" fmla="*/ 4 w 10"/>
                <a:gd name="T1" fmla="*/ 1 h 5"/>
                <a:gd name="T2" fmla="*/ 1 w 10"/>
                <a:gd name="T3" fmla="*/ 5 h 5"/>
                <a:gd name="T4" fmla="*/ 10 w 10"/>
                <a:gd name="T5" fmla="*/ 5 h 5"/>
                <a:gd name="T6" fmla="*/ 11 w 10"/>
                <a:gd name="T7" fmla="*/ 1 h 5"/>
                <a:gd name="T8" fmla="*/ 6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0" name="Freeform 3510"/>
            <p:cNvSpPr>
              <a:spLocks noChangeAspect="1"/>
            </p:cNvSpPr>
            <p:nvPr/>
          </p:nvSpPr>
          <p:spPr bwMode="auto">
            <a:xfrm>
              <a:off x="10031022" y="11315251"/>
              <a:ext cx="83244" cy="79981"/>
            </a:xfrm>
            <a:custGeom>
              <a:avLst/>
              <a:gdLst>
                <a:gd name="T0" fmla="*/ 6 w 11"/>
                <a:gd name="T1" fmla="*/ 1 h 11"/>
                <a:gd name="T2" fmla="*/ 5 w 11"/>
                <a:gd name="T3" fmla="*/ 5 h 11"/>
                <a:gd name="T4" fmla="*/ 6 w 11"/>
                <a:gd name="T5" fmla="*/ 8 h 11"/>
                <a:gd name="T6" fmla="*/ 0 w 11"/>
                <a:gd name="T7" fmla="*/ 11 h 11"/>
                <a:gd name="T8" fmla="*/ 1 w 11"/>
                <a:gd name="T9" fmla="*/ 12 h 11"/>
                <a:gd name="T10" fmla="*/ 11 w 11"/>
                <a:gd name="T11" fmla="*/ 11 h 11"/>
                <a:gd name="T12" fmla="*/ 13 w 11"/>
                <a:gd name="T13" fmla="*/ 9 h 11"/>
                <a:gd name="T14" fmla="*/ 13 w 11"/>
                <a:gd name="T15" fmla="*/ 2 h 11"/>
                <a:gd name="T16" fmla="*/ 13 w 11"/>
                <a:gd name="T17" fmla="*/ 0 h 11"/>
                <a:gd name="T18" fmla="*/ 6 w 11"/>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1" name="Freeform 3511"/>
            <p:cNvSpPr>
              <a:spLocks noChangeAspect="1"/>
            </p:cNvSpPr>
            <p:nvPr/>
          </p:nvSpPr>
          <p:spPr bwMode="auto">
            <a:xfrm>
              <a:off x="9523231" y="10459460"/>
              <a:ext cx="191464" cy="71980"/>
            </a:xfrm>
            <a:custGeom>
              <a:avLst/>
              <a:gdLst>
                <a:gd name="T0" fmla="*/ 1 w 24"/>
                <a:gd name="T1" fmla="*/ 1 h 9"/>
                <a:gd name="T2" fmla="*/ 0 w 24"/>
                <a:gd name="T3" fmla="*/ 5 h 9"/>
                <a:gd name="T4" fmla="*/ 2 w 24"/>
                <a:gd name="T5" fmla="*/ 10 h 9"/>
                <a:gd name="T6" fmla="*/ 12 w 24"/>
                <a:gd name="T7" fmla="*/ 10 h 9"/>
                <a:gd name="T8" fmla="*/ 22 w 24"/>
                <a:gd name="T9" fmla="*/ 10 h 9"/>
                <a:gd name="T10" fmla="*/ 28 w 24"/>
                <a:gd name="T11" fmla="*/ 4 h 9"/>
                <a:gd name="T12" fmla="*/ 19 w 24"/>
                <a:gd name="T13" fmla="*/ 2 h 9"/>
                <a:gd name="T14" fmla="*/ 8 w 24"/>
                <a:gd name="T15" fmla="*/ 1 h 9"/>
                <a:gd name="T16" fmla="*/ 1 w 24"/>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2" name="Freeform 3512"/>
            <p:cNvSpPr>
              <a:spLocks noChangeAspect="1"/>
            </p:cNvSpPr>
            <p:nvPr/>
          </p:nvSpPr>
          <p:spPr bwMode="auto">
            <a:xfrm>
              <a:off x="8873927" y="10179525"/>
              <a:ext cx="83244" cy="55989"/>
            </a:xfrm>
            <a:custGeom>
              <a:avLst/>
              <a:gdLst>
                <a:gd name="T0" fmla="*/ 8 w 11"/>
                <a:gd name="T1" fmla="*/ 4 h 7"/>
                <a:gd name="T2" fmla="*/ 12 w 11"/>
                <a:gd name="T3" fmla="*/ 0 h 7"/>
                <a:gd name="T4" fmla="*/ 12 w 11"/>
                <a:gd name="T5" fmla="*/ 4 h 7"/>
                <a:gd name="T6" fmla="*/ 9 w 11"/>
                <a:gd name="T7" fmla="*/ 8 h 7"/>
                <a:gd name="T8" fmla="*/ 2 w 11"/>
                <a:gd name="T9" fmla="*/ 8 h 7"/>
                <a:gd name="T10" fmla="*/ 0 w 11"/>
                <a:gd name="T11" fmla="*/ 6 h 7"/>
                <a:gd name="T12" fmla="*/ 4 w 11"/>
                <a:gd name="T13" fmla="*/ 3 h 7"/>
                <a:gd name="T14" fmla="*/ 8 w 11"/>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3" name="Freeform 3513"/>
            <p:cNvSpPr>
              <a:spLocks noChangeAspect="1"/>
            </p:cNvSpPr>
            <p:nvPr/>
          </p:nvSpPr>
          <p:spPr bwMode="auto">
            <a:xfrm>
              <a:off x="8774034" y="10323490"/>
              <a:ext cx="308006" cy="191954"/>
            </a:xfrm>
            <a:custGeom>
              <a:avLst/>
              <a:gdLst>
                <a:gd name="T0" fmla="*/ 44 w 39"/>
                <a:gd name="T1" fmla="*/ 31 h 26"/>
                <a:gd name="T2" fmla="*/ 45 w 39"/>
                <a:gd name="T3" fmla="*/ 29 h 26"/>
                <a:gd name="T4" fmla="*/ 39 w 39"/>
                <a:gd name="T5" fmla="*/ 23 h 26"/>
                <a:gd name="T6" fmla="*/ 44 w 39"/>
                <a:gd name="T7" fmla="*/ 18 h 26"/>
                <a:gd name="T8" fmla="*/ 42 w 39"/>
                <a:gd name="T9" fmla="*/ 14 h 26"/>
                <a:gd name="T10" fmla="*/ 45 w 39"/>
                <a:gd name="T11" fmla="*/ 11 h 26"/>
                <a:gd name="T12" fmla="*/ 44 w 39"/>
                <a:gd name="T13" fmla="*/ 2 h 26"/>
                <a:gd name="T14" fmla="*/ 37 w 39"/>
                <a:gd name="T15" fmla="*/ 4 h 26"/>
                <a:gd name="T16" fmla="*/ 32 w 39"/>
                <a:gd name="T17" fmla="*/ 1 h 26"/>
                <a:gd name="T18" fmla="*/ 21 w 39"/>
                <a:gd name="T19" fmla="*/ 1 h 26"/>
                <a:gd name="T20" fmla="*/ 18 w 39"/>
                <a:gd name="T21" fmla="*/ 6 h 26"/>
                <a:gd name="T22" fmla="*/ 19 w 39"/>
                <a:gd name="T23" fmla="*/ 8 h 26"/>
                <a:gd name="T24" fmla="*/ 26 w 39"/>
                <a:gd name="T25" fmla="*/ 8 h 26"/>
                <a:gd name="T26" fmla="*/ 27 w 39"/>
                <a:gd name="T27" fmla="*/ 17 h 26"/>
                <a:gd name="T28" fmla="*/ 34 w 39"/>
                <a:gd name="T29" fmla="*/ 23 h 26"/>
                <a:gd name="T30" fmla="*/ 28 w 39"/>
                <a:gd name="T31" fmla="*/ 23 h 26"/>
                <a:gd name="T32" fmla="*/ 11 w 39"/>
                <a:gd name="T33" fmla="*/ 21 h 26"/>
                <a:gd name="T34" fmla="*/ 5 w 39"/>
                <a:gd name="T35" fmla="*/ 20 h 26"/>
                <a:gd name="T36" fmla="*/ 0 w 39"/>
                <a:gd name="T37" fmla="*/ 24 h 26"/>
                <a:gd name="T38" fmla="*/ 5 w 39"/>
                <a:gd name="T39" fmla="*/ 27 h 26"/>
                <a:gd name="T40" fmla="*/ 12 w 39"/>
                <a:gd name="T41" fmla="*/ 30 h 26"/>
                <a:gd name="T42" fmla="*/ 22 w 39"/>
                <a:gd name="T43" fmla="*/ 27 h 26"/>
                <a:gd name="T44" fmla="*/ 29 w 39"/>
                <a:gd name="T45" fmla="*/ 29 h 26"/>
                <a:gd name="T46" fmla="*/ 37 w 39"/>
                <a:gd name="T47" fmla="*/ 27 h 26"/>
                <a:gd name="T48" fmla="*/ 44 w 39"/>
                <a:gd name="T49" fmla="*/ 3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4" name="Freeform 3514"/>
            <p:cNvSpPr>
              <a:spLocks noChangeAspect="1"/>
            </p:cNvSpPr>
            <p:nvPr/>
          </p:nvSpPr>
          <p:spPr bwMode="auto">
            <a:xfrm>
              <a:off x="8374463" y="10475456"/>
              <a:ext cx="224762" cy="87976"/>
            </a:xfrm>
            <a:custGeom>
              <a:avLst/>
              <a:gdLst>
                <a:gd name="T0" fmla="*/ 22 w 29"/>
                <a:gd name="T1" fmla="*/ 1 h 12"/>
                <a:gd name="T2" fmla="*/ 33 w 29"/>
                <a:gd name="T3" fmla="*/ 9 h 12"/>
                <a:gd name="T4" fmla="*/ 33 w 29"/>
                <a:gd name="T5" fmla="*/ 13 h 12"/>
                <a:gd name="T6" fmla="*/ 23 w 29"/>
                <a:gd name="T7" fmla="*/ 11 h 12"/>
                <a:gd name="T8" fmla="*/ 19 w 29"/>
                <a:gd name="T9" fmla="*/ 15 h 12"/>
                <a:gd name="T10" fmla="*/ 7 w 29"/>
                <a:gd name="T11" fmla="*/ 9 h 12"/>
                <a:gd name="T12" fmla="*/ 0 w 29"/>
                <a:gd name="T13" fmla="*/ 5 h 12"/>
                <a:gd name="T14" fmla="*/ 5 w 29"/>
                <a:gd name="T15" fmla="*/ 0 h 12"/>
                <a:gd name="T16" fmla="*/ 18 w 29"/>
                <a:gd name="T17" fmla="*/ 1 h 12"/>
                <a:gd name="T18" fmla="*/ 22 w 2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5" name="Freeform 3515"/>
            <p:cNvSpPr>
              <a:spLocks noChangeAspect="1"/>
            </p:cNvSpPr>
            <p:nvPr/>
          </p:nvSpPr>
          <p:spPr bwMode="auto">
            <a:xfrm>
              <a:off x="7758457" y="9963580"/>
              <a:ext cx="1082173" cy="383907"/>
            </a:xfrm>
            <a:custGeom>
              <a:avLst/>
              <a:gdLst>
                <a:gd name="T0" fmla="*/ 155 w 134"/>
                <a:gd name="T1" fmla="*/ 52 h 52"/>
                <a:gd name="T2" fmla="*/ 160 w 134"/>
                <a:gd name="T3" fmla="*/ 55 h 52"/>
                <a:gd name="T4" fmla="*/ 150 w 134"/>
                <a:gd name="T5" fmla="*/ 58 h 52"/>
                <a:gd name="T6" fmla="*/ 138 w 134"/>
                <a:gd name="T7" fmla="*/ 62 h 52"/>
                <a:gd name="T8" fmla="*/ 120 w 134"/>
                <a:gd name="T9" fmla="*/ 61 h 52"/>
                <a:gd name="T10" fmla="*/ 115 w 134"/>
                <a:gd name="T11" fmla="*/ 63 h 52"/>
                <a:gd name="T12" fmla="*/ 105 w 134"/>
                <a:gd name="T13" fmla="*/ 62 h 52"/>
                <a:gd name="T14" fmla="*/ 106 w 134"/>
                <a:gd name="T15" fmla="*/ 59 h 52"/>
                <a:gd name="T16" fmla="*/ 114 w 134"/>
                <a:gd name="T17" fmla="*/ 52 h 52"/>
                <a:gd name="T18" fmla="*/ 112 w 134"/>
                <a:gd name="T19" fmla="*/ 48 h 52"/>
                <a:gd name="T20" fmla="*/ 101 w 134"/>
                <a:gd name="T21" fmla="*/ 47 h 52"/>
                <a:gd name="T22" fmla="*/ 94 w 134"/>
                <a:gd name="T23" fmla="*/ 41 h 52"/>
                <a:gd name="T24" fmla="*/ 93 w 134"/>
                <a:gd name="T25" fmla="*/ 30 h 52"/>
                <a:gd name="T26" fmla="*/ 83 w 134"/>
                <a:gd name="T27" fmla="*/ 30 h 52"/>
                <a:gd name="T28" fmla="*/ 71 w 134"/>
                <a:gd name="T29" fmla="*/ 27 h 52"/>
                <a:gd name="T30" fmla="*/ 66 w 134"/>
                <a:gd name="T31" fmla="*/ 21 h 52"/>
                <a:gd name="T32" fmla="*/ 58 w 134"/>
                <a:gd name="T33" fmla="*/ 22 h 52"/>
                <a:gd name="T34" fmla="*/ 50 w 134"/>
                <a:gd name="T35" fmla="*/ 19 h 52"/>
                <a:gd name="T36" fmla="*/ 41 w 134"/>
                <a:gd name="T37" fmla="*/ 18 h 52"/>
                <a:gd name="T38" fmla="*/ 43 w 134"/>
                <a:gd name="T39" fmla="*/ 16 h 52"/>
                <a:gd name="T40" fmla="*/ 47 w 134"/>
                <a:gd name="T41" fmla="*/ 13 h 52"/>
                <a:gd name="T42" fmla="*/ 36 w 134"/>
                <a:gd name="T43" fmla="*/ 10 h 52"/>
                <a:gd name="T44" fmla="*/ 24 w 134"/>
                <a:gd name="T45" fmla="*/ 15 h 52"/>
                <a:gd name="T46" fmla="*/ 14 w 134"/>
                <a:gd name="T47" fmla="*/ 21 h 52"/>
                <a:gd name="T48" fmla="*/ 7 w 134"/>
                <a:gd name="T49" fmla="*/ 27 h 52"/>
                <a:gd name="T50" fmla="*/ 0 w 134"/>
                <a:gd name="T51" fmla="*/ 24 h 52"/>
                <a:gd name="T52" fmla="*/ 6 w 134"/>
                <a:gd name="T53" fmla="*/ 21 h 52"/>
                <a:gd name="T54" fmla="*/ 10 w 134"/>
                <a:gd name="T55" fmla="*/ 12 h 52"/>
                <a:gd name="T56" fmla="*/ 24 w 134"/>
                <a:gd name="T57" fmla="*/ 5 h 52"/>
                <a:gd name="T58" fmla="*/ 41 w 134"/>
                <a:gd name="T59" fmla="*/ 0 h 52"/>
                <a:gd name="T60" fmla="*/ 55 w 134"/>
                <a:gd name="T61" fmla="*/ 2 h 52"/>
                <a:gd name="T62" fmla="*/ 65 w 134"/>
                <a:gd name="T63" fmla="*/ 4 h 52"/>
                <a:gd name="T64" fmla="*/ 68 w 134"/>
                <a:gd name="T65" fmla="*/ 6 h 52"/>
                <a:gd name="T66" fmla="*/ 76 w 134"/>
                <a:gd name="T67" fmla="*/ 7 h 52"/>
                <a:gd name="T68" fmla="*/ 82 w 134"/>
                <a:gd name="T69" fmla="*/ 16 h 52"/>
                <a:gd name="T70" fmla="*/ 96 w 134"/>
                <a:gd name="T71" fmla="*/ 17 h 52"/>
                <a:gd name="T72" fmla="*/ 102 w 134"/>
                <a:gd name="T73" fmla="*/ 25 h 52"/>
                <a:gd name="T74" fmla="*/ 105 w 134"/>
                <a:gd name="T75" fmla="*/ 24 h 52"/>
                <a:gd name="T76" fmla="*/ 99 w 134"/>
                <a:gd name="T77" fmla="*/ 17 h 52"/>
                <a:gd name="T78" fmla="*/ 101 w 134"/>
                <a:gd name="T79" fmla="*/ 16 h 52"/>
                <a:gd name="T80" fmla="*/ 109 w 134"/>
                <a:gd name="T81" fmla="*/ 24 h 52"/>
                <a:gd name="T82" fmla="*/ 109 w 134"/>
                <a:gd name="T83" fmla="*/ 28 h 52"/>
                <a:gd name="T84" fmla="*/ 117 w 134"/>
                <a:gd name="T85" fmla="*/ 29 h 52"/>
                <a:gd name="T86" fmla="*/ 127 w 134"/>
                <a:gd name="T87" fmla="*/ 35 h 52"/>
                <a:gd name="T88" fmla="*/ 131 w 134"/>
                <a:gd name="T89" fmla="*/ 40 h 52"/>
                <a:gd name="T90" fmla="*/ 139 w 134"/>
                <a:gd name="T91" fmla="*/ 41 h 52"/>
                <a:gd name="T92" fmla="*/ 135 w 134"/>
                <a:gd name="T93" fmla="*/ 47 h 52"/>
                <a:gd name="T94" fmla="*/ 145 w 134"/>
                <a:gd name="T95" fmla="*/ 46 h 52"/>
                <a:gd name="T96" fmla="*/ 154 w 134"/>
                <a:gd name="T97" fmla="*/ 48 h 52"/>
                <a:gd name="T98" fmla="*/ 155 w 134"/>
                <a:gd name="T99" fmla="*/ 5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6" name="Freeform 3516"/>
            <p:cNvSpPr>
              <a:spLocks noChangeAspect="1"/>
            </p:cNvSpPr>
            <p:nvPr/>
          </p:nvSpPr>
          <p:spPr bwMode="auto">
            <a:xfrm>
              <a:off x="7916623" y="10123541"/>
              <a:ext cx="74917" cy="55984"/>
            </a:xfrm>
            <a:custGeom>
              <a:avLst/>
              <a:gdLst>
                <a:gd name="T0" fmla="*/ 6 w 9"/>
                <a:gd name="T1" fmla="*/ 0 h 8"/>
                <a:gd name="T2" fmla="*/ 10 w 9"/>
                <a:gd name="T3" fmla="*/ 7 h 8"/>
                <a:gd name="T4" fmla="*/ 1 w 9"/>
                <a:gd name="T5" fmla="*/ 8 h 8"/>
                <a:gd name="T6" fmla="*/ 2 w 9"/>
                <a:gd name="T7" fmla="*/ 5 h 8"/>
                <a:gd name="T8" fmla="*/ 1 w 9"/>
                <a:gd name="T9" fmla="*/ 1 h 8"/>
                <a:gd name="T10" fmla="*/ 6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7" name="Freeform 3517"/>
            <p:cNvSpPr>
              <a:spLocks noChangeAspect="1"/>
            </p:cNvSpPr>
            <p:nvPr/>
          </p:nvSpPr>
          <p:spPr bwMode="auto">
            <a:xfrm>
              <a:off x="8432736" y="9763625"/>
              <a:ext cx="66595" cy="87981"/>
            </a:xfrm>
            <a:custGeom>
              <a:avLst/>
              <a:gdLst>
                <a:gd name="T0" fmla="*/ 6 w 7"/>
                <a:gd name="T1" fmla="*/ 1 h 12"/>
                <a:gd name="T2" fmla="*/ 4 w 7"/>
                <a:gd name="T3" fmla="*/ 1 h 12"/>
                <a:gd name="T4" fmla="*/ 0 w 7"/>
                <a:gd name="T5" fmla="*/ 9 h 12"/>
                <a:gd name="T6" fmla="*/ 4 w 7"/>
                <a:gd name="T7" fmla="*/ 13 h 12"/>
                <a:gd name="T8" fmla="*/ 9 w 7"/>
                <a:gd name="T9" fmla="*/ 11 h 12"/>
                <a:gd name="T10" fmla="*/ 6 w 7"/>
                <a:gd name="T11" fmla="*/ 1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8" name="Freeform 3518"/>
            <p:cNvSpPr>
              <a:spLocks noChangeAspect="1"/>
            </p:cNvSpPr>
            <p:nvPr/>
          </p:nvSpPr>
          <p:spPr bwMode="auto">
            <a:xfrm>
              <a:off x="8374463" y="9579672"/>
              <a:ext cx="133190" cy="31992"/>
            </a:xfrm>
            <a:custGeom>
              <a:avLst/>
              <a:gdLst>
                <a:gd name="T0" fmla="*/ 18 w 17"/>
                <a:gd name="T1" fmla="*/ 0 h 4"/>
                <a:gd name="T2" fmla="*/ 19 w 17"/>
                <a:gd name="T3" fmla="*/ 3 h 4"/>
                <a:gd name="T4" fmla="*/ 13 w 17"/>
                <a:gd name="T5" fmla="*/ 3 h 4"/>
                <a:gd name="T6" fmla="*/ 5 w 17"/>
                <a:gd name="T7" fmla="*/ 5 h 4"/>
                <a:gd name="T8" fmla="*/ 1 w 17"/>
                <a:gd name="T9" fmla="*/ 1 h 4"/>
                <a:gd name="T10" fmla="*/ 7 w 17"/>
                <a:gd name="T11" fmla="*/ 1 h 4"/>
                <a:gd name="T12" fmla="*/ 14 w 17"/>
                <a:gd name="T13" fmla="*/ 0 h 4"/>
                <a:gd name="T14" fmla="*/ 18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9" name="Freeform 3519"/>
            <p:cNvSpPr>
              <a:spLocks noChangeAspect="1"/>
            </p:cNvSpPr>
            <p:nvPr/>
          </p:nvSpPr>
          <p:spPr bwMode="auto">
            <a:xfrm>
              <a:off x="8524302" y="9555676"/>
              <a:ext cx="58273" cy="143965"/>
            </a:xfrm>
            <a:custGeom>
              <a:avLst/>
              <a:gdLst>
                <a:gd name="T0" fmla="*/ 1 w 7"/>
                <a:gd name="T1" fmla="*/ 1 h 19"/>
                <a:gd name="T2" fmla="*/ 3 w 7"/>
                <a:gd name="T3" fmla="*/ 6 h 19"/>
                <a:gd name="T4" fmla="*/ 6 w 7"/>
                <a:gd name="T5" fmla="*/ 7 h 19"/>
                <a:gd name="T6" fmla="*/ 4 w 7"/>
                <a:gd name="T7" fmla="*/ 16 h 19"/>
                <a:gd name="T8" fmla="*/ 1 w 7"/>
                <a:gd name="T9" fmla="*/ 19 h 19"/>
                <a:gd name="T10" fmla="*/ 4 w 7"/>
                <a:gd name="T11" fmla="*/ 22 h 19"/>
                <a:gd name="T12" fmla="*/ 5 w 7"/>
                <a:gd name="T13" fmla="*/ 18 h 19"/>
                <a:gd name="T14" fmla="*/ 9 w 7"/>
                <a:gd name="T15" fmla="*/ 8 h 19"/>
                <a:gd name="T16" fmla="*/ 9 w 7"/>
                <a:gd name="T17" fmla="*/ 6 h 19"/>
                <a:gd name="T18" fmla="*/ 5 w 7"/>
                <a:gd name="T19" fmla="*/ 4 h 19"/>
                <a:gd name="T20" fmla="*/ 1 w 7"/>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0" name="Freeform 3520"/>
            <p:cNvSpPr>
              <a:spLocks noChangeAspect="1"/>
            </p:cNvSpPr>
            <p:nvPr/>
          </p:nvSpPr>
          <p:spPr bwMode="auto">
            <a:xfrm>
              <a:off x="8599224" y="9731633"/>
              <a:ext cx="58268" cy="87981"/>
            </a:xfrm>
            <a:custGeom>
              <a:avLst/>
              <a:gdLst>
                <a:gd name="T0" fmla="*/ 0 w 7"/>
                <a:gd name="T1" fmla="*/ 1 h 12"/>
                <a:gd name="T2" fmla="*/ 6 w 7"/>
                <a:gd name="T3" fmla="*/ 6 h 12"/>
                <a:gd name="T4" fmla="*/ 8 w 7"/>
                <a:gd name="T5" fmla="*/ 13 h 12"/>
                <a:gd name="T6" fmla="*/ 9 w 7"/>
                <a:gd name="T7" fmla="*/ 12 h 12"/>
                <a:gd name="T8" fmla="*/ 8 w 7"/>
                <a:gd name="T9" fmla="*/ 5 h 12"/>
                <a:gd name="T10" fmla="*/ 4 w 7"/>
                <a:gd name="T11" fmla="*/ 0 h 12"/>
                <a:gd name="T12" fmla="*/ 0 w 7"/>
                <a:gd name="T13" fmla="*/ 1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1" name="Freeform 3156"/>
            <p:cNvSpPr>
              <a:spLocks noChangeAspect="1"/>
            </p:cNvSpPr>
            <p:nvPr/>
          </p:nvSpPr>
          <p:spPr bwMode="auto">
            <a:xfrm>
              <a:off x="14542850" y="1861531"/>
              <a:ext cx="74917" cy="71985"/>
            </a:xfrm>
            <a:custGeom>
              <a:avLst/>
              <a:gdLst>
                <a:gd name="T0" fmla="*/ 8 w 10"/>
                <a:gd name="T1" fmla="*/ 5 h 9"/>
                <a:gd name="T2" fmla="*/ 12 w 10"/>
                <a:gd name="T3" fmla="*/ 11 h 9"/>
                <a:gd name="T4" fmla="*/ 5 w 10"/>
                <a:gd name="T5" fmla="*/ 7 h 9"/>
                <a:gd name="T6" fmla="*/ 1 w 10"/>
                <a:gd name="T7" fmla="*/ 0 h 9"/>
                <a:gd name="T8" fmla="*/ 8 w 10"/>
                <a:gd name="T9" fmla="*/ 5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2" name="Freeform 3179"/>
            <p:cNvSpPr>
              <a:spLocks noChangeAspect="1"/>
            </p:cNvSpPr>
            <p:nvPr/>
          </p:nvSpPr>
          <p:spPr bwMode="auto">
            <a:xfrm>
              <a:off x="14651065" y="1853535"/>
              <a:ext cx="74922" cy="47988"/>
            </a:xfrm>
            <a:custGeom>
              <a:avLst/>
              <a:gdLst>
                <a:gd name="T0" fmla="*/ 6 w 8"/>
                <a:gd name="T1" fmla="*/ 5 h 7"/>
                <a:gd name="T2" fmla="*/ 9 w 8"/>
                <a:gd name="T3" fmla="*/ 8 h 7"/>
                <a:gd name="T4" fmla="*/ 5 w 8"/>
                <a:gd name="T5" fmla="*/ 6 h 7"/>
                <a:gd name="T6" fmla="*/ 1 w 8"/>
                <a:gd name="T7" fmla="*/ 0 h 7"/>
                <a:gd name="T8" fmla="*/ 6 w 8"/>
                <a:gd name="T9" fmla="*/ 5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3" name="Freeform 3180"/>
            <p:cNvSpPr>
              <a:spLocks noChangeAspect="1"/>
            </p:cNvSpPr>
            <p:nvPr/>
          </p:nvSpPr>
          <p:spPr bwMode="auto">
            <a:xfrm>
              <a:off x="14684362" y="1933516"/>
              <a:ext cx="49946" cy="31992"/>
            </a:xfrm>
            <a:custGeom>
              <a:avLst/>
              <a:gdLst>
                <a:gd name="T0" fmla="*/ 5 w 6"/>
                <a:gd name="T1" fmla="*/ 2 h 5"/>
                <a:gd name="T2" fmla="*/ 6 w 6"/>
                <a:gd name="T3" fmla="*/ 6 h 5"/>
                <a:gd name="T4" fmla="*/ 2 w 6"/>
                <a:gd name="T5" fmla="*/ 4 h 5"/>
                <a:gd name="T6" fmla="*/ 1 w 6"/>
                <a:gd name="T7" fmla="*/ 0 h 5"/>
                <a:gd name="T8" fmla="*/ 5 w 6"/>
                <a:gd name="T9" fmla="*/ 2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4" name="Freeform 3181"/>
            <p:cNvSpPr>
              <a:spLocks noChangeAspect="1"/>
            </p:cNvSpPr>
            <p:nvPr/>
          </p:nvSpPr>
          <p:spPr bwMode="auto">
            <a:xfrm>
              <a:off x="12212016" y="1797546"/>
              <a:ext cx="33298" cy="23997"/>
            </a:xfrm>
            <a:custGeom>
              <a:avLst/>
              <a:gdLst>
                <a:gd name="T0" fmla="*/ 4 w 4"/>
                <a:gd name="T1" fmla="*/ 3 h 3"/>
                <a:gd name="T2" fmla="*/ 5 w 4"/>
                <a:gd name="T3" fmla="*/ 4 h 3"/>
                <a:gd name="T4" fmla="*/ 3 w 4"/>
                <a:gd name="T5" fmla="*/ 3 h 3"/>
                <a:gd name="T6" fmla="*/ 0 w 4"/>
                <a:gd name="T7" fmla="*/ 0 h 3"/>
                <a:gd name="T8" fmla="*/ 4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5" name="Freeform 3182"/>
            <p:cNvSpPr>
              <a:spLocks noChangeAspect="1"/>
            </p:cNvSpPr>
            <p:nvPr/>
          </p:nvSpPr>
          <p:spPr bwMode="auto">
            <a:xfrm>
              <a:off x="12303582" y="1725566"/>
              <a:ext cx="58273" cy="47988"/>
            </a:xfrm>
            <a:custGeom>
              <a:avLst/>
              <a:gdLst>
                <a:gd name="T0" fmla="*/ 7 w 8"/>
                <a:gd name="T1" fmla="*/ 4 h 6"/>
                <a:gd name="T2" fmla="*/ 9 w 8"/>
                <a:gd name="T3" fmla="*/ 7 h 6"/>
                <a:gd name="T4" fmla="*/ 5 w 8"/>
                <a:gd name="T5" fmla="*/ 5 h 6"/>
                <a:gd name="T6" fmla="*/ 1 w 8"/>
                <a:gd name="T7" fmla="*/ 1 h 6"/>
                <a:gd name="T8" fmla="*/ 7 w 8"/>
                <a:gd name="T9" fmla="*/ 4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6" name="Freeform 3183"/>
            <p:cNvSpPr>
              <a:spLocks noChangeAspect="1"/>
            </p:cNvSpPr>
            <p:nvPr/>
          </p:nvSpPr>
          <p:spPr bwMode="auto">
            <a:xfrm>
              <a:off x="12844671" y="1645586"/>
              <a:ext cx="124863" cy="47988"/>
            </a:xfrm>
            <a:custGeom>
              <a:avLst/>
              <a:gdLst>
                <a:gd name="T0" fmla="*/ 11 w 15"/>
                <a:gd name="T1" fmla="*/ 4 h 6"/>
                <a:gd name="T2" fmla="*/ 17 w 15"/>
                <a:gd name="T3" fmla="*/ 6 h 6"/>
                <a:gd name="T4" fmla="*/ 10 w 15"/>
                <a:gd name="T5" fmla="*/ 6 h 6"/>
                <a:gd name="T6" fmla="*/ 1 w 15"/>
                <a:gd name="T7" fmla="*/ 2 h 6"/>
                <a:gd name="T8" fmla="*/ 11 w 15"/>
                <a:gd name="T9" fmla="*/ 4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7" name="Freeform 3244"/>
            <p:cNvSpPr>
              <a:spLocks noChangeAspect="1"/>
            </p:cNvSpPr>
            <p:nvPr/>
          </p:nvSpPr>
          <p:spPr bwMode="auto">
            <a:xfrm>
              <a:off x="14634416" y="2229442"/>
              <a:ext cx="41625" cy="39993"/>
            </a:xfrm>
            <a:custGeom>
              <a:avLst/>
              <a:gdLst>
                <a:gd name="T0" fmla="*/ 4 w 5"/>
                <a:gd name="T1" fmla="*/ 5 h 5"/>
                <a:gd name="T2" fmla="*/ 1 w 5"/>
                <a:gd name="T3" fmla="*/ 5 h 5"/>
                <a:gd name="T4" fmla="*/ 2 w 5"/>
                <a:gd name="T5" fmla="*/ 2 h 5"/>
                <a:gd name="T6" fmla="*/ 6 w 5"/>
                <a:gd name="T7" fmla="*/ 1 h 5"/>
                <a:gd name="T8" fmla="*/ 4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8" name="Freeform 3245"/>
            <p:cNvSpPr>
              <a:spLocks noChangeAspect="1"/>
            </p:cNvSpPr>
            <p:nvPr/>
          </p:nvSpPr>
          <p:spPr bwMode="auto">
            <a:xfrm>
              <a:off x="12919588" y="1637585"/>
              <a:ext cx="33298" cy="15996"/>
            </a:xfrm>
            <a:custGeom>
              <a:avLst/>
              <a:gdLst>
                <a:gd name="T0" fmla="*/ 4 w 4"/>
                <a:gd name="T1" fmla="*/ 1 h 3"/>
                <a:gd name="T2" fmla="*/ 5 w 4"/>
                <a:gd name="T3" fmla="*/ 3 h 3"/>
                <a:gd name="T4" fmla="*/ 3 w 4"/>
                <a:gd name="T5" fmla="*/ 3 h 3"/>
                <a:gd name="T6" fmla="*/ 1 w 4"/>
                <a:gd name="T7" fmla="*/ 1 h 3"/>
                <a:gd name="T8" fmla="*/ 4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9" name="Freeform 3246"/>
            <p:cNvSpPr>
              <a:spLocks noChangeAspect="1"/>
            </p:cNvSpPr>
            <p:nvPr/>
          </p:nvSpPr>
          <p:spPr bwMode="auto">
            <a:xfrm>
              <a:off x="12112124" y="1749558"/>
              <a:ext cx="16649" cy="15996"/>
            </a:xfrm>
            <a:custGeom>
              <a:avLst/>
              <a:gdLst>
                <a:gd name="T0" fmla="*/ 2 w 3"/>
                <a:gd name="T1" fmla="*/ 1 h 3"/>
                <a:gd name="T2" fmla="*/ 3 w 3"/>
                <a:gd name="T3" fmla="*/ 2 h 3"/>
                <a:gd name="T4" fmla="*/ 1 w 3"/>
                <a:gd name="T5" fmla="*/ 3 h 3"/>
                <a:gd name="T6" fmla="*/ 0 w 3"/>
                <a:gd name="T7" fmla="*/ 1 h 3"/>
                <a:gd name="T8" fmla="*/ 2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0" name="Freeform 3296"/>
            <p:cNvSpPr>
              <a:spLocks noChangeAspect="1"/>
            </p:cNvSpPr>
            <p:nvPr/>
          </p:nvSpPr>
          <p:spPr bwMode="auto">
            <a:xfrm>
              <a:off x="12852993" y="4620868"/>
              <a:ext cx="41625" cy="31992"/>
            </a:xfrm>
            <a:custGeom>
              <a:avLst/>
              <a:gdLst>
                <a:gd name="T0" fmla="*/ 5 w 5"/>
                <a:gd name="T1" fmla="*/ 3 h 4"/>
                <a:gd name="T2" fmla="*/ 5 w 5"/>
                <a:gd name="T3" fmla="*/ 5 h 4"/>
                <a:gd name="T4" fmla="*/ 2 w 5"/>
                <a:gd name="T5" fmla="*/ 4 h 4"/>
                <a:gd name="T6" fmla="*/ 1 w 5"/>
                <a:gd name="T7" fmla="*/ 0 h 4"/>
                <a:gd name="T8" fmla="*/ 5 w 5"/>
                <a:gd name="T9" fmla="*/ 3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1" name="Freeform 3331"/>
            <p:cNvSpPr>
              <a:spLocks noChangeAspect="1"/>
            </p:cNvSpPr>
            <p:nvPr/>
          </p:nvSpPr>
          <p:spPr bwMode="auto">
            <a:xfrm>
              <a:off x="10280754" y="4021010"/>
              <a:ext cx="33298" cy="8001"/>
            </a:xfrm>
            <a:custGeom>
              <a:avLst/>
              <a:gdLst>
                <a:gd name="T0" fmla="*/ 1 w 3"/>
                <a:gd name="T1" fmla="*/ 2 h 2"/>
                <a:gd name="T2" fmla="*/ 0 w 3"/>
                <a:gd name="T3" fmla="*/ 1 h 2"/>
                <a:gd name="T4" fmla="*/ 1 w 3"/>
                <a:gd name="T5" fmla="*/ 0 h 2"/>
                <a:gd name="T6" fmla="*/ 3 w 3"/>
                <a:gd name="T7" fmla="*/ 0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2" name="Freeform 3332"/>
            <p:cNvSpPr>
              <a:spLocks noChangeAspect="1"/>
            </p:cNvSpPr>
            <p:nvPr/>
          </p:nvSpPr>
          <p:spPr bwMode="auto">
            <a:xfrm>
              <a:off x="10239130" y="3997019"/>
              <a:ext cx="33298" cy="23992"/>
            </a:xfrm>
            <a:custGeom>
              <a:avLst/>
              <a:gdLst>
                <a:gd name="T0" fmla="*/ 3 w 3"/>
                <a:gd name="T1" fmla="*/ 3 h 3"/>
                <a:gd name="T2" fmla="*/ 1 w 3"/>
                <a:gd name="T3" fmla="*/ 3 h 3"/>
                <a:gd name="T4" fmla="*/ 1 w 3"/>
                <a:gd name="T5" fmla="*/ 1 h 3"/>
                <a:gd name="T6" fmla="*/ 4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3" name="Freeform 3601"/>
            <p:cNvSpPr>
              <a:spLocks noChangeAspect="1"/>
            </p:cNvSpPr>
            <p:nvPr/>
          </p:nvSpPr>
          <p:spPr bwMode="auto">
            <a:xfrm>
              <a:off x="10105939" y="1581601"/>
              <a:ext cx="5177780" cy="3903059"/>
            </a:xfrm>
            <a:custGeom>
              <a:avLst/>
              <a:gdLst>
                <a:gd name="T0" fmla="*/ 702 w 645"/>
                <a:gd name="T1" fmla="*/ 88 h 532"/>
                <a:gd name="T2" fmla="*/ 726 w 645"/>
                <a:gd name="T3" fmla="*/ 98 h 532"/>
                <a:gd name="T4" fmla="*/ 685 w 645"/>
                <a:gd name="T5" fmla="*/ 112 h 532"/>
                <a:gd name="T6" fmla="*/ 683 w 645"/>
                <a:gd name="T7" fmla="*/ 136 h 532"/>
                <a:gd name="T8" fmla="*/ 661 w 645"/>
                <a:gd name="T9" fmla="*/ 174 h 532"/>
                <a:gd name="T10" fmla="*/ 684 w 645"/>
                <a:gd name="T11" fmla="*/ 193 h 532"/>
                <a:gd name="T12" fmla="*/ 665 w 645"/>
                <a:gd name="T13" fmla="*/ 207 h 532"/>
                <a:gd name="T14" fmla="*/ 671 w 645"/>
                <a:gd name="T15" fmla="*/ 223 h 532"/>
                <a:gd name="T16" fmla="*/ 674 w 645"/>
                <a:gd name="T17" fmla="*/ 251 h 532"/>
                <a:gd name="T18" fmla="*/ 646 w 645"/>
                <a:gd name="T19" fmla="*/ 256 h 532"/>
                <a:gd name="T20" fmla="*/ 678 w 645"/>
                <a:gd name="T21" fmla="*/ 274 h 532"/>
                <a:gd name="T22" fmla="*/ 641 w 645"/>
                <a:gd name="T23" fmla="*/ 291 h 532"/>
                <a:gd name="T24" fmla="*/ 637 w 645"/>
                <a:gd name="T25" fmla="*/ 303 h 532"/>
                <a:gd name="T26" fmla="*/ 598 w 645"/>
                <a:gd name="T27" fmla="*/ 297 h 532"/>
                <a:gd name="T28" fmla="*/ 594 w 645"/>
                <a:gd name="T29" fmla="*/ 310 h 532"/>
                <a:gd name="T30" fmla="*/ 599 w 645"/>
                <a:gd name="T31" fmla="*/ 324 h 532"/>
                <a:gd name="T32" fmla="*/ 629 w 645"/>
                <a:gd name="T33" fmla="*/ 340 h 532"/>
                <a:gd name="T34" fmla="*/ 640 w 645"/>
                <a:gd name="T35" fmla="*/ 362 h 532"/>
                <a:gd name="T36" fmla="*/ 622 w 645"/>
                <a:gd name="T37" fmla="*/ 376 h 532"/>
                <a:gd name="T38" fmla="*/ 554 w 645"/>
                <a:gd name="T39" fmla="*/ 336 h 532"/>
                <a:gd name="T40" fmla="*/ 584 w 645"/>
                <a:gd name="T41" fmla="*/ 359 h 532"/>
                <a:gd name="T42" fmla="*/ 540 w 645"/>
                <a:gd name="T43" fmla="*/ 380 h 532"/>
                <a:gd name="T44" fmla="*/ 580 w 645"/>
                <a:gd name="T45" fmla="*/ 383 h 532"/>
                <a:gd name="T46" fmla="*/ 598 w 645"/>
                <a:gd name="T47" fmla="*/ 405 h 532"/>
                <a:gd name="T48" fmla="*/ 487 w 645"/>
                <a:gd name="T49" fmla="*/ 429 h 532"/>
                <a:gd name="T50" fmla="*/ 434 w 645"/>
                <a:gd name="T51" fmla="*/ 492 h 532"/>
                <a:gd name="T52" fmla="*/ 406 w 645"/>
                <a:gd name="T53" fmla="*/ 500 h 532"/>
                <a:gd name="T54" fmla="*/ 377 w 645"/>
                <a:gd name="T55" fmla="*/ 531 h 532"/>
                <a:gd name="T56" fmla="*/ 344 w 645"/>
                <a:gd name="T57" fmla="*/ 590 h 532"/>
                <a:gd name="T58" fmla="*/ 299 w 645"/>
                <a:gd name="T59" fmla="*/ 614 h 532"/>
                <a:gd name="T60" fmla="*/ 238 w 645"/>
                <a:gd name="T61" fmla="*/ 565 h 532"/>
                <a:gd name="T62" fmla="*/ 210 w 645"/>
                <a:gd name="T63" fmla="*/ 494 h 532"/>
                <a:gd name="T64" fmla="*/ 208 w 645"/>
                <a:gd name="T65" fmla="*/ 437 h 532"/>
                <a:gd name="T66" fmla="*/ 253 w 645"/>
                <a:gd name="T67" fmla="*/ 392 h 532"/>
                <a:gd name="T68" fmla="*/ 222 w 645"/>
                <a:gd name="T69" fmla="*/ 370 h 532"/>
                <a:gd name="T70" fmla="*/ 217 w 645"/>
                <a:gd name="T71" fmla="*/ 352 h 532"/>
                <a:gd name="T72" fmla="*/ 193 w 645"/>
                <a:gd name="T73" fmla="*/ 270 h 532"/>
                <a:gd name="T74" fmla="*/ 85 w 645"/>
                <a:gd name="T75" fmla="*/ 221 h 532"/>
                <a:gd name="T76" fmla="*/ 50 w 645"/>
                <a:gd name="T77" fmla="*/ 211 h 532"/>
                <a:gd name="T78" fmla="*/ 34 w 645"/>
                <a:gd name="T79" fmla="*/ 195 h 532"/>
                <a:gd name="T80" fmla="*/ 65 w 645"/>
                <a:gd name="T81" fmla="*/ 181 h 532"/>
                <a:gd name="T82" fmla="*/ 37 w 645"/>
                <a:gd name="T83" fmla="*/ 148 h 532"/>
                <a:gd name="T84" fmla="*/ 122 w 645"/>
                <a:gd name="T85" fmla="*/ 106 h 532"/>
                <a:gd name="T86" fmla="*/ 132 w 645"/>
                <a:gd name="T87" fmla="*/ 79 h 532"/>
                <a:gd name="T88" fmla="*/ 254 w 645"/>
                <a:gd name="T89" fmla="*/ 43 h 532"/>
                <a:gd name="T90" fmla="*/ 300 w 645"/>
                <a:gd name="T91" fmla="*/ 55 h 532"/>
                <a:gd name="T92" fmla="*/ 362 w 645"/>
                <a:gd name="T93" fmla="*/ 61 h 532"/>
                <a:gd name="T94" fmla="*/ 388 w 645"/>
                <a:gd name="T95" fmla="*/ 32 h 532"/>
                <a:gd name="T96" fmla="*/ 407 w 645"/>
                <a:gd name="T97" fmla="*/ 20 h 532"/>
                <a:gd name="T98" fmla="*/ 458 w 645"/>
                <a:gd name="T99" fmla="*/ 11 h 532"/>
                <a:gd name="T100" fmla="*/ 592 w 645"/>
                <a:gd name="T101" fmla="*/ 7 h 532"/>
                <a:gd name="T102" fmla="*/ 522 w 645"/>
                <a:gd name="T103" fmla="*/ 25 h 532"/>
                <a:gd name="T104" fmla="*/ 655 w 645"/>
                <a:gd name="T105" fmla="*/ 30 h 532"/>
                <a:gd name="T106" fmla="*/ 508 w 645"/>
                <a:gd name="T107" fmla="*/ 55 h 532"/>
                <a:gd name="T108" fmla="*/ 622 w 645"/>
                <a:gd name="T109" fmla="*/ 52 h 532"/>
                <a:gd name="T110" fmla="*/ 634 w 645"/>
                <a:gd name="T111" fmla="*/ 85 h 532"/>
                <a:gd name="T112" fmla="*/ 701 w 645"/>
                <a:gd name="T113" fmla="*/ 66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4" name="Freeform 3602"/>
            <p:cNvSpPr>
              <a:spLocks noChangeAspect="1"/>
            </p:cNvSpPr>
            <p:nvPr/>
          </p:nvSpPr>
          <p:spPr bwMode="auto">
            <a:xfrm>
              <a:off x="11404546" y="3909037"/>
              <a:ext cx="274708" cy="183958"/>
            </a:xfrm>
            <a:custGeom>
              <a:avLst/>
              <a:gdLst>
                <a:gd name="T0" fmla="*/ 7 w 35"/>
                <a:gd name="T1" fmla="*/ 0 h 25"/>
                <a:gd name="T2" fmla="*/ 23 w 35"/>
                <a:gd name="T3" fmla="*/ 4 h 25"/>
                <a:gd name="T4" fmla="*/ 34 w 35"/>
                <a:gd name="T5" fmla="*/ 11 h 25"/>
                <a:gd name="T6" fmla="*/ 41 w 35"/>
                <a:gd name="T7" fmla="*/ 14 h 25"/>
                <a:gd name="T8" fmla="*/ 36 w 35"/>
                <a:gd name="T9" fmla="*/ 25 h 25"/>
                <a:gd name="T10" fmla="*/ 18 w 35"/>
                <a:gd name="T11" fmla="*/ 29 h 25"/>
                <a:gd name="T12" fmla="*/ 10 w 35"/>
                <a:gd name="T13" fmla="*/ 26 h 25"/>
                <a:gd name="T14" fmla="*/ 18 w 35"/>
                <a:gd name="T15" fmla="*/ 22 h 25"/>
                <a:gd name="T16" fmla="*/ 2 w 35"/>
                <a:gd name="T17" fmla="*/ 19 h 25"/>
                <a:gd name="T18" fmla="*/ 4 w 35"/>
                <a:gd name="T19" fmla="*/ 14 h 25"/>
                <a:gd name="T20" fmla="*/ 4 w 35"/>
                <a:gd name="T21" fmla="*/ 10 h 25"/>
                <a:gd name="T22" fmla="*/ 8 w 35"/>
                <a:gd name="T23" fmla="*/ 10 h 25"/>
                <a:gd name="T24" fmla="*/ 4 w 35"/>
                <a:gd name="T25" fmla="*/ 5 h 25"/>
                <a:gd name="T26" fmla="*/ 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5" name="Freeform 3603"/>
            <p:cNvSpPr>
              <a:spLocks noChangeAspect="1"/>
            </p:cNvSpPr>
            <p:nvPr/>
          </p:nvSpPr>
          <p:spPr bwMode="auto">
            <a:xfrm>
              <a:off x="10388969" y="2725323"/>
              <a:ext cx="233083" cy="55989"/>
            </a:xfrm>
            <a:custGeom>
              <a:avLst/>
              <a:gdLst>
                <a:gd name="T0" fmla="*/ 6 w 29"/>
                <a:gd name="T1" fmla="*/ 1 h 7"/>
                <a:gd name="T2" fmla="*/ 1 w 29"/>
                <a:gd name="T3" fmla="*/ 4 h 7"/>
                <a:gd name="T4" fmla="*/ 12 w 29"/>
                <a:gd name="T5" fmla="*/ 6 h 7"/>
                <a:gd name="T6" fmla="*/ 25 w 29"/>
                <a:gd name="T7" fmla="*/ 8 h 7"/>
                <a:gd name="T8" fmla="*/ 35 w 29"/>
                <a:gd name="T9" fmla="*/ 9 h 7"/>
                <a:gd name="T10" fmla="*/ 35 w 29"/>
                <a:gd name="T11" fmla="*/ 6 h 7"/>
                <a:gd name="T12" fmla="*/ 24 w 29"/>
                <a:gd name="T13" fmla="*/ 1 h 7"/>
                <a:gd name="T14" fmla="*/ 13 w 29"/>
                <a:gd name="T15" fmla="*/ 3 h 7"/>
                <a:gd name="T16" fmla="*/ 6 w 29"/>
                <a:gd name="T17" fmla="*/ 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6" name="Freeform 3604"/>
            <p:cNvSpPr>
              <a:spLocks noChangeAspect="1"/>
            </p:cNvSpPr>
            <p:nvPr/>
          </p:nvSpPr>
          <p:spPr bwMode="auto">
            <a:xfrm>
              <a:off x="10189183" y="2717327"/>
              <a:ext cx="116542" cy="31992"/>
            </a:xfrm>
            <a:custGeom>
              <a:avLst/>
              <a:gdLst>
                <a:gd name="T0" fmla="*/ 9 w 14"/>
                <a:gd name="T1" fmla="*/ 1 h 4"/>
                <a:gd name="T2" fmla="*/ 16 w 14"/>
                <a:gd name="T3" fmla="*/ 3 h 4"/>
                <a:gd name="T4" fmla="*/ 16 w 14"/>
                <a:gd name="T5" fmla="*/ 5 h 4"/>
                <a:gd name="T6" fmla="*/ 5 w 14"/>
                <a:gd name="T7" fmla="*/ 5 h 4"/>
                <a:gd name="T8" fmla="*/ 1 w 14"/>
                <a:gd name="T9" fmla="*/ 3 h 4"/>
                <a:gd name="T10" fmla="*/ 9 w 14"/>
                <a:gd name="T11" fmla="*/ 1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7" name="Freeform 3606"/>
            <p:cNvSpPr>
              <a:spLocks noChangeAspect="1"/>
            </p:cNvSpPr>
            <p:nvPr/>
          </p:nvSpPr>
          <p:spPr bwMode="auto">
            <a:xfrm>
              <a:off x="11837416" y="1821543"/>
              <a:ext cx="149839" cy="79981"/>
            </a:xfrm>
            <a:custGeom>
              <a:avLst/>
              <a:gdLst>
                <a:gd name="T0" fmla="*/ 1 w 18"/>
                <a:gd name="T1" fmla="*/ 0 h 12"/>
                <a:gd name="T2" fmla="*/ 1 w 18"/>
                <a:gd name="T3" fmla="*/ 6 h 12"/>
                <a:gd name="T4" fmla="*/ 16 w 18"/>
                <a:gd name="T5" fmla="*/ 12 h 12"/>
                <a:gd name="T6" fmla="*/ 22 w 18"/>
                <a:gd name="T7" fmla="*/ 12 h 12"/>
                <a:gd name="T8" fmla="*/ 17 w 18"/>
                <a:gd name="T9" fmla="*/ 8 h 12"/>
                <a:gd name="T10" fmla="*/ 9 w 18"/>
                <a:gd name="T11" fmla="*/ 5 h 12"/>
                <a:gd name="T12" fmla="*/ 1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8" name="Freeform 3607"/>
            <p:cNvSpPr>
              <a:spLocks noChangeAspect="1"/>
            </p:cNvSpPr>
            <p:nvPr/>
          </p:nvSpPr>
          <p:spPr bwMode="auto">
            <a:xfrm>
              <a:off x="12286933" y="1797546"/>
              <a:ext cx="233083" cy="103977"/>
            </a:xfrm>
            <a:custGeom>
              <a:avLst/>
              <a:gdLst>
                <a:gd name="T0" fmla="*/ 2 w 29"/>
                <a:gd name="T1" fmla="*/ 0 h 14"/>
                <a:gd name="T2" fmla="*/ 10 w 29"/>
                <a:gd name="T3" fmla="*/ 0 h 14"/>
                <a:gd name="T4" fmla="*/ 21 w 29"/>
                <a:gd name="T5" fmla="*/ 1 h 14"/>
                <a:gd name="T6" fmla="*/ 34 w 29"/>
                <a:gd name="T7" fmla="*/ 5 h 14"/>
                <a:gd name="T8" fmla="*/ 35 w 29"/>
                <a:gd name="T9" fmla="*/ 7 h 14"/>
                <a:gd name="T10" fmla="*/ 29 w 29"/>
                <a:gd name="T11" fmla="*/ 10 h 14"/>
                <a:gd name="T12" fmla="*/ 31 w 29"/>
                <a:gd name="T13" fmla="*/ 13 h 14"/>
                <a:gd name="T14" fmla="*/ 28 w 29"/>
                <a:gd name="T15" fmla="*/ 17 h 14"/>
                <a:gd name="T16" fmla="*/ 8 w 29"/>
                <a:gd name="T17" fmla="*/ 6 h 14"/>
                <a:gd name="T18" fmla="*/ 1 w 29"/>
                <a:gd name="T19" fmla="*/ 1 h 14"/>
                <a:gd name="T20" fmla="*/ 2 w 2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4"/>
                <a:gd name="T35" fmla="*/ 29 w 2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4">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9" name="Freeform 3608"/>
            <p:cNvSpPr>
              <a:spLocks noChangeAspect="1"/>
            </p:cNvSpPr>
            <p:nvPr/>
          </p:nvSpPr>
          <p:spPr bwMode="auto">
            <a:xfrm>
              <a:off x="12228665" y="1733562"/>
              <a:ext cx="58268" cy="47988"/>
            </a:xfrm>
            <a:custGeom>
              <a:avLst/>
              <a:gdLst>
                <a:gd name="T0" fmla="*/ 1 w 7"/>
                <a:gd name="T1" fmla="*/ 0 h 6"/>
                <a:gd name="T2" fmla="*/ 1 w 7"/>
                <a:gd name="T3" fmla="*/ 5 h 6"/>
                <a:gd name="T4" fmla="*/ 8 w 7"/>
                <a:gd name="T5" fmla="*/ 5 h 6"/>
                <a:gd name="T6" fmla="*/ 1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1" y="0"/>
                  </a:moveTo>
                  <a:cubicBezTo>
                    <a:pt x="0" y="1"/>
                    <a:pt x="0" y="3"/>
                    <a:pt x="1" y="4"/>
                  </a:cubicBezTo>
                  <a:cubicBezTo>
                    <a:pt x="3" y="5"/>
                    <a:pt x="7" y="6"/>
                    <a:pt x="7" y="4"/>
                  </a:cubicBezTo>
                  <a:cubicBezTo>
                    <a:pt x="7" y="1"/>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0" name="Freeform 3609"/>
            <p:cNvSpPr>
              <a:spLocks noChangeAspect="1"/>
            </p:cNvSpPr>
            <p:nvPr/>
          </p:nvSpPr>
          <p:spPr bwMode="auto">
            <a:xfrm>
              <a:off x="12345207" y="1677578"/>
              <a:ext cx="158161" cy="103972"/>
            </a:xfrm>
            <a:custGeom>
              <a:avLst/>
              <a:gdLst>
                <a:gd name="T0" fmla="*/ 1 w 20"/>
                <a:gd name="T1" fmla="*/ 9 h 14"/>
                <a:gd name="T2" fmla="*/ 11 w 20"/>
                <a:gd name="T3" fmla="*/ 17 h 14"/>
                <a:gd name="T4" fmla="*/ 23 w 20"/>
                <a:gd name="T5" fmla="*/ 13 h 14"/>
                <a:gd name="T6" fmla="*/ 16 w 20"/>
                <a:gd name="T7" fmla="*/ 7 h 14"/>
                <a:gd name="T8" fmla="*/ 11 w 20"/>
                <a:gd name="T9" fmla="*/ 1 h 14"/>
                <a:gd name="T10" fmla="*/ 5 w 20"/>
                <a:gd name="T11" fmla="*/ 5 h 14"/>
                <a:gd name="T12" fmla="*/ 8 w 20"/>
                <a:gd name="T13" fmla="*/ 10 h 14"/>
                <a:gd name="T14" fmla="*/ 1 w 20"/>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1" name="Freeform 3613"/>
            <p:cNvSpPr>
              <a:spLocks noChangeAspect="1"/>
            </p:cNvSpPr>
            <p:nvPr/>
          </p:nvSpPr>
          <p:spPr bwMode="auto">
            <a:xfrm>
              <a:off x="14401332" y="3245200"/>
              <a:ext cx="149839" cy="79981"/>
            </a:xfrm>
            <a:custGeom>
              <a:avLst/>
              <a:gdLst>
                <a:gd name="T0" fmla="*/ 1 w 19"/>
                <a:gd name="T1" fmla="*/ 1 h 10"/>
                <a:gd name="T2" fmla="*/ 1 w 19"/>
                <a:gd name="T3" fmla="*/ 5 h 10"/>
                <a:gd name="T4" fmla="*/ 8 w 19"/>
                <a:gd name="T5" fmla="*/ 7 h 10"/>
                <a:gd name="T6" fmla="*/ 13 w 19"/>
                <a:gd name="T7" fmla="*/ 10 h 10"/>
                <a:gd name="T8" fmla="*/ 22 w 19"/>
                <a:gd name="T9" fmla="*/ 10 h 10"/>
                <a:gd name="T10" fmla="*/ 19 w 19"/>
                <a:gd name="T11" fmla="*/ 5 h 10"/>
                <a:gd name="T12" fmla="*/ 16 w 19"/>
                <a:gd name="T13" fmla="*/ 2 h 10"/>
                <a:gd name="T14" fmla="*/ 1 w 19"/>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2" name="Freeform 3614"/>
            <p:cNvSpPr>
              <a:spLocks noChangeAspect="1"/>
            </p:cNvSpPr>
            <p:nvPr/>
          </p:nvSpPr>
          <p:spPr bwMode="auto">
            <a:xfrm>
              <a:off x="14126630" y="3509134"/>
              <a:ext cx="266381" cy="111973"/>
            </a:xfrm>
            <a:custGeom>
              <a:avLst/>
              <a:gdLst>
                <a:gd name="T0" fmla="*/ 1 w 33"/>
                <a:gd name="T1" fmla="*/ 1 h 16"/>
                <a:gd name="T2" fmla="*/ 1 w 33"/>
                <a:gd name="T3" fmla="*/ 5 h 16"/>
                <a:gd name="T4" fmla="*/ 11 w 33"/>
                <a:gd name="T5" fmla="*/ 11 h 16"/>
                <a:gd name="T6" fmla="*/ 19 w 33"/>
                <a:gd name="T7" fmla="*/ 12 h 16"/>
                <a:gd name="T8" fmla="*/ 36 w 33"/>
                <a:gd name="T9" fmla="*/ 19 h 16"/>
                <a:gd name="T10" fmla="*/ 36 w 33"/>
                <a:gd name="T11" fmla="*/ 17 h 16"/>
                <a:gd name="T12" fmla="*/ 25 w 33"/>
                <a:gd name="T13" fmla="*/ 11 h 16"/>
                <a:gd name="T14" fmla="*/ 28 w 33"/>
                <a:gd name="T15" fmla="*/ 10 h 16"/>
                <a:gd name="T16" fmla="*/ 39 w 33"/>
                <a:gd name="T17" fmla="*/ 13 h 16"/>
                <a:gd name="T18" fmla="*/ 38 w 33"/>
                <a:gd name="T19" fmla="*/ 10 h 16"/>
                <a:gd name="T20" fmla="*/ 22 w 33"/>
                <a:gd name="T21" fmla="*/ 4 h 16"/>
                <a:gd name="T22" fmla="*/ 11 w 33"/>
                <a:gd name="T23" fmla="*/ 1 h 16"/>
                <a:gd name="T24" fmla="*/ 1 w 33"/>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6"/>
                <a:gd name="T41" fmla="*/ 33 w 3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6">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3" name="Freeform 3615"/>
            <p:cNvSpPr>
              <a:spLocks noChangeAspect="1"/>
            </p:cNvSpPr>
            <p:nvPr/>
          </p:nvSpPr>
          <p:spPr bwMode="auto">
            <a:xfrm>
              <a:off x="14043386" y="3429153"/>
              <a:ext cx="258054" cy="39993"/>
            </a:xfrm>
            <a:custGeom>
              <a:avLst/>
              <a:gdLst>
                <a:gd name="T0" fmla="*/ 5 w 32"/>
                <a:gd name="T1" fmla="*/ 1 h 6"/>
                <a:gd name="T2" fmla="*/ 1 w 32"/>
                <a:gd name="T3" fmla="*/ 5 h 6"/>
                <a:gd name="T4" fmla="*/ 14 w 32"/>
                <a:gd name="T5" fmla="*/ 7 h 6"/>
                <a:gd name="T6" fmla="*/ 31 w 32"/>
                <a:gd name="T7" fmla="*/ 7 h 6"/>
                <a:gd name="T8" fmla="*/ 37 w 32"/>
                <a:gd name="T9" fmla="*/ 6 h 6"/>
                <a:gd name="T10" fmla="*/ 30 w 32"/>
                <a:gd name="T11" fmla="*/ 5 h 6"/>
                <a:gd name="T12" fmla="*/ 14 w 32"/>
                <a:gd name="T13" fmla="*/ 4 h 6"/>
                <a:gd name="T14" fmla="*/ 13 w 32"/>
                <a:gd name="T15" fmla="*/ 2 h 6"/>
                <a:gd name="T16" fmla="*/ 28 w 32"/>
                <a:gd name="T17" fmla="*/ 4 h 6"/>
                <a:gd name="T18" fmla="*/ 28 w 32"/>
                <a:gd name="T19" fmla="*/ 1 h 6"/>
                <a:gd name="T20" fmla="*/ 14 w 32"/>
                <a:gd name="T21" fmla="*/ 0 h 6"/>
                <a:gd name="T22" fmla="*/ 5 w 3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6"/>
                <a:gd name="T38" fmla="*/ 32 w 3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6">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4" name="Freeform 3616"/>
            <p:cNvSpPr>
              <a:spLocks noChangeAspect="1"/>
            </p:cNvSpPr>
            <p:nvPr/>
          </p:nvSpPr>
          <p:spPr bwMode="auto">
            <a:xfrm>
              <a:off x="14134951" y="3477141"/>
              <a:ext cx="241410" cy="55989"/>
            </a:xfrm>
            <a:custGeom>
              <a:avLst/>
              <a:gdLst>
                <a:gd name="T0" fmla="*/ 1 w 31"/>
                <a:gd name="T1" fmla="*/ 1 h 8"/>
                <a:gd name="T2" fmla="*/ 2 w 31"/>
                <a:gd name="T3" fmla="*/ 4 h 8"/>
                <a:gd name="T4" fmla="*/ 19 w 31"/>
                <a:gd name="T5" fmla="*/ 4 h 8"/>
                <a:gd name="T6" fmla="*/ 27 w 31"/>
                <a:gd name="T7" fmla="*/ 9 h 8"/>
                <a:gd name="T8" fmla="*/ 36 w 31"/>
                <a:gd name="T9" fmla="*/ 9 h 8"/>
                <a:gd name="T10" fmla="*/ 33 w 31"/>
                <a:gd name="T11" fmla="*/ 6 h 8"/>
                <a:gd name="T12" fmla="*/ 35 w 31"/>
                <a:gd name="T13" fmla="*/ 3 h 8"/>
                <a:gd name="T14" fmla="*/ 30 w 31"/>
                <a:gd name="T15" fmla="*/ 0 h 8"/>
                <a:gd name="T16" fmla="*/ 18 w 31"/>
                <a:gd name="T17" fmla="*/ 1 h 8"/>
                <a:gd name="T18" fmla="*/ 1 w 31"/>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5" name="Freeform 3617"/>
            <p:cNvSpPr>
              <a:spLocks noChangeAspect="1"/>
            </p:cNvSpPr>
            <p:nvPr/>
          </p:nvSpPr>
          <p:spPr bwMode="auto">
            <a:xfrm>
              <a:off x="13801975" y="3797064"/>
              <a:ext cx="274708" cy="95977"/>
            </a:xfrm>
            <a:custGeom>
              <a:avLst/>
              <a:gdLst>
                <a:gd name="T0" fmla="*/ 6 w 33"/>
                <a:gd name="T1" fmla="*/ 10 h 13"/>
                <a:gd name="T2" fmla="*/ 13 w 33"/>
                <a:gd name="T3" fmla="*/ 5 h 13"/>
                <a:gd name="T4" fmla="*/ 22 w 33"/>
                <a:gd name="T5" fmla="*/ 3 h 13"/>
                <a:gd name="T6" fmla="*/ 29 w 33"/>
                <a:gd name="T7" fmla="*/ 0 h 13"/>
                <a:gd name="T8" fmla="*/ 36 w 33"/>
                <a:gd name="T9" fmla="*/ 2 h 13"/>
                <a:gd name="T10" fmla="*/ 34 w 33"/>
                <a:gd name="T11" fmla="*/ 6 h 13"/>
                <a:gd name="T12" fmla="*/ 39 w 33"/>
                <a:gd name="T13" fmla="*/ 10 h 13"/>
                <a:gd name="T14" fmla="*/ 25 w 33"/>
                <a:gd name="T15" fmla="*/ 13 h 13"/>
                <a:gd name="T16" fmla="*/ 22 w 33"/>
                <a:gd name="T17" fmla="*/ 12 h 13"/>
                <a:gd name="T18" fmla="*/ 15 w 33"/>
                <a:gd name="T19" fmla="*/ 14 h 13"/>
                <a:gd name="T20" fmla="*/ 8 w 33"/>
                <a:gd name="T21" fmla="*/ 15 h 13"/>
                <a:gd name="T22" fmla="*/ 1 w 33"/>
                <a:gd name="T23" fmla="*/ 14 h 13"/>
                <a:gd name="T24" fmla="*/ 2 w 33"/>
                <a:gd name="T25" fmla="*/ 12 h 13"/>
                <a:gd name="T26" fmla="*/ 6 w 33"/>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6" name="Freeform 3646"/>
            <p:cNvSpPr>
              <a:spLocks noChangeAspect="1"/>
            </p:cNvSpPr>
            <p:nvPr/>
          </p:nvSpPr>
          <p:spPr bwMode="auto">
            <a:xfrm>
              <a:off x="10522159" y="18265578"/>
              <a:ext cx="166488" cy="111973"/>
            </a:xfrm>
            <a:custGeom>
              <a:avLst/>
              <a:gdLst>
                <a:gd name="T0" fmla="*/ 7 w 20"/>
                <a:gd name="T1" fmla="*/ 18 h 16"/>
                <a:gd name="T2" fmla="*/ 23 w 20"/>
                <a:gd name="T3" fmla="*/ 2 h 16"/>
                <a:gd name="T4" fmla="*/ 20 w 20"/>
                <a:gd name="T5" fmla="*/ 0 h 16"/>
                <a:gd name="T6" fmla="*/ 13 w 20"/>
                <a:gd name="T7" fmla="*/ 2 h 16"/>
                <a:gd name="T8" fmla="*/ 7 w 20"/>
                <a:gd name="T9" fmla="*/ 1 h 16"/>
                <a:gd name="T10" fmla="*/ 7 w 20"/>
                <a:gd name="T11" fmla="*/ 4 h 16"/>
                <a:gd name="T12" fmla="*/ 5 w 20"/>
                <a:gd name="T13" fmla="*/ 6 h 16"/>
                <a:gd name="T14" fmla="*/ 11 w 20"/>
                <a:gd name="T15" fmla="*/ 7 h 16"/>
                <a:gd name="T16" fmla="*/ 6 w 20"/>
                <a:gd name="T17" fmla="*/ 12 h 16"/>
                <a:gd name="T18" fmla="*/ 0 w 20"/>
                <a:gd name="T19" fmla="*/ 15 h 16"/>
                <a:gd name="T20" fmla="*/ 7 w 20"/>
                <a:gd name="T21" fmla="*/ 1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7" name="Freeform 3647"/>
            <p:cNvSpPr>
              <a:spLocks noChangeAspect="1"/>
            </p:cNvSpPr>
            <p:nvPr/>
          </p:nvSpPr>
          <p:spPr bwMode="auto">
            <a:xfrm>
              <a:off x="10655350" y="18265578"/>
              <a:ext cx="183137" cy="127969"/>
            </a:xfrm>
            <a:custGeom>
              <a:avLst/>
              <a:gdLst>
                <a:gd name="T0" fmla="*/ 1 w 23"/>
                <a:gd name="T1" fmla="*/ 11 h 17"/>
                <a:gd name="T2" fmla="*/ 22 w 23"/>
                <a:gd name="T3" fmla="*/ 1 h 17"/>
                <a:gd name="T4" fmla="*/ 28 w 23"/>
                <a:gd name="T5" fmla="*/ 5 h 17"/>
                <a:gd name="T6" fmla="*/ 23 w 23"/>
                <a:gd name="T7" fmla="*/ 9 h 17"/>
                <a:gd name="T8" fmla="*/ 18 w 23"/>
                <a:gd name="T9" fmla="*/ 10 h 17"/>
                <a:gd name="T10" fmla="*/ 12 w 23"/>
                <a:gd name="T11" fmla="*/ 14 h 17"/>
                <a:gd name="T12" fmla="*/ 7 w 23"/>
                <a:gd name="T13" fmla="*/ 15 h 17"/>
                <a:gd name="T14" fmla="*/ 7 w 23"/>
                <a:gd name="T15" fmla="*/ 19 h 17"/>
                <a:gd name="T16" fmla="*/ 1 w 23"/>
                <a:gd name="T17" fmla="*/ 20 h 17"/>
                <a:gd name="T18" fmla="*/ 1 w 23"/>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8" name="Freeform 3651"/>
            <p:cNvSpPr>
              <a:spLocks noChangeAspect="1"/>
            </p:cNvSpPr>
            <p:nvPr/>
          </p:nvSpPr>
          <p:spPr bwMode="auto">
            <a:xfrm>
              <a:off x="7616945" y="11227275"/>
              <a:ext cx="24971" cy="15996"/>
            </a:xfrm>
            <a:custGeom>
              <a:avLst/>
              <a:gdLst>
                <a:gd name="T0" fmla="*/ 2 w 3"/>
                <a:gd name="T1" fmla="*/ 2 h 3"/>
                <a:gd name="T2" fmla="*/ 3 w 3"/>
                <a:gd name="T3" fmla="*/ 3 h 3"/>
                <a:gd name="T4" fmla="*/ 1 w 3"/>
                <a:gd name="T5" fmla="*/ 2 h 3"/>
                <a:gd name="T6" fmla="*/ 1 w 3"/>
                <a:gd name="T7" fmla="*/ 1 h 3"/>
                <a:gd name="T8" fmla="*/ 2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9" name="Freeform 2509"/>
            <p:cNvSpPr>
              <a:spLocks noChangeAspect="1"/>
            </p:cNvSpPr>
            <p:nvPr/>
          </p:nvSpPr>
          <p:spPr bwMode="auto">
            <a:xfrm>
              <a:off x="30700518" y="12490970"/>
              <a:ext cx="1015577" cy="943772"/>
            </a:xfrm>
            <a:custGeom>
              <a:avLst/>
              <a:gdLst>
                <a:gd name="T0" fmla="*/ 141 w 127"/>
                <a:gd name="T1" fmla="*/ 146 h 128"/>
                <a:gd name="T2" fmla="*/ 121 w 127"/>
                <a:gd name="T3" fmla="*/ 138 h 128"/>
                <a:gd name="T4" fmla="*/ 121 w 127"/>
                <a:gd name="T5" fmla="*/ 130 h 128"/>
                <a:gd name="T6" fmla="*/ 115 w 127"/>
                <a:gd name="T7" fmla="*/ 120 h 128"/>
                <a:gd name="T8" fmla="*/ 117 w 127"/>
                <a:gd name="T9" fmla="*/ 113 h 128"/>
                <a:gd name="T10" fmla="*/ 111 w 127"/>
                <a:gd name="T11" fmla="*/ 100 h 128"/>
                <a:gd name="T12" fmla="*/ 101 w 127"/>
                <a:gd name="T13" fmla="*/ 84 h 128"/>
                <a:gd name="T14" fmla="*/ 73 w 127"/>
                <a:gd name="T15" fmla="*/ 72 h 128"/>
                <a:gd name="T16" fmla="*/ 56 w 127"/>
                <a:gd name="T17" fmla="*/ 67 h 128"/>
                <a:gd name="T18" fmla="*/ 51 w 127"/>
                <a:gd name="T19" fmla="*/ 64 h 128"/>
                <a:gd name="T20" fmla="*/ 42 w 127"/>
                <a:gd name="T21" fmla="*/ 54 h 128"/>
                <a:gd name="T22" fmla="*/ 42 w 127"/>
                <a:gd name="T23" fmla="*/ 46 h 128"/>
                <a:gd name="T24" fmla="*/ 37 w 127"/>
                <a:gd name="T25" fmla="*/ 60 h 128"/>
                <a:gd name="T26" fmla="*/ 29 w 127"/>
                <a:gd name="T27" fmla="*/ 64 h 128"/>
                <a:gd name="T28" fmla="*/ 29 w 127"/>
                <a:gd name="T29" fmla="*/ 57 h 128"/>
                <a:gd name="T30" fmla="*/ 16 w 127"/>
                <a:gd name="T31" fmla="*/ 45 h 128"/>
                <a:gd name="T32" fmla="*/ 30 w 127"/>
                <a:gd name="T33" fmla="*/ 42 h 128"/>
                <a:gd name="T34" fmla="*/ 38 w 127"/>
                <a:gd name="T35" fmla="*/ 41 h 128"/>
                <a:gd name="T36" fmla="*/ 44 w 127"/>
                <a:gd name="T37" fmla="*/ 31 h 128"/>
                <a:gd name="T38" fmla="*/ 20 w 127"/>
                <a:gd name="T39" fmla="*/ 34 h 128"/>
                <a:gd name="T40" fmla="*/ 11 w 127"/>
                <a:gd name="T41" fmla="*/ 20 h 128"/>
                <a:gd name="T42" fmla="*/ 5 w 127"/>
                <a:gd name="T43" fmla="*/ 14 h 128"/>
                <a:gd name="T44" fmla="*/ 19 w 127"/>
                <a:gd name="T45" fmla="*/ 4 h 128"/>
                <a:gd name="T46" fmla="*/ 39 w 127"/>
                <a:gd name="T47" fmla="*/ 7 h 128"/>
                <a:gd name="T48" fmla="*/ 51 w 127"/>
                <a:gd name="T49" fmla="*/ 17 h 128"/>
                <a:gd name="T50" fmla="*/ 54 w 127"/>
                <a:gd name="T51" fmla="*/ 45 h 128"/>
                <a:gd name="T52" fmla="*/ 56 w 127"/>
                <a:gd name="T53" fmla="*/ 41 h 128"/>
                <a:gd name="T54" fmla="*/ 66 w 127"/>
                <a:gd name="T55" fmla="*/ 54 h 128"/>
                <a:gd name="T56" fmla="*/ 81 w 127"/>
                <a:gd name="T57" fmla="*/ 34 h 128"/>
                <a:gd name="T58" fmla="*/ 95 w 127"/>
                <a:gd name="T59" fmla="*/ 25 h 128"/>
                <a:gd name="T60" fmla="*/ 113 w 127"/>
                <a:gd name="T61" fmla="*/ 22 h 128"/>
                <a:gd name="T62" fmla="*/ 139 w 127"/>
                <a:gd name="T63" fmla="*/ 36 h 128"/>
                <a:gd name="T64" fmla="*/ 152 w 127"/>
                <a:gd name="T65" fmla="*/ 105 h 128"/>
                <a:gd name="T66" fmla="*/ 151 w 127"/>
                <a:gd name="T67" fmla="*/ 115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0" name="Freeform 2510"/>
            <p:cNvSpPr>
              <a:spLocks noChangeAspect="1"/>
            </p:cNvSpPr>
            <p:nvPr/>
          </p:nvSpPr>
          <p:spPr bwMode="auto">
            <a:xfrm>
              <a:off x="29901375" y="13418747"/>
              <a:ext cx="183137" cy="159961"/>
            </a:xfrm>
            <a:custGeom>
              <a:avLst/>
              <a:gdLst>
                <a:gd name="T0" fmla="*/ 23 w 23"/>
                <a:gd name="T1" fmla="*/ 0 h 23"/>
                <a:gd name="T2" fmla="*/ 19 w 23"/>
                <a:gd name="T3" fmla="*/ 5 h 23"/>
                <a:gd name="T4" fmla="*/ 11 w 23"/>
                <a:gd name="T5" fmla="*/ 7 h 23"/>
                <a:gd name="T6" fmla="*/ 5 w 23"/>
                <a:gd name="T7" fmla="*/ 12 h 23"/>
                <a:gd name="T8" fmla="*/ 4 w 23"/>
                <a:gd name="T9" fmla="*/ 20 h 23"/>
                <a:gd name="T10" fmla="*/ 0 w 23"/>
                <a:gd name="T11" fmla="*/ 25 h 23"/>
                <a:gd name="T12" fmla="*/ 4 w 23"/>
                <a:gd name="T13" fmla="*/ 26 h 23"/>
                <a:gd name="T14" fmla="*/ 13 w 23"/>
                <a:gd name="T15" fmla="*/ 22 h 23"/>
                <a:gd name="T16" fmla="*/ 16 w 23"/>
                <a:gd name="T17" fmla="*/ 21 h 23"/>
                <a:gd name="T18" fmla="*/ 23 w 23"/>
                <a:gd name="T19" fmla="*/ 14 h 23"/>
                <a:gd name="T20" fmla="*/ 27 w 23"/>
                <a:gd name="T21" fmla="*/ 9 h 23"/>
                <a:gd name="T22" fmla="*/ 27 w 23"/>
                <a:gd name="T23" fmla="*/ 4 h 23"/>
                <a:gd name="T24" fmla="*/ 23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1" name="Freeform 2512"/>
            <p:cNvSpPr>
              <a:spLocks noChangeAspect="1"/>
            </p:cNvSpPr>
            <p:nvPr/>
          </p:nvSpPr>
          <p:spPr bwMode="auto">
            <a:xfrm>
              <a:off x="20461500" y="15258303"/>
              <a:ext cx="141518" cy="175958"/>
            </a:xfrm>
            <a:custGeom>
              <a:avLst/>
              <a:gdLst>
                <a:gd name="T0" fmla="*/ 22 w 18"/>
                <a:gd name="T1" fmla="*/ 19 h 24"/>
                <a:gd name="T2" fmla="*/ 22 w 18"/>
                <a:gd name="T3" fmla="*/ 13 h 24"/>
                <a:gd name="T4" fmla="*/ 22 w 18"/>
                <a:gd name="T5" fmla="*/ 6 h 24"/>
                <a:gd name="T6" fmla="*/ 11 w 18"/>
                <a:gd name="T7" fmla="*/ 0 h 24"/>
                <a:gd name="T8" fmla="*/ 5 w 18"/>
                <a:gd name="T9" fmla="*/ 5 h 24"/>
                <a:gd name="T10" fmla="*/ 1 w 18"/>
                <a:gd name="T11" fmla="*/ 12 h 24"/>
                <a:gd name="T12" fmla="*/ 1 w 18"/>
                <a:gd name="T13" fmla="*/ 21 h 24"/>
                <a:gd name="T14" fmla="*/ 9 w 18"/>
                <a:gd name="T15" fmla="*/ 27 h 24"/>
                <a:gd name="T16" fmla="*/ 16 w 18"/>
                <a:gd name="T17" fmla="*/ 29 h 24"/>
                <a:gd name="T18" fmla="*/ 20 w 18"/>
                <a:gd name="T19" fmla="*/ 27 h 24"/>
                <a:gd name="T20" fmla="*/ 22 w 18"/>
                <a:gd name="T21" fmla="*/ 1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2" name="Freeform 2513"/>
            <p:cNvSpPr>
              <a:spLocks noChangeAspect="1"/>
            </p:cNvSpPr>
            <p:nvPr/>
          </p:nvSpPr>
          <p:spPr bwMode="auto">
            <a:xfrm>
              <a:off x="18555213" y="14282538"/>
              <a:ext cx="1373524" cy="1335675"/>
            </a:xfrm>
            <a:custGeom>
              <a:avLst/>
              <a:gdLst>
                <a:gd name="T0" fmla="*/ 205 w 171"/>
                <a:gd name="T1" fmla="*/ 18 h 182"/>
                <a:gd name="T2" fmla="*/ 199 w 171"/>
                <a:gd name="T3" fmla="*/ 17 h 182"/>
                <a:gd name="T4" fmla="*/ 195 w 171"/>
                <a:gd name="T5" fmla="*/ 20 h 182"/>
                <a:gd name="T6" fmla="*/ 191 w 171"/>
                <a:gd name="T7" fmla="*/ 18 h 182"/>
                <a:gd name="T8" fmla="*/ 183 w 171"/>
                <a:gd name="T9" fmla="*/ 28 h 182"/>
                <a:gd name="T10" fmla="*/ 177 w 171"/>
                <a:gd name="T11" fmla="*/ 28 h 182"/>
                <a:gd name="T12" fmla="*/ 171 w 171"/>
                <a:gd name="T13" fmla="*/ 20 h 182"/>
                <a:gd name="T14" fmla="*/ 162 w 171"/>
                <a:gd name="T15" fmla="*/ 22 h 182"/>
                <a:gd name="T16" fmla="*/ 147 w 171"/>
                <a:gd name="T17" fmla="*/ 25 h 182"/>
                <a:gd name="T18" fmla="*/ 141 w 171"/>
                <a:gd name="T19" fmla="*/ 25 h 182"/>
                <a:gd name="T20" fmla="*/ 141 w 171"/>
                <a:gd name="T21" fmla="*/ 90 h 182"/>
                <a:gd name="T22" fmla="*/ 125 w 171"/>
                <a:gd name="T23" fmla="*/ 90 h 182"/>
                <a:gd name="T24" fmla="*/ 125 w 171"/>
                <a:gd name="T25" fmla="*/ 141 h 182"/>
                <a:gd name="T26" fmla="*/ 123 w 171"/>
                <a:gd name="T27" fmla="*/ 208 h 182"/>
                <a:gd name="T28" fmla="*/ 120 w 171"/>
                <a:gd name="T29" fmla="*/ 212 h 182"/>
                <a:gd name="T30" fmla="*/ 115 w 171"/>
                <a:gd name="T31" fmla="*/ 214 h 182"/>
                <a:gd name="T32" fmla="*/ 111 w 171"/>
                <a:gd name="T33" fmla="*/ 218 h 182"/>
                <a:gd name="T34" fmla="*/ 104 w 171"/>
                <a:gd name="T35" fmla="*/ 215 h 182"/>
                <a:gd name="T36" fmla="*/ 95 w 171"/>
                <a:gd name="T37" fmla="*/ 218 h 182"/>
                <a:gd name="T38" fmla="*/ 86 w 171"/>
                <a:gd name="T39" fmla="*/ 214 h 182"/>
                <a:gd name="T40" fmla="*/ 84 w 171"/>
                <a:gd name="T41" fmla="*/ 207 h 182"/>
                <a:gd name="T42" fmla="*/ 79 w 171"/>
                <a:gd name="T43" fmla="*/ 201 h 182"/>
                <a:gd name="T44" fmla="*/ 76 w 171"/>
                <a:gd name="T45" fmla="*/ 203 h 182"/>
                <a:gd name="T46" fmla="*/ 76 w 171"/>
                <a:gd name="T47" fmla="*/ 211 h 182"/>
                <a:gd name="T48" fmla="*/ 71 w 171"/>
                <a:gd name="T49" fmla="*/ 211 h 182"/>
                <a:gd name="T50" fmla="*/ 60 w 171"/>
                <a:gd name="T51" fmla="*/ 202 h 182"/>
                <a:gd name="T52" fmla="*/ 53 w 171"/>
                <a:gd name="T53" fmla="*/ 185 h 182"/>
                <a:gd name="T54" fmla="*/ 53 w 171"/>
                <a:gd name="T55" fmla="*/ 176 h 182"/>
                <a:gd name="T56" fmla="*/ 48 w 171"/>
                <a:gd name="T57" fmla="*/ 168 h 182"/>
                <a:gd name="T58" fmla="*/ 49 w 171"/>
                <a:gd name="T59" fmla="*/ 162 h 182"/>
                <a:gd name="T60" fmla="*/ 47 w 171"/>
                <a:gd name="T61" fmla="*/ 156 h 182"/>
                <a:gd name="T62" fmla="*/ 47 w 171"/>
                <a:gd name="T63" fmla="*/ 148 h 182"/>
                <a:gd name="T64" fmla="*/ 44 w 171"/>
                <a:gd name="T65" fmla="*/ 137 h 182"/>
                <a:gd name="T66" fmla="*/ 42 w 171"/>
                <a:gd name="T67" fmla="*/ 124 h 182"/>
                <a:gd name="T68" fmla="*/ 42 w 171"/>
                <a:gd name="T69" fmla="*/ 111 h 182"/>
                <a:gd name="T70" fmla="*/ 44 w 171"/>
                <a:gd name="T71" fmla="*/ 102 h 182"/>
                <a:gd name="T72" fmla="*/ 31 w 171"/>
                <a:gd name="T73" fmla="*/ 85 h 182"/>
                <a:gd name="T74" fmla="*/ 24 w 171"/>
                <a:gd name="T75" fmla="*/ 71 h 182"/>
                <a:gd name="T76" fmla="*/ 24 w 171"/>
                <a:gd name="T77" fmla="*/ 59 h 182"/>
                <a:gd name="T78" fmla="*/ 16 w 171"/>
                <a:gd name="T79" fmla="*/ 49 h 182"/>
                <a:gd name="T80" fmla="*/ 12 w 171"/>
                <a:gd name="T81" fmla="*/ 37 h 182"/>
                <a:gd name="T82" fmla="*/ 1 w 171"/>
                <a:gd name="T83" fmla="*/ 23 h 182"/>
                <a:gd name="T84" fmla="*/ 0 w 171"/>
                <a:gd name="T85" fmla="*/ 12 h 182"/>
                <a:gd name="T86" fmla="*/ 2 w 171"/>
                <a:gd name="T87" fmla="*/ 5 h 182"/>
                <a:gd name="T88" fmla="*/ 11 w 171"/>
                <a:gd name="T89" fmla="*/ 5 h 182"/>
                <a:gd name="T90" fmla="*/ 20 w 171"/>
                <a:gd name="T91" fmla="*/ 0 h 182"/>
                <a:gd name="T92" fmla="*/ 29 w 171"/>
                <a:gd name="T93" fmla="*/ 2 h 182"/>
                <a:gd name="T94" fmla="*/ 36 w 171"/>
                <a:gd name="T95" fmla="*/ 7 h 182"/>
                <a:gd name="T96" fmla="*/ 102 w 171"/>
                <a:gd name="T97" fmla="*/ 7 h 182"/>
                <a:gd name="T98" fmla="*/ 109 w 171"/>
                <a:gd name="T99" fmla="*/ 14 h 182"/>
                <a:gd name="T100" fmla="*/ 119 w 171"/>
                <a:gd name="T101" fmla="*/ 17 h 182"/>
                <a:gd name="T102" fmla="*/ 133 w 171"/>
                <a:gd name="T103" fmla="*/ 19 h 182"/>
                <a:gd name="T104" fmla="*/ 141 w 171"/>
                <a:gd name="T105" fmla="*/ 17 h 182"/>
                <a:gd name="T106" fmla="*/ 151 w 171"/>
                <a:gd name="T107" fmla="*/ 19 h 182"/>
                <a:gd name="T108" fmla="*/ 180 w 171"/>
                <a:gd name="T109" fmla="*/ 13 h 182"/>
                <a:gd name="T110" fmla="*/ 193 w 171"/>
                <a:gd name="T111" fmla="*/ 10 h 182"/>
                <a:gd name="T112" fmla="*/ 199 w 171"/>
                <a:gd name="T113" fmla="*/ 11 h 182"/>
                <a:gd name="T114" fmla="*/ 205 w 171"/>
                <a:gd name="T115" fmla="*/ 18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3" name="Freeform 2514"/>
            <p:cNvSpPr>
              <a:spLocks noChangeAspect="1"/>
            </p:cNvSpPr>
            <p:nvPr/>
          </p:nvSpPr>
          <p:spPr bwMode="auto">
            <a:xfrm>
              <a:off x="19395976" y="14386511"/>
              <a:ext cx="932333" cy="991761"/>
            </a:xfrm>
            <a:custGeom>
              <a:avLst/>
              <a:gdLst>
                <a:gd name="T0" fmla="*/ 139 w 116"/>
                <a:gd name="T1" fmla="*/ 76 h 135"/>
                <a:gd name="T2" fmla="*/ 137 w 116"/>
                <a:gd name="T3" fmla="*/ 73 h 135"/>
                <a:gd name="T4" fmla="*/ 137 w 116"/>
                <a:gd name="T5" fmla="*/ 70 h 135"/>
                <a:gd name="T6" fmla="*/ 128 w 116"/>
                <a:gd name="T7" fmla="*/ 66 h 135"/>
                <a:gd name="T8" fmla="*/ 121 w 116"/>
                <a:gd name="T9" fmla="*/ 65 h 135"/>
                <a:gd name="T10" fmla="*/ 116 w 116"/>
                <a:gd name="T11" fmla="*/ 58 h 135"/>
                <a:gd name="T12" fmla="*/ 116 w 116"/>
                <a:gd name="T13" fmla="*/ 47 h 135"/>
                <a:gd name="T14" fmla="*/ 111 w 116"/>
                <a:gd name="T15" fmla="*/ 47 h 135"/>
                <a:gd name="T16" fmla="*/ 111 w 116"/>
                <a:gd name="T17" fmla="*/ 40 h 135"/>
                <a:gd name="T18" fmla="*/ 99 w 116"/>
                <a:gd name="T19" fmla="*/ 32 h 135"/>
                <a:gd name="T20" fmla="*/ 93 w 116"/>
                <a:gd name="T21" fmla="*/ 30 h 135"/>
                <a:gd name="T22" fmla="*/ 90 w 116"/>
                <a:gd name="T23" fmla="*/ 18 h 135"/>
                <a:gd name="T24" fmla="*/ 85 w 116"/>
                <a:gd name="T25" fmla="*/ 11 h 135"/>
                <a:gd name="T26" fmla="*/ 80 w 116"/>
                <a:gd name="T27" fmla="*/ 1 h 135"/>
                <a:gd name="T28" fmla="*/ 74 w 116"/>
                <a:gd name="T29" fmla="*/ 0 h 135"/>
                <a:gd name="T30" fmla="*/ 71 w 116"/>
                <a:gd name="T31" fmla="*/ 4 h 135"/>
                <a:gd name="T32" fmla="*/ 66 w 116"/>
                <a:gd name="T33" fmla="*/ 1 h 135"/>
                <a:gd name="T34" fmla="*/ 59 w 116"/>
                <a:gd name="T35" fmla="*/ 11 h 135"/>
                <a:gd name="T36" fmla="*/ 53 w 116"/>
                <a:gd name="T37" fmla="*/ 11 h 135"/>
                <a:gd name="T38" fmla="*/ 47 w 116"/>
                <a:gd name="T39" fmla="*/ 4 h 135"/>
                <a:gd name="T40" fmla="*/ 37 w 116"/>
                <a:gd name="T41" fmla="*/ 5 h 135"/>
                <a:gd name="T42" fmla="*/ 23 w 116"/>
                <a:gd name="T43" fmla="*/ 8 h 135"/>
                <a:gd name="T44" fmla="*/ 17 w 116"/>
                <a:gd name="T45" fmla="*/ 8 h 135"/>
                <a:gd name="T46" fmla="*/ 17 w 116"/>
                <a:gd name="T47" fmla="*/ 73 h 135"/>
                <a:gd name="T48" fmla="*/ 0 w 116"/>
                <a:gd name="T49" fmla="*/ 73 h 135"/>
                <a:gd name="T50" fmla="*/ 0 w 116"/>
                <a:gd name="T51" fmla="*/ 124 h 135"/>
                <a:gd name="T52" fmla="*/ 5 w 116"/>
                <a:gd name="T53" fmla="*/ 128 h 135"/>
                <a:gd name="T54" fmla="*/ 7 w 116"/>
                <a:gd name="T55" fmla="*/ 139 h 135"/>
                <a:gd name="T56" fmla="*/ 11 w 116"/>
                <a:gd name="T57" fmla="*/ 145 h 135"/>
                <a:gd name="T58" fmla="*/ 6 w 116"/>
                <a:gd name="T59" fmla="*/ 155 h 135"/>
                <a:gd name="T60" fmla="*/ 8 w 116"/>
                <a:gd name="T61" fmla="*/ 161 h 135"/>
                <a:gd name="T62" fmla="*/ 14 w 116"/>
                <a:gd name="T63" fmla="*/ 158 h 135"/>
                <a:gd name="T64" fmla="*/ 25 w 116"/>
                <a:gd name="T65" fmla="*/ 160 h 135"/>
                <a:gd name="T66" fmla="*/ 26 w 116"/>
                <a:gd name="T67" fmla="*/ 156 h 135"/>
                <a:gd name="T68" fmla="*/ 35 w 116"/>
                <a:gd name="T69" fmla="*/ 150 h 135"/>
                <a:gd name="T70" fmla="*/ 40 w 116"/>
                <a:gd name="T71" fmla="*/ 144 h 135"/>
                <a:gd name="T72" fmla="*/ 43 w 116"/>
                <a:gd name="T73" fmla="*/ 134 h 135"/>
                <a:gd name="T74" fmla="*/ 49 w 116"/>
                <a:gd name="T75" fmla="*/ 132 h 135"/>
                <a:gd name="T76" fmla="*/ 55 w 116"/>
                <a:gd name="T77" fmla="*/ 132 h 135"/>
                <a:gd name="T78" fmla="*/ 60 w 116"/>
                <a:gd name="T79" fmla="*/ 139 h 135"/>
                <a:gd name="T80" fmla="*/ 68 w 116"/>
                <a:gd name="T81" fmla="*/ 142 h 135"/>
                <a:gd name="T82" fmla="*/ 73 w 116"/>
                <a:gd name="T83" fmla="*/ 140 h 135"/>
                <a:gd name="T84" fmla="*/ 84 w 116"/>
                <a:gd name="T85" fmla="*/ 139 h 135"/>
                <a:gd name="T86" fmla="*/ 86 w 116"/>
                <a:gd name="T87" fmla="*/ 132 h 135"/>
                <a:gd name="T88" fmla="*/ 89 w 116"/>
                <a:gd name="T89" fmla="*/ 121 h 135"/>
                <a:gd name="T90" fmla="*/ 97 w 116"/>
                <a:gd name="T91" fmla="*/ 119 h 135"/>
                <a:gd name="T92" fmla="*/ 104 w 116"/>
                <a:gd name="T93" fmla="*/ 112 h 135"/>
                <a:gd name="T94" fmla="*/ 107 w 116"/>
                <a:gd name="T95" fmla="*/ 101 h 135"/>
                <a:gd name="T96" fmla="*/ 121 w 116"/>
                <a:gd name="T97" fmla="*/ 88 h 135"/>
                <a:gd name="T98" fmla="*/ 129 w 116"/>
                <a:gd name="T99" fmla="*/ 82 h 135"/>
                <a:gd name="T100" fmla="*/ 134 w 116"/>
                <a:gd name="T101" fmla="*/ 79 h 135"/>
                <a:gd name="T102" fmla="*/ 139 w 116"/>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4" name="Freeform 2515"/>
            <p:cNvSpPr>
              <a:spLocks noChangeAspect="1"/>
            </p:cNvSpPr>
            <p:nvPr/>
          </p:nvSpPr>
          <p:spPr bwMode="auto">
            <a:xfrm>
              <a:off x="19928738" y="14138573"/>
              <a:ext cx="790821" cy="751819"/>
            </a:xfrm>
            <a:custGeom>
              <a:avLst/>
              <a:gdLst>
                <a:gd name="T0" fmla="*/ 92 w 98"/>
                <a:gd name="T1" fmla="*/ 122 h 102"/>
                <a:gd name="T2" fmla="*/ 108 w 98"/>
                <a:gd name="T3" fmla="*/ 103 h 102"/>
                <a:gd name="T4" fmla="*/ 108 w 98"/>
                <a:gd name="T5" fmla="*/ 92 h 102"/>
                <a:gd name="T6" fmla="*/ 111 w 98"/>
                <a:gd name="T7" fmla="*/ 88 h 102"/>
                <a:gd name="T8" fmla="*/ 113 w 98"/>
                <a:gd name="T9" fmla="*/ 82 h 102"/>
                <a:gd name="T10" fmla="*/ 117 w 98"/>
                <a:gd name="T11" fmla="*/ 76 h 102"/>
                <a:gd name="T12" fmla="*/ 112 w 98"/>
                <a:gd name="T13" fmla="*/ 72 h 102"/>
                <a:gd name="T14" fmla="*/ 113 w 98"/>
                <a:gd name="T15" fmla="*/ 68 h 102"/>
                <a:gd name="T16" fmla="*/ 110 w 98"/>
                <a:gd name="T17" fmla="*/ 62 h 102"/>
                <a:gd name="T18" fmla="*/ 112 w 98"/>
                <a:gd name="T19" fmla="*/ 59 h 102"/>
                <a:gd name="T20" fmla="*/ 118 w 98"/>
                <a:gd name="T21" fmla="*/ 52 h 102"/>
                <a:gd name="T22" fmla="*/ 116 w 98"/>
                <a:gd name="T23" fmla="*/ 45 h 102"/>
                <a:gd name="T24" fmla="*/ 116 w 98"/>
                <a:gd name="T25" fmla="*/ 33 h 102"/>
                <a:gd name="T26" fmla="*/ 111 w 98"/>
                <a:gd name="T27" fmla="*/ 22 h 102"/>
                <a:gd name="T28" fmla="*/ 101 w 98"/>
                <a:gd name="T29" fmla="*/ 19 h 102"/>
                <a:gd name="T30" fmla="*/ 98 w 98"/>
                <a:gd name="T31" fmla="*/ 14 h 102"/>
                <a:gd name="T32" fmla="*/ 94 w 98"/>
                <a:gd name="T33" fmla="*/ 10 h 102"/>
                <a:gd name="T34" fmla="*/ 87 w 98"/>
                <a:gd name="T35" fmla="*/ 7 h 102"/>
                <a:gd name="T36" fmla="*/ 78 w 98"/>
                <a:gd name="T37" fmla="*/ 7 h 102"/>
                <a:gd name="T38" fmla="*/ 76 w 98"/>
                <a:gd name="T39" fmla="*/ 5 h 102"/>
                <a:gd name="T40" fmla="*/ 78 w 98"/>
                <a:gd name="T41" fmla="*/ 1 h 102"/>
                <a:gd name="T42" fmla="*/ 70 w 98"/>
                <a:gd name="T43" fmla="*/ 1 h 102"/>
                <a:gd name="T44" fmla="*/ 57 w 98"/>
                <a:gd name="T45" fmla="*/ 8 h 102"/>
                <a:gd name="T46" fmla="*/ 55 w 98"/>
                <a:gd name="T47" fmla="*/ 17 h 102"/>
                <a:gd name="T48" fmla="*/ 43 w 98"/>
                <a:gd name="T49" fmla="*/ 24 h 102"/>
                <a:gd name="T50" fmla="*/ 36 w 98"/>
                <a:gd name="T51" fmla="*/ 30 h 102"/>
                <a:gd name="T52" fmla="*/ 33 w 98"/>
                <a:gd name="T53" fmla="*/ 37 h 102"/>
                <a:gd name="T54" fmla="*/ 26 w 98"/>
                <a:gd name="T55" fmla="*/ 43 h 102"/>
                <a:gd name="T56" fmla="*/ 18 w 98"/>
                <a:gd name="T57" fmla="*/ 45 h 102"/>
                <a:gd name="T58" fmla="*/ 13 w 98"/>
                <a:gd name="T59" fmla="*/ 42 h 102"/>
                <a:gd name="T60" fmla="*/ 5 w 98"/>
                <a:gd name="T61" fmla="*/ 41 h 102"/>
                <a:gd name="T62" fmla="*/ 0 w 98"/>
                <a:gd name="T63" fmla="*/ 42 h 102"/>
                <a:gd name="T64" fmla="*/ 5 w 98"/>
                <a:gd name="T65" fmla="*/ 52 h 102"/>
                <a:gd name="T66" fmla="*/ 10 w 98"/>
                <a:gd name="T67" fmla="*/ 59 h 102"/>
                <a:gd name="T68" fmla="*/ 13 w 98"/>
                <a:gd name="T69" fmla="*/ 71 h 102"/>
                <a:gd name="T70" fmla="*/ 19 w 98"/>
                <a:gd name="T71" fmla="*/ 74 h 102"/>
                <a:gd name="T72" fmla="*/ 31 w 98"/>
                <a:gd name="T73" fmla="*/ 81 h 102"/>
                <a:gd name="T74" fmla="*/ 31 w 98"/>
                <a:gd name="T75" fmla="*/ 88 h 102"/>
                <a:gd name="T76" fmla="*/ 36 w 98"/>
                <a:gd name="T77" fmla="*/ 88 h 102"/>
                <a:gd name="T78" fmla="*/ 36 w 98"/>
                <a:gd name="T79" fmla="*/ 99 h 102"/>
                <a:gd name="T80" fmla="*/ 41 w 98"/>
                <a:gd name="T81" fmla="*/ 106 h 102"/>
                <a:gd name="T82" fmla="*/ 48 w 98"/>
                <a:gd name="T83" fmla="*/ 107 h 102"/>
                <a:gd name="T84" fmla="*/ 57 w 98"/>
                <a:gd name="T85" fmla="*/ 111 h 102"/>
                <a:gd name="T86" fmla="*/ 57 w 98"/>
                <a:gd name="T87" fmla="*/ 115 h 102"/>
                <a:gd name="T88" fmla="*/ 59 w 98"/>
                <a:gd name="T89" fmla="*/ 117 h 102"/>
                <a:gd name="T90" fmla="*/ 67 w 98"/>
                <a:gd name="T91" fmla="*/ 118 h 102"/>
                <a:gd name="T92" fmla="*/ 78 w 98"/>
                <a:gd name="T93" fmla="*/ 119 h 102"/>
                <a:gd name="T94" fmla="*/ 84 w 98"/>
                <a:gd name="T95" fmla="*/ 119 h 102"/>
                <a:gd name="T96" fmla="*/ 89 w 98"/>
                <a:gd name="T97" fmla="*/ 122 h 102"/>
                <a:gd name="T98" fmla="*/ 92 w 98"/>
                <a:gd name="T99" fmla="*/ 12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5" name="Freeform 2516"/>
            <p:cNvSpPr>
              <a:spLocks noChangeAspect="1"/>
            </p:cNvSpPr>
            <p:nvPr/>
          </p:nvSpPr>
          <p:spPr bwMode="auto">
            <a:xfrm>
              <a:off x="20436529" y="13570707"/>
              <a:ext cx="1082173" cy="1807564"/>
            </a:xfrm>
            <a:custGeom>
              <a:avLst/>
              <a:gdLst>
                <a:gd name="T0" fmla="*/ 37 w 134"/>
                <a:gd name="T1" fmla="*/ 290 h 247"/>
                <a:gd name="T2" fmla="*/ 35 w 134"/>
                <a:gd name="T3" fmla="*/ 276 h 247"/>
                <a:gd name="T4" fmla="*/ 40 w 134"/>
                <a:gd name="T5" fmla="*/ 270 h 247"/>
                <a:gd name="T6" fmla="*/ 58 w 134"/>
                <a:gd name="T7" fmla="*/ 260 h 247"/>
                <a:gd name="T8" fmla="*/ 76 w 134"/>
                <a:gd name="T9" fmla="*/ 248 h 247"/>
                <a:gd name="T10" fmla="*/ 77 w 134"/>
                <a:gd name="T11" fmla="*/ 231 h 247"/>
                <a:gd name="T12" fmla="*/ 74 w 134"/>
                <a:gd name="T13" fmla="*/ 207 h 247"/>
                <a:gd name="T14" fmla="*/ 67 w 134"/>
                <a:gd name="T15" fmla="*/ 191 h 247"/>
                <a:gd name="T16" fmla="*/ 66 w 134"/>
                <a:gd name="T17" fmla="*/ 173 h 247"/>
                <a:gd name="T18" fmla="*/ 85 w 134"/>
                <a:gd name="T19" fmla="*/ 153 h 247"/>
                <a:gd name="T20" fmla="*/ 102 w 134"/>
                <a:gd name="T21" fmla="*/ 134 h 247"/>
                <a:gd name="T22" fmla="*/ 137 w 134"/>
                <a:gd name="T23" fmla="*/ 114 h 247"/>
                <a:gd name="T24" fmla="*/ 161 w 134"/>
                <a:gd name="T25" fmla="*/ 80 h 247"/>
                <a:gd name="T26" fmla="*/ 160 w 134"/>
                <a:gd name="T27" fmla="*/ 73 h 247"/>
                <a:gd name="T28" fmla="*/ 157 w 134"/>
                <a:gd name="T29" fmla="*/ 53 h 247"/>
                <a:gd name="T30" fmla="*/ 154 w 134"/>
                <a:gd name="T31" fmla="*/ 22 h 247"/>
                <a:gd name="T32" fmla="*/ 159 w 134"/>
                <a:gd name="T33" fmla="*/ 6 h 247"/>
                <a:gd name="T34" fmla="*/ 153 w 134"/>
                <a:gd name="T35" fmla="*/ 2 h 247"/>
                <a:gd name="T36" fmla="*/ 133 w 134"/>
                <a:gd name="T37" fmla="*/ 16 h 247"/>
                <a:gd name="T38" fmla="*/ 124 w 134"/>
                <a:gd name="T39" fmla="*/ 17 h 247"/>
                <a:gd name="T40" fmla="*/ 113 w 134"/>
                <a:gd name="T41" fmla="*/ 23 h 247"/>
                <a:gd name="T42" fmla="*/ 96 w 134"/>
                <a:gd name="T43" fmla="*/ 24 h 247"/>
                <a:gd name="T44" fmla="*/ 83 w 134"/>
                <a:gd name="T45" fmla="*/ 22 h 247"/>
                <a:gd name="T46" fmla="*/ 70 w 134"/>
                <a:gd name="T47" fmla="*/ 19 h 247"/>
                <a:gd name="T48" fmla="*/ 66 w 134"/>
                <a:gd name="T49" fmla="*/ 35 h 247"/>
                <a:gd name="T50" fmla="*/ 68 w 134"/>
                <a:gd name="T51" fmla="*/ 53 h 247"/>
                <a:gd name="T52" fmla="*/ 77 w 134"/>
                <a:gd name="T53" fmla="*/ 66 h 247"/>
                <a:gd name="T54" fmla="*/ 85 w 134"/>
                <a:gd name="T55" fmla="*/ 81 h 247"/>
                <a:gd name="T56" fmla="*/ 85 w 134"/>
                <a:gd name="T57" fmla="*/ 102 h 247"/>
                <a:gd name="T58" fmla="*/ 77 w 134"/>
                <a:gd name="T59" fmla="*/ 109 h 247"/>
                <a:gd name="T60" fmla="*/ 65 w 134"/>
                <a:gd name="T61" fmla="*/ 107 h 247"/>
                <a:gd name="T62" fmla="*/ 61 w 134"/>
                <a:gd name="T63" fmla="*/ 97 h 247"/>
                <a:gd name="T64" fmla="*/ 66 w 134"/>
                <a:gd name="T65" fmla="*/ 79 h 247"/>
                <a:gd name="T66" fmla="*/ 52 w 134"/>
                <a:gd name="T67" fmla="*/ 75 h 247"/>
                <a:gd name="T68" fmla="*/ 43 w 134"/>
                <a:gd name="T69" fmla="*/ 67 h 247"/>
                <a:gd name="T70" fmla="*/ 4 w 134"/>
                <a:gd name="T71" fmla="*/ 91 h 247"/>
                <a:gd name="T72" fmla="*/ 0 w 134"/>
                <a:gd name="T73" fmla="*/ 98 h 247"/>
                <a:gd name="T74" fmla="*/ 11 w 134"/>
                <a:gd name="T75" fmla="*/ 101 h 247"/>
                <a:gd name="T76" fmla="*/ 22 w 134"/>
                <a:gd name="T77" fmla="*/ 108 h 247"/>
                <a:gd name="T78" fmla="*/ 35 w 134"/>
                <a:gd name="T79" fmla="*/ 115 h 247"/>
                <a:gd name="T80" fmla="*/ 40 w 134"/>
                <a:gd name="T81" fmla="*/ 138 h 247"/>
                <a:gd name="T82" fmla="*/ 36 w 134"/>
                <a:gd name="T83" fmla="*/ 152 h 247"/>
                <a:gd name="T84" fmla="*/ 37 w 134"/>
                <a:gd name="T85" fmla="*/ 161 h 247"/>
                <a:gd name="T86" fmla="*/ 41 w 134"/>
                <a:gd name="T87" fmla="*/ 169 h 247"/>
                <a:gd name="T88" fmla="*/ 35 w 134"/>
                <a:gd name="T89" fmla="*/ 181 h 247"/>
                <a:gd name="T90" fmla="*/ 32 w 134"/>
                <a:gd name="T91" fmla="*/ 195 h 247"/>
                <a:gd name="T92" fmla="*/ 17 w 134"/>
                <a:gd name="T93" fmla="*/ 224 h 247"/>
                <a:gd name="T94" fmla="*/ 19 w 134"/>
                <a:gd name="T95" fmla="*/ 236 h 247"/>
                <a:gd name="T96" fmla="*/ 24 w 134"/>
                <a:gd name="T97" fmla="*/ 254 h 247"/>
                <a:gd name="T98" fmla="*/ 23 w 134"/>
                <a:gd name="T99" fmla="*/ 277 h 247"/>
                <a:gd name="T100" fmla="*/ 25 w 134"/>
                <a:gd name="T101" fmla="*/ 289 h 247"/>
                <a:gd name="T102" fmla="*/ 37 w 134"/>
                <a:gd name="T103" fmla="*/ 296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6" name="Freeform 2517"/>
            <p:cNvSpPr>
              <a:spLocks noChangeAspect="1"/>
            </p:cNvSpPr>
            <p:nvPr/>
          </p:nvSpPr>
          <p:spPr bwMode="auto">
            <a:xfrm>
              <a:off x="20686261" y="13458734"/>
              <a:ext cx="324649" cy="823804"/>
            </a:xfrm>
            <a:custGeom>
              <a:avLst/>
              <a:gdLst>
                <a:gd name="T0" fmla="*/ 7 w 41"/>
                <a:gd name="T1" fmla="*/ 0 h 113"/>
                <a:gd name="T2" fmla="*/ 18 w 41"/>
                <a:gd name="T3" fmla="*/ 6 h 113"/>
                <a:gd name="T4" fmla="*/ 30 w 41"/>
                <a:gd name="T5" fmla="*/ 18 h 113"/>
                <a:gd name="T6" fmla="*/ 29 w 41"/>
                <a:gd name="T7" fmla="*/ 30 h 113"/>
                <a:gd name="T8" fmla="*/ 32 w 41"/>
                <a:gd name="T9" fmla="*/ 37 h 113"/>
                <a:gd name="T10" fmla="*/ 30 w 41"/>
                <a:gd name="T11" fmla="*/ 45 h 113"/>
                <a:gd name="T12" fmla="*/ 29 w 41"/>
                <a:gd name="T13" fmla="*/ 53 h 113"/>
                <a:gd name="T14" fmla="*/ 29 w 41"/>
                <a:gd name="T15" fmla="*/ 61 h 113"/>
                <a:gd name="T16" fmla="*/ 31 w 41"/>
                <a:gd name="T17" fmla="*/ 70 h 113"/>
                <a:gd name="T18" fmla="*/ 32 w 41"/>
                <a:gd name="T19" fmla="*/ 78 h 113"/>
                <a:gd name="T20" fmla="*/ 39 w 41"/>
                <a:gd name="T21" fmla="*/ 84 h 113"/>
                <a:gd name="T22" fmla="*/ 43 w 41"/>
                <a:gd name="T23" fmla="*/ 91 h 113"/>
                <a:gd name="T24" fmla="*/ 48 w 41"/>
                <a:gd name="T25" fmla="*/ 99 h 113"/>
                <a:gd name="T26" fmla="*/ 48 w 41"/>
                <a:gd name="T27" fmla="*/ 112 h 113"/>
                <a:gd name="T28" fmla="*/ 48 w 41"/>
                <a:gd name="T29" fmla="*/ 119 h 113"/>
                <a:gd name="T30" fmla="*/ 41 w 41"/>
                <a:gd name="T31" fmla="*/ 121 h 113"/>
                <a:gd name="T32" fmla="*/ 39 w 41"/>
                <a:gd name="T33" fmla="*/ 127 h 113"/>
                <a:gd name="T34" fmla="*/ 37 w 41"/>
                <a:gd name="T35" fmla="*/ 134 h 113"/>
                <a:gd name="T36" fmla="*/ 27 w 41"/>
                <a:gd name="T37" fmla="*/ 124 h 113"/>
                <a:gd name="T38" fmla="*/ 25 w 41"/>
                <a:gd name="T39" fmla="*/ 118 h 113"/>
                <a:gd name="T40" fmla="*/ 24 w 41"/>
                <a:gd name="T41" fmla="*/ 115 h 113"/>
                <a:gd name="T42" fmla="*/ 29 w 41"/>
                <a:gd name="T43" fmla="*/ 108 h 113"/>
                <a:gd name="T44" fmla="*/ 29 w 41"/>
                <a:gd name="T45" fmla="*/ 97 h 113"/>
                <a:gd name="T46" fmla="*/ 25 w 41"/>
                <a:gd name="T47" fmla="*/ 91 h 113"/>
                <a:gd name="T48" fmla="*/ 14 w 41"/>
                <a:gd name="T49" fmla="*/ 93 h 113"/>
                <a:gd name="T50" fmla="*/ 10 w 41"/>
                <a:gd name="T51" fmla="*/ 84 h 113"/>
                <a:gd name="T52" fmla="*/ 6 w 41"/>
                <a:gd name="T53" fmla="*/ 85 h 113"/>
                <a:gd name="T54" fmla="*/ 0 w 41"/>
                <a:gd name="T55" fmla="*/ 79 h 113"/>
                <a:gd name="T56" fmla="*/ 6 w 41"/>
                <a:gd name="T57" fmla="*/ 69 h 113"/>
                <a:gd name="T58" fmla="*/ 5 w 41"/>
                <a:gd name="T59" fmla="*/ 59 h 113"/>
                <a:gd name="T60" fmla="*/ 13 w 41"/>
                <a:gd name="T61" fmla="*/ 55 h 113"/>
                <a:gd name="T62" fmla="*/ 11 w 41"/>
                <a:gd name="T63" fmla="*/ 53 h 113"/>
                <a:gd name="T64" fmla="*/ 11 w 41"/>
                <a:gd name="T65" fmla="*/ 41 h 113"/>
                <a:gd name="T66" fmla="*/ 13 w 41"/>
                <a:gd name="T67" fmla="*/ 33 h 113"/>
                <a:gd name="T68" fmla="*/ 10 w 41"/>
                <a:gd name="T69" fmla="*/ 27 h 113"/>
                <a:gd name="T70" fmla="*/ 17 w 41"/>
                <a:gd name="T71" fmla="*/ 24 h 113"/>
                <a:gd name="T72" fmla="*/ 14 w 41"/>
                <a:gd name="T73" fmla="*/ 16 h 113"/>
                <a:gd name="T74" fmla="*/ 7 w 41"/>
                <a:gd name="T75" fmla="*/ 7 h 113"/>
                <a:gd name="T76" fmla="*/ 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7" name="Freeform 2518"/>
            <p:cNvSpPr>
              <a:spLocks noChangeAspect="1"/>
            </p:cNvSpPr>
            <p:nvPr/>
          </p:nvSpPr>
          <p:spPr bwMode="auto">
            <a:xfrm>
              <a:off x="19612410" y="13346761"/>
              <a:ext cx="1190393" cy="1071742"/>
            </a:xfrm>
            <a:custGeom>
              <a:avLst/>
              <a:gdLst>
                <a:gd name="T0" fmla="*/ 161 w 149"/>
                <a:gd name="T1" fmla="*/ 19 h 147"/>
                <a:gd name="T2" fmla="*/ 141 w 149"/>
                <a:gd name="T3" fmla="*/ 10 h 147"/>
                <a:gd name="T4" fmla="*/ 106 w 149"/>
                <a:gd name="T5" fmla="*/ 4 h 147"/>
                <a:gd name="T6" fmla="*/ 103 w 149"/>
                <a:gd name="T7" fmla="*/ 29 h 147"/>
                <a:gd name="T8" fmla="*/ 99 w 149"/>
                <a:gd name="T9" fmla="*/ 53 h 147"/>
                <a:gd name="T10" fmla="*/ 109 w 149"/>
                <a:gd name="T11" fmla="*/ 73 h 147"/>
                <a:gd name="T12" fmla="*/ 119 w 149"/>
                <a:gd name="T13" fmla="*/ 72 h 147"/>
                <a:gd name="T14" fmla="*/ 107 w 149"/>
                <a:gd name="T15" fmla="*/ 93 h 147"/>
                <a:gd name="T16" fmla="*/ 89 w 149"/>
                <a:gd name="T17" fmla="*/ 72 h 147"/>
                <a:gd name="T18" fmla="*/ 76 w 149"/>
                <a:gd name="T19" fmla="*/ 59 h 147"/>
                <a:gd name="T20" fmla="*/ 55 w 149"/>
                <a:gd name="T21" fmla="*/ 62 h 147"/>
                <a:gd name="T22" fmla="*/ 48 w 149"/>
                <a:gd name="T23" fmla="*/ 54 h 147"/>
                <a:gd name="T24" fmla="*/ 29 w 149"/>
                <a:gd name="T25" fmla="*/ 51 h 147"/>
                <a:gd name="T26" fmla="*/ 29 w 149"/>
                <a:gd name="T27" fmla="*/ 67 h 147"/>
                <a:gd name="T28" fmla="*/ 26 w 149"/>
                <a:gd name="T29" fmla="*/ 79 h 147"/>
                <a:gd name="T30" fmla="*/ 0 w 149"/>
                <a:gd name="T31" fmla="*/ 84 h 147"/>
                <a:gd name="T32" fmla="*/ 11 w 149"/>
                <a:gd name="T33" fmla="*/ 156 h 147"/>
                <a:gd name="T34" fmla="*/ 23 w 149"/>
                <a:gd name="T35" fmla="*/ 168 h 147"/>
                <a:gd name="T36" fmla="*/ 42 w 149"/>
                <a:gd name="T37" fmla="*/ 165 h 147"/>
                <a:gd name="T38" fmla="*/ 53 w 149"/>
                <a:gd name="T39" fmla="*/ 171 h 147"/>
                <a:gd name="T40" fmla="*/ 66 w 149"/>
                <a:gd name="T41" fmla="*/ 175 h 147"/>
                <a:gd name="T42" fmla="*/ 80 w 149"/>
                <a:gd name="T43" fmla="*/ 168 h 147"/>
                <a:gd name="T44" fmla="*/ 91 w 149"/>
                <a:gd name="T45" fmla="*/ 154 h 147"/>
                <a:gd name="T46" fmla="*/ 105 w 149"/>
                <a:gd name="T47" fmla="*/ 139 h 147"/>
                <a:gd name="T48" fmla="*/ 126 w 149"/>
                <a:gd name="T49" fmla="*/ 132 h 147"/>
                <a:gd name="T50" fmla="*/ 125 w 149"/>
                <a:gd name="T51" fmla="*/ 121 h 147"/>
                <a:gd name="T52" fmla="*/ 161 w 149"/>
                <a:gd name="T53" fmla="*/ 98 h 147"/>
                <a:gd name="T54" fmla="*/ 166 w 149"/>
                <a:gd name="T55" fmla="*/ 78 h 147"/>
                <a:gd name="T56" fmla="*/ 172 w 149"/>
                <a:gd name="T57" fmla="*/ 72 h 147"/>
                <a:gd name="T58" fmla="*/ 174 w 149"/>
                <a:gd name="T59" fmla="*/ 53 h 147"/>
                <a:gd name="T60" fmla="*/ 178 w 149"/>
                <a:gd name="T61" fmla="*/ 43 h 147"/>
                <a:gd name="T62" fmla="*/ 168 w 149"/>
                <a:gd name="T63" fmla="*/ 2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8" name="Freeform 2519"/>
            <p:cNvSpPr>
              <a:spLocks noChangeAspect="1"/>
            </p:cNvSpPr>
            <p:nvPr/>
          </p:nvSpPr>
          <p:spPr bwMode="auto">
            <a:xfrm>
              <a:off x="18571862" y="13082828"/>
              <a:ext cx="1265310" cy="1319679"/>
            </a:xfrm>
            <a:custGeom>
              <a:avLst/>
              <a:gdLst>
                <a:gd name="T0" fmla="*/ 11 w 157"/>
                <a:gd name="T1" fmla="*/ 6 h 180"/>
                <a:gd name="T2" fmla="*/ 12 w 157"/>
                <a:gd name="T3" fmla="*/ 16 h 180"/>
                <a:gd name="T4" fmla="*/ 25 w 157"/>
                <a:gd name="T5" fmla="*/ 48 h 180"/>
                <a:gd name="T6" fmla="*/ 22 w 157"/>
                <a:gd name="T7" fmla="*/ 64 h 180"/>
                <a:gd name="T8" fmla="*/ 33 w 157"/>
                <a:gd name="T9" fmla="*/ 94 h 180"/>
                <a:gd name="T10" fmla="*/ 23 w 157"/>
                <a:gd name="T11" fmla="*/ 120 h 180"/>
                <a:gd name="T12" fmla="*/ 10 w 157"/>
                <a:gd name="T13" fmla="*/ 144 h 180"/>
                <a:gd name="T14" fmla="*/ 1 w 157"/>
                <a:gd name="T15" fmla="*/ 180 h 180"/>
                <a:gd name="T16" fmla="*/ 8 w 157"/>
                <a:gd name="T17" fmla="*/ 202 h 180"/>
                <a:gd name="T18" fmla="*/ 26 w 157"/>
                <a:gd name="T19" fmla="*/ 199 h 180"/>
                <a:gd name="T20" fmla="*/ 100 w 157"/>
                <a:gd name="T21" fmla="*/ 204 h 180"/>
                <a:gd name="T22" fmla="*/ 117 w 157"/>
                <a:gd name="T23" fmla="*/ 214 h 180"/>
                <a:gd name="T24" fmla="*/ 140 w 157"/>
                <a:gd name="T25" fmla="*/ 214 h 180"/>
                <a:gd name="T26" fmla="*/ 178 w 157"/>
                <a:gd name="T27" fmla="*/ 210 h 180"/>
                <a:gd name="T28" fmla="*/ 166 w 157"/>
                <a:gd name="T29" fmla="*/ 198 h 180"/>
                <a:gd name="T30" fmla="*/ 155 w 157"/>
                <a:gd name="T31" fmla="*/ 126 h 180"/>
                <a:gd name="T32" fmla="*/ 182 w 157"/>
                <a:gd name="T33" fmla="*/ 121 h 180"/>
                <a:gd name="T34" fmla="*/ 184 w 157"/>
                <a:gd name="T35" fmla="*/ 109 h 180"/>
                <a:gd name="T36" fmla="*/ 184 w 157"/>
                <a:gd name="T37" fmla="*/ 94 h 180"/>
                <a:gd name="T38" fmla="*/ 171 w 157"/>
                <a:gd name="T39" fmla="*/ 94 h 180"/>
                <a:gd name="T40" fmla="*/ 159 w 157"/>
                <a:gd name="T41" fmla="*/ 92 h 180"/>
                <a:gd name="T42" fmla="*/ 160 w 157"/>
                <a:gd name="T43" fmla="*/ 73 h 180"/>
                <a:gd name="T44" fmla="*/ 154 w 157"/>
                <a:gd name="T45" fmla="*/ 44 h 180"/>
                <a:gd name="T46" fmla="*/ 153 w 157"/>
                <a:gd name="T47" fmla="*/ 31 h 180"/>
                <a:gd name="T48" fmla="*/ 136 w 157"/>
                <a:gd name="T49" fmla="*/ 25 h 180"/>
                <a:gd name="T50" fmla="*/ 130 w 157"/>
                <a:gd name="T51" fmla="*/ 22 h 180"/>
                <a:gd name="T52" fmla="*/ 119 w 157"/>
                <a:gd name="T53" fmla="*/ 31 h 180"/>
                <a:gd name="T54" fmla="*/ 117 w 157"/>
                <a:gd name="T55" fmla="*/ 40 h 180"/>
                <a:gd name="T56" fmla="*/ 102 w 157"/>
                <a:gd name="T57" fmla="*/ 40 h 180"/>
                <a:gd name="T58" fmla="*/ 79 w 157"/>
                <a:gd name="T59" fmla="*/ 26 h 180"/>
                <a:gd name="T60" fmla="*/ 76 w 157"/>
                <a:gd name="T61" fmla="*/ 7 h 180"/>
                <a:gd name="T62" fmla="*/ 24 w 157"/>
                <a:gd name="T63" fmla="*/ 1 h 180"/>
                <a:gd name="T64" fmla="*/ 12 w 157"/>
                <a:gd name="T65" fmla="*/ 4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9" name="Freeform 2520"/>
            <p:cNvSpPr>
              <a:spLocks noChangeAspect="1"/>
            </p:cNvSpPr>
            <p:nvPr/>
          </p:nvSpPr>
          <p:spPr bwMode="auto">
            <a:xfrm>
              <a:off x="20378255" y="12546954"/>
              <a:ext cx="1082173" cy="1167718"/>
            </a:xfrm>
            <a:custGeom>
              <a:avLst/>
              <a:gdLst>
                <a:gd name="T0" fmla="*/ 18 w 134"/>
                <a:gd name="T1" fmla="*/ 132 h 159"/>
                <a:gd name="T2" fmla="*/ 25 w 134"/>
                <a:gd name="T3" fmla="*/ 139 h 159"/>
                <a:gd name="T4" fmla="*/ 36 w 134"/>
                <a:gd name="T5" fmla="*/ 145 h 159"/>
                <a:gd name="T6" fmla="*/ 46 w 134"/>
                <a:gd name="T7" fmla="*/ 149 h 159"/>
                <a:gd name="T8" fmla="*/ 53 w 134"/>
                <a:gd name="T9" fmla="*/ 149 h 159"/>
                <a:gd name="T10" fmla="*/ 64 w 134"/>
                <a:gd name="T11" fmla="*/ 155 h 159"/>
                <a:gd name="T12" fmla="*/ 76 w 134"/>
                <a:gd name="T13" fmla="*/ 167 h 159"/>
                <a:gd name="T14" fmla="*/ 74 w 134"/>
                <a:gd name="T15" fmla="*/ 179 h 159"/>
                <a:gd name="T16" fmla="*/ 78 w 134"/>
                <a:gd name="T17" fmla="*/ 186 h 159"/>
                <a:gd name="T18" fmla="*/ 83 w 134"/>
                <a:gd name="T19" fmla="*/ 189 h 159"/>
                <a:gd name="T20" fmla="*/ 91 w 134"/>
                <a:gd name="T21" fmla="*/ 189 h 159"/>
                <a:gd name="T22" fmla="*/ 97 w 134"/>
                <a:gd name="T23" fmla="*/ 183 h 159"/>
                <a:gd name="T24" fmla="*/ 105 w 134"/>
                <a:gd name="T25" fmla="*/ 191 h 159"/>
                <a:gd name="T26" fmla="*/ 113 w 134"/>
                <a:gd name="T27" fmla="*/ 187 h 159"/>
                <a:gd name="T28" fmla="*/ 121 w 134"/>
                <a:gd name="T29" fmla="*/ 190 h 159"/>
                <a:gd name="T30" fmla="*/ 127 w 134"/>
                <a:gd name="T31" fmla="*/ 184 h 159"/>
                <a:gd name="T32" fmla="*/ 132 w 134"/>
                <a:gd name="T33" fmla="*/ 184 h 159"/>
                <a:gd name="T34" fmla="*/ 136 w 134"/>
                <a:gd name="T35" fmla="*/ 186 h 159"/>
                <a:gd name="T36" fmla="*/ 142 w 134"/>
                <a:gd name="T37" fmla="*/ 183 h 159"/>
                <a:gd name="T38" fmla="*/ 149 w 134"/>
                <a:gd name="T39" fmla="*/ 180 h 159"/>
                <a:gd name="T40" fmla="*/ 161 w 134"/>
                <a:gd name="T41" fmla="*/ 169 h 159"/>
                <a:gd name="T42" fmla="*/ 159 w 134"/>
                <a:gd name="T43" fmla="*/ 163 h 159"/>
                <a:gd name="T44" fmla="*/ 155 w 134"/>
                <a:gd name="T45" fmla="*/ 155 h 159"/>
                <a:gd name="T46" fmla="*/ 153 w 134"/>
                <a:gd name="T47" fmla="*/ 147 h 159"/>
                <a:gd name="T48" fmla="*/ 147 w 134"/>
                <a:gd name="T49" fmla="*/ 132 h 159"/>
                <a:gd name="T50" fmla="*/ 148 w 134"/>
                <a:gd name="T51" fmla="*/ 124 h 159"/>
                <a:gd name="T52" fmla="*/ 148 w 134"/>
                <a:gd name="T53" fmla="*/ 114 h 159"/>
                <a:gd name="T54" fmla="*/ 150 w 134"/>
                <a:gd name="T55" fmla="*/ 108 h 159"/>
                <a:gd name="T56" fmla="*/ 145 w 134"/>
                <a:gd name="T57" fmla="*/ 96 h 159"/>
                <a:gd name="T58" fmla="*/ 139 w 134"/>
                <a:gd name="T59" fmla="*/ 91 h 159"/>
                <a:gd name="T60" fmla="*/ 139 w 134"/>
                <a:gd name="T61" fmla="*/ 84 h 159"/>
                <a:gd name="T62" fmla="*/ 143 w 134"/>
                <a:gd name="T63" fmla="*/ 76 h 159"/>
                <a:gd name="T64" fmla="*/ 148 w 134"/>
                <a:gd name="T65" fmla="*/ 70 h 159"/>
                <a:gd name="T66" fmla="*/ 123 w 134"/>
                <a:gd name="T67" fmla="*/ 47 h 159"/>
                <a:gd name="T68" fmla="*/ 121 w 134"/>
                <a:gd name="T69" fmla="*/ 40 h 159"/>
                <a:gd name="T70" fmla="*/ 61 w 134"/>
                <a:gd name="T71" fmla="*/ 0 h 159"/>
                <a:gd name="T72" fmla="*/ 55 w 134"/>
                <a:gd name="T73" fmla="*/ 4 h 159"/>
                <a:gd name="T74" fmla="*/ 41 w 134"/>
                <a:gd name="T75" fmla="*/ 4 h 159"/>
                <a:gd name="T76" fmla="*/ 23 w 134"/>
                <a:gd name="T77" fmla="*/ 2 h 159"/>
                <a:gd name="T78" fmla="*/ 13 w 134"/>
                <a:gd name="T79" fmla="*/ 5 h 159"/>
                <a:gd name="T80" fmla="*/ 19 w 134"/>
                <a:gd name="T81" fmla="*/ 12 h 159"/>
                <a:gd name="T82" fmla="*/ 19 w 134"/>
                <a:gd name="T83" fmla="*/ 20 h 159"/>
                <a:gd name="T84" fmla="*/ 22 w 134"/>
                <a:gd name="T85" fmla="*/ 26 h 159"/>
                <a:gd name="T86" fmla="*/ 16 w 134"/>
                <a:gd name="T87" fmla="*/ 32 h 159"/>
                <a:gd name="T88" fmla="*/ 16 w 134"/>
                <a:gd name="T89" fmla="*/ 36 h 159"/>
                <a:gd name="T90" fmla="*/ 20 w 134"/>
                <a:gd name="T91" fmla="*/ 40 h 159"/>
                <a:gd name="T92" fmla="*/ 20 w 134"/>
                <a:gd name="T93" fmla="*/ 44 h 159"/>
                <a:gd name="T94" fmla="*/ 14 w 134"/>
                <a:gd name="T95" fmla="*/ 50 h 159"/>
                <a:gd name="T96" fmla="*/ 11 w 134"/>
                <a:gd name="T97" fmla="*/ 56 h 159"/>
                <a:gd name="T98" fmla="*/ 0 w 134"/>
                <a:gd name="T99" fmla="*/ 68 h 159"/>
                <a:gd name="T100" fmla="*/ 1 w 134"/>
                <a:gd name="T101" fmla="*/ 78 h 159"/>
                <a:gd name="T102" fmla="*/ 1 w 134"/>
                <a:gd name="T103" fmla="*/ 86 h 159"/>
                <a:gd name="T104" fmla="*/ 2 w 134"/>
                <a:gd name="T105" fmla="*/ 97 h 159"/>
                <a:gd name="T106" fmla="*/ 8 w 134"/>
                <a:gd name="T107" fmla="*/ 106 h 159"/>
                <a:gd name="T108" fmla="*/ 14 w 134"/>
                <a:gd name="T109" fmla="*/ 118 h 159"/>
                <a:gd name="T110" fmla="*/ 18 w 134"/>
                <a:gd name="T111" fmla="*/ 132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0" name="Freeform 2521"/>
            <p:cNvSpPr>
              <a:spLocks noChangeAspect="1"/>
            </p:cNvSpPr>
            <p:nvPr/>
          </p:nvSpPr>
          <p:spPr bwMode="auto">
            <a:xfrm>
              <a:off x="20328309" y="12714916"/>
              <a:ext cx="191464" cy="247938"/>
            </a:xfrm>
            <a:custGeom>
              <a:avLst/>
              <a:gdLst>
                <a:gd name="T0" fmla="*/ 8 w 24"/>
                <a:gd name="T1" fmla="*/ 41 h 34"/>
                <a:gd name="T2" fmla="*/ 6 w 24"/>
                <a:gd name="T3" fmla="*/ 31 h 34"/>
                <a:gd name="T4" fmla="*/ 4 w 24"/>
                <a:gd name="T5" fmla="*/ 16 h 34"/>
                <a:gd name="T6" fmla="*/ 5 w 24"/>
                <a:gd name="T7" fmla="*/ 11 h 34"/>
                <a:gd name="T8" fmla="*/ 0 w 24"/>
                <a:gd name="T9" fmla="*/ 6 h 34"/>
                <a:gd name="T10" fmla="*/ 5 w 24"/>
                <a:gd name="T11" fmla="*/ 5 h 34"/>
                <a:gd name="T12" fmla="*/ 7 w 24"/>
                <a:gd name="T13" fmla="*/ 7 h 34"/>
                <a:gd name="T14" fmla="*/ 12 w 24"/>
                <a:gd name="T15" fmla="*/ 7 h 34"/>
                <a:gd name="T16" fmla="*/ 15 w 24"/>
                <a:gd name="T17" fmla="*/ 1 h 34"/>
                <a:gd name="T18" fmla="*/ 21 w 24"/>
                <a:gd name="T19" fmla="*/ 2 h 34"/>
                <a:gd name="T20" fmla="*/ 24 w 24"/>
                <a:gd name="T21" fmla="*/ 5 h 34"/>
                <a:gd name="T22" fmla="*/ 24 w 24"/>
                <a:gd name="T23" fmla="*/ 8 h 34"/>
                <a:gd name="T24" fmla="*/ 29 w 24"/>
                <a:gd name="T25" fmla="*/ 12 h 34"/>
                <a:gd name="T26" fmla="*/ 29 w 24"/>
                <a:gd name="T27" fmla="*/ 17 h 34"/>
                <a:gd name="T28" fmla="*/ 23 w 24"/>
                <a:gd name="T29" fmla="*/ 23 h 34"/>
                <a:gd name="T30" fmla="*/ 19 w 24"/>
                <a:gd name="T31" fmla="*/ 29 h 34"/>
                <a:gd name="T32" fmla="*/ 8 w 24"/>
                <a:gd name="T33" fmla="*/ 4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1" name="Freeform 2522"/>
            <p:cNvSpPr>
              <a:spLocks noChangeAspect="1"/>
            </p:cNvSpPr>
            <p:nvPr/>
          </p:nvSpPr>
          <p:spPr bwMode="auto">
            <a:xfrm>
              <a:off x="20319987" y="12578947"/>
              <a:ext cx="208108" cy="183958"/>
            </a:xfrm>
            <a:custGeom>
              <a:avLst/>
              <a:gdLst>
                <a:gd name="T0" fmla="*/ 1 w 26"/>
                <a:gd name="T1" fmla="*/ 29 h 25"/>
                <a:gd name="T2" fmla="*/ 0 w 26"/>
                <a:gd name="T3" fmla="*/ 24 h 25"/>
                <a:gd name="T4" fmla="*/ 5 w 26"/>
                <a:gd name="T5" fmla="*/ 10 h 25"/>
                <a:gd name="T6" fmla="*/ 10 w 26"/>
                <a:gd name="T7" fmla="*/ 4 h 25"/>
                <a:gd name="T8" fmla="*/ 17 w 26"/>
                <a:gd name="T9" fmla="*/ 5 h 25"/>
                <a:gd name="T10" fmla="*/ 23 w 26"/>
                <a:gd name="T11" fmla="*/ 0 h 25"/>
                <a:gd name="T12" fmla="*/ 29 w 26"/>
                <a:gd name="T13" fmla="*/ 7 h 25"/>
                <a:gd name="T14" fmla="*/ 29 w 26"/>
                <a:gd name="T15" fmla="*/ 16 h 25"/>
                <a:gd name="T16" fmla="*/ 31 w 26"/>
                <a:gd name="T17" fmla="*/ 22 h 25"/>
                <a:gd name="T18" fmla="*/ 25 w 26"/>
                <a:gd name="T19" fmla="*/ 28 h 25"/>
                <a:gd name="T20" fmla="*/ 21 w 26"/>
                <a:gd name="T21" fmla="*/ 25 h 25"/>
                <a:gd name="T22" fmla="*/ 16 w 26"/>
                <a:gd name="T23" fmla="*/ 24 h 25"/>
                <a:gd name="T24" fmla="*/ 13 w 26"/>
                <a:gd name="T25" fmla="*/ 30 h 25"/>
                <a:gd name="T26" fmla="*/ 8 w 26"/>
                <a:gd name="T27" fmla="*/ 30 h 25"/>
                <a:gd name="T28" fmla="*/ 6 w 26"/>
                <a:gd name="T29" fmla="*/ 28 h 25"/>
                <a:gd name="T30" fmla="*/ 1 w 26"/>
                <a:gd name="T31" fmla="*/ 2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2" name="Freeform 2523"/>
            <p:cNvSpPr>
              <a:spLocks noChangeAspect="1"/>
            </p:cNvSpPr>
            <p:nvPr/>
          </p:nvSpPr>
          <p:spPr bwMode="auto">
            <a:xfrm>
              <a:off x="18596833" y="12930862"/>
              <a:ext cx="116542" cy="159961"/>
            </a:xfrm>
            <a:custGeom>
              <a:avLst/>
              <a:gdLst>
                <a:gd name="T0" fmla="*/ 4 w 14"/>
                <a:gd name="T1" fmla="*/ 25 h 21"/>
                <a:gd name="T2" fmla="*/ 4 w 14"/>
                <a:gd name="T3" fmla="*/ 17 h 21"/>
                <a:gd name="T4" fmla="*/ 0 w 14"/>
                <a:gd name="T5" fmla="*/ 10 h 21"/>
                <a:gd name="T6" fmla="*/ 12 w 14"/>
                <a:gd name="T7" fmla="*/ 1 h 21"/>
                <a:gd name="T8" fmla="*/ 17 w 14"/>
                <a:gd name="T9" fmla="*/ 5 h 21"/>
                <a:gd name="T10" fmla="*/ 7 w 14"/>
                <a:gd name="T11" fmla="*/ 11 h 21"/>
                <a:gd name="T12" fmla="*/ 9 w 14"/>
                <a:gd name="T13" fmla="*/ 24 h 21"/>
                <a:gd name="T14" fmla="*/ 4 w 14"/>
                <a:gd name="T15" fmla="*/ 2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3" name="Freeform 2524"/>
            <p:cNvSpPr>
              <a:spLocks noChangeAspect="1"/>
            </p:cNvSpPr>
            <p:nvPr/>
          </p:nvSpPr>
          <p:spPr bwMode="auto">
            <a:xfrm>
              <a:off x="18621809" y="11907109"/>
              <a:ext cx="1939584" cy="2023515"/>
            </a:xfrm>
            <a:custGeom>
              <a:avLst/>
              <a:gdLst>
                <a:gd name="T0" fmla="*/ 22 w 241"/>
                <a:gd name="T1" fmla="*/ 171 h 275"/>
                <a:gd name="T2" fmla="*/ 40 w 241"/>
                <a:gd name="T3" fmla="*/ 175 h 275"/>
                <a:gd name="T4" fmla="*/ 61 w 241"/>
                <a:gd name="T5" fmla="*/ 146 h 275"/>
                <a:gd name="T6" fmla="*/ 71 w 241"/>
                <a:gd name="T7" fmla="*/ 114 h 275"/>
                <a:gd name="T8" fmla="*/ 86 w 241"/>
                <a:gd name="T9" fmla="*/ 102 h 275"/>
                <a:gd name="T10" fmla="*/ 88 w 241"/>
                <a:gd name="T11" fmla="*/ 65 h 275"/>
                <a:gd name="T12" fmla="*/ 97 w 241"/>
                <a:gd name="T13" fmla="*/ 29 h 275"/>
                <a:gd name="T14" fmla="*/ 107 w 241"/>
                <a:gd name="T15" fmla="*/ 4 h 275"/>
                <a:gd name="T16" fmla="*/ 137 w 241"/>
                <a:gd name="T17" fmla="*/ 16 h 275"/>
                <a:gd name="T18" fmla="*/ 162 w 241"/>
                <a:gd name="T19" fmla="*/ 7 h 275"/>
                <a:gd name="T20" fmla="*/ 186 w 241"/>
                <a:gd name="T21" fmla="*/ 2 h 275"/>
                <a:gd name="T22" fmla="*/ 200 w 241"/>
                <a:gd name="T23" fmla="*/ 0 h 275"/>
                <a:gd name="T24" fmla="*/ 216 w 241"/>
                <a:gd name="T25" fmla="*/ 7 h 275"/>
                <a:gd name="T26" fmla="*/ 236 w 241"/>
                <a:gd name="T27" fmla="*/ 11 h 275"/>
                <a:gd name="T28" fmla="*/ 257 w 241"/>
                <a:gd name="T29" fmla="*/ 12 h 275"/>
                <a:gd name="T30" fmla="*/ 276 w 241"/>
                <a:gd name="T31" fmla="*/ 28 h 275"/>
                <a:gd name="T32" fmla="*/ 279 w 241"/>
                <a:gd name="T33" fmla="*/ 40 h 275"/>
                <a:gd name="T34" fmla="*/ 289 w 241"/>
                <a:gd name="T35" fmla="*/ 54 h 275"/>
                <a:gd name="T36" fmla="*/ 276 w 241"/>
                <a:gd name="T37" fmla="*/ 70 h 275"/>
                <a:gd name="T38" fmla="*/ 265 w 241"/>
                <a:gd name="T39" fmla="*/ 93 h 275"/>
                <a:gd name="T40" fmla="*/ 258 w 241"/>
                <a:gd name="T41" fmla="*/ 119 h 275"/>
                <a:gd name="T42" fmla="*/ 259 w 241"/>
                <a:gd name="T43" fmla="*/ 143 h 275"/>
                <a:gd name="T44" fmla="*/ 263 w 241"/>
                <a:gd name="T45" fmla="*/ 173 h 275"/>
                <a:gd name="T46" fmla="*/ 265 w 241"/>
                <a:gd name="T47" fmla="*/ 202 h 275"/>
                <a:gd name="T48" fmla="*/ 281 w 241"/>
                <a:gd name="T49" fmla="*/ 237 h 275"/>
                <a:gd name="T50" fmla="*/ 251 w 241"/>
                <a:gd name="T51" fmla="*/ 264 h 275"/>
                <a:gd name="T52" fmla="*/ 247 w 241"/>
                <a:gd name="T53" fmla="*/ 300 h 275"/>
                <a:gd name="T54" fmla="*/ 266 w 241"/>
                <a:gd name="T55" fmla="*/ 307 h 275"/>
                <a:gd name="T56" fmla="*/ 245 w 241"/>
                <a:gd name="T57" fmla="*/ 315 h 275"/>
                <a:gd name="T58" fmla="*/ 223 w 241"/>
                <a:gd name="T59" fmla="*/ 294 h 275"/>
                <a:gd name="T60" fmla="*/ 197 w 241"/>
                <a:gd name="T61" fmla="*/ 292 h 275"/>
                <a:gd name="T62" fmla="*/ 176 w 241"/>
                <a:gd name="T63" fmla="*/ 286 h 275"/>
                <a:gd name="T64" fmla="*/ 151 w 241"/>
                <a:gd name="T65" fmla="*/ 290 h 275"/>
                <a:gd name="T66" fmla="*/ 152 w 241"/>
                <a:gd name="T67" fmla="*/ 266 h 275"/>
                <a:gd name="T68" fmla="*/ 144 w 241"/>
                <a:gd name="T69" fmla="*/ 229 h 275"/>
                <a:gd name="T70" fmla="*/ 128 w 241"/>
                <a:gd name="T71" fmla="*/ 218 h 275"/>
                <a:gd name="T72" fmla="*/ 113 w 241"/>
                <a:gd name="T73" fmla="*/ 217 h 275"/>
                <a:gd name="T74" fmla="*/ 109 w 241"/>
                <a:gd name="T75" fmla="*/ 232 h 275"/>
                <a:gd name="T76" fmla="*/ 79 w 241"/>
                <a:gd name="T77" fmla="*/ 232 h 275"/>
                <a:gd name="T78" fmla="*/ 68 w 241"/>
                <a:gd name="T79" fmla="*/ 200 h 275"/>
                <a:gd name="T80" fmla="*/ 10 w 241"/>
                <a:gd name="T81" fmla="*/ 194 h 275"/>
                <a:gd name="T82" fmla="*/ 5 w 241"/>
                <a:gd name="T83" fmla="*/ 191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4" name="Freeform 2525"/>
            <p:cNvSpPr>
              <a:spLocks noChangeAspect="1"/>
            </p:cNvSpPr>
            <p:nvPr/>
          </p:nvSpPr>
          <p:spPr bwMode="auto">
            <a:xfrm>
              <a:off x="18513589" y="12075071"/>
              <a:ext cx="765845" cy="919776"/>
            </a:xfrm>
            <a:custGeom>
              <a:avLst/>
              <a:gdLst>
                <a:gd name="T0" fmla="*/ 13 w 96"/>
                <a:gd name="T1" fmla="*/ 150 h 125"/>
                <a:gd name="T2" fmla="*/ 6 w 96"/>
                <a:gd name="T3" fmla="*/ 140 h 125"/>
                <a:gd name="T4" fmla="*/ 0 w 96"/>
                <a:gd name="T5" fmla="*/ 132 h 125"/>
                <a:gd name="T6" fmla="*/ 2 w 96"/>
                <a:gd name="T7" fmla="*/ 126 h 125"/>
                <a:gd name="T8" fmla="*/ 10 w 96"/>
                <a:gd name="T9" fmla="*/ 127 h 125"/>
                <a:gd name="T10" fmla="*/ 11 w 96"/>
                <a:gd name="T11" fmla="*/ 119 h 125"/>
                <a:gd name="T12" fmla="*/ 5 w 96"/>
                <a:gd name="T13" fmla="*/ 113 h 125"/>
                <a:gd name="T14" fmla="*/ 6 w 96"/>
                <a:gd name="T15" fmla="*/ 104 h 125"/>
                <a:gd name="T16" fmla="*/ 17 w 96"/>
                <a:gd name="T17" fmla="*/ 106 h 125"/>
                <a:gd name="T18" fmla="*/ 19 w 96"/>
                <a:gd name="T19" fmla="*/ 97 h 125"/>
                <a:gd name="T20" fmla="*/ 26 w 96"/>
                <a:gd name="T21" fmla="*/ 103 h 125"/>
                <a:gd name="T22" fmla="*/ 36 w 96"/>
                <a:gd name="T23" fmla="*/ 102 h 125"/>
                <a:gd name="T24" fmla="*/ 38 w 96"/>
                <a:gd name="T25" fmla="*/ 106 h 125"/>
                <a:gd name="T26" fmla="*/ 43 w 96"/>
                <a:gd name="T27" fmla="*/ 106 h 125"/>
                <a:gd name="T28" fmla="*/ 44 w 96"/>
                <a:gd name="T29" fmla="*/ 95 h 125"/>
                <a:gd name="T30" fmla="*/ 44 w 96"/>
                <a:gd name="T31" fmla="*/ 83 h 125"/>
                <a:gd name="T32" fmla="*/ 47 w 96"/>
                <a:gd name="T33" fmla="*/ 74 h 125"/>
                <a:gd name="T34" fmla="*/ 40 w 96"/>
                <a:gd name="T35" fmla="*/ 72 h 125"/>
                <a:gd name="T36" fmla="*/ 42 w 96"/>
                <a:gd name="T37" fmla="*/ 59 h 125"/>
                <a:gd name="T38" fmla="*/ 50 w 96"/>
                <a:gd name="T39" fmla="*/ 54 h 125"/>
                <a:gd name="T40" fmla="*/ 50 w 96"/>
                <a:gd name="T41" fmla="*/ 42 h 125"/>
                <a:gd name="T42" fmla="*/ 34 w 96"/>
                <a:gd name="T43" fmla="*/ 41 h 125"/>
                <a:gd name="T44" fmla="*/ 31 w 96"/>
                <a:gd name="T45" fmla="*/ 35 h 125"/>
                <a:gd name="T46" fmla="*/ 35 w 96"/>
                <a:gd name="T47" fmla="*/ 26 h 125"/>
                <a:gd name="T48" fmla="*/ 52 w 96"/>
                <a:gd name="T49" fmla="*/ 26 h 125"/>
                <a:gd name="T50" fmla="*/ 75 w 96"/>
                <a:gd name="T51" fmla="*/ 35 h 125"/>
                <a:gd name="T52" fmla="*/ 75 w 96"/>
                <a:gd name="T53" fmla="*/ 29 h 125"/>
                <a:gd name="T54" fmla="*/ 77 w 96"/>
                <a:gd name="T55" fmla="*/ 22 h 125"/>
                <a:gd name="T56" fmla="*/ 80 w 96"/>
                <a:gd name="T57" fmla="*/ 18 h 125"/>
                <a:gd name="T58" fmla="*/ 81 w 96"/>
                <a:gd name="T59" fmla="*/ 8 h 125"/>
                <a:gd name="T60" fmla="*/ 83 w 96"/>
                <a:gd name="T61" fmla="*/ 2 h 125"/>
                <a:gd name="T62" fmla="*/ 93 w 96"/>
                <a:gd name="T63" fmla="*/ 2 h 125"/>
                <a:gd name="T64" fmla="*/ 98 w 96"/>
                <a:gd name="T65" fmla="*/ 0 h 125"/>
                <a:gd name="T66" fmla="*/ 105 w 96"/>
                <a:gd name="T67" fmla="*/ 2 h 125"/>
                <a:gd name="T68" fmla="*/ 114 w 96"/>
                <a:gd name="T69" fmla="*/ 1 h 125"/>
                <a:gd name="T70" fmla="*/ 114 w 96"/>
                <a:gd name="T71" fmla="*/ 8 h 125"/>
                <a:gd name="T72" fmla="*/ 109 w 96"/>
                <a:gd name="T73" fmla="*/ 22 h 125"/>
                <a:gd name="T74" fmla="*/ 104 w 96"/>
                <a:gd name="T75" fmla="*/ 37 h 125"/>
                <a:gd name="T76" fmla="*/ 103 w 96"/>
                <a:gd name="T77" fmla="*/ 48 h 125"/>
                <a:gd name="T78" fmla="*/ 103 w 96"/>
                <a:gd name="T79" fmla="*/ 62 h 125"/>
                <a:gd name="T80" fmla="*/ 103 w 96"/>
                <a:gd name="T81" fmla="*/ 74 h 125"/>
                <a:gd name="T82" fmla="*/ 96 w 96"/>
                <a:gd name="T83" fmla="*/ 78 h 125"/>
                <a:gd name="T84" fmla="*/ 96 w 96"/>
                <a:gd name="T85" fmla="*/ 84 h 125"/>
                <a:gd name="T86" fmla="*/ 87 w 96"/>
                <a:gd name="T87" fmla="*/ 86 h 125"/>
                <a:gd name="T88" fmla="*/ 85 w 96"/>
                <a:gd name="T89" fmla="*/ 94 h 125"/>
                <a:gd name="T90" fmla="*/ 77 w 96"/>
                <a:gd name="T91" fmla="*/ 104 h 125"/>
                <a:gd name="T92" fmla="*/ 78 w 96"/>
                <a:gd name="T93" fmla="*/ 118 h 125"/>
                <a:gd name="T94" fmla="*/ 73 w 96"/>
                <a:gd name="T95" fmla="*/ 133 h 125"/>
                <a:gd name="T96" fmla="*/ 62 w 96"/>
                <a:gd name="T97" fmla="*/ 138 h 125"/>
                <a:gd name="T98" fmla="*/ 56 w 96"/>
                <a:gd name="T99" fmla="*/ 146 h 125"/>
                <a:gd name="T100" fmla="*/ 49 w 96"/>
                <a:gd name="T101" fmla="*/ 145 h 125"/>
                <a:gd name="T102" fmla="*/ 49 w 96"/>
                <a:gd name="T103" fmla="*/ 138 h 125"/>
                <a:gd name="T104" fmla="*/ 38 w 96"/>
                <a:gd name="T105" fmla="*/ 143 h 125"/>
                <a:gd name="T106" fmla="*/ 36 w 96"/>
                <a:gd name="T107" fmla="*/ 149 h 125"/>
                <a:gd name="T108" fmla="*/ 30 w 96"/>
                <a:gd name="T109" fmla="*/ 145 h 125"/>
                <a:gd name="T110" fmla="*/ 25 w 96"/>
                <a:gd name="T111" fmla="*/ 142 h 125"/>
                <a:gd name="T112" fmla="*/ 13 w 96"/>
                <a:gd name="T113" fmla="*/ 15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5" name="Freeform 2552"/>
            <p:cNvSpPr>
              <a:spLocks noChangeAspect="1"/>
            </p:cNvSpPr>
            <p:nvPr/>
          </p:nvSpPr>
          <p:spPr bwMode="auto">
            <a:xfrm>
              <a:off x="15666642" y="9523683"/>
              <a:ext cx="1207041" cy="1375668"/>
            </a:xfrm>
            <a:custGeom>
              <a:avLst/>
              <a:gdLst>
                <a:gd name="T0" fmla="*/ 70 w 151"/>
                <a:gd name="T1" fmla="*/ 224 h 187"/>
                <a:gd name="T2" fmla="*/ 76 w 151"/>
                <a:gd name="T3" fmla="*/ 223 h 187"/>
                <a:gd name="T4" fmla="*/ 79 w 151"/>
                <a:gd name="T5" fmla="*/ 213 h 187"/>
                <a:gd name="T6" fmla="*/ 84 w 151"/>
                <a:gd name="T7" fmla="*/ 213 h 187"/>
                <a:gd name="T8" fmla="*/ 90 w 151"/>
                <a:gd name="T9" fmla="*/ 220 h 187"/>
                <a:gd name="T10" fmla="*/ 95 w 151"/>
                <a:gd name="T11" fmla="*/ 214 h 187"/>
                <a:gd name="T12" fmla="*/ 110 w 151"/>
                <a:gd name="T13" fmla="*/ 214 h 187"/>
                <a:gd name="T14" fmla="*/ 114 w 151"/>
                <a:gd name="T15" fmla="*/ 209 h 187"/>
                <a:gd name="T16" fmla="*/ 116 w 151"/>
                <a:gd name="T17" fmla="*/ 214 h 187"/>
                <a:gd name="T18" fmla="*/ 173 w 151"/>
                <a:gd name="T19" fmla="*/ 214 h 187"/>
                <a:gd name="T20" fmla="*/ 176 w 151"/>
                <a:gd name="T21" fmla="*/ 197 h 187"/>
                <a:gd name="T22" fmla="*/ 171 w 151"/>
                <a:gd name="T23" fmla="*/ 195 h 187"/>
                <a:gd name="T24" fmla="*/ 158 w 151"/>
                <a:gd name="T25" fmla="*/ 42 h 187"/>
                <a:gd name="T26" fmla="*/ 181 w 151"/>
                <a:gd name="T27" fmla="*/ 42 h 187"/>
                <a:gd name="T28" fmla="*/ 123 w 151"/>
                <a:gd name="T29" fmla="*/ 0 h 187"/>
                <a:gd name="T30" fmla="*/ 123 w 151"/>
                <a:gd name="T31" fmla="*/ 25 h 187"/>
                <a:gd name="T32" fmla="*/ 74 w 151"/>
                <a:gd name="T33" fmla="*/ 25 h 187"/>
                <a:gd name="T34" fmla="*/ 74 w 151"/>
                <a:gd name="T35" fmla="*/ 70 h 187"/>
                <a:gd name="T36" fmla="*/ 70 w 151"/>
                <a:gd name="T37" fmla="*/ 72 h 187"/>
                <a:gd name="T38" fmla="*/ 64 w 151"/>
                <a:gd name="T39" fmla="*/ 73 h 187"/>
                <a:gd name="T40" fmla="*/ 55 w 151"/>
                <a:gd name="T41" fmla="*/ 83 h 187"/>
                <a:gd name="T42" fmla="*/ 58 w 151"/>
                <a:gd name="T43" fmla="*/ 105 h 187"/>
                <a:gd name="T44" fmla="*/ 55 w 151"/>
                <a:gd name="T45" fmla="*/ 108 h 187"/>
                <a:gd name="T46" fmla="*/ 5 w 151"/>
                <a:gd name="T47" fmla="*/ 107 h 187"/>
                <a:gd name="T48" fmla="*/ 0 w 151"/>
                <a:gd name="T49" fmla="*/ 114 h 187"/>
                <a:gd name="T50" fmla="*/ 5 w 151"/>
                <a:gd name="T51" fmla="*/ 119 h 187"/>
                <a:gd name="T52" fmla="*/ 7 w 151"/>
                <a:gd name="T53" fmla="*/ 119 h 187"/>
                <a:gd name="T54" fmla="*/ 10 w 151"/>
                <a:gd name="T55" fmla="*/ 129 h 187"/>
                <a:gd name="T56" fmla="*/ 6 w 151"/>
                <a:gd name="T57" fmla="*/ 146 h 187"/>
                <a:gd name="T58" fmla="*/ 8 w 151"/>
                <a:gd name="T59" fmla="*/ 149 h 187"/>
                <a:gd name="T60" fmla="*/ 11 w 151"/>
                <a:gd name="T61" fmla="*/ 162 h 187"/>
                <a:gd name="T62" fmla="*/ 8 w 151"/>
                <a:gd name="T63" fmla="*/ 179 h 187"/>
                <a:gd name="T64" fmla="*/ 4 w 151"/>
                <a:gd name="T65" fmla="*/ 197 h 187"/>
                <a:gd name="T66" fmla="*/ 10 w 151"/>
                <a:gd name="T67" fmla="*/ 191 h 187"/>
                <a:gd name="T68" fmla="*/ 25 w 151"/>
                <a:gd name="T69" fmla="*/ 191 h 187"/>
                <a:gd name="T70" fmla="*/ 28 w 151"/>
                <a:gd name="T71" fmla="*/ 189 h 187"/>
                <a:gd name="T72" fmla="*/ 37 w 151"/>
                <a:gd name="T73" fmla="*/ 190 h 187"/>
                <a:gd name="T74" fmla="*/ 44 w 151"/>
                <a:gd name="T75" fmla="*/ 200 h 187"/>
                <a:gd name="T76" fmla="*/ 52 w 151"/>
                <a:gd name="T77" fmla="*/ 200 h 187"/>
                <a:gd name="T78" fmla="*/ 55 w 151"/>
                <a:gd name="T79" fmla="*/ 212 h 187"/>
                <a:gd name="T80" fmla="*/ 61 w 151"/>
                <a:gd name="T81" fmla="*/ 219 h 187"/>
                <a:gd name="T82" fmla="*/ 70 w 151"/>
                <a:gd name="T83" fmla="*/ 224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6" name="Freeform 2553"/>
            <p:cNvSpPr>
              <a:spLocks noChangeAspect="1"/>
            </p:cNvSpPr>
            <p:nvPr/>
          </p:nvSpPr>
          <p:spPr bwMode="auto">
            <a:xfrm>
              <a:off x="15583398" y="10675406"/>
              <a:ext cx="624333" cy="463888"/>
            </a:xfrm>
            <a:custGeom>
              <a:avLst/>
              <a:gdLst>
                <a:gd name="T0" fmla="*/ 12 w 78"/>
                <a:gd name="T1" fmla="*/ 76 h 64"/>
                <a:gd name="T2" fmla="*/ 11 w 78"/>
                <a:gd name="T3" fmla="*/ 70 h 64"/>
                <a:gd name="T4" fmla="*/ 11 w 78"/>
                <a:gd name="T5" fmla="*/ 64 h 64"/>
                <a:gd name="T6" fmla="*/ 24 w 78"/>
                <a:gd name="T7" fmla="*/ 64 h 64"/>
                <a:gd name="T8" fmla="*/ 36 w 78"/>
                <a:gd name="T9" fmla="*/ 61 h 64"/>
                <a:gd name="T10" fmla="*/ 46 w 78"/>
                <a:gd name="T11" fmla="*/ 62 h 64"/>
                <a:gd name="T12" fmla="*/ 55 w 78"/>
                <a:gd name="T13" fmla="*/ 61 h 64"/>
                <a:gd name="T14" fmla="*/ 56 w 78"/>
                <a:gd name="T15" fmla="*/ 56 h 64"/>
                <a:gd name="T16" fmla="*/ 43 w 78"/>
                <a:gd name="T17" fmla="*/ 53 h 64"/>
                <a:gd name="T18" fmla="*/ 35 w 78"/>
                <a:gd name="T19" fmla="*/ 52 h 64"/>
                <a:gd name="T20" fmla="*/ 31 w 78"/>
                <a:gd name="T21" fmla="*/ 56 h 64"/>
                <a:gd name="T22" fmla="*/ 17 w 78"/>
                <a:gd name="T23" fmla="*/ 57 h 64"/>
                <a:gd name="T24" fmla="*/ 13 w 78"/>
                <a:gd name="T25" fmla="*/ 49 h 64"/>
                <a:gd name="T26" fmla="*/ 10 w 78"/>
                <a:gd name="T27" fmla="*/ 39 h 64"/>
                <a:gd name="T28" fmla="*/ 0 w 78"/>
                <a:gd name="T29" fmla="*/ 37 h 64"/>
                <a:gd name="T30" fmla="*/ 10 w 78"/>
                <a:gd name="T31" fmla="*/ 27 h 64"/>
                <a:gd name="T32" fmla="*/ 17 w 78"/>
                <a:gd name="T33" fmla="*/ 19 h 64"/>
                <a:gd name="T34" fmla="*/ 15 w 78"/>
                <a:gd name="T35" fmla="*/ 10 h 64"/>
                <a:gd name="T36" fmla="*/ 21 w 78"/>
                <a:gd name="T37" fmla="*/ 4 h 64"/>
                <a:gd name="T38" fmla="*/ 37 w 78"/>
                <a:gd name="T39" fmla="*/ 4 h 64"/>
                <a:gd name="T40" fmla="*/ 39 w 78"/>
                <a:gd name="T41" fmla="*/ 1 h 64"/>
                <a:gd name="T42" fmla="*/ 49 w 78"/>
                <a:gd name="T43" fmla="*/ 2 h 64"/>
                <a:gd name="T44" fmla="*/ 56 w 78"/>
                <a:gd name="T45" fmla="*/ 12 h 64"/>
                <a:gd name="T46" fmla="*/ 63 w 78"/>
                <a:gd name="T47" fmla="*/ 12 h 64"/>
                <a:gd name="T48" fmla="*/ 67 w 78"/>
                <a:gd name="T49" fmla="*/ 24 h 64"/>
                <a:gd name="T50" fmla="*/ 73 w 78"/>
                <a:gd name="T51" fmla="*/ 31 h 64"/>
                <a:gd name="T52" fmla="*/ 81 w 78"/>
                <a:gd name="T53" fmla="*/ 36 h 64"/>
                <a:gd name="T54" fmla="*/ 85 w 78"/>
                <a:gd name="T55" fmla="*/ 45 h 64"/>
                <a:gd name="T56" fmla="*/ 82 w 78"/>
                <a:gd name="T57" fmla="*/ 56 h 64"/>
                <a:gd name="T58" fmla="*/ 86 w 78"/>
                <a:gd name="T59" fmla="*/ 61 h 64"/>
                <a:gd name="T60" fmla="*/ 89 w 78"/>
                <a:gd name="T61" fmla="*/ 61 h 64"/>
                <a:gd name="T62" fmla="*/ 93 w 78"/>
                <a:gd name="T63" fmla="*/ 68 h 64"/>
                <a:gd name="T64" fmla="*/ 91 w 78"/>
                <a:gd name="T65" fmla="*/ 75 h 64"/>
                <a:gd name="T66" fmla="*/ 81 w 78"/>
                <a:gd name="T67" fmla="*/ 76 h 64"/>
                <a:gd name="T68" fmla="*/ 72 w 78"/>
                <a:gd name="T69" fmla="*/ 75 h 64"/>
                <a:gd name="T70" fmla="*/ 68 w 78"/>
                <a:gd name="T71" fmla="*/ 75 h 64"/>
                <a:gd name="T72" fmla="*/ 66 w 78"/>
                <a:gd name="T73" fmla="*/ 72 h 64"/>
                <a:gd name="T74" fmla="*/ 57 w 78"/>
                <a:gd name="T75" fmla="*/ 72 h 64"/>
                <a:gd name="T76" fmla="*/ 39 w 78"/>
                <a:gd name="T77" fmla="*/ 71 h 64"/>
                <a:gd name="T78" fmla="*/ 30 w 78"/>
                <a:gd name="T79" fmla="*/ 76 h 64"/>
                <a:gd name="T80" fmla="*/ 19 w 78"/>
                <a:gd name="T81" fmla="*/ 75 h 64"/>
                <a:gd name="T82" fmla="*/ 12 w 78"/>
                <a:gd name="T83" fmla="*/ 76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7" name="Freeform 2554"/>
            <p:cNvSpPr>
              <a:spLocks noChangeAspect="1"/>
            </p:cNvSpPr>
            <p:nvPr/>
          </p:nvSpPr>
          <p:spPr bwMode="auto">
            <a:xfrm>
              <a:off x="15666642" y="11099306"/>
              <a:ext cx="332976" cy="207950"/>
            </a:xfrm>
            <a:custGeom>
              <a:avLst/>
              <a:gdLst>
                <a:gd name="T0" fmla="*/ 26 w 42"/>
                <a:gd name="T1" fmla="*/ 33 h 27"/>
                <a:gd name="T2" fmla="*/ 31 w 42"/>
                <a:gd name="T3" fmla="*/ 22 h 27"/>
                <a:gd name="T4" fmla="*/ 39 w 42"/>
                <a:gd name="T5" fmla="*/ 18 h 27"/>
                <a:gd name="T6" fmla="*/ 48 w 42"/>
                <a:gd name="T7" fmla="*/ 17 h 27"/>
                <a:gd name="T8" fmla="*/ 45 w 42"/>
                <a:gd name="T9" fmla="*/ 10 h 27"/>
                <a:gd name="T10" fmla="*/ 46 w 42"/>
                <a:gd name="T11" fmla="*/ 6 h 27"/>
                <a:gd name="T12" fmla="*/ 45 w 42"/>
                <a:gd name="T13" fmla="*/ 2 h 27"/>
                <a:gd name="T14" fmla="*/ 27 w 42"/>
                <a:gd name="T15" fmla="*/ 1 h 27"/>
                <a:gd name="T16" fmla="*/ 18 w 42"/>
                <a:gd name="T17" fmla="*/ 6 h 27"/>
                <a:gd name="T18" fmla="*/ 7 w 42"/>
                <a:gd name="T19" fmla="*/ 5 h 27"/>
                <a:gd name="T20" fmla="*/ 0 w 42"/>
                <a:gd name="T21" fmla="*/ 6 h 27"/>
                <a:gd name="T22" fmla="*/ 6 w 42"/>
                <a:gd name="T23" fmla="*/ 15 h 27"/>
                <a:gd name="T24" fmla="*/ 26 w 42"/>
                <a:gd name="T25" fmla="*/ 15 h 27"/>
                <a:gd name="T26" fmla="*/ 17 w 42"/>
                <a:gd name="T27" fmla="*/ 18 h 27"/>
                <a:gd name="T28" fmla="*/ 21 w 42"/>
                <a:gd name="T29" fmla="*/ 24 h 27"/>
                <a:gd name="T30" fmla="*/ 26 w 42"/>
                <a:gd name="T31" fmla="*/ 33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8" name="Freeform 2555"/>
            <p:cNvSpPr>
              <a:spLocks noChangeAspect="1"/>
            </p:cNvSpPr>
            <p:nvPr/>
          </p:nvSpPr>
          <p:spPr bwMode="auto">
            <a:xfrm>
              <a:off x="15658320" y="10995328"/>
              <a:ext cx="308000" cy="79981"/>
            </a:xfrm>
            <a:custGeom>
              <a:avLst/>
              <a:gdLst>
                <a:gd name="T0" fmla="*/ 0 w 39"/>
                <a:gd name="T1" fmla="*/ 13 h 11"/>
                <a:gd name="T2" fmla="*/ 17 w 39"/>
                <a:gd name="T3" fmla="*/ 9 h 11"/>
                <a:gd name="T4" fmla="*/ 6 w 39"/>
                <a:gd name="T5" fmla="*/ 5 h 11"/>
                <a:gd name="T6" fmla="*/ 20 w 39"/>
                <a:gd name="T7" fmla="*/ 4 h 11"/>
                <a:gd name="T8" fmla="*/ 24 w 39"/>
                <a:gd name="T9" fmla="*/ 0 h 11"/>
                <a:gd name="T10" fmla="*/ 32 w 39"/>
                <a:gd name="T11" fmla="*/ 1 h 11"/>
                <a:gd name="T12" fmla="*/ 45 w 39"/>
                <a:gd name="T13" fmla="*/ 4 h 11"/>
                <a:gd name="T14" fmla="*/ 44 w 39"/>
                <a:gd name="T15" fmla="*/ 9 h 11"/>
                <a:gd name="T16" fmla="*/ 35 w 39"/>
                <a:gd name="T17" fmla="*/ 10 h 11"/>
                <a:gd name="T18" fmla="*/ 25 w 39"/>
                <a:gd name="T19" fmla="*/ 9 h 11"/>
                <a:gd name="T20" fmla="*/ 13 w 39"/>
                <a:gd name="T21" fmla="*/ 13 h 11"/>
                <a:gd name="T22" fmla="*/ 0 w 39"/>
                <a:gd name="T23" fmla="*/ 13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9" name="Freeform 2556"/>
            <p:cNvSpPr>
              <a:spLocks noChangeAspect="1"/>
            </p:cNvSpPr>
            <p:nvPr/>
          </p:nvSpPr>
          <p:spPr bwMode="auto">
            <a:xfrm>
              <a:off x="15841457" y="11115302"/>
              <a:ext cx="765845" cy="591857"/>
            </a:xfrm>
            <a:custGeom>
              <a:avLst/>
              <a:gdLst>
                <a:gd name="T0" fmla="*/ 102 w 96"/>
                <a:gd name="T1" fmla="*/ 38 h 81"/>
                <a:gd name="T2" fmla="*/ 96 w 96"/>
                <a:gd name="T3" fmla="*/ 32 h 81"/>
                <a:gd name="T4" fmla="*/ 96 w 96"/>
                <a:gd name="T5" fmla="*/ 18 h 81"/>
                <a:gd name="T6" fmla="*/ 85 w 96"/>
                <a:gd name="T7" fmla="*/ 6 h 81"/>
                <a:gd name="T8" fmla="*/ 80 w 96"/>
                <a:gd name="T9" fmla="*/ 11 h 81"/>
                <a:gd name="T10" fmla="*/ 67 w 96"/>
                <a:gd name="T11" fmla="*/ 14 h 81"/>
                <a:gd name="T12" fmla="*/ 59 w 96"/>
                <a:gd name="T13" fmla="*/ 11 h 81"/>
                <a:gd name="T14" fmla="*/ 53 w 96"/>
                <a:gd name="T15" fmla="*/ 4 h 81"/>
                <a:gd name="T16" fmla="*/ 34 w 96"/>
                <a:gd name="T17" fmla="*/ 4 h 81"/>
                <a:gd name="T18" fmla="*/ 28 w 96"/>
                <a:gd name="T19" fmla="*/ 1 h 81"/>
                <a:gd name="T20" fmla="*/ 20 w 96"/>
                <a:gd name="T21" fmla="*/ 5 h 81"/>
                <a:gd name="T22" fmla="*/ 22 w 96"/>
                <a:gd name="T23" fmla="*/ 16 h 81"/>
                <a:gd name="T24" fmla="*/ 5 w 96"/>
                <a:gd name="T25" fmla="*/ 20 h 81"/>
                <a:gd name="T26" fmla="*/ 7 w 96"/>
                <a:gd name="T27" fmla="*/ 31 h 81"/>
                <a:gd name="T28" fmla="*/ 14 w 96"/>
                <a:gd name="T29" fmla="*/ 44 h 81"/>
                <a:gd name="T30" fmla="*/ 25 w 96"/>
                <a:gd name="T31" fmla="*/ 56 h 81"/>
                <a:gd name="T32" fmla="*/ 34 w 96"/>
                <a:gd name="T33" fmla="*/ 57 h 81"/>
                <a:gd name="T34" fmla="*/ 47 w 96"/>
                <a:gd name="T35" fmla="*/ 50 h 81"/>
                <a:gd name="T36" fmla="*/ 56 w 96"/>
                <a:gd name="T37" fmla="*/ 48 h 81"/>
                <a:gd name="T38" fmla="*/ 62 w 96"/>
                <a:gd name="T39" fmla="*/ 55 h 81"/>
                <a:gd name="T40" fmla="*/ 66 w 96"/>
                <a:gd name="T41" fmla="*/ 63 h 81"/>
                <a:gd name="T42" fmla="*/ 66 w 96"/>
                <a:gd name="T43" fmla="*/ 75 h 81"/>
                <a:gd name="T44" fmla="*/ 74 w 96"/>
                <a:gd name="T45" fmla="*/ 74 h 81"/>
                <a:gd name="T46" fmla="*/ 80 w 96"/>
                <a:gd name="T47" fmla="*/ 73 h 81"/>
                <a:gd name="T48" fmla="*/ 85 w 96"/>
                <a:gd name="T49" fmla="*/ 80 h 81"/>
                <a:gd name="T50" fmla="*/ 85 w 96"/>
                <a:gd name="T51" fmla="*/ 89 h 81"/>
                <a:gd name="T52" fmla="*/ 89 w 96"/>
                <a:gd name="T53" fmla="*/ 97 h 81"/>
                <a:gd name="T54" fmla="*/ 97 w 96"/>
                <a:gd name="T55" fmla="*/ 89 h 81"/>
                <a:gd name="T56" fmla="*/ 105 w 96"/>
                <a:gd name="T57" fmla="*/ 90 h 81"/>
                <a:gd name="T58" fmla="*/ 109 w 96"/>
                <a:gd name="T59" fmla="*/ 80 h 81"/>
                <a:gd name="T60" fmla="*/ 114 w 96"/>
                <a:gd name="T61" fmla="*/ 74 h 81"/>
                <a:gd name="T62" fmla="*/ 111 w 96"/>
                <a:gd name="T63" fmla="*/ 66 h 81"/>
                <a:gd name="T64" fmla="*/ 105 w 96"/>
                <a:gd name="T65" fmla="*/ 5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0" name="Freeform 2557"/>
            <p:cNvSpPr>
              <a:spLocks noChangeAspect="1"/>
            </p:cNvSpPr>
            <p:nvPr/>
          </p:nvSpPr>
          <p:spPr bwMode="auto">
            <a:xfrm>
              <a:off x="16024594" y="11395232"/>
              <a:ext cx="291352" cy="343920"/>
            </a:xfrm>
            <a:custGeom>
              <a:avLst/>
              <a:gdLst>
                <a:gd name="T0" fmla="*/ 41 w 36"/>
                <a:gd name="T1" fmla="*/ 32 h 46"/>
                <a:gd name="T2" fmla="*/ 42 w 36"/>
                <a:gd name="T3" fmla="*/ 41 h 46"/>
                <a:gd name="T4" fmla="*/ 33 w 36"/>
                <a:gd name="T5" fmla="*/ 46 h 46"/>
                <a:gd name="T6" fmla="*/ 31 w 36"/>
                <a:gd name="T7" fmla="*/ 51 h 46"/>
                <a:gd name="T8" fmla="*/ 27 w 36"/>
                <a:gd name="T9" fmla="*/ 56 h 46"/>
                <a:gd name="T10" fmla="*/ 13 w 36"/>
                <a:gd name="T11" fmla="*/ 49 h 46"/>
                <a:gd name="T12" fmla="*/ 13 w 36"/>
                <a:gd name="T13" fmla="*/ 44 h 46"/>
                <a:gd name="T14" fmla="*/ 5 w 36"/>
                <a:gd name="T15" fmla="*/ 39 h 46"/>
                <a:gd name="T16" fmla="*/ 5 w 36"/>
                <a:gd name="T17" fmla="*/ 32 h 46"/>
                <a:gd name="T18" fmla="*/ 0 w 36"/>
                <a:gd name="T19" fmla="*/ 28 h 46"/>
                <a:gd name="T20" fmla="*/ 1 w 36"/>
                <a:gd name="T21" fmla="*/ 21 h 46"/>
                <a:gd name="T22" fmla="*/ 2 w 36"/>
                <a:gd name="T23" fmla="*/ 16 h 46"/>
                <a:gd name="T24" fmla="*/ 6 w 36"/>
                <a:gd name="T25" fmla="*/ 11 h 46"/>
                <a:gd name="T26" fmla="*/ 13 w 36"/>
                <a:gd name="T27" fmla="*/ 4 h 46"/>
                <a:gd name="T28" fmla="*/ 19 w 36"/>
                <a:gd name="T29" fmla="*/ 4 h 46"/>
                <a:gd name="T30" fmla="*/ 22 w 36"/>
                <a:gd name="T31" fmla="*/ 1 h 46"/>
                <a:gd name="T32" fmla="*/ 29 w 36"/>
                <a:gd name="T33" fmla="*/ 1 h 46"/>
                <a:gd name="T34" fmla="*/ 33 w 36"/>
                <a:gd name="T35" fmla="*/ 4 h 46"/>
                <a:gd name="T36" fmla="*/ 35 w 36"/>
                <a:gd name="T37" fmla="*/ 9 h 46"/>
                <a:gd name="T38" fmla="*/ 39 w 36"/>
                <a:gd name="T39" fmla="*/ 12 h 46"/>
                <a:gd name="T40" fmla="*/ 38 w 36"/>
                <a:gd name="T41" fmla="*/ 17 h 46"/>
                <a:gd name="T42" fmla="*/ 42 w 36"/>
                <a:gd name="T43" fmla="*/ 24 h 46"/>
                <a:gd name="T44" fmla="*/ 38 w 36"/>
                <a:gd name="T45" fmla="*/ 29 h 46"/>
                <a:gd name="T46" fmla="*/ 41 w 36"/>
                <a:gd name="T47" fmla="*/ 3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1" name="Freeform 2558"/>
            <p:cNvSpPr>
              <a:spLocks noChangeAspect="1"/>
            </p:cNvSpPr>
            <p:nvPr/>
          </p:nvSpPr>
          <p:spPr bwMode="auto">
            <a:xfrm>
              <a:off x="16207731" y="11563194"/>
              <a:ext cx="424542" cy="447892"/>
            </a:xfrm>
            <a:custGeom>
              <a:avLst/>
              <a:gdLst>
                <a:gd name="T0" fmla="*/ 59 w 52"/>
                <a:gd name="T1" fmla="*/ 74 h 62"/>
                <a:gd name="T2" fmla="*/ 52 w 52"/>
                <a:gd name="T3" fmla="*/ 69 h 62"/>
                <a:gd name="T4" fmla="*/ 42 w 52"/>
                <a:gd name="T5" fmla="*/ 64 h 62"/>
                <a:gd name="T6" fmla="*/ 30 w 52"/>
                <a:gd name="T7" fmla="*/ 56 h 62"/>
                <a:gd name="T8" fmla="*/ 19 w 52"/>
                <a:gd name="T9" fmla="*/ 45 h 62"/>
                <a:gd name="T10" fmla="*/ 10 w 52"/>
                <a:gd name="T11" fmla="*/ 38 h 62"/>
                <a:gd name="T12" fmla="*/ 1 w 52"/>
                <a:gd name="T13" fmla="*/ 33 h 62"/>
                <a:gd name="T14" fmla="*/ 0 w 52"/>
                <a:gd name="T15" fmla="*/ 29 h 62"/>
                <a:gd name="T16" fmla="*/ 4 w 52"/>
                <a:gd name="T17" fmla="*/ 24 h 62"/>
                <a:gd name="T18" fmla="*/ 6 w 52"/>
                <a:gd name="T19" fmla="*/ 19 h 62"/>
                <a:gd name="T20" fmla="*/ 15 w 52"/>
                <a:gd name="T21" fmla="*/ 14 h 62"/>
                <a:gd name="T22" fmla="*/ 13 w 52"/>
                <a:gd name="T23" fmla="*/ 5 h 62"/>
                <a:gd name="T24" fmla="*/ 19 w 52"/>
                <a:gd name="T25" fmla="*/ 1 h 62"/>
                <a:gd name="T26" fmla="*/ 24 w 52"/>
                <a:gd name="T27" fmla="*/ 2 h 62"/>
                <a:gd name="T28" fmla="*/ 25 w 52"/>
                <a:gd name="T29" fmla="*/ 0 h 62"/>
                <a:gd name="T30" fmla="*/ 30 w 52"/>
                <a:gd name="T31" fmla="*/ 1 h 62"/>
                <a:gd name="T32" fmla="*/ 30 w 52"/>
                <a:gd name="T33" fmla="*/ 7 h 62"/>
                <a:gd name="T34" fmla="*/ 35 w 52"/>
                <a:gd name="T35" fmla="*/ 13 h 62"/>
                <a:gd name="T36" fmla="*/ 30 w 52"/>
                <a:gd name="T37" fmla="*/ 16 h 62"/>
                <a:gd name="T38" fmla="*/ 29 w 52"/>
                <a:gd name="T39" fmla="*/ 23 h 62"/>
                <a:gd name="T40" fmla="*/ 34 w 52"/>
                <a:gd name="T41" fmla="*/ 24 h 62"/>
                <a:gd name="T42" fmla="*/ 39 w 52"/>
                <a:gd name="T43" fmla="*/ 21 h 62"/>
                <a:gd name="T44" fmla="*/ 42 w 52"/>
                <a:gd name="T45" fmla="*/ 16 h 62"/>
                <a:gd name="T46" fmla="*/ 48 w 52"/>
                <a:gd name="T47" fmla="*/ 21 h 62"/>
                <a:gd name="T48" fmla="*/ 50 w 52"/>
                <a:gd name="T49" fmla="*/ 27 h 62"/>
                <a:gd name="T50" fmla="*/ 45 w 52"/>
                <a:gd name="T51" fmla="*/ 33 h 62"/>
                <a:gd name="T52" fmla="*/ 50 w 52"/>
                <a:gd name="T53" fmla="*/ 39 h 62"/>
                <a:gd name="T54" fmla="*/ 56 w 52"/>
                <a:gd name="T55" fmla="*/ 41 h 62"/>
                <a:gd name="T56" fmla="*/ 56 w 52"/>
                <a:gd name="T57" fmla="*/ 45 h 62"/>
                <a:gd name="T58" fmla="*/ 62 w 52"/>
                <a:gd name="T59" fmla="*/ 47 h 62"/>
                <a:gd name="T60" fmla="*/ 62 w 52"/>
                <a:gd name="T61" fmla="*/ 55 h 62"/>
                <a:gd name="T62" fmla="*/ 58 w 52"/>
                <a:gd name="T63" fmla="*/ 61 h 62"/>
                <a:gd name="T64" fmla="*/ 59 w 52"/>
                <a:gd name="T65" fmla="*/ 74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2" name="Freeform 2559"/>
            <p:cNvSpPr>
              <a:spLocks noChangeAspect="1"/>
            </p:cNvSpPr>
            <p:nvPr/>
          </p:nvSpPr>
          <p:spPr bwMode="auto">
            <a:xfrm>
              <a:off x="16507410" y="11339248"/>
              <a:ext cx="607679" cy="671838"/>
            </a:xfrm>
            <a:custGeom>
              <a:avLst/>
              <a:gdLst>
                <a:gd name="T0" fmla="*/ 86 w 76"/>
                <a:gd name="T1" fmla="*/ 97 h 92"/>
                <a:gd name="T2" fmla="*/ 72 w 76"/>
                <a:gd name="T3" fmla="*/ 94 h 92"/>
                <a:gd name="T4" fmla="*/ 68 w 76"/>
                <a:gd name="T5" fmla="*/ 97 h 92"/>
                <a:gd name="T6" fmla="*/ 63 w 76"/>
                <a:gd name="T7" fmla="*/ 94 h 92"/>
                <a:gd name="T8" fmla="*/ 46 w 76"/>
                <a:gd name="T9" fmla="*/ 96 h 92"/>
                <a:gd name="T10" fmla="*/ 28 w 76"/>
                <a:gd name="T11" fmla="*/ 102 h 92"/>
                <a:gd name="T12" fmla="*/ 14 w 76"/>
                <a:gd name="T13" fmla="*/ 110 h 92"/>
                <a:gd name="T14" fmla="*/ 13 w 76"/>
                <a:gd name="T15" fmla="*/ 97 h 92"/>
                <a:gd name="T16" fmla="*/ 17 w 76"/>
                <a:gd name="T17" fmla="*/ 91 h 92"/>
                <a:gd name="T18" fmla="*/ 17 w 76"/>
                <a:gd name="T19" fmla="*/ 83 h 92"/>
                <a:gd name="T20" fmla="*/ 11 w 76"/>
                <a:gd name="T21" fmla="*/ 81 h 92"/>
                <a:gd name="T22" fmla="*/ 11 w 76"/>
                <a:gd name="T23" fmla="*/ 77 h 92"/>
                <a:gd name="T24" fmla="*/ 5 w 76"/>
                <a:gd name="T25" fmla="*/ 75 h 92"/>
                <a:gd name="T26" fmla="*/ 0 w 76"/>
                <a:gd name="T27" fmla="*/ 69 h 92"/>
                <a:gd name="T28" fmla="*/ 5 w 76"/>
                <a:gd name="T29" fmla="*/ 63 h 92"/>
                <a:gd name="T30" fmla="*/ 4 w 76"/>
                <a:gd name="T31" fmla="*/ 57 h 92"/>
                <a:gd name="T32" fmla="*/ 6 w 76"/>
                <a:gd name="T33" fmla="*/ 53 h 92"/>
                <a:gd name="T34" fmla="*/ 5 w 76"/>
                <a:gd name="T35" fmla="*/ 49 h 92"/>
                <a:gd name="T36" fmla="*/ 10 w 76"/>
                <a:gd name="T37" fmla="*/ 43 h 92"/>
                <a:gd name="T38" fmla="*/ 4 w 76"/>
                <a:gd name="T39" fmla="*/ 41 h 92"/>
                <a:gd name="T40" fmla="*/ 14 w 76"/>
                <a:gd name="T41" fmla="*/ 37 h 92"/>
                <a:gd name="T42" fmla="*/ 8 w 76"/>
                <a:gd name="T43" fmla="*/ 32 h 92"/>
                <a:gd name="T44" fmla="*/ 12 w 76"/>
                <a:gd name="T45" fmla="*/ 29 h 92"/>
                <a:gd name="T46" fmla="*/ 11 w 76"/>
                <a:gd name="T47" fmla="*/ 23 h 92"/>
                <a:gd name="T48" fmla="*/ 6 w 76"/>
                <a:gd name="T49" fmla="*/ 14 h 92"/>
                <a:gd name="T50" fmla="*/ 11 w 76"/>
                <a:gd name="T51" fmla="*/ 8 h 92"/>
                <a:gd name="T52" fmla="*/ 13 w 76"/>
                <a:gd name="T53" fmla="*/ 4 h 92"/>
                <a:gd name="T54" fmla="*/ 19 w 76"/>
                <a:gd name="T55" fmla="*/ 5 h 92"/>
                <a:gd name="T56" fmla="*/ 25 w 76"/>
                <a:gd name="T57" fmla="*/ 6 h 92"/>
                <a:gd name="T58" fmla="*/ 26 w 76"/>
                <a:gd name="T59" fmla="*/ 0 h 92"/>
                <a:gd name="T60" fmla="*/ 30 w 76"/>
                <a:gd name="T61" fmla="*/ 2 h 92"/>
                <a:gd name="T62" fmla="*/ 35 w 76"/>
                <a:gd name="T63" fmla="*/ 0 h 92"/>
                <a:gd name="T64" fmla="*/ 35 w 76"/>
                <a:gd name="T65" fmla="*/ 7 h 92"/>
                <a:gd name="T66" fmla="*/ 40 w 76"/>
                <a:gd name="T67" fmla="*/ 6 h 92"/>
                <a:gd name="T68" fmla="*/ 49 w 76"/>
                <a:gd name="T69" fmla="*/ 4 h 92"/>
                <a:gd name="T70" fmla="*/ 49 w 76"/>
                <a:gd name="T71" fmla="*/ 8 h 92"/>
                <a:gd name="T72" fmla="*/ 53 w 76"/>
                <a:gd name="T73" fmla="*/ 10 h 92"/>
                <a:gd name="T74" fmla="*/ 53 w 76"/>
                <a:gd name="T75" fmla="*/ 14 h 92"/>
                <a:gd name="T76" fmla="*/ 56 w 76"/>
                <a:gd name="T77" fmla="*/ 16 h 92"/>
                <a:gd name="T78" fmla="*/ 60 w 76"/>
                <a:gd name="T79" fmla="*/ 17 h 92"/>
                <a:gd name="T80" fmla="*/ 67 w 76"/>
                <a:gd name="T81" fmla="*/ 14 h 92"/>
                <a:gd name="T82" fmla="*/ 77 w 76"/>
                <a:gd name="T83" fmla="*/ 13 h 92"/>
                <a:gd name="T84" fmla="*/ 83 w 76"/>
                <a:gd name="T85" fmla="*/ 14 h 92"/>
                <a:gd name="T86" fmla="*/ 86 w 76"/>
                <a:gd name="T87" fmla="*/ 18 h 92"/>
                <a:gd name="T88" fmla="*/ 87 w 76"/>
                <a:gd name="T89" fmla="*/ 25 h 92"/>
                <a:gd name="T90" fmla="*/ 89 w 76"/>
                <a:gd name="T91" fmla="*/ 30 h 92"/>
                <a:gd name="T92" fmla="*/ 90 w 76"/>
                <a:gd name="T93" fmla="*/ 36 h 92"/>
                <a:gd name="T94" fmla="*/ 90 w 76"/>
                <a:gd name="T95" fmla="*/ 42 h 92"/>
                <a:gd name="T96" fmla="*/ 87 w 76"/>
                <a:gd name="T97" fmla="*/ 48 h 92"/>
                <a:gd name="T98" fmla="*/ 86 w 76"/>
                <a:gd name="T99" fmla="*/ 59 h 92"/>
                <a:gd name="T100" fmla="*/ 81 w 76"/>
                <a:gd name="T101" fmla="*/ 66 h 92"/>
                <a:gd name="T102" fmla="*/ 84 w 76"/>
                <a:gd name="T103" fmla="*/ 75 h 92"/>
                <a:gd name="T104" fmla="*/ 83 w 76"/>
                <a:gd name="T105" fmla="*/ 84 h 92"/>
                <a:gd name="T106" fmla="*/ 87 w 76"/>
                <a:gd name="T107" fmla="*/ 87 h 92"/>
                <a:gd name="T108" fmla="*/ 87 w 76"/>
                <a:gd name="T109" fmla="*/ 94 h 92"/>
                <a:gd name="T110" fmla="*/ 86 w 76"/>
                <a:gd name="T111" fmla="*/ 9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3" name="Freeform 2560"/>
            <p:cNvSpPr>
              <a:spLocks noChangeAspect="1"/>
            </p:cNvSpPr>
            <p:nvPr/>
          </p:nvSpPr>
          <p:spPr bwMode="auto">
            <a:xfrm>
              <a:off x="16124487" y="9739634"/>
              <a:ext cx="1673203" cy="1647603"/>
            </a:xfrm>
            <a:custGeom>
              <a:avLst/>
              <a:gdLst>
                <a:gd name="T0" fmla="*/ 96 w 208"/>
                <a:gd name="T1" fmla="*/ 268 h 225"/>
                <a:gd name="T2" fmla="*/ 91 w 208"/>
                <a:gd name="T3" fmla="*/ 262 h 225"/>
                <a:gd name="T4" fmla="*/ 83 w 208"/>
                <a:gd name="T5" fmla="*/ 262 h 225"/>
                <a:gd name="T6" fmla="*/ 76 w 208"/>
                <a:gd name="T7" fmla="*/ 266 h 225"/>
                <a:gd name="T8" fmla="*/ 67 w 208"/>
                <a:gd name="T9" fmla="*/ 270 h 225"/>
                <a:gd name="T10" fmla="*/ 59 w 208"/>
                <a:gd name="T11" fmla="*/ 256 h 225"/>
                <a:gd name="T12" fmla="*/ 58 w 208"/>
                <a:gd name="T13" fmla="*/ 247 h 225"/>
                <a:gd name="T14" fmla="*/ 52 w 208"/>
                <a:gd name="T15" fmla="*/ 233 h 225"/>
                <a:gd name="T16" fmla="*/ 42 w 208"/>
                <a:gd name="T17" fmla="*/ 234 h 225"/>
                <a:gd name="T18" fmla="*/ 32 w 208"/>
                <a:gd name="T19" fmla="*/ 234 h 225"/>
                <a:gd name="T20" fmla="*/ 19 w 208"/>
                <a:gd name="T21" fmla="*/ 232 h 225"/>
                <a:gd name="T22" fmla="*/ 11 w 208"/>
                <a:gd name="T23" fmla="*/ 235 h 225"/>
                <a:gd name="T24" fmla="*/ 12 w 208"/>
                <a:gd name="T25" fmla="*/ 221 h 225"/>
                <a:gd name="T26" fmla="*/ 5 w 208"/>
                <a:gd name="T27" fmla="*/ 214 h 225"/>
                <a:gd name="T28" fmla="*/ 4 w 208"/>
                <a:gd name="T29" fmla="*/ 198 h 225"/>
                <a:gd name="T30" fmla="*/ 6 w 208"/>
                <a:gd name="T31" fmla="*/ 187 h 225"/>
                <a:gd name="T32" fmla="*/ 14 w 208"/>
                <a:gd name="T33" fmla="*/ 178 h 225"/>
                <a:gd name="T34" fmla="*/ 25 w 208"/>
                <a:gd name="T35" fmla="*/ 179 h 225"/>
                <a:gd name="T36" fmla="*/ 44 w 208"/>
                <a:gd name="T37" fmla="*/ 174 h 225"/>
                <a:gd name="T38" fmla="*/ 103 w 208"/>
                <a:gd name="T39" fmla="*/ 179 h 225"/>
                <a:gd name="T40" fmla="*/ 102 w 208"/>
                <a:gd name="T41" fmla="*/ 160 h 225"/>
                <a:gd name="T42" fmla="*/ 112 w 208"/>
                <a:gd name="T43" fmla="*/ 7 h 225"/>
                <a:gd name="T44" fmla="*/ 203 w 208"/>
                <a:gd name="T45" fmla="*/ 86 h 225"/>
                <a:gd name="T46" fmla="*/ 215 w 208"/>
                <a:gd name="T47" fmla="*/ 95 h 225"/>
                <a:gd name="T48" fmla="*/ 233 w 208"/>
                <a:gd name="T49" fmla="*/ 102 h 225"/>
                <a:gd name="T50" fmla="*/ 236 w 208"/>
                <a:gd name="T51" fmla="*/ 116 h 225"/>
                <a:gd name="T52" fmla="*/ 250 w 208"/>
                <a:gd name="T53" fmla="*/ 167 h 225"/>
                <a:gd name="T54" fmla="*/ 243 w 208"/>
                <a:gd name="T55" fmla="*/ 173 h 225"/>
                <a:gd name="T56" fmla="*/ 236 w 208"/>
                <a:gd name="T57" fmla="*/ 179 h 225"/>
                <a:gd name="T58" fmla="*/ 198 w 208"/>
                <a:gd name="T59" fmla="*/ 187 h 225"/>
                <a:gd name="T60" fmla="*/ 177 w 208"/>
                <a:gd name="T61" fmla="*/ 184 h 225"/>
                <a:gd name="T62" fmla="*/ 155 w 208"/>
                <a:gd name="T63" fmla="*/ 200 h 225"/>
                <a:gd name="T64" fmla="*/ 144 w 208"/>
                <a:gd name="T65" fmla="*/ 204 h 225"/>
                <a:gd name="T66" fmla="*/ 138 w 208"/>
                <a:gd name="T67" fmla="*/ 209 h 225"/>
                <a:gd name="T68" fmla="*/ 133 w 208"/>
                <a:gd name="T69" fmla="*/ 217 h 225"/>
                <a:gd name="T70" fmla="*/ 121 w 208"/>
                <a:gd name="T71" fmla="*/ 216 h 225"/>
                <a:gd name="T72" fmla="*/ 119 w 208"/>
                <a:gd name="T73" fmla="*/ 227 h 225"/>
                <a:gd name="T74" fmla="*/ 118 w 208"/>
                <a:gd name="T75" fmla="*/ 232 h 225"/>
                <a:gd name="T76" fmla="*/ 103 w 208"/>
                <a:gd name="T77" fmla="*/ 239 h 225"/>
                <a:gd name="T78" fmla="*/ 105 w 208"/>
                <a:gd name="T79" fmla="*/ 254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4" name="Freeform 2561"/>
            <p:cNvSpPr>
              <a:spLocks noChangeAspect="1"/>
            </p:cNvSpPr>
            <p:nvPr/>
          </p:nvSpPr>
          <p:spPr bwMode="auto">
            <a:xfrm>
              <a:off x="16807088" y="10859364"/>
              <a:ext cx="799143" cy="591857"/>
            </a:xfrm>
            <a:custGeom>
              <a:avLst/>
              <a:gdLst>
                <a:gd name="T0" fmla="*/ 41 w 99"/>
                <a:gd name="T1" fmla="*/ 97 h 81"/>
                <a:gd name="T2" fmla="*/ 37 w 99"/>
                <a:gd name="T3" fmla="*/ 93 h 81"/>
                <a:gd name="T4" fmla="*/ 31 w 99"/>
                <a:gd name="T5" fmla="*/ 92 h 81"/>
                <a:gd name="T6" fmla="*/ 22 w 99"/>
                <a:gd name="T7" fmla="*/ 93 h 81"/>
                <a:gd name="T8" fmla="*/ 14 w 99"/>
                <a:gd name="T9" fmla="*/ 96 h 81"/>
                <a:gd name="T10" fmla="*/ 11 w 99"/>
                <a:gd name="T11" fmla="*/ 95 h 81"/>
                <a:gd name="T12" fmla="*/ 7 w 99"/>
                <a:gd name="T13" fmla="*/ 93 h 81"/>
                <a:gd name="T14" fmla="*/ 7 w 99"/>
                <a:gd name="T15" fmla="*/ 89 h 81"/>
                <a:gd name="T16" fmla="*/ 4 w 99"/>
                <a:gd name="T17" fmla="*/ 87 h 81"/>
                <a:gd name="T18" fmla="*/ 4 w 99"/>
                <a:gd name="T19" fmla="*/ 83 h 81"/>
                <a:gd name="T20" fmla="*/ 2 w 99"/>
                <a:gd name="T21" fmla="*/ 72 h 81"/>
                <a:gd name="T22" fmla="*/ 5 w 99"/>
                <a:gd name="T23" fmla="*/ 63 h 81"/>
                <a:gd name="T24" fmla="*/ 1 w 99"/>
                <a:gd name="T25" fmla="*/ 56 h 81"/>
                <a:gd name="T26" fmla="*/ 10 w 99"/>
                <a:gd name="T27" fmla="*/ 56 h 81"/>
                <a:gd name="T28" fmla="*/ 16 w 99"/>
                <a:gd name="T29" fmla="*/ 49 h 81"/>
                <a:gd name="T30" fmla="*/ 13 w 99"/>
                <a:gd name="T31" fmla="*/ 44 h 81"/>
                <a:gd name="T32" fmla="*/ 17 w 99"/>
                <a:gd name="T33" fmla="*/ 44 h 81"/>
                <a:gd name="T34" fmla="*/ 14 w 99"/>
                <a:gd name="T35" fmla="*/ 36 h 81"/>
                <a:gd name="T36" fmla="*/ 19 w 99"/>
                <a:gd name="T37" fmla="*/ 34 h 81"/>
                <a:gd name="T38" fmla="*/ 24 w 99"/>
                <a:gd name="T39" fmla="*/ 30 h 81"/>
                <a:gd name="T40" fmla="*/ 31 w 99"/>
                <a:gd name="T41" fmla="*/ 35 h 81"/>
                <a:gd name="T42" fmla="*/ 36 w 99"/>
                <a:gd name="T43" fmla="*/ 32 h 81"/>
                <a:gd name="T44" fmla="*/ 36 w 99"/>
                <a:gd name="T45" fmla="*/ 26 h 81"/>
                <a:gd name="T46" fmla="*/ 42 w 99"/>
                <a:gd name="T47" fmla="*/ 28 h 81"/>
                <a:gd name="T48" fmla="*/ 42 w 99"/>
                <a:gd name="T49" fmla="*/ 22 h 81"/>
                <a:gd name="T50" fmla="*/ 49 w 99"/>
                <a:gd name="T51" fmla="*/ 17 h 81"/>
                <a:gd name="T52" fmla="*/ 53 w 99"/>
                <a:gd name="T53" fmla="*/ 18 h 81"/>
                <a:gd name="T54" fmla="*/ 55 w 99"/>
                <a:gd name="T55" fmla="*/ 12 h 81"/>
                <a:gd name="T56" fmla="*/ 75 w 99"/>
                <a:gd name="T57" fmla="*/ 1 h 81"/>
                <a:gd name="T58" fmla="*/ 85 w 99"/>
                <a:gd name="T59" fmla="*/ 4 h 81"/>
                <a:gd name="T60" fmla="*/ 84 w 99"/>
                <a:gd name="T61" fmla="*/ 14 h 81"/>
                <a:gd name="T62" fmla="*/ 87 w 99"/>
                <a:gd name="T63" fmla="*/ 23 h 81"/>
                <a:gd name="T64" fmla="*/ 94 w 99"/>
                <a:gd name="T65" fmla="*/ 29 h 81"/>
                <a:gd name="T66" fmla="*/ 97 w 99"/>
                <a:gd name="T67" fmla="*/ 30 h 81"/>
                <a:gd name="T68" fmla="*/ 94 w 99"/>
                <a:gd name="T69" fmla="*/ 38 h 81"/>
                <a:gd name="T70" fmla="*/ 108 w 99"/>
                <a:gd name="T71" fmla="*/ 44 h 81"/>
                <a:gd name="T72" fmla="*/ 113 w 99"/>
                <a:gd name="T73" fmla="*/ 43 h 81"/>
                <a:gd name="T74" fmla="*/ 118 w 99"/>
                <a:gd name="T75" fmla="*/ 47 h 81"/>
                <a:gd name="T76" fmla="*/ 115 w 99"/>
                <a:gd name="T77" fmla="*/ 50 h 81"/>
                <a:gd name="T78" fmla="*/ 117 w 99"/>
                <a:gd name="T79" fmla="*/ 57 h 81"/>
                <a:gd name="T80" fmla="*/ 119 w 99"/>
                <a:gd name="T81" fmla="*/ 59 h 81"/>
                <a:gd name="T82" fmla="*/ 118 w 99"/>
                <a:gd name="T83" fmla="*/ 63 h 81"/>
                <a:gd name="T84" fmla="*/ 112 w 99"/>
                <a:gd name="T85" fmla="*/ 66 h 81"/>
                <a:gd name="T86" fmla="*/ 105 w 99"/>
                <a:gd name="T87" fmla="*/ 66 h 81"/>
                <a:gd name="T88" fmla="*/ 100 w 99"/>
                <a:gd name="T89" fmla="*/ 67 h 81"/>
                <a:gd name="T90" fmla="*/ 100 w 99"/>
                <a:gd name="T91" fmla="*/ 73 h 81"/>
                <a:gd name="T92" fmla="*/ 96 w 99"/>
                <a:gd name="T93" fmla="*/ 72 h 81"/>
                <a:gd name="T94" fmla="*/ 95 w 99"/>
                <a:gd name="T95" fmla="*/ 77 h 81"/>
                <a:gd name="T96" fmla="*/ 89 w 99"/>
                <a:gd name="T97" fmla="*/ 75 h 81"/>
                <a:gd name="T98" fmla="*/ 83 w 99"/>
                <a:gd name="T99" fmla="*/ 73 h 81"/>
                <a:gd name="T100" fmla="*/ 78 w 99"/>
                <a:gd name="T101" fmla="*/ 71 h 81"/>
                <a:gd name="T102" fmla="*/ 73 w 99"/>
                <a:gd name="T103" fmla="*/ 73 h 81"/>
                <a:gd name="T104" fmla="*/ 53 w 99"/>
                <a:gd name="T105" fmla="*/ 73 h 81"/>
                <a:gd name="T106" fmla="*/ 41 w 99"/>
                <a:gd name="T107" fmla="*/ 73 h 81"/>
                <a:gd name="T108" fmla="*/ 38 w 99"/>
                <a:gd name="T109" fmla="*/ 78 h 81"/>
                <a:gd name="T110" fmla="*/ 41 w 99"/>
                <a:gd name="T111" fmla="*/ 81 h 81"/>
                <a:gd name="T112" fmla="*/ 40 w 99"/>
                <a:gd name="T113" fmla="*/ 84 h 81"/>
                <a:gd name="T114" fmla="*/ 42 w 99"/>
                <a:gd name="T115" fmla="*/ 86 h 81"/>
                <a:gd name="T116" fmla="*/ 40 w 99"/>
                <a:gd name="T117" fmla="*/ 87 h 81"/>
                <a:gd name="T118" fmla="*/ 41 w 99"/>
                <a:gd name="T119" fmla="*/ 9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5" name="Freeform 2562"/>
            <p:cNvSpPr>
              <a:spLocks noChangeAspect="1"/>
            </p:cNvSpPr>
            <p:nvPr/>
          </p:nvSpPr>
          <p:spPr bwMode="auto">
            <a:xfrm>
              <a:off x="17048493" y="11283259"/>
              <a:ext cx="466167" cy="679839"/>
            </a:xfrm>
            <a:custGeom>
              <a:avLst/>
              <a:gdLst>
                <a:gd name="T0" fmla="*/ 6 w 58"/>
                <a:gd name="T1" fmla="*/ 106 h 92"/>
                <a:gd name="T2" fmla="*/ 21 w 58"/>
                <a:gd name="T3" fmla="*/ 111 h 92"/>
                <a:gd name="T4" fmla="*/ 25 w 58"/>
                <a:gd name="T5" fmla="*/ 106 h 92"/>
                <a:gd name="T6" fmla="*/ 35 w 58"/>
                <a:gd name="T7" fmla="*/ 106 h 92"/>
                <a:gd name="T8" fmla="*/ 41 w 58"/>
                <a:gd name="T9" fmla="*/ 103 h 92"/>
                <a:gd name="T10" fmla="*/ 46 w 58"/>
                <a:gd name="T11" fmla="*/ 98 h 92"/>
                <a:gd name="T12" fmla="*/ 57 w 58"/>
                <a:gd name="T13" fmla="*/ 95 h 92"/>
                <a:gd name="T14" fmla="*/ 63 w 58"/>
                <a:gd name="T15" fmla="*/ 92 h 92"/>
                <a:gd name="T16" fmla="*/ 70 w 58"/>
                <a:gd name="T17" fmla="*/ 89 h 92"/>
                <a:gd name="T18" fmla="*/ 59 w 58"/>
                <a:gd name="T19" fmla="*/ 83 h 92"/>
                <a:gd name="T20" fmla="*/ 56 w 58"/>
                <a:gd name="T21" fmla="*/ 78 h 92"/>
                <a:gd name="T22" fmla="*/ 58 w 58"/>
                <a:gd name="T23" fmla="*/ 70 h 92"/>
                <a:gd name="T24" fmla="*/ 57 w 58"/>
                <a:gd name="T25" fmla="*/ 65 h 92"/>
                <a:gd name="T26" fmla="*/ 58 w 58"/>
                <a:gd name="T27" fmla="*/ 56 h 92"/>
                <a:gd name="T28" fmla="*/ 59 w 58"/>
                <a:gd name="T29" fmla="*/ 51 h 92"/>
                <a:gd name="T30" fmla="*/ 57 w 58"/>
                <a:gd name="T31" fmla="*/ 45 h 92"/>
                <a:gd name="T32" fmla="*/ 57 w 58"/>
                <a:gd name="T33" fmla="*/ 31 h 92"/>
                <a:gd name="T34" fmla="*/ 53 w 58"/>
                <a:gd name="T35" fmla="*/ 28 h 92"/>
                <a:gd name="T36" fmla="*/ 54 w 58"/>
                <a:gd name="T37" fmla="*/ 17 h 92"/>
                <a:gd name="T38" fmla="*/ 51 w 58"/>
                <a:gd name="T39" fmla="*/ 14 h 92"/>
                <a:gd name="T40" fmla="*/ 51 w 58"/>
                <a:gd name="T41" fmla="*/ 11 h 92"/>
                <a:gd name="T42" fmla="*/ 47 w 58"/>
                <a:gd name="T43" fmla="*/ 7 h 92"/>
                <a:gd name="T44" fmla="*/ 48 w 58"/>
                <a:gd name="T45" fmla="*/ 2 h 92"/>
                <a:gd name="T46" fmla="*/ 43 w 58"/>
                <a:gd name="T47" fmla="*/ 0 h 92"/>
                <a:gd name="T48" fmla="*/ 39 w 58"/>
                <a:gd name="T49" fmla="*/ 2 h 92"/>
                <a:gd name="T50" fmla="*/ 18 w 58"/>
                <a:gd name="T51" fmla="*/ 2 h 92"/>
                <a:gd name="T52" fmla="*/ 6 w 58"/>
                <a:gd name="T53" fmla="*/ 2 h 92"/>
                <a:gd name="T54" fmla="*/ 4 w 58"/>
                <a:gd name="T55" fmla="*/ 7 h 92"/>
                <a:gd name="T56" fmla="*/ 6 w 58"/>
                <a:gd name="T57" fmla="*/ 11 h 92"/>
                <a:gd name="T58" fmla="*/ 5 w 58"/>
                <a:gd name="T59" fmla="*/ 13 h 92"/>
                <a:gd name="T60" fmla="*/ 7 w 58"/>
                <a:gd name="T61" fmla="*/ 16 h 92"/>
                <a:gd name="T62" fmla="*/ 5 w 58"/>
                <a:gd name="T63" fmla="*/ 17 h 92"/>
                <a:gd name="T64" fmla="*/ 6 w 58"/>
                <a:gd name="T65" fmla="*/ 27 h 92"/>
                <a:gd name="T66" fmla="*/ 7 w 58"/>
                <a:gd name="T67" fmla="*/ 34 h 92"/>
                <a:gd name="T68" fmla="*/ 8 w 58"/>
                <a:gd name="T69" fmla="*/ 39 h 92"/>
                <a:gd name="T70" fmla="*/ 10 w 58"/>
                <a:gd name="T71" fmla="*/ 45 h 92"/>
                <a:gd name="T72" fmla="*/ 10 w 58"/>
                <a:gd name="T73" fmla="*/ 51 h 92"/>
                <a:gd name="T74" fmla="*/ 7 w 58"/>
                <a:gd name="T75" fmla="*/ 57 h 92"/>
                <a:gd name="T76" fmla="*/ 6 w 58"/>
                <a:gd name="T77" fmla="*/ 68 h 92"/>
                <a:gd name="T78" fmla="*/ 1 w 58"/>
                <a:gd name="T79" fmla="*/ 75 h 92"/>
                <a:gd name="T80" fmla="*/ 4 w 58"/>
                <a:gd name="T81" fmla="*/ 84 h 92"/>
                <a:gd name="T82" fmla="*/ 2 w 58"/>
                <a:gd name="T83" fmla="*/ 93 h 92"/>
                <a:gd name="T84" fmla="*/ 7 w 58"/>
                <a:gd name="T85" fmla="*/ 97 h 92"/>
                <a:gd name="T86" fmla="*/ 7 w 58"/>
                <a:gd name="T87" fmla="*/ 104 h 92"/>
                <a:gd name="T88" fmla="*/ 6 w 58"/>
                <a:gd name="T89" fmla="*/ 106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6" name="Freeform 2563"/>
            <p:cNvSpPr>
              <a:spLocks noChangeAspect="1"/>
            </p:cNvSpPr>
            <p:nvPr/>
          </p:nvSpPr>
          <p:spPr bwMode="auto">
            <a:xfrm>
              <a:off x="17356499" y="11307256"/>
              <a:ext cx="199786" cy="519872"/>
            </a:xfrm>
            <a:custGeom>
              <a:avLst/>
              <a:gdLst>
                <a:gd name="T0" fmla="*/ 23 w 24"/>
                <a:gd name="T1" fmla="*/ 86 h 72"/>
                <a:gd name="T2" fmla="*/ 12 w 24"/>
                <a:gd name="T3" fmla="*/ 80 h 72"/>
                <a:gd name="T4" fmla="*/ 8 w 24"/>
                <a:gd name="T5" fmla="*/ 75 h 72"/>
                <a:gd name="T6" fmla="*/ 11 w 24"/>
                <a:gd name="T7" fmla="*/ 67 h 72"/>
                <a:gd name="T8" fmla="*/ 10 w 24"/>
                <a:gd name="T9" fmla="*/ 62 h 72"/>
                <a:gd name="T10" fmla="*/ 11 w 24"/>
                <a:gd name="T11" fmla="*/ 53 h 72"/>
                <a:gd name="T12" fmla="*/ 12 w 24"/>
                <a:gd name="T13" fmla="*/ 48 h 72"/>
                <a:gd name="T14" fmla="*/ 10 w 24"/>
                <a:gd name="T15" fmla="*/ 42 h 72"/>
                <a:gd name="T16" fmla="*/ 10 w 24"/>
                <a:gd name="T17" fmla="*/ 29 h 72"/>
                <a:gd name="T18" fmla="*/ 6 w 24"/>
                <a:gd name="T19" fmla="*/ 25 h 72"/>
                <a:gd name="T20" fmla="*/ 7 w 24"/>
                <a:gd name="T21" fmla="*/ 14 h 72"/>
                <a:gd name="T22" fmla="*/ 4 w 24"/>
                <a:gd name="T23" fmla="*/ 12 h 72"/>
                <a:gd name="T24" fmla="*/ 4 w 24"/>
                <a:gd name="T25" fmla="*/ 8 h 72"/>
                <a:gd name="T26" fmla="*/ 0 w 24"/>
                <a:gd name="T27" fmla="*/ 5 h 72"/>
                <a:gd name="T28" fmla="*/ 1 w 24"/>
                <a:gd name="T29" fmla="*/ 0 h 72"/>
                <a:gd name="T30" fmla="*/ 7 w 24"/>
                <a:gd name="T31" fmla="*/ 2 h 72"/>
                <a:gd name="T32" fmla="*/ 13 w 24"/>
                <a:gd name="T33" fmla="*/ 4 h 72"/>
                <a:gd name="T34" fmla="*/ 15 w 24"/>
                <a:gd name="T35" fmla="*/ 11 h 72"/>
                <a:gd name="T36" fmla="*/ 21 w 24"/>
                <a:gd name="T37" fmla="*/ 18 h 72"/>
                <a:gd name="T38" fmla="*/ 22 w 24"/>
                <a:gd name="T39" fmla="*/ 29 h 72"/>
                <a:gd name="T40" fmla="*/ 25 w 24"/>
                <a:gd name="T41" fmla="*/ 33 h 72"/>
                <a:gd name="T42" fmla="*/ 25 w 24"/>
                <a:gd name="T43" fmla="*/ 74 h 72"/>
                <a:gd name="T44" fmla="*/ 29 w 24"/>
                <a:gd name="T45" fmla="*/ 82 h 72"/>
                <a:gd name="T46" fmla="*/ 23 w 24"/>
                <a:gd name="T47" fmla="*/ 8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7" name="Freeform 2564"/>
            <p:cNvSpPr>
              <a:spLocks noChangeAspect="1"/>
            </p:cNvSpPr>
            <p:nvPr/>
          </p:nvSpPr>
          <p:spPr bwMode="auto">
            <a:xfrm>
              <a:off x="17448065" y="11139294"/>
              <a:ext cx="316327" cy="671838"/>
            </a:xfrm>
            <a:custGeom>
              <a:avLst/>
              <a:gdLst>
                <a:gd name="T0" fmla="*/ 16 w 39"/>
                <a:gd name="T1" fmla="*/ 110 h 91"/>
                <a:gd name="T2" fmla="*/ 23 w 39"/>
                <a:gd name="T3" fmla="*/ 109 h 91"/>
                <a:gd name="T4" fmla="*/ 31 w 39"/>
                <a:gd name="T5" fmla="*/ 109 h 91"/>
                <a:gd name="T6" fmla="*/ 29 w 39"/>
                <a:gd name="T7" fmla="*/ 88 h 91"/>
                <a:gd name="T8" fmla="*/ 30 w 39"/>
                <a:gd name="T9" fmla="*/ 76 h 91"/>
                <a:gd name="T10" fmla="*/ 31 w 39"/>
                <a:gd name="T11" fmla="*/ 60 h 91"/>
                <a:gd name="T12" fmla="*/ 36 w 39"/>
                <a:gd name="T13" fmla="*/ 59 h 91"/>
                <a:gd name="T14" fmla="*/ 40 w 39"/>
                <a:gd name="T15" fmla="*/ 50 h 91"/>
                <a:gd name="T16" fmla="*/ 45 w 39"/>
                <a:gd name="T17" fmla="*/ 44 h 91"/>
                <a:gd name="T18" fmla="*/ 42 w 39"/>
                <a:gd name="T19" fmla="*/ 37 h 91"/>
                <a:gd name="T20" fmla="*/ 47 w 39"/>
                <a:gd name="T21" fmla="*/ 35 h 91"/>
                <a:gd name="T22" fmla="*/ 43 w 39"/>
                <a:gd name="T23" fmla="*/ 29 h 91"/>
                <a:gd name="T24" fmla="*/ 41 w 39"/>
                <a:gd name="T25" fmla="*/ 21 h 91"/>
                <a:gd name="T26" fmla="*/ 45 w 39"/>
                <a:gd name="T27" fmla="*/ 12 h 91"/>
                <a:gd name="T28" fmla="*/ 40 w 39"/>
                <a:gd name="T29" fmla="*/ 11 h 91"/>
                <a:gd name="T30" fmla="*/ 31 w 39"/>
                <a:gd name="T31" fmla="*/ 1 h 91"/>
                <a:gd name="T32" fmla="*/ 27 w 39"/>
                <a:gd name="T33" fmla="*/ 4 h 91"/>
                <a:gd name="T34" fmla="*/ 25 w 39"/>
                <a:gd name="T35" fmla="*/ 10 h 91"/>
                <a:gd name="T36" fmla="*/ 24 w 39"/>
                <a:gd name="T37" fmla="*/ 12 h 91"/>
                <a:gd name="T38" fmla="*/ 23 w 39"/>
                <a:gd name="T39" fmla="*/ 17 h 91"/>
                <a:gd name="T40" fmla="*/ 17 w 39"/>
                <a:gd name="T41" fmla="*/ 19 h 91"/>
                <a:gd name="T42" fmla="*/ 10 w 39"/>
                <a:gd name="T43" fmla="*/ 19 h 91"/>
                <a:gd name="T44" fmla="*/ 5 w 39"/>
                <a:gd name="T45" fmla="*/ 21 h 91"/>
                <a:gd name="T46" fmla="*/ 5 w 39"/>
                <a:gd name="T47" fmla="*/ 27 h 91"/>
                <a:gd name="T48" fmla="*/ 1 w 39"/>
                <a:gd name="T49" fmla="*/ 25 h 91"/>
                <a:gd name="T50" fmla="*/ 0 w 39"/>
                <a:gd name="T51" fmla="*/ 30 h 91"/>
                <a:gd name="T52" fmla="*/ 1 w 39"/>
                <a:gd name="T53" fmla="*/ 37 h 91"/>
                <a:gd name="T54" fmla="*/ 7 w 39"/>
                <a:gd name="T55" fmla="*/ 45 h 91"/>
                <a:gd name="T56" fmla="*/ 8 w 39"/>
                <a:gd name="T57" fmla="*/ 56 h 91"/>
                <a:gd name="T58" fmla="*/ 12 w 39"/>
                <a:gd name="T59" fmla="*/ 60 h 91"/>
                <a:gd name="T60" fmla="*/ 12 w 39"/>
                <a:gd name="T61" fmla="*/ 102 h 91"/>
                <a:gd name="T62" fmla="*/ 16 w 39"/>
                <a:gd name="T63" fmla="*/ 11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CFD1D3"/>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8" name="Freeform 2565"/>
            <p:cNvSpPr>
              <a:spLocks noChangeAspect="1"/>
            </p:cNvSpPr>
            <p:nvPr/>
          </p:nvSpPr>
          <p:spPr bwMode="auto">
            <a:xfrm>
              <a:off x="17639529" y="11011325"/>
              <a:ext cx="1232012" cy="999761"/>
            </a:xfrm>
            <a:custGeom>
              <a:avLst/>
              <a:gdLst>
                <a:gd name="T0" fmla="*/ 94 w 153"/>
                <a:gd name="T1" fmla="*/ 148 h 137"/>
                <a:gd name="T2" fmla="*/ 97 w 153"/>
                <a:gd name="T3" fmla="*/ 129 h 137"/>
                <a:gd name="T4" fmla="*/ 113 w 153"/>
                <a:gd name="T5" fmla="*/ 116 h 137"/>
                <a:gd name="T6" fmla="*/ 120 w 153"/>
                <a:gd name="T7" fmla="*/ 119 h 137"/>
                <a:gd name="T8" fmla="*/ 129 w 153"/>
                <a:gd name="T9" fmla="*/ 124 h 137"/>
                <a:gd name="T10" fmla="*/ 141 w 153"/>
                <a:gd name="T11" fmla="*/ 114 h 137"/>
                <a:gd name="T12" fmla="*/ 146 w 153"/>
                <a:gd name="T13" fmla="*/ 96 h 137"/>
                <a:gd name="T14" fmla="*/ 156 w 153"/>
                <a:gd name="T15" fmla="*/ 75 h 137"/>
                <a:gd name="T16" fmla="*/ 161 w 153"/>
                <a:gd name="T17" fmla="*/ 65 h 137"/>
                <a:gd name="T18" fmla="*/ 171 w 153"/>
                <a:gd name="T19" fmla="*/ 44 h 137"/>
                <a:gd name="T20" fmla="*/ 180 w 153"/>
                <a:gd name="T21" fmla="*/ 28 h 137"/>
                <a:gd name="T22" fmla="*/ 176 w 153"/>
                <a:gd name="T23" fmla="*/ 17 h 137"/>
                <a:gd name="T24" fmla="*/ 166 w 153"/>
                <a:gd name="T25" fmla="*/ 2 h 137"/>
                <a:gd name="T26" fmla="*/ 152 w 153"/>
                <a:gd name="T27" fmla="*/ 8 h 137"/>
                <a:gd name="T28" fmla="*/ 129 w 153"/>
                <a:gd name="T29" fmla="*/ 8 h 137"/>
                <a:gd name="T30" fmla="*/ 105 w 153"/>
                <a:gd name="T31" fmla="*/ 17 h 137"/>
                <a:gd name="T32" fmla="*/ 88 w 153"/>
                <a:gd name="T33" fmla="*/ 11 h 137"/>
                <a:gd name="T34" fmla="*/ 67 w 153"/>
                <a:gd name="T35" fmla="*/ 11 h 137"/>
                <a:gd name="T36" fmla="*/ 38 w 153"/>
                <a:gd name="T37" fmla="*/ 0 h 137"/>
                <a:gd name="T38" fmla="*/ 19 w 153"/>
                <a:gd name="T39" fmla="*/ 14 h 137"/>
                <a:gd name="T40" fmla="*/ 16 w 153"/>
                <a:gd name="T41" fmla="*/ 34 h 137"/>
                <a:gd name="T42" fmla="*/ 14 w 153"/>
                <a:gd name="T43" fmla="*/ 50 h 137"/>
                <a:gd name="T44" fmla="*/ 13 w 153"/>
                <a:gd name="T45" fmla="*/ 59 h 137"/>
                <a:gd name="T46" fmla="*/ 11 w 153"/>
                <a:gd name="T47" fmla="*/ 71 h 137"/>
                <a:gd name="T48" fmla="*/ 2 w 153"/>
                <a:gd name="T49" fmla="*/ 81 h 137"/>
                <a:gd name="T50" fmla="*/ 0 w 153"/>
                <a:gd name="T51" fmla="*/ 109 h 137"/>
                <a:gd name="T52" fmla="*/ 14 w 153"/>
                <a:gd name="T53" fmla="*/ 127 h 137"/>
                <a:gd name="T54" fmla="*/ 36 w 153"/>
                <a:gd name="T55" fmla="*/ 135 h 137"/>
                <a:gd name="T56" fmla="*/ 43 w 153"/>
                <a:gd name="T57" fmla="*/ 146 h 137"/>
                <a:gd name="T58" fmla="*/ 44 w 153"/>
                <a:gd name="T59" fmla="*/ 160 h 137"/>
                <a:gd name="T60" fmla="*/ 67 w 153"/>
                <a:gd name="T61" fmla="*/ 163 h 137"/>
                <a:gd name="T62" fmla="*/ 83 w 153"/>
                <a:gd name="T63" fmla="*/ 153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9" name="Freeform 2566"/>
            <p:cNvSpPr>
              <a:spLocks noChangeAspect="1"/>
            </p:cNvSpPr>
            <p:nvPr/>
          </p:nvSpPr>
          <p:spPr bwMode="auto">
            <a:xfrm>
              <a:off x="17373148" y="9955579"/>
              <a:ext cx="1614935" cy="1255700"/>
            </a:xfrm>
            <a:custGeom>
              <a:avLst/>
              <a:gdLst>
                <a:gd name="T0" fmla="*/ 206 w 200"/>
                <a:gd name="T1" fmla="*/ 175 h 172"/>
                <a:gd name="T2" fmla="*/ 206 w 200"/>
                <a:gd name="T3" fmla="*/ 157 h 172"/>
                <a:gd name="T4" fmla="*/ 234 w 200"/>
                <a:gd name="T5" fmla="*/ 122 h 172"/>
                <a:gd name="T6" fmla="*/ 233 w 200"/>
                <a:gd name="T7" fmla="*/ 98 h 172"/>
                <a:gd name="T8" fmla="*/ 233 w 200"/>
                <a:gd name="T9" fmla="*/ 72 h 172"/>
                <a:gd name="T10" fmla="*/ 241 w 200"/>
                <a:gd name="T11" fmla="*/ 55 h 172"/>
                <a:gd name="T12" fmla="*/ 233 w 200"/>
                <a:gd name="T13" fmla="*/ 49 h 172"/>
                <a:gd name="T14" fmla="*/ 234 w 200"/>
                <a:gd name="T15" fmla="*/ 42 h 172"/>
                <a:gd name="T16" fmla="*/ 229 w 200"/>
                <a:gd name="T17" fmla="*/ 36 h 172"/>
                <a:gd name="T18" fmla="*/ 230 w 200"/>
                <a:gd name="T19" fmla="*/ 25 h 172"/>
                <a:gd name="T20" fmla="*/ 225 w 200"/>
                <a:gd name="T21" fmla="*/ 11 h 172"/>
                <a:gd name="T22" fmla="*/ 208 w 200"/>
                <a:gd name="T23" fmla="*/ 18 h 172"/>
                <a:gd name="T24" fmla="*/ 201 w 200"/>
                <a:gd name="T25" fmla="*/ 7 h 172"/>
                <a:gd name="T26" fmla="*/ 187 w 200"/>
                <a:gd name="T27" fmla="*/ 6 h 172"/>
                <a:gd name="T28" fmla="*/ 178 w 200"/>
                <a:gd name="T29" fmla="*/ 0 h 172"/>
                <a:gd name="T30" fmla="*/ 83 w 200"/>
                <a:gd name="T31" fmla="*/ 71 h 172"/>
                <a:gd name="T32" fmla="*/ 64 w 200"/>
                <a:gd name="T33" fmla="*/ 78 h 172"/>
                <a:gd name="T34" fmla="*/ 64 w 200"/>
                <a:gd name="T35" fmla="*/ 132 h 172"/>
                <a:gd name="T36" fmla="*/ 59 w 200"/>
                <a:gd name="T37" fmla="*/ 133 h 172"/>
                <a:gd name="T38" fmla="*/ 57 w 200"/>
                <a:gd name="T39" fmla="*/ 138 h 172"/>
                <a:gd name="T40" fmla="*/ 52 w 200"/>
                <a:gd name="T41" fmla="*/ 139 h 172"/>
                <a:gd name="T42" fmla="*/ 49 w 200"/>
                <a:gd name="T43" fmla="*/ 144 h 172"/>
                <a:gd name="T44" fmla="*/ 17 w 200"/>
                <a:gd name="T45" fmla="*/ 147 h 172"/>
                <a:gd name="T46" fmla="*/ 12 w 200"/>
                <a:gd name="T47" fmla="*/ 152 h 172"/>
                <a:gd name="T48" fmla="*/ 1 w 200"/>
                <a:gd name="T49" fmla="*/ 151 h 172"/>
                <a:gd name="T50" fmla="*/ 0 w 200"/>
                <a:gd name="T51" fmla="*/ 162 h 172"/>
                <a:gd name="T52" fmla="*/ 2 w 200"/>
                <a:gd name="T53" fmla="*/ 170 h 172"/>
                <a:gd name="T54" fmla="*/ 10 w 200"/>
                <a:gd name="T55" fmla="*/ 176 h 172"/>
                <a:gd name="T56" fmla="*/ 13 w 200"/>
                <a:gd name="T57" fmla="*/ 177 h 172"/>
                <a:gd name="T58" fmla="*/ 10 w 200"/>
                <a:gd name="T59" fmla="*/ 186 h 172"/>
                <a:gd name="T60" fmla="*/ 24 w 200"/>
                <a:gd name="T61" fmla="*/ 192 h 172"/>
                <a:gd name="T62" fmla="*/ 29 w 200"/>
                <a:gd name="T63" fmla="*/ 190 h 172"/>
                <a:gd name="T64" fmla="*/ 34 w 200"/>
                <a:gd name="T65" fmla="*/ 194 h 172"/>
                <a:gd name="T66" fmla="*/ 31 w 200"/>
                <a:gd name="T67" fmla="*/ 198 h 172"/>
                <a:gd name="T68" fmla="*/ 33 w 200"/>
                <a:gd name="T69" fmla="*/ 205 h 172"/>
                <a:gd name="T70" fmla="*/ 35 w 200"/>
                <a:gd name="T71" fmla="*/ 206 h 172"/>
                <a:gd name="T72" fmla="*/ 36 w 200"/>
                <a:gd name="T73" fmla="*/ 204 h 172"/>
                <a:gd name="T74" fmla="*/ 37 w 200"/>
                <a:gd name="T75" fmla="*/ 198 h 172"/>
                <a:gd name="T76" fmla="*/ 42 w 200"/>
                <a:gd name="T77" fmla="*/ 195 h 172"/>
                <a:gd name="T78" fmla="*/ 51 w 200"/>
                <a:gd name="T79" fmla="*/ 205 h 172"/>
                <a:gd name="T80" fmla="*/ 55 w 200"/>
                <a:gd name="T81" fmla="*/ 206 h 172"/>
                <a:gd name="T82" fmla="*/ 54 w 200"/>
                <a:gd name="T83" fmla="*/ 194 h 172"/>
                <a:gd name="T84" fmla="*/ 59 w 200"/>
                <a:gd name="T85" fmla="*/ 187 h 172"/>
                <a:gd name="T86" fmla="*/ 63 w 200"/>
                <a:gd name="T87" fmla="*/ 175 h 172"/>
                <a:gd name="T88" fmla="*/ 78 w 200"/>
                <a:gd name="T89" fmla="*/ 172 h 172"/>
                <a:gd name="T90" fmla="*/ 98 w 200"/>
                <a:gd name="T91" fmla="*/ 178 h 172"/>
                <a:gd name="T92" fmla="*/ 107 w 200"/>
                <a:gd name="T93" fmla="*/ 183 h 172"/>
                <a:gd name="T94" fmla="*/ 116 w 200"/>
                <a:gd name="T95" fmla="*/ 181 h 172"/>
                <a:gd name="T96" fmla="*/ 128 w 200"/>
                <a:gd name="T97" fmla="*/ 183 h 172"/>
                <a:gd name="T98" fmla="*/ 137 w 200"/>
                <a:gd name="T99" fmla="*/ 190 h 172"/>
                <a:gd name="T100" fmla="*/ 145 w 200"/>
                <a:gd name="T101" fmla="*/ 189 h 172"/>
                <a:gd name="T102" fmla="*/ 154 w 200"/>
                <a:gd name="T103" fmla="*/ 182 h 172"/>
                <a:gd name="T104" fmla="*/ 169 w 200"/>
                <a:gd name="T105" fmla="*/ 181 h 172"/>
                <a:gd name="T106" fmla="*/ 184 w 200"/>
                <a:gd name="T107" fmla="*/ 183 h 172"/>
                <a:gd name="T108" fmla="*/ 192 w 200"/>
                <a:gd name="T109" fmla="*/ 181 h 172"/>
                <a:gd name="T110" fmla="*/ 198 w 200"/>
                <a:gd name="T111" fmla="*/ 176 h 172"/>
                <a:gd name="T112" fmla="*/ 206 w 200"/>
                <a:gd name="T113" fmla="*/ 175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0" name="Freeform 2568"/>
            <p:cNvSpPr>
              <a:spLocks noChangeAspect="1"/>
            </p:cNvSpPr>
            <p:nvPr/>
          </p:nvSpPr>
          <p:spPr bwMode="auto">
            <a:xfrm>
              <a:off x="18105695" y="8387957"/>
              <a:ext cx="416220" cy="807808"/>
            </a:xfrm>
            <a:custGeom>
              <a:avLst/>
              <a:gdLst>
                <a:gd name="T0" fmla="*/ 31 w 53"/>
                <a:gd name="T1" fmla="*/ 133 h 111"/>
                <a:gd name="T2" fmla="*/ 39 w 53"/>
                <a:gd name="T3" fmla="*/ 128 h 111"/>
                <a:gd name="T4" fmla="*/ 42 w 53"/>
                <a:gd name="T5" fmla="*/ 121 h 111"/>
                <a:gd name="T6" fmla="*/ 39 w 53"/>
                <a:gd name="T7" fmla="*/ 108 h 111"/>
                <a:gd name="T8" fmla="*/ 45 w 53"/>
                <a:gd name="T9" fmla="*/ 104 h 111"/>
                <a:gd name="T10" fmla="*/ 52 w 53"/>
                <a:gd name="T11" fmla="*/ 97 h 111"/>
                <a:gd name="T12" fmla="*/ 62 w 53"/>
                <a:gd name="T13" fmla="*/ 91 h 111"/>
                <a:gd name="T14" fmla="*/ 59 w 53"/>
                <a:gd name="T15" fmla="*/ 87 h 111"/>
                <a:gd name="T16" fmla="*/ 61 w 53"/>
                <a:gd name="T17" fmla="*/ 78 h 111"/>
                <a:gd name="T18" fmla="*/ 45 w 53"/>
                <a:gd name="T19" fmla="*/ 69 h 111"/>
                <a:gd name="T20" fmla="*/ 40 w 53"/>
                <a:gd name="T21" fmla="*/ 66 h 111"/>
                <a:gd name="T22" fmla="*/ 38 w 53"/>
                <a:gd name="T23" fmla="*/ 58 h 111"/>
                <a:gd name="T24" fmla="*/ 46 w 53"/>
                <a:gd name="T25" fmla="*/ 54 h 111"/>
                <a:gd name="T26" fmla="*/ 52 w 53"/>
                <a:gd name="T27" fmla="*/ 42 h 111"/>
                <a:gd name="T28" fmla="*/ 52 w 53"/>
                <a:gd name="T29" fmla="*/ 30 h 111"/>
                <a:gd name="T30" fmla="*/ 45 w 53"/>
                <a:gd name="T31" fmla="*/ 25 h 111"/>
                <a:gd name="T32" fmla="*/ 44 w 53"/>
                <a:gd name="T33" fmla="*/ 20 h 111"/>
                <a:gd name="T34" fmla="*/ 50 w 53"/>
                <a:gd name="T35" fmla="*/ 17 h 111"/>
                <a:gd name="T36" fmla="*/ 53 w 53"/>
                <a:gd name="T37" fmla="*/ 10 h 111"/>
                <a:gd name="T38" fmla="*/ 52 w 53"/>
                <a:gd name="T39" fmla="*/ 5 h 111"/>
                <a:gd name="T40" fmla="*/ 46 w 53"/>
                <a:gd name="T41" fmla="*/ 11 h 111"/>
                <a:gd name="T42" fmla="*/ 40 w 53"/>
                <a:gd name="T43" fmla="*/ 10 h 111"/>
                <a:gd name="T44" fmla="*/ 43 w 53"/>
                <a:gd name="T45" fmla="*/ 4 h 111"/>
                <a:gd name="T46" fmla="*/ 36 w 53"/>
                <a:gd name="T47" fmla="*/ 1 h 111"/>
                <a:gd name="T48" fmla="*/ 26 w 53"/>
                <a:gd name="T49" fmla="*/ 1 h 111"/>
                <a:gd name="T50" fmla="*/ 17 w 53"/>
                <a:gd name="T51" fmla="*/ 7 h 111"/>
                <a:gd name="T52" fmla="*/ 17 w 53"/>
                <a:gd name="T53" fmla="*/ 11 h 111"/>
                <a:gd name="T54" fmla="*/ 13 w 53"/>
                <a:gd name="T55" fmla="*/ 14 h 111"/>
                <a:gd name="T56" fmla="*/ 11 w 53"/>
                <a:gd name="T57" fmla="*/ 17 h 111"/>
                <a:gd name="T58" fmla="*/ 14 w 53"/>
                <a:gd name="T59" fmla="*/ 22 h 111"/>
                <a:gd name="T60" fmla="*/ 13 w 53"/>
                <a:gd name="T61" fmla="*/ 26 h 111"/>
                <a:gd name="T62" fmla="*/ 14 w 53"/>
                <a:gd name="T63" fmla="*/ 40 h 111"/>
                <a:gd name="T64" fmla="*/ 12 w 53"/>
                <a:gd name="T65" fmla="*/ 50 h 111"/>
                <a:gd name="T66" fmla="*/ 7 w 53"/>
                <a:gd name="T67" fmla="*/ 55 h 111"/>
                <a:gd name="T68" fmla="*/ 1 w 53"/>
                <a:gd name="T69" fmla="*/ 62 h 111"/>
                <a:gd name="T70" fmla="*/ 1 w 53"/>
                <a:gd name="T71" fmla="*/ 68 h 111"/>
                <a:gd name="T72" fmla="*/ 5 w 53"/>
                <a:gd name="T73" fmla="*/ 78 h 111"/>
                <a:gd name="T74" fmla="*/ 13 w 53"/>
                <a:gd name="T75" fmla="*/ 84 h 111"/>
                <a:gd name="T76" fmla="*/ 13 w 53"/>
                <a:gd name="T77" fmla="*/ 91 h 111"/>
                <a:gd name="T78" fmla="*/ 19 w 53"/>
                <a:gd name="T79" fmla="*/ 96 h 111"/>
                <a:gd name="T80" fmla="*/ 25 w 53"/>
                <a:gd name="T81" fmla="*/ 98 h 111"/>
                <a:gd name="T82" fmla="*/ 31 w 53"/>
                <a:gd name="T83" fmla="*/ 133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1" name="Freeform 2569"/>
            <p:cNvSpPr>
              <a:spLocks noChangeAspect="1"/>
            </p:cNvSpPr>
            <p:nvPr/>
          </p:nvSpPr>
          <p:spPr bwMode="auto">
            <a:xfrm>
              <a:off x="18280505" y="12227031"/>
              <a:ext cx="591035" cy="655842"/>
            </a:xfrm>
            <a:custGeom>
              <a:avLst/>
              <a:gdLst>
                <a:gd name="T0" fmla="*/ 69 w 73"/>
                <a:gd name="T1" fmla="*/ 2 h 90"/>
                <a:gd name="T2" fmla="*/ 60 w 73"/>
                <a:gd name="T3" fmla="*/ 0 h 90"/>
                <a:gd name="T4" fmla="*/ 36 w 73"/>
                <a:gd name="T5" fmla="*/ 0 h 90"/>
                <a:gd name="T6" fmla="*/ 35 w 73"/>
                <a:gd name="T7" fmla="*/ 4 h 90"/>
                <a:gd name="T8" fmla="*/ 36 w 73"/>
                <a:gd name="T9" fmla="*/ 19 h 90"/>
                <a:gd name="T10" fmla="*/ 33 w 73"/>
                <a:gd name="T11" fmla="*/ 22 h 90"/>
                <a:gd name="T12" fmla="*/ 11 w 73"/>
                <a:gd name="T13" fmla="*/ 20 h 90"/>
                <a:gd name="T14" fmla="*/ 10 w 73"/>
                <a:gd name="T15" fmla="*/ 30 h 90"/>
                <a:gd name="T16" fmla="*/ 7 w 73"/>
                <a:gd name="T17" fmla="*/ 41 h 90"/>
                <a:gd name="T18" fmla="*/ 4 w 73"/>
                <a:gd name="T19" fmla="*/ 54 h 90"/>
                <a:gd name="T20" fmla="*/ 0 w 73"/>
                <a:gd name="T21" fmla="*/ 52 h 90"/>
                <a:gd name="T22" fmla="*/ 4 w 73"/>
                <a:gd name="T23" fmla="*/ 62 h 90"/>
                <a:gd name="T24" fmla="*/ 11 w 73"/>
                <a:gd name="T25" fmla="*/ 68 h 90"/>
                <a:gd name="T26" fmla="*/ 6 w 73"/>
                <a:gd name="T27" fmla="*/ 70 h 90"/>
                <a:gd name="T28" fmla="*/ 11 w 73"/>
                <a:gd name="T29" fmla="*/ 74 h 90"/>
                <a:gd name="T30" fmla="*/ 10 w 73"/>
                <a:gd name="T31" fmla="*/ 79 h 90"/>
                <a:gd name="T32" fmla="*/ 18 w 73"/>
                <a:gd name="T33" fmla="*/ 84 h 90"/>
                <a:gd name="T34" fmla="*/ 14 w 73"/>
                <a:gd name="T35" fmla="*/ 85 h 90"/>
                <a:gd name="T36" fmla="*/ 20 w 73"/>
                <a:gd name="T37" fmla="*/ 92 h 90"/>
                <a:gd name="T38" fmla="*/ 28 w 73"/>
                <a:gd name="T39" fmla="*/ 103 h 90"/>
                <a:gd name="T40" fmla="*/ 34 w 73"/>
                <a:gd name="T41" fmla="*/ 108 h 90"/>
                <a:gd name="T42" fmla="*/ 36 w 73"/>
                <a:gd name="T43" fmla="*/ 102 h 90"/>
                <a:gd name="T44" fmla="*/ 43 w 73"/>
                <a:gd name="T45" fmla="*/ 103 h 90"/>
                <a:gd name="T46" fmla="*/ 45 w 73"/>
                <a:gd name="T47" fmla="*/ 95 h 90"/>
                <a:gd name="T48" fmla="*/ 39 w 73"/>
                <a:gd name="T49" fmla="*/ 89 h 90"/>
                <a:gd name="T50" fmla="*/ 40 w 73"/>
                <a:gd name="T51" fmla="*/ 80 h 90"/>
                <a:gd name="T52" fmla="*/ 51 w 73"/>
                <a:gd name="T53" fmla="*/ 82 h 90"/>
                <a:gd name="T54" fmla="*/ 53 w 73"/>
                <a:gd name="T55" fmla="*/ 73 h 90"/>
                <a:gd name="T56" fmla="*/ 60 w 73"/>
                <a:gd name="T57" fmla="*/ 79 h 90"/>
                <a:gd name="T58" fmla="*/ 70 w 73"/>
                <a:gd name="T59" fmla="*/ 78 h 90"/>
                <a:gd name="T60" fmla="*/ 72 w 73"/>
                <a:gd name="T61" fmla="*/ 82 h 90"/>
                <a:gd name="T62" fmla="*/ 77 w 73"/>
                <a:gd name="T63" fmla="*/ 82 h 90"/>
                <a:gd name="T64" fmla="*/ 78 w 73"/>
                <a:gd name="T65" fmla="*/ 71 h 90"/>
                <a:gd name="T66" fmla="*/ 78 w 73"/>
                <a:gd name="T67" fmla="*/ 59 h 90"/>
                <a:gd name="T68" fmla="*/ 81 w 73"/>
                <a:gd name="T69" fmla="*/ 50 h 90"/>
                <a:gd name="T70" fmla="*/ 74 w 73"/>
                <a:gd name="T71" fmla="*/ 48 h 90"/>
                <a:gd name="T72" fmla="*/ 76 w 73"/>
                <a:gd name="T73" fmla="*/ 35 h 90"/>
                <a:gd name="T74" fmla="*/ 84 w 73"/>
                <a:gd name="T75" fmla="*/ 30 h 90"/>
                <a:gd name="T76" fmla="*/ 84 w 73"/>
                <a:gd name="T77" fmla="*/ 18 h 90"/>
                <a:gd name="T78" fmla="*/ 68 w 73"/>
                <a:gd name="T79" fmla="*/ 17 h 90"/>
                <a:gd name="T80" fmla="*/ 65 w 73"/>
                <a:gd name="T81" fmla="*/ 11 h 90"/>
                <a:gd name="T82" fmla="*/ 69 w 73"/>
                <a:gd name="T83" fmla="*/ 2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2" name="Freeform 2570"/>
            <p:cNvSpPr>
              <a:spLocks noChangeAspect="1"/>
            </p:cNvSpPr>
            <p:nvPr/>
          </p:nvSpPr>
          <p:spPr bwMode="auto">
            <a:xfrm>
              <a:off x="18347101" y="12235032"/>
              <a:ext cx="183137" cy="127969"/>
            </a:xfrm>
            <a:custGeom>
              <a:avLst/>
              <a:gdLst>
                <a:gd name="T0" fmla="*/ 1 w 23"/>
                <a:gd name="T1" fmla="*/ 19 h 16"/>
                <a:gd name="T2" fmla="*/ 1 w 23"/>
                <a:gd name="T3" fmla="*/ 7 h 16"/>
                <a:gd name="T4" fmla="*/ 2 w 23"/>
                <a:gd name="T5" fmla="*/ 0 h 16"/>
                <a:gd name="T6" fmla="*/ 25 w 23"/>
                <a:gd name="T7" fmla="*/ 1 h 16"/>
                <a:gd name="T8" fmla="*/ 26 w 23"/>
                <a:gd name="T9" fmla="*/ 17 h 16"/>
                <a:gd name="T10" fmla="*/ 22 w 23"/>
                <a:gd name="T11" fmla="*/ 20 h 16"/>
                <a:gd name="T12" fmla="*/ 1 w 23"/>
                <a:gd name="T13" fmla="*/ 19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3" name="Freeform 2571"/>
            <p:cNvSpPr>
              <a:spLocks noChangeAspect="1"/>
            </p:cNvSpPr>
            <p:nvPr/>
          </p:nvSpPr>
          <p:spPr bwMode="auto">
            <a:xfrm>
              <a:off x="18230559" y="11099306"/>
              <a:ext cx="799143" cy="1191710"/>
            </a:xfrm>
            <a:custGeom>
              <a:avLst/>
              <a:gdLst>
                <a:gd name="T0" fmla="*/ 23 w 99"/>
                <a:gd name="T1" fmla="*/ 175 h 162"/>
                <a:gd name="T2" fmla="*/ 19 w 99"/>
                <a:gd name="T3" fmla="*/ 158 h 162"/>
                <a:gd name="T4" fmla="*/ 16 w 99"/>
                <a:gd name="T5" fmla="*/ 156 h 162"/>
                <a:gd name="T6" fmla="*/ 7 w 99"/>
                <a:gd name="T7" fmla="*/ 144 h 162"/>
                <a:gd name="T8" fmla="*/ 0 w 99"/>
                <a:gd name="T9" fmla="*/ 141 h 162"/>
                <a:gd name="T10" fmla="*/ 5 w 99"/>
                <a:gd name="T11" fmla="*/ 122 h 162"/>
                <a:gd name="T12" fmla="*/ 18 w 99"/>
                <a:gd name="T13" fmla="*/ 110 h 162"/>
                <a:gd name="T14" fmla="*/ 30 w 99"/>
                <a:gd name="T15" fmla="*/ 105 h 162"/>
                <a:gd name="T16" fmla="*/ 34 w 99"/>
                <a:gd name="T17" fmla="*/ 101 h 162"/>
                <a:gd name="T18" fmla="*/ 47 w 99"/>
                <a:gd name="T19" fmla="*/ 111 h 162"/>
                <a:gd name="T20" fmla="*/ 58 w 99"/>
                <a:gd name="T21" fmla="*/ 88 h 162"/>
                <a:gd name="T22" fmla="*/ 66 w 99"/>
                <a:gd name="T23" fmla="*/ 72 h 162"/>
                <a:gd name="T24" fmla="*/ 73 w 99"/>
                <a:gd name="T25" fmla="*/ 54 h 162"/>
                <a:gd name="T26" fmla="*/ 77 w 99"/>
                <a:gd name="T27" fmla="*/ 42 h 162"/>
                <a:gd name="T28" fmla="*/ 95 w 99"/>
                <a:gd name="T29" fmla="*/ 24 h 162"/>
                <a:gd name="T30" fmla="*/ 85 w 99"/>
                <a:gd name="T31" fmla="*/ 8 h 162"/>
                <a:gd name="T32" fmla="*/ 93 w 99"/>
                <a:gd name="T33" fmla="*/ 0 h 162"/>
                <a:gd name="T34" fmla="*/ 101 w 99"/>
                <a:gd name="T35" fmla="*/ 30 h 162"/>
                <a:gd name="T36" fmla="*/ 112 w 99"/>
                <a:gd name="T37" fmla="*/ 52 h 162"/>
                <a:gd name="T38" fmla="*/ 97 w 99"/>
                <a:gd name="T39" fmla="*/ 51 h 162"/>
                <a:gd name="T40" fmla="*/ 85 w 99"/>
                <a:gd name="T41" fmla="*/ 57 h 162"/>
                <a:gd name="T42" fmla="*/ 101 w 99"/>
                <a:gd name="T43" fmla="*/ 75 h 162"/>
                <a:gd name="T44" fmla="*/ 109 w 99"/>
                <a:gd name="T45" fmla="*/ 90 h 162"/>
                <a:gd name="T46" fmla="*/ 103 w 99"/>
                <a:gd name="T47" fmla="*/ 102 h 162"/>
                <a:gd name="T48" fmla="*/ 93 w 99"/>
                <a:gd name="T49" fmla="*/ 119 h 162"/>
                <a:gd name="T50" fmla="*/ 96 w 99"/>
                <a:gd name="T51" fmla="*/ 144 h 162"/>
                <a:gd name="T52" fmla="*/ 105 w 99"/>
                <a:gd name="T53" fmla="*/ 153 h 162"/>
                <a:gd name="T54" fmla="*/ 109 w 99"/>
                <a:gd name="T55" fmla="*/ 170 h 162"/>
                <a:gd name="T56" fmla="*/ 119 w 99"/>
                <a:gd name="T57" fmla="*/ 182 h 162"/>
                <a:gd name="T58" fmla="*/ 118 w 99"/>
                <a:gd name="T59" fmla="*/ 195 h 162"/>
                <a:gd name="T60" fmla="*/ 77 w 99"/>
                <a:gd name="T61" fmla="*/ 187 h 162"/>
                <a:gd name="T62" fmla="*/ 44 w 99"/>
                <a:gd name="T63" fmla="*/ 184 h 162"/>
                <a:gd name="T64" fmla="*/ 20 w 99"/>
                <a:gd name="T65" fmla="*/ 18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4" name="Freeform 2572"/>
            <p:cNvSpPr>
              <a:spLocks noChangeAspect="1"/>
            </p:cNvSpPr>
            <p:nvPr/>
          </p:nvSpPr>
          <p:spPr bwMode="auto">
            <a:xfrm>
              <a:off x="18754999" y="9963580"/>
              <a:ext cx="1040548" cy="1703587"/>
            </a:xfrm>
            <a:custGeom>
              <a:avLst/>
              <a:gdLst>
                <a:gd name="T0" fmla="*/ 31 w 130"/>
                <a:gd name="T1" fmla="*/ 279 h 232"/>
                <a:gd name="T2" fmla="*/ 40 w 130"/>
                <a:gd name="T3" fmla="*/ 278 h 232"/>
                <a:gd name="T4" fmla="*/ 47 w 130"/>
                <a:gd name="T5" fmla="*/ 274 h 232"/>
                <a:gd name="T6" fmla="*/ 54 w 130"/>
                <a:gd name="T7" fmla="*/ 278 h 232"/>
                <a:gd name="T8" fmla="*/ 58 w 130"/>
                <a:gd name="T9" fmla="*/ 273 h 232"/>
                <a:gd name="T10" fmla="*/ 71 w 130"/>
                <a:gd name="T11" fmla="*/ 271 h 232"/>
                <a:gd name="T12" fmla="*/ 76 w 130"/>
                <a:gd name="T13" fmla="*/ 271 h 232"/>
                <a:gd name="T14" fmla="*/ 80 w 130"/>
                <a:gd name="T15" fmla="*/ 266 h 232"/>
                <a:gd name="T16" fmla="*/ 85 w 130"/>
                <a:gd name="T17" fmla="*/ 260 h 232"/>
                <a:gd name="T18" fmla="*/ 80 w 130"/>
                <a:gd name="T19" fmla="*/ 257 h 232"/>
                <a:gd name="T20" fmla="*/ 85 w 130"/>
                <a:gd name="T21" fmla="*/ 254 h 232"/>
                <a:gd name="T22" fmla="*/ 98 w 130"/>
                <a:gd name="T23" fmla="*/ 254 h 232"/>
                <a:gd name="T24" fmla="*/ 112 w 130"/>
                <a:gd name="T25" fmla="*/ 248 h 232"/>
                <a:gd name="T26" fmla="*/ 114 w 130"/>
                <a:gd name="T27" fmla="*/ 238 h 232"/>
                <a:gd name="T28" fmla="*/ 120 w 130"/>
                <a:gd name="T29" fmla="*/ 238 h 232"/>
                <a:gd name="T30" fmla="*/ 126 w 130"/>
                <a:gd name="T31" fmla="*/ 231 h 232"/>
                <a:gd name="T32" fmla="*/ 126 w 130"/>
                <a:gd name="T33" fmla="*/ 222 h 232"/>
                <a:gd name="T34" fmla="*/ 139 w 130"/>
                <a:gd name="T35" fmla="*/ 220 h 232"/>
                <a:gd name="T36" fmla="*/ 140 w 130"/>
                <a:gd name="T37" fmla="*/ 215 h 232"/>
                <a:gd name="T38" fmla="*/ 134 w 130"/>
                <a:gd name="T39" fmla="*/ 208 h 232"/>
                <a:gd name="T40" fmla="*/ 138 w 130"/>
                <a:gd name="T41" fmla="*/ 203 h 232"/>
                <a:gd name="T42" fmla="*/ 134 w 130"/>
                <a:gd name="T43" fmla="*/ 202 h 232"/>
                <a:gd name="T44" fmla="*/ 133 w 130"/>
                <a:gd name="T45" fmla="*/ 190 h 232"/>
                <a:gd name="T46" fmla="*/ 125 w 130"/>
                <a:gd name="T47" fmla="*/ 192 h 232"/>
                <a:gd name="T48" fmla="*/ 125 w 130"/>
                <a:gd name="T49" fmla="*/ 186 h 232"/>
                <a:gd name="T50" fmla="*/ 131 w 130"/>
                <a:gd name="T51" fmla="*/ 179 h 232"/>
                <a:gd name="T52" fmla="*/ 130 w 130"/>
                <a:gd name="T53" fmla="*/ 168 h 232"/>
                <a:gd name="T54" fmla="*/ 136 w 130"/>
                <a:gd name="T55" fmla="*/ 165 h 232"/>
                <a:gd name="T56" fmla="*/ 132 w 130"/>
                <a:gd name="T57" fmla="*/ 158 h 232"/>
                <a:gd name="T58" fmla="*/ 136 w 130"/>
                <a:gd name="T59" fmla="*/ 154 h 232"/>
                <a:gd name="T60" fmla="*/ 142 w 130"/>
                <a:gd name="T61" fmla="*/ 146 h 232"/>
                <a:gd name="T62" fmla="*/ 140 w 130"/>
                <a:gd name="T63" fmla="*/ 140 h 232"/>
                <a:gd name="T64" fmla="*/ 146 w 130"/>
                <a:gd name="T65" fmla="*/ 136 h 232"/>
                <a:gd name="T66" fmla="*/ 154 w 130"/>
                <a:gd name="T67" fmla="*/ 136 h 232"/>
                <a:gd name="T68" fmla="*/ 154 w 130"/>
                <a:gd name="T69" fmla="*/ 72 h 232"/>
                <a:gd name="T70" fmla="*/ 29 w 130"/>
                <a:gd name="T71" fmla="*/ 0 h 232"/>
                <a:gd name="T72" fmla="*/ 19 w 130"/>
                <a:gd name="T73" fmla="*/ 8 h 232"/>
                <a:gd name="T74" fmla="*/ 24 w 130"/>
                <a:gd name="T75" fmla="*/ 23 h 232"/>
                <a:gd name="T76" fmla="*/ 23 w 130"/>
                <a:gd name="T77" fmla="*/ 34 h 232"/>
                <a:gd name="T78" fmla="*/ 28 w 130"/>
                <a:gd name="T79" fmla="*/ 40 h 232"/>
                <a:gd name="T80" fmla="*/ 26 w 130"/>
                <a:gd name="T81" fmla="*/ 47 h 232"/>
                <a:gd name="T82" fmla="*/ 35 w 130"/>
                <a:gd name="T83" fmla="*/ 53 h 232"/>
                <a:gd name="T84" fmla="*/ 26 w 130"/>
                <a:gd name="T85" fmla="*/ 70 h 232"/>
                <a:gd name="T86" fmla="*/ 26 w 130"/>
                <a:gd name="T87" fmla="*/ 96 h 232"/>
                <a:gd name="T88" fmla="*/ 28 w 130"/>
                <a:gd name="T89" fmla="*/ 120 h 232"/>
                <a:gd name="T90" fmla="*/ 0 w 130"/>
                <a:gd name="T91" fmla="*/ 155 h 232"/>
                <a:gd name="T92" fmla="*/ 0 w 130"/>
                <a:gd name="T93" fmla="*/ 173 h 232"/>
                <a:gd name="T94" fmla="*/ 6 w 130"/>
                <a:gd name="T95" fmla="*/ 183 h 232"/>
                <a:gd name="T96" fmla="*/ 10 w 130"/>
                <a:gd name="T97" fmla="*/ 188 h 232"/>
                <a:gd name="T98" fmla="*/ 14 w 130"/>
                <a:gd name="T99" fmla="*/ 186 h 232"/>
                <a:gd name="T100" fmla="*/ 22 w 130"/>
                <a:gd name="T101" fmla="*/ 201 h 232"/>
                <a:gd name="T102" fmla="*/ 23 w 130"/>
                <a:gd name="T103" fmla="*/ 216 h 232"/>
                <a:gd name="T104" fmla="*/ 25 w 130"/>
                <a:gd name="T105" fmla="*/ 228 h 232"/>
                <a:gd name="T106" fmla="*/ 34 w 130"/>
                <a:gd name="T107" fmla="*/ 238 h 232"/>
                <a:gd name="T108" fmla="*/ 23 w 130"/>
                <a:gd name="T109" fmla="*/ 237 h 232"/>
                <a:gd name="T110" fmla="*/ 19 w 130"/>
                <a:gd name="T111" fmla="*/ 237 h 232"/>
                <a:gd name="T112" fmla="*/ 10 w 130"/>
                <a:gd name="T113" fmla="*/ 236 h 232"/>
                <a:gd name="T114" fmla="*/ 7 w 130"/>
                <a:gd name="T115" fmla="*/ 243 h 232"/>
                <a:gd name="T116" fmla="*/ 13 w 130"/>
                <a:gd name="T117" fmla="*/ 250 h 232"/>
                <a:gd name="T118" fmla="*/ 23 w 130"/>
                <a:gd name="T119" fmla="*/ 261 h 232"/>
                <a:gd name="T120" fmla="*/ 28 w 130"/>
                <a:gd name="T121" fmla="*/ 269 h 232"/>
                <a:gd name="T122" fmla="*/ 31 w 130"/>
                <a:gd name="T123" fmla="*/ 277 h 232"/>
                <a:gd name="T124" fmla="*/ 31 w 130"/>
                <a:gd name="T125" fmla="*/ 279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5" name="Freeform 2573"/>
            <p:cNvSpPr>
              <a:spLocks noChangeAspect="1"/>
            </p:cNvSpPr>
            <p:nvPr/>
          </p:nvSpPr>
          <p:spPr bwMode="auto">
            <a:xfrm>
              <a:off x="18838243" y="11307256"/>
              <a:ext cx="1323578" cy="903780"/>
            </a:xfrm>
            <a:custGeom>
              <a:avLst/>
              <a:gdLst>
                <a:gd name="T0" fmla="*/ 198 w 165"/>
                <a:gd name="T1" fmla="*/ 97 h 124"/>
                <a:gd name="T2" fmla="*/ 190 w 165"/>
                <a:gd name="T3" fmla="*/ 87 h 124"/>
                <a:gd name="T4" fmla="*/ 185 w 165"/>
                <a:gd name="T5" fmla="*/ 78 h 124"/>
                <a:gd name="T6" fmla="*/ 170 w 165"/>
                <a:gd name="T7" fmla="*/ 68 h 124"/>
                <a:gd name="T8" fmla="*/ 166 w 165"/>
                <a:gd name="T9" fmla="*/ 55 h 124"/>
                <a:gd name="T10" fmla="*/ 160 w 165"/>
                <a:gd name="T11" fmla="*/ 49 h 124"/>
                <a:gd name="T12" fmla="*/ 149 w 165"/>
                <a:gd name="T13" fmla="*/ 41 h 124"/>
                <a:gd name="T14" fmla="*/ 136 w 165"/>
                <a:gd name="T15" fmla="*/ 35 h 124"/>
                <a:gd name="T16" fmla="*/ 140 w 165"/>
                <a:gd name="T17" fmla="*/ 22 h 124"/>
                <a:gd name="T18" fmla="*/ 126 w 165"/>
                <a:gd name="T19" fmla="*/ 1 h 124"/>
                <a:gd name="T20" fmla="*/ 113 w 165"/>
                <a:gd name="T21" fmla="*/ 12 h 124"/>
                <a:gd name="T22" fmla="*/ 101 w 165"/>
                <a:gd name="T23" fmla="*/ 19 h 124"/>
                <a:gd name="T24" fmla="*/ 85 w 165"/>
                <a:gd name="T25" fmla="*/ 35 h 124"/>
                <a:gd name="T26" fmla="*/ 67 w 165"/>
                <a:gd name="T27" fmla="*/ 38 h 124"/>
                <a:gd name="T28" fmla="*/ 67 w 165"/>
                <a:gd name="T29" fmla="*/ 47 h 124"/>
                <a:gd name="T30" fmla="*/ 58 w 165"/>
                <a:gd name="T31" fmla="*/ 52 h 124"/>
                <a:gd name="T32" fmla="*/ 41 w 165"/>
                <a:gd name="T33" fmla="*/ 59 h 124"/>
                <a:gd name="T34" fmla="*/ 26 w 165"/>
                <a:gd name="T35" fmla="*/ 59 h 124"/>
                <a:gd name="T36" fmla="*/ 12 w 165"/>
                <a:gd name="T37" fmla="*/ 70 h 124"/>
                <a:gd name="T38" fmla="*/ 1 w 165"/>
                <a:gd name="T39" fmla="*/ 87 h 124"/>
                <a:gd name="T40" fmla="*/ 5 w 165"/>
                <a:gd name="T41" fmla="*/ 112 h 124"/>
                <a:gd name="T42" fmla="*/ 13 w 165"/>
                <a:gd name="T43" fmla="*/ 120 h 124"/>
                <a:gd name="T44" fmla="*/ 18 w 165"/>
                <a:gd name="T45" fmla="*/ 137 h 124"/>
                <a:gd name="T46" fmla="*/ 28 w 165"/>
                <a:gd name="T47" fmla="*/ 149 h 124"/>
                <a:gd name="T48" fmla="*/ 32 w 165"/>
                <a:gd name="T49" fmla="*/ 136 h 124"/>
                <a:gd name="T50" fmla="*/ 44 w 165"/>
                <a:gd name="T51" fmla="*/ 130 h 124"/>
                <a:gd name="T52" fmla="*/ 56 w 165"/>
                <a:gd name="T53" fmla="*/ 130 h 124"/>
                <a:gd name="T54" fmla="*/ 65 w 165"/>
                <a:gd name="T55" fmla="*/ 117 h 124"/>
                <a:gd name="T56" fmla="*/ 74 w 165"/>
                <a:gd name="T57" fmla="*/ 103 h 124"/>
                <a:gd name="T58" fmla="*/ 94 w 165"/>
                <a:gd name="T59" fmla="*/ 113 h 124"/>
                <a:gd name="T60" fmla="*/ 120 w 165"/>
                <a:gd name="T61" fmla="*/ 119 h 124"/>
                <a:gd name="T62" fmla="*/ 130 w 165"/>
                <a:gd name="T63" fmla="*/ 107 h 124"/>
                <a:gd name="T64" fmla="*/ 150 w 165"/>
                <a:gd name="T65" fmla="*/ 107 h 124"/>
                <a:gd name="T66" fmla="*/ 157 w 165"/>
                <a:gd name="T67" fmla="*/ 106 h 124"/>
                <a:gd name="T68" fmla="*/ 168 w 165"/>
                <a:gd name="T69" fmla="*/ 100 h 124"/>
                <a:gd name="T70" fmla="*/ 180 w 165"/>
                <a:gd name="T71" fmla="*/ 102 h 124"/>
                <a:gd name="T72" fmla="*/ 192 w 165"/>
                <a:gd name="T73" fmla="*/ 10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6" name="Freeform 2574"/>
            <p:cNvSpPr>
              <a:spLocks noChangeAspect="1"/>
            </p:cNvSpPr>
            <p:nvPr/>
          </p:nvSpPr>
          <p:spPr bwMode="auto">
            <a:xfrm>
              <a:off x="20794476" y="11899113"/>
              <a:ext cx="807470" cy="1071742"/>
            </a:xfrm>
            <a:custGeom>
              <a:avLst/>
              <a:gdLst>
                <a:gd name="T0" fmla="*/ 121 w 101"/>
                <a:gd name="T1" fmla="*/ 26 h 147"/>
                <a:gd name="T2" fmla="*/ 115 w 101"/>
                <a:gd name="T3" fmla="*/ 26 h 147"/>
                <a:gd name="T4" fmla="*/ 108 w 101"/>
                <a:gd name="T5" fmla="*/ 19 h 147"/>
                <a:gd name="T6" fmla="*/ 93 w 101"/>
                <a:gd name="T7" fmla="*/ 26 h 147"/>
                <a:gd name="T8" fmla="*/ 91 w 101"/>
                <a:gd name="T9" fmla="*/ 34 h 147"/>
                <a:gd name="T10" fmla="*/ 69 w 101"/>
                <a:gd name="T11" fmla="*/ 32 h 147"/>
                <a:gd name="T12" fmla="*/ 53 w 101"/>
                <a:gd name="T13" fmla="*/ 18 h 147"/>
                <a:gd name="T14" fmla="*/ 43 w 101"/>
                <a:gd name="T15" fmla="*/ 17 h 147"/>
                <a:gd name="T16" fmla="*/ 35 w 101"/>
                <a:gd name="T17" fmla="*/ 14 h 147"/>
                <a:gd name="T18" fmla="*/ 34 w 101"/>
                <a:gd name="T19" fmla="*/ 2 h 147"/>
                <a:gd name="T20" fmla="*/ 25 w 101"/>
                <a:gd name="T21" fmla="*/ 0 h 147"/>
                <a:gd name="T22" fmla="*/ 6 w 101"/>
                <a:gd name="T23" fmla="*/ 20 h 147"/>
                <a:gd name="T24" fmla="*/ 8 w 101"/>
                <a:gd name="T25" fmla="*/ 26 h 147"/>
                <a:gd name="T26" fmla="*/ 13 w 101"/>
                <a:gd name="T27" fmla="*/ 29 h 147"/>
                <a:gd name="T28" fmla="*/ 14 w 101"/>
                <a:gd name="T29" fmla="*/ 40 h 147"/>
                <a:gd name="T30" fmla="*/ 22 w 101"/>
                <a:gd name="T31" fmla="*/ 50 h 147"/>
                <a:gd name="T32" fmla="*/ 23 w 101"/>
                <a:gd name="T33" fmla="*/ 63 h 147"/>
                <a:gd name="T34" fmla="*/ 16 w 101"/>
                <a:gd name="T35" fmla="*/ 74 h 147"/>
                <a:gd name="T36" fmla="*/ 6 w 101"/>
                <a:gd name="T37" fmla="*/ 86 h 147"/>
                <a:gd name="T38" fmla="*/ 0 w 101"/>
                <a:gd name="T39" fmla="*/ 107 h 147"/>
                <a:gd name="T40" fmla="*/ 60 w 101"/>
                <a:gd name="T41" fmla="*/ 146 h 147"/>
                <a:gd name="T42" fmla="*/ 61 w 101"/>
                <a:gd name="T43" fmla="*/ 153 h 147"/>
                <a:gd name="T44" fmla="*/ 86 w 101"/>
                <a:gd name="T45" fmla="*/ 176 h 147"/>
                <a:gd name="T46" fmla="*/ 87 w 101"/>
                <a:gd name="T47" fmla="*/ 170 h 147"/>
                <a:gd name="T48" fmla="*/ 90 w 101"/>
                <a:gd name="T49" fmla="*/ 163 h 147"/>
                <a:gd name="T50" fmla="*/ 96 w 101"/>
                <a:gd name="T51" fmla="*/ 152 h 147"/>
                <a:gd name="T52" fmla="*/ 99 w 101"/>
                <a:gd name="T53" fmla="*/ 144 h 147"/>
                <a:gd name="T54" fmla="*/ 99 w 101"/>
                <a:gd name="T55" fmla="*/ 138 h 147"/>
                <a:gd name="T56" fmla="*/ 105 w 101"/>
                <a:gd name="T57" fmla="*/ 136 h 147"/>
                <a:gd name="T58" fmla="*/ 109 w 101"/>
                <a:gd name="T59" fmla="*/ 131 h 147"/>
                <a:gd name="T60" fmla="*/ 114 w 101"/>
                <a:gd name="T61" fmla="*/ 126 h 147"/>
                <a:gd name="T62" fmla="*/ 120 w 101"/>
                <a:gd name="T63" fmla="*/ 122 h 147"/>
                <a:gd name="T64" fmla="*/ 110 w 101"/>
                <a:gd name="T65" fmla="*/ 110 h 147"/>
                <a:gd name="T66" fmla="*/ 110 w 101"/>
                <a:gd name="T67" fmla="*/ 45 h 147"/>
                <a:gd name="T68" fmla="*/ 117 w 101"/>
                <a:gd name="T69" fmla="*/ 37 h 147"/>
                <a:gd name="T70" fmla="*/ 121 w 101"/>
                <a:gd name="T71" fmla="*/ 26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7" name="Freeform 2575"/>
            <p:cNvSpPr>
              <a:spLocks noChangeAspect="1"/>
            </p:cNvSpPr>
            <p:nvPr/>
          </p:nvSpPr>
          <p:spPr bwMode="auto">
            <a:xfrm>
              <a:off x="20378255" y="12019082"/>
              <a:ext cx="574387" cy="599858"/>
            </a:xfrm>
            <a:custGeom>
              <a:avLst/>
              <a:gdLst>
                <a:gd name="T0" fmla="*/ 62 w 71"/>
                <a:gd name="T1" fmla="*/ 87 h 81"/>
                <a:gd name="T2" fmla="*/ 56 w 71"/>
                <a:gd name="T3" fmla="*/ 91 h 81"/>
                <a:gd name="T4" fmla="*/ 41 w 71"/>
                <a:gd name="T5" fmla="*/ 91 h 81"/>
                <a:gd name="T6" fmla="*/ 23 w 71"/>
                <a:gd name="T7" fmla="*/ 90 h 81"/>
                <a:gd name="T8" fmla="*/ 13 w 71"/>
                <a:gd name="T9" fmla="*/ 92 h 81"/>
                <a:gd name="T10" fmla="*/ 7 w 71"/>
                <a:gd name="T11" fmla="*/ 97 h 81"/>
                <a:gd name="T12" fmla="*/ 0 w 71"/>
                <a:gd name="T13" fmla="*/ 96 h 81"/>
                <a:gd name="T14" fmla="*/ 1 w 71"/>
                <a:gd name="T15" fmla="*/ 82 h 81"/>
                <a:gd name="T16" fmla="*/ 2 w 71"/>
                <a:gd name="T17" fmla="*/ 75 h 81"/>
                <a:gd name="T18" fmla="*/ 6 w 71"/>
                <a:gd name="T19" fmla="*/ 64 h 81"/>
                <a:gd name="T20" fmla="*/ 10 w 71"/>
                <a:gd name="T21" fmla="*/ 56 h 81"/>
                <a:gd name="T22" fmla="*/ 13 w 71"/>
                <a:gd name="T23" fmla="*/ 52 h 81"/>
                <a:gd name="T24" fmla="*/ 15 w 71"/>
                <a:gd name="T25" fmla="*/ 46 h 81"/>
                <a:gd name="T26" fmla="*/ 21 w 71"/>
                <a:gd name="T27" fmla="*/ 41 h 81"/>
                <a:gd name="T28" fmla="*/ 27 w 71"/>
                <a:gd name="T29" fmla="*/ 36 h 81"/>
                <a:gd name="T30" fmla="*/ 19 w 71"/>
                <a:gd name="T31" fmla="*/ 34 h 81"/>
                <a:gd name="T32" fmla="*/ 22 w 71"/>
                <a:gd name="T33" fmla="*/ 25 h 81"/>
                <a:gd name="T34" fmla="*/ 17 w 71"/>
                <a:gd name="T35" fmla="*/ 22 h 81"/>
                <a:gd name="T36" fmla="*/ 19 w 71"/>
                <a:gd name="T37" fmla="*/ 18 h 81"/>
                <a:gd name="T38" fmla="*/ 17 w 71"/>
                <a:gd name="T39" fmla="*/ 13 h 81"/>
                <a:gd name="T40" fmla="*/ 21 w 71"/>
                <a:gd name="T41" fmla="*/ 10 h 81"/>
                <a:gd name="T42" fmla="*/ 29 w 71"/>
                <a:gd name="T43" fmla="*/ 10 h 81"/>
                <a:gd name="T44" fmla="*/ 35 w 71"/>
                <a:gd name="T45" fmla="*/ 6 h 81"/>
                <a:gd name="T46" fmla="*/ 39 w 71"/>
                <a:gd name="T47" fmla="*/ 11 h 81"/>
                <a:gd name="T48" fmla="*/ 44 w 71"/>
                <a:gd name="T49" fmla="*/ 8 h 81"/>
                <a:gd name="T50" fmla="*/ 52 w 71"/>
                <a:gd name="T51" fmla="*/ 5 h 81"/>
                <a:gd name="T52" fmla="*/ 56 w 71"/>
                <a:gd name="T53" fmla="*/ 7 h 81"/>
                <a:gd name="T54" fmla="*/ 62 w 71"/>
                <a:gd name="T55" fmla="*/ 7 h 81"/>
                <a:gd name="T56" fmla="*/ 68 w 71"/>
                <a:gd name="T57" fmla="*/ 0 h 81"/>
                <a:gd name="T58" fmla="*/ 70 w 71"/>
                <a:gd name="T59" fmla="*/ 6 h 81"/>
                <a:gd name="T60" fmla="*/ 75 w 71"/>
                <a:gd name="T61" fmla="*/ 8 h 81"/>
                <a:gd name="T62" fmla="*/ 76 w 71"/>
                <a:gd name="T63" fmla="*/ 19 h 81"/>
                <a:gd name="T64" fmla="*/ 84 w 71"/>
                <a:gd name="T65" fmla="*/ 30 h 81"/>
                <a:gd name="T66" fmla="*/ 85 w 71"/>
                <a:gd name="T67" fmla="*/ 44 h 81"/>
                <a:gd name="T68" fmla="*/ 78 w 71"/>
                <a:gd name="T69" fmla="*/ 54 h 81"/>
                <a:gd name="T70" fmla="*/ 68 w 71"/>
                <a:gd name="T71" fmla="*/ 67 h 81"/>
                <a:gd name="T72" fmla="*/ 62 w 71"/>
                <a:gd name="T73" fmla="*/ 8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8" name="Freeform 2576"/>
            <p:cNvSpPr>
              <a:spLocks noChangeAspect="1"/>
            </p:cNvSpPr>
            <p:nvPr/>
          </p:nvSpPr>
          <p:spPr bwMode="auto">
            <a:xfrm>
              <a:off x="20702910" y="10867359"/>
              <a:ext cx="1548339" cy="1239704"/>
            </a:xfrm>
            <a:custGeom>
              <a:avLst/>
              <a:gdLst>
                <a:gd name="T0" fmla="*/ 139 w 193"/>
                <a:gd name="T1" fmla="*/ 55 h 168"/>
                <a:gd name="T2" fmla="*/ 135 w 193"/>
                <a:gd name="T3" fmla="*/ 72 h 168"/>
                <a:gd name="T4" fmla="*/ 144 w 193"/>
                <a:gd name="T5" fmla="*/ 72 h 168"/>
                <a:gd name="T6" fmla="*/ 145 w 193"/>
                <a:gd name="T7" fmla="*/ 83 h 168"/>
                <a:gd name="T8" fmla="*/ 157 w 193"/>
                <a:gd name="T9" fmla="*/ 99 h 168"/>
                <a:gd name="T10" fmla="*/ 214 w 193"/>
                <a:gd name="T11" fmla="*/ 125 h 168"/>
                <a:gd name="T12" fmla="*/ 184 w 193"/>
                <a:gd name="T13" fmla="*/ 177 h 168"/>
                <a:gd name="T14" fmla="*/ 150 w 193"/>
                <a:gd name="T15" fmla="*/ 185 h 168"/>
                <a:gd name="T16" fmla="*/ 129 w 193"/>
                <a:gd name="T17" fmla="*/ 195 h 168"/>
                <a:gd name="T18" fmla="*/ 107 w 193"/>
                <a:gd name="T19" fmla="*/ 195 h 168"/>
                <a:gd name="T20" fmla="*/ 83 w 193"/>
                <a:gd name="T21" fmla="*/ 201 h 168"/>
                <a:gd name="T22" fmla="*/ 56 w 193"/>
                <a:gd name="T23" fmla="*/ 185 h 168"/>
                <a:gd name="T24" fmla="*/ 47 w 193"/>
                <a:gd name="T25" fmla="*/ 171 h 168"/>
                <a:gd name="T26" fmla="*/ 35 w 193"/>
                <a:gd name="T27" fmla="*/ 162 h 168"/>
                <a:gd name="T28" fmla="*/ 24 w 193"/>
                <a:gd name="T29" fmla="*/ 141 h 168"/>
                <a:gd name="T30" fmla="*/ 2 w 193"/>
                <a:gd name="T31" fmla="*/ 127 h 168"/>
                <a:gd name="T32" fmla="*/ 13 w 193"/>
                <a:gd name="T33" fmla="*/ 117 h 168"/>
                <a:gd name="T34" fmla="*/ 19 w 193"/>
                <a:gd name="T35" fmla="*/ 100 h 168"/>
                <a:gd name="T36" fmla="*/ 19 w 193"/>
                <a:gd name="T37" fmla="*/ 81 h 168"/>
                <a:gd name="T38" fmla="*/ 28 w 193"/>
                <a:gd name="T39" fmla="*/ 77 h 168"/>
                <a:gd name="T40" fmla="*/ 32 w 193"/>
                <a:gd name="T41" fmla="*/ 55 h 168"/>
                <a:gd name="T42" fmla="*/ 41 w 193"/>
                <a:gd name="T43" fmla="*/ 41 h 168"/>
                <a:gd name="T44" fmla="*/ 49 w 193"/>
                <a:gd name="T45" fmla="*/ 35 h 168"/>
                <a:gd name="T46" fmla="*/ 53 w 193"/>
                <a:gd name="T47" fmla="*/ 19 h 168"/>
                <a:gd name="T48" fmla="*/ 63 w 193"/>
                <a:gd name="T49" fmla="*/ 14 h 168"/>
                <a:gd name="T50" fmla="*/ 71 w 193"/>
                <a:gd name="T51" fmla="*/ 16 h 168"/>
                <a:gd name="T52" fmla="*/ 79 w 193"/>
                <a:gd name="T53" fmla="*/ 7 h 168"/>
                <a:gd name="T54" fmla="*/ 90 w 193"/>
                <a:gd name="T55" fmla="*/ 10 h 168"/>
                <a:gd name="T56" fmla="*/ 99 w 193"/>
                <a:gd name="T57" fmla="*/ 11 h 168"/>
                <a:gd name="T58" fmla="*/ 120 w 193"/>
                <a:gd name="T59" fmla="*/ 18 h 168"/>
                <a:gd name="T60" fmla="*/ 136 w 193"/>
                <a:gd name="T61" fmla="*/ 36 h 168"/>
                <a:gd name="T62" fmla="*/ 143 w 193"/>
                <a:gd name="T63" fmla="*/ 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9" name="Freeform 2577"/>
            <p:cNvSpPr>
              <a:spLocks noChangeAspect="1"/>
            </p:cNvSpPr>
            <p:nvPr/>
          </p:nvSpPr>
          <p:spPr bwMode="auto">
            <a:xfrm>
              <a:off x="21601946" y="11131298"/>
              <a:ext cx="174810" cy="191954"/>
            </a:xfrm>
            <a:custGeom>
              <a:avLst/>
              <a:gdLst>
                <a:gd name="T0" fmla="*/ 17 w 22"/>
                <a:gd name="T1" fmla="*/ 29 h 26"/>
                <a:gd name="T2" fmla="*/ 9 w 22"/>
                <a:gd name="T3" fmla="*/ 29 h 26"/>
                <a:gd name="T4" fmla="*/ 4 w 22"/>
                <a:gd name="T5" fmla="*/ 31 h 26"/>
                <a:gd name="T6" fmla="*/ 0 w 22"/>
                <a:gd name="T7" fmla="*/ 29 h 26"/>
                <a:gd name="T8" fmla="*/ 0 w 22"/>
                <a:gd name="T9" fmla="*/ 19 h 26"/>
                <a:gd name="T10" fmla="*/ 5 w 22"/>
                <a:gd name="T11" fmla="*/ 12 h 26"/>
                <a:gd name="T12" fmla="*/ 8 w 22"/>
                <a:gd name="T13" fmla="*/ 4 h 26"/>
                <a:gd name="T14" fmla="*/ 14 w 22"/>
                <a:gd name="T15" fmla="*/ 5 h 26"/>
                <a:gd name="T16" fmla="*/ 17 w 22"/>
                <a:gd name="T17" fmla="*/ 1 h 26"/>
                <a:gd name="T18" fmla="*/ 20 w 22"/>
                <a:gd name="T19" fmla="*/ 1 h 26"/>
                <a:gd name="T20" fmla="*/ 22 w 22"/>
                <a:gd name="T21" fmla="*/ 6 h 26"/>
                <a:gd name="T22" fmla="*/ 25 w 22"/>
                <a:gd name="T23" fmla="*/ 12 h 26"/>
                <a:gd name="T24" fmla="*/ 18 w 22"/>
                <a:gd name="T25" fmla="*/ 16 h 26"/>
                <a:gd name="T26" fmla="*/ 9 w 22"/>
                <a:gd name="T27" fmla="*/ 23 h 26"/>
                <a:gd name="T28" fmla="*/ 18 w 22"/>
                <a:gd name="T29" fmla="*/ 21 h 26"/>
                <a:gd name="T30" fmla="*/ 24 w 22"/>
                <a:gd name="T31" fmla="*/ 24 h 26"/>
                <a:gd name="T32" fmla="*/ 20 w 22"/>
                <a:gd name="T33" fmla="*/ 26 h 26"/>
                <a:gd name="T34" fmla="*/ 17 w 22"/>
                <a:gd name="T35" fmla="*/ 2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0" name="Freeform 2578"/>
            <p:cNvSpPr>
              <a:spLocks noChangeAspect="1"/>
            </p:cNvSpPr>
            <p:nvPr/>
          </p:nvSpPr>
          <p:spPr bwMode="auto">
            <a:xfrm>
              <a:off x="21044208" y="10571433"/>
              <a:ext cx="690928" cy="599853"/>
            </a:xfrm>
            <a:custGeom>
              <a:avLst/>
              <a:gdLst>
                <a:gd name="T0" fmla="*/ 103 w 86"/>
                <a:gd name="T1" fmla="*/ 93 h 82"/>
                <a:gd name="T2" fmla="*/ 98 w 86"/>
                <a:gd name="T3" fmla="*/ 88 h 82"/>
                <a:gd name="T4" fmla="*/ 92 w 86"/>
                <a:gd name="T5" fmla="*/ 81 h 82"/>
                <a:gd name="T6" fmla="*/ 90 w 86"/>
                <a:gd name="T7" fmla="*/ 78 h 82"/>
                <a:gd name="T8" fmla="*/ 80 w 86"/>
                <a:gd name="T9" fmla="*/ 69 h 82"/>
                <a:gd name="T10" fmla="*/ 73 w 86"/>
                <a:gd name="T11" fmla="*/ 60 h 82"/>
                <a:gd name="T12" fmla="*/ 67 w 86"/>
                <a:gd name="T13" fmla="*/ 56 h 82"/>
                <a:gd name="T14" fmla="*/ 65 w 86"/>
                <a:gd name="T15" fmla="*/ 53 h 82"/>
                <a:gd name="T16" fmla="*/ 60 w 86"/>
                <a:gd name="T17" fmla="*/ 53 h 82"/>
                <a:gd name="T18" fmla="*/ 55 w 86"/>
                <a:gd name="T19" fmla="*/ 50 h 82"/>
                <a:gd name="T20" fmla="*/ 52 w 86"/>
                <a:gd name="T21" fmla="*/ 44 h 82"/>
                <a:gd name="T22" fmla="*/ 48 w 86"/>
                <a:gd name="T23" fmla="*/ 48 h 82"/>
                <a:gd name="T24" fmla="*/ 44 w 86"/>
                <a:gd name="T25" fmla="*/ 39 h 82"/>
                <a:gd name="T26" fmla="*/ 42 w 86"/>
                <a:gd name="T27" fmla="*/ 30 h 82"/>
                <a:gd name="T28" fmla="*/ 38 w 86"/>
                <a:gd name="T29" fmla="*/ 17 h 82"/>
                <a:gd name="T30" fmla="*/ 34 w 86"/>
                <a:gd name="T31" fmla="*/ 0 h 82"/>
                <a:gd name="T32" fmla="*/ 26 w 86"/>
                <a:gd name="T33" fmla="*/ 4 h 82"/>
                <a:gd name="T34" fmla="*/ 22 w 86"/>
                <a:gd name="T35" fmla="*/ 7 h 82"/>
                <a:gd name="T36" fmla="*/ 17 w 86"/>
                <a:gd name="T37" fmla="*/ 5 h 82"/>
                <a:gd name="T38" fmla="*/ 14 w 86"/>
                <a:gd name="T39" fmla="*/ 12 h 82"/>
                <a:gd name="T40" fmla="*/ 8 w 86"/>
                <a:gd name="T41" fmla="*/ 12 h 82"/>
                <a:gd name="T42" fmla="*/ 7 w 86"/>
                <a:gd name="T43" fmla="*/ 18 h 82"/>
                <a:gd name="T44" fmla="*/ 5 w 86"/>
                <a:gd name="T45" fmla="*/ 23 h 82"/>
                <a:gd name="T46" fmla="*/ 8 w 86"/>
                <a:gd name="T47" fmla="*/ 27 h 82"/>
                <a:gd name="T48" fmla="*/ 5 w 86"/>
                <a:gd name="T49" fmla="*/ 38 h 82"/>
                <a:gd name="T50" fmla="*/ 1 w 86"/>
                <a:gd name="T51" fmla="*/ 45 h 82"/>
                <a:gd name="T52" fmla="*/ 2 w 86"/>
                <a:gd name="T53" fmla="*/ 57 h 82"/>
                <a:gd name="T54" fmla="*/ 5 w 86"/>
                <a:gd name="T55" fmla="*/ 63 h 82"/>
                <a:gd name="T56" fmla="*/ 11 w 86"/>
                <a:gd name="T57" fmla="*/ 63 h 82"/>
                <a:gd name="T58" fmla="*/ 14 w 86"/>
                <a:gd name="T59" fmla="*/ 60 h 82"/>
                <a:gd name="T60" fmla="*/ 19 w 86"/>
                <a:gd name="T61" fmla="*/ 65 h 82"/>
                <a:gd name="T62" fmla="*/ 23 w 86"/>
                <a:gd name="T63" fmla="*/ 51 h 82"/>
                <a:gd name="T64" fmla="*/ 28 w 86"/>
                <a:gd name="T65" fmla="*/ 56 h 82"/>
                <a:gd name="T66" fmla="*/ 31 w 86"/>
                <a:gd name="T67" fmla="*/ 60 h 82"/>
                <a:gd name="T68" fmla="*/ 38 w 86"/>
                <a:gd name="T69" fmla="*/ 59 h 82"/>
                <a:gd name="T70" fmla="*/ 42 w 86"/>
                <a:gd name="T71" fmla="*/ 56 h 82"/>
                <a:gd name="T72" fmla="*/ 47 w 86"/>
                <a:gd name="T73" fmla="*/ 60 h 82"/>
                <a:gd name="T74" fmla="*/ 60 w 86"/>
                <a:gd name="T75" fmla="*/ 61 h 82"/>
                <a:gd name="T76" fmla="*/ 68 w 86"/>
                <a:gd name="T77" fmla="*/ 67 h 82"/>
                <a:gd name="T78" fmla="*/ 73 w 86"/>
                <a:gd name="T79" fmla="*/ 75 h 82"/>
                <a:gd name="T80" fmla="*/ 84 w 86"/>
                <a:gd name="T81" fmla="*/ 85 h 82"/>
                <a:gd name="T82" fmla="*/ 86 w 86"/>
                <a:gd name="T83" fmla="*/ 91 h 82"/>
                <a:gd name="T84" fmla="*/ 91 w 86"/>
                <a:gd name="T85" fmla="*/ 96 h 82"/>
                <a:gd name="T86" fmla="*/ 97 w 86"/>
                <a:gd name="T87" fmla="*/ 97 h 82"/>
                <a:gd name="T88" fmla="*/ 99 w 86"/>
                <a:gd name="T89" fmla="*/ 93 h 82"/>
                <a:gd name="T90" fmla="*/ 103 w 86"/>
                <a:gd name="T91" fmla="*/ 93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1" name="Freeform 2579"/>
            <p:cNvSpPr>
              <a:spLocks noChangeAspect="1"/>
            </p:cNvSpPr>
            <p:nvPr/>
          </p:nvSpPr>
          <p:spPr bwMode="auto">
            <a:xfrm>
              <a:off x="19579113" y="10003568"/>
              <a:ext cx="1698179" cy="2103495"/>
            </a:xfrm>
            <a:custGeom>
              <a:avLst/>
              <a:gdLst>
                <a:gd name="T0" fmla="*/ 223 w 211"/>
                <a:gd name="T1" fmla="*/ 150 h 286"/>
                <a:gd name="T2" fmla="*/ 225 w 211"/>
                <a:gd name="T3" fmla="*/ 131 h 286"/>
                <a:gd name="T4" fmla="*/ 225 w 211"/>
                <a:gd name="T5" fmla="*/ 115 h 286"/>
                <a:gd name="T6" fmla="*/ 229 w 211"/>
                <a:gd name="T7" fmla="*/ 105 h 286"/>
                <a:gd name="T8" fmla="*/ 237 w 211"/>
                <a:gd name="T9" fmla="*/ 97 h 286"/>
                <a:gd name="T10" fmla="*/ 247 w 211"/>
                <a:gd name="T11" fmla="*/ 96 h 286"/>
                <a:gd name="T12" fmla="*/ 244 w 211"/>
                <a:gd name="T13" fmla="*/ 87 h 286"/>
                <a:gd name="T14" fmla="*/ 237 w 211"/>
                <a:gd name="T15" fmla="*/ 77 h 286"/>
                <a:gd name="T16" fmla="*/ 230 w 211"/>
                <a:gd name="T17" fmla="*/ 52 h 286"/>
                <a:gd name="T18" fmla="*/ 225 w 211"/>
                <a:gd name="T19" fmla="*/ 26 h 286"/>
                <a:gd name="T20" fmla="*/ 215 w 211"/>
                <a:gd name="T21" fmla="*/ 6 h 286"/>
                <a:gd name="T22" fmla="*/ 206 w 211"/>
                <a:gd name="T23" fmla="*/ 0 h 286"/>
                <a:gd name="T24" fmla="*/ 193 w 211"/>
                <a:gd name="T25" fmla="*/ 7 h 286"/>
                <a:gd name="T26" fmla="*/ 184 w 211"/>
                <a:gd name="T27" fmla="*/ 16 h 286"/>
                <a:gd name="T28" fmla="*/ 176 w 211"/>
                <a:gd name="T29" fmla="*/ 26 h 286"/>
                <a:gd name="T30" fmla="*/ 46 w 211"/>
                <a:gd name="T31" fmla="*/ 19 h 286"/>
                <a:gd name="T32" fmla="*/ 31 w 211"/>
                <a:gd name="T33" fmla="*/ 58 h 286"/>
                <a:gd name="T34" fmla="*/ 30 w 211"/>
                <a:gd name="T35" fmla="*/ 130 h 286"/>
                <a:gd name="T36" fmla="*/ 17 w 211"/>
                <a:gd name="T37" fmla="*/ 134 h 286"/>
                <a:gd name="T38" fmla="*/ 12 w 211"/>
                <a:gd name="T39" fmla="*/ 148 h 286"/>
                <a:gd name="T40" fmla="*/ 12 w 211"/>
                <a:gd name="T41" fmla="*/ 159 h 286"/>
                <a:gd name="T42" fmla="*/ 7 w 211"/>
                <a:gd name="T43" fmla="*/ 173 h 286"/>
                <a:gd name="T44" fmla="*/ 1 w 211"/>
                <a:gd name="T45" fmla="*/ 186 h 286"/>
                <a:gd name="T46" fmla="*/ 11 w 211"/>
                <a:gd name="T47" fmla="*/ 196 h 286"/>
                <a:gd name="T48" fmla="*/ 11 w 211"/>
                <a:gd name="T49" fmla="*/ 202 h 286"/>
                <a:gd name="T50" fmla="*/ 16 w 211"/>
                <a:gd name="T51" fmla="*/ 214 h 286"/>
                <a:gd name="T52" fmla="*/ 30 w 211"/>
                <a:gd name="T53" fmla="*/ 235 h 286"/>
                <a:gd name="T54" fmla="*/ 25 w 211"/>
                <a:gd name="T55" fmla="*/ 248 h 286"/>
                <a:gd name="T56" fmla="*/ 39 w 211"/>
                <a:gd name="T57" fmla="*/ 254 h 286"/>
                <a:gd name="T58" fmla="*/ 49 w 211"/>
                <a:gd name="T59" fmla="*/ 262 h 286"/>
                <a:gd name="T60" fmla="*/ 55 w 211"/>
                <a:gd name="T61" fmla="*/ 268 h 286"/>
                <a:gd name="T62" fmla="*/ 60 w 211"/>
                <a:gd name="T63" fmla="*/ 281 h 286"/>
                <a:gd name="T64" fmla="*/ 75 w 211"/>
                <a:gd name="T65" fmla="*/ 291 h 286"/>
                <a:gd name="T66" fmla="*/ 79 w 211"/>
                <a:gd name="T67" fmla="*/ 299 h 286"/>
                <a:gd name="T68" fmla="*/ 88 w 211"/>
                <a:gd name="T69" fmla="*/ 310 h 286"/>
                <a:gd name="T70" fmla="*/ 94 w 211"/>
                <a:gd name="T71" fmla="*/ 324 h 286"/>
                <a:gd name="T72" fmla="*/ 107 w 211"/>
                <a:gd name="T73" fmla="*/ 325 h 286"/>
                <a:gd name="T74" fmla="*/ 119 w 211"/>
                <a:gd name="T75" fmla="*/ 321 h 286"/>
                <a:gd name="T76" fmla="*/ 134 w 211"/>
                <a:gd name="T77" fmla="*/ 340 h 286"/>
                <a:gd name="T78" fmla="*/ 141 w 211"/>
                <a:gd name="T79" fmla="*/ 340 h 286"/>
                <a:gd name="T80" fmla="*/ 155 w 211"/>
                <a:gd name="T81" fmla="*/ 337 h 286"/>
                <a:gd name="T82" fmla="*/ 164 w 211"/>
                <a:gd name="T83" fmla="*/ 339 h 286"/>
                <a:gd name="T84" fmla="*/ 176 w 211"/>
                <a:gd name="T85" fmla="*/ 338 h 286"/>
                <a:gd name="T86" fmla="*/ 188 w 211"/>
                <a:gd name="T87" fmla="*/ 331 h 286"/>
                <a:gd name="T88" fmla="*/ 203 w 211"/>
                <a:gd name="T89" fmla="*/ 304 h 286"/>
                <a:gd name="T90" fmla="*/ 193 w 211"/>
                <a:gd name="T91" fmla="*/ 283 h 286"/>
                <a:gd name="T92" fmla="*/ 171 w 211"/>
                <a:gd name="T93" fmla="*/ 269 h 286"/>
                <a:gd name="T94" fmla="*/ 182 w 211"/>
                <a:gd name="T95" fmla="*/ 259 h 286"/>
                <a:gd name="T96" fmla="*/ 188 w 211"/>
                <a:gd name="T97" fmla="*/ 242 h 286"/>
                <a:gd name="T98" fmla="*/ 188 w 211"/>
                <a:gd name="T99" fmla="*/ 223 h 286"/>
                <a:gd name="T100" fmla="*/ 196 w 211"/>
                <a:gd name="T101" fmla="*/ 219 h 286"/>
                <a:gd name="T102" fmla="*/ 201 w 211"/>
                <a:gd name="T103" fmla="*/ 197 h 286"/>
                <a:gd name="T104" fmla="*/ 209 w 211"/>
                <a:gd name="T105" fmla="*/ 183 h 286"/>
                <a:gd name="T106" fmla="*/ 218 w 211"/>
                <a:gd name="T107" fmla="*/ 177 h 286"/>
                <a:gd name="T108" fmla="*/ 221 w 211"/>
                <a:gd name="T109" fmla="*/ 161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2" name="Freeform 2580"/>
            <p:cNvSpPr>
              <a:spLocks noChangeAspect="1"/>
            </p:cNvSpPr>
            <p:nvPr/>
          </p:nvSpPr>
          <p:spPr bwMode="auto">
            <a:xfrm>
              <a:off x="18280505" y="8859846"/>
              <a:ext cx="1606613" cy="1543625"/>
            </a:xfrm>
            <a:custGeom>
              <a:avLst/>
              <a:gdLst>
                <a:gd name="T0" fmla="*/ 239 w 199"/>
                <a:gd name="T1" fmla="*/ 206 h 211"/>
                <a:gd name="T2" fmla="*/ 238 w 199"/>
                <a:gd name="T3" fmla="*/ 245 h 211"/>
                <a:gd name="T4" fmla="*/ 225 w 199"/>
                <a:gd name="T5" fmla="*/ 245 h 211"/>
                <a:gd name="T6" fmla="*/ 223 w 199"/>
                <a:gd name="T7" fmla="*/ 253 h 211"/>
                <a:gd name="T8" fmla="*/ 98 w 199"/>
                <a:gd name="T9" fmla="*/ 181 h 211"/>
                <a:gd name="T10" fmla="*/ 89 w 199"/>
                <a:gd name="T11" fmla="*/ 189 h 211"/>
                <a:gd name="T12" fmla="*/ 72 w 199"/>
                <a:gd name="T13" fmla="*/ 197 h 211"/>
                <a:gd name="T14" fmla="*/ 65 w 199"/>
                <a:gd name="T15" fmla="*/ 186 h 211"/>
                <a:gd name="T16" fmla="*/ 50 w 199"/>
                <a:gd name="T17" fmla="*/ 185 h 211"/>
                <a:gd name="T18" fmla="*/ 42 w 199"/>
                <a:gd name="T19" fmla="*/ 179 h 211"/>
                <a:gd name="T20" fmla="*/ 34 w 199"/>
                <a:gd name="T21" fmla="*/ 173 h 211"/>
                <a:gd name="T22" fmla="*/ 37 w 199"/>
                <a:gd name="T23" fmla="*/ 169 h 211"/>
                <a:gd name="T24" fmla="*/ 25 w 199"/>
                <a:gd name="T25" fmla="*/ 163 h 211"/>
                <a:gd name="T26" fmla="*/ 16 w 199"/>
                <a:gd name="T27" fmla="*/ 164 h 211"/>
                <a:gd name="T28" fmla="*/ 14 w 199"/>
                <a:gd name="T29" fmla="*/ 151 h 211"/>
                <a:gd name="T30" fmla="*/ 4 w 199"/>
                <a:gd name="T31" fmla="*/ 129 h 211"/>
                <a:gd name="T32" fmla="*/ 12 w 199"/>
                <a:gd name="T33" fmla="*/ 124 h 211"/>
                <a:gd name="T34" fmla="*/ 8 w 199"/>
                <a:gd name="T35" fmla="*/ 106 h 211"/>
                <a:gd name="T36" fmla="*/ 10 w 199"/>
                <a:gd name="T37" fmla="*/ 83 h 211"/>
                <a:gd name="T38" fmla="*/ 0 w 199"/>
                <a:gd name="T39" fmla="*/ 58 h 211"/>
                <a:gd name="T40" fmla="*/ 4 w 199"/>
                <a:gd name="T41" fmla="*/ 55 h 211"/>
                <a:gd name="T42" fmla="*/ 12 w 199"/>
                <a:gd name="T43" fmla="*/ 50 h 211"/>
                <a:gd name="T44" fmla="*/ 14 w 199"/>
                <a:gd name="T45" fmla="*/ 43 h 211"/>
                <a:gd name="T46" fmla="*/ 12 w 199"/>
                <a:gd name="T47" fmla="*/ 30 h 211"/>
                <a:gd name="T48" fmla="*/ 18 w 199"/>
                <a:gd name="T49" fmla="*/ 26 h 211"/>
                <a:gd name="T50" fmla="*/ 25 w 199"/>
                <a:gd name="T51" fmla="*/ 19 h 211"/>
                <a:gd name="T52" fmla="*/ 35 w 199"/>
                <a:gd name="T53" fmla="*/ 13 h 211"/>
                <a:gd name="T54" fmla="*/ 32 w 199"/>
                <a:gd name="T55" fmla="*/ 10 h 211"/>
                <a:gd name="T56" fmla="*/ 34 w 199"/>
                <a:gd name="T57" fmla="*/ 0 h 211"/>
                <a:gd name="T58" fmla="*/ 41 w 199"/>
                <a:gd name="T59" fmla="*/ 4 h 211"/>
                <a:gd name="T60" fmla="*/ 58 w 199"/>
                <a:gd name="T61" fmla="*/ 6 h 211"/>
                <a:gd name="T62" fmla="*/ 73 w 199"/>
                <a:gd name="T63" fmla="*/ 10 h 211"/>
                <a:gd name="T64" fmla="*/ 86 w 199"/>
                <a:gd name="T65" fmla="*/ 14 h 211"/>
                <a:gd name="T66" fmla="*/ 92 w 199"/>
                <a:gd name="T67" fmla="*/ 28 h 211"/>
                <a:gd name="T68" fmla="*/ 101 w 199"/>
                <a:gd name="T69" fmla="*/ 36 h 211"/>
                <a:gd name="T70" fmla="*/ 113 w 199"/>
                <a:gd name="T71" fmla="*/ 38 h 211"/>
                <a:gd name="T72" fmla="*/ 131 w 199"/>
                <a:gd name="T73" fmla="*/ 43 h 211"/>
                <a:gd name="T74" fmla="*/ 142 w 199"/>
                <a:gd name="T75" fmla="*/ 53 h 211"/>
                <a:gd name="T76" fmla="*/ 153 w 199"/>
                <a:gd name="T77" fmla="*/ 54 h 211"/>
                <a:gd name="T78" fmla="*/ 159 w 199"/>
                <a:gd name="T79" fmla="*/ 47 h 211"/>
                <a:gd name="T80" fmla="*/ 162 w 199"/>
                <a:gd name="T81" fmla="*/ 38 h 211"/>
                <a:gd name="T82" fmla="*/ 160 w 199"/>
                <a:gd name="T83" fmla="*/ 31 h 211"/>
                <a:gd name="T84" fmla="*/ 160 w 199"/>
                <a:gd name="T85" fmla="*/ 20 h 211"/>
                <a:gd name="T86" fmla="*/ 166 w 199"/>
                <a:gd name="T87" fmla="*/ 12 h 211"/>
                <a:gd name="T88" fmla="*/ 179 w 199"/>
                <a:gd name="T89" fmla="*/ 7 h 211"/>
                <a:gd name="T90" fmla="*/ 189 w 199"/>
                <a:gd name="T91" fmla="*/ 5 h 211"/>
                <a:gd name="T92" fmla="*/ 198 w 199"/>
                <a:gd name="T93" fmla="*/ 8 h 211"/>
                <a:gd name="T94" fmla="*/ 204 w 199"/>
                <a:gd name="T95" fmla="*/ 11 h 211"/>
                <a:gd name="T96" fmla="*/ 209 w 199"/>
                <a:gd name="T97" fmla="*/ 18 h 211"/>
                <a:gd name="T98" fmla="*/ 222 w 199"/>
                <a:gd name="T99" fmla="*/ 23 h 211"/>
                <a:gd name="T100" fmla="*/ 231 w 199"/>
                <a:gd name="T101" fmla="*/ 23 h 211"/>
                <a:gd name="T102" fmla="*/ 235 w 199"/>
                <a:gd name="T103" fmla="*/ 23 h 211"/>
                <a:gd name="T104" fmla="*/ 238 w 199"/>
                <a:gd name="T105" fmla="*/ 26 h 211"/>
                <a:gd name="T106" fmla="*/ 234 w 199"/>
                <a:gd name="T107" fmla="*/ 32 h 211"/>
                <a:gd name="T108" fmla="*/ 234 w 199"/>
                <a:gd name="T109" fmla="*/ 46 h 211"/>
                <a:gd name="T110" fmla="*/ 231 w 199"/>
                <a:gd name="T111" fmla="*/ 55 h 211"/>
                <a:gd name="T112" fmla="*/ 235 w 199"/>
                <a:gd name="T113" fmla="*/ 74 h 211"/>
                <a:gd name="T114" fmla="*/ 239 w 199"/>
                <a:gd name="T115" fmla="*/ 20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3" name="Freeform 2582"/>
            <p:cNvSpPr>
              <a:spLocks noChangeAspect="1"/>
            </p:cNvSpPr>
            <p:nvPr/>
          </p:nvSpPr>
          <p:spPr bwMode="auto">
            <a:xfrm>
              <a:off x="16890332" y="6652378"/>
              <a:ext cx="1256983" cy="1103734"/>
            </a:xfrm>
            <a:custGeom>
              <a:avLst/>
              <a:gdLst>
                <a:gd name="T0" fmla="*/ 181 w 156"/>
                <a:gd name="T1" fmla="*/ 150 h 150"/>
                <a:gd name="T2" fmla="*/ 171 w 156"/>
                <a:gd name="T3" fmla="*/ 142 h 150"/>
                <a:gd name="T4" fmla="*/ 168 w 156"/>
                <a:gd name="T5" fmla="*/ 128 h 150"/>
                <a:gd name="T6" fmla="*/ 172 w 156"/>
                <a:gd name="T7" fmla="*/ 118 h 150"/>
                <a:gd name="T8" fmla="*/ 172 w 156"/>
                <a:gd name="T9" fmla="*/ 109 h 150"/>
                <a:gd name="T10" fmla="*/ 166 w 156"/>
                <a:gd name="T11" fmla="*/ 100 h 150"/>
                <a:gd name="T12" fmla="*/ 159 w 156"/>
                <a:gd name="T13" fmla="*/ 98 h 150"/>
                <a:gd name="T14" fmla="*/ 166 w 156"/>
                <a:gd name="T15" fmla="*/ 85 h 150"/>
                <a:gd name="T16" fmla="*/ 171 w 156"/>
                <a:gd name="T17" fmla="*/ 77 h 150"/>
                <a:gd name="T18" fmla="*/ 180 w 156"/>
                <a:gd name="T19" fmla="*/ 68 h 150"/>
                <a:gd name="T20" fmla="*/ 184 w 156"/>
                <a:gd name="T21" fmla="*/ 48 h 150"/>
                <a:gd name="T22" fmla="*/ 176 w 156"/>
                <a:gd name="T23" fmla="*/ 40 h 150"/>
                <a:gd name="T24" fmla="*/ 164 w 156"/>
                <a:gd name="T25" fmla="*/ 35 h 150"/>
                <a:gd name="T26" fmla="*/ 154 w 156"/>
                <a:gd name="T27" fmla="*/ 32 h 150"/>
                <a:gd name="T28" fmla="*/ 141 w 156"/>
                <a:gd name="T29" fmla="*/ 26 h 150"/>
                <a:gd name="T30" fmla="*/ 131 w 156"/>
                <a:gd name="T31" fmla="*/ 23 h 150"/>
                <a:gd name="T32" fmla="*/ 123 w 156"/>
                <a:gd name="T33" fmla="*/ 16 h 150"/>
                <a:gd name="T34" fmla="*/ 114 w 156"/>
                <a:gd name="T35" fmla="*/ 8 h 150"/>
                <a:gd name="T36" fmla="*/ 106 w 156"/>
                <a:gd name="T37" fmla="*/ 1 h 150"/>
                <a:gd name="T38" fmla="*/ 94 w 156"/>
                <a:gd name="T39" fmla="*/ 22 h 150"/>
                <a:gd name="T40" fmla="*/ 71 w 156"/>
                <a:gd name="T41" fmla="*/ 30 h 150"/>
                <a:gd name="T42" fmla="*/ 71 w 156"/>
                <a:gd name="T43" fmla="*/ 37 h 150"/>
                <a:gd name="T44" fmla="*/ 53 w 156"/>
                <a:gd name="T45" fmla="*/ 37 h 150"/>
                <a:gd name="T46" fmla="*/ 47 w 156"/>
                <a:gd name="T47" fmla="*/ 30 h 150"/>
                <a:gd name="T48" fmla="*/ 46 w 156"/>
                <a:gd name="T49" fmla="*/ 42 h 150"/>
                <a:gd name="T50" fmla="*/ 43 w 156"/>
                <a:gd name="T51" fmla="*/ 53 h 150"/>
                <a:gd name="T52" fmla="*/ 28 w 156"/>
                <a:gd name="T53" fmla="*/ 50 h 150"/>
                <a:gd name="T54" fmla="*/ 17 w 156"/>
                <a:gd name="T55" fmla="*/ 52 h 150"/>
                <a:gd name="T56" fmla="*/ 2 w 156"/>
                <a:gd name="T57" fmla="*/ 54 h 150"/>
                <a:gd name="T58" fmla="*/ 8 w 156"/>
                <a:gd name="T59" fmla="*/ 64 h 150"/>
                <a:gd name="T60" fmla="*/ 7 w 156"/>
                <a:gd name="T61" fmla="*/ 71 h 150"/>
                <a:gd name="T62" fmla="*/ 25 w 156"/>
                <a:gd name="T63" fmla="*/ 76 h 150"/>
                <a:gd name="T64" fmla="*/ 34 w 156"/>
                <a:gd name="T65" fmla="*/ 77 h 150"/>
                <a:gd name="T66" fmla="*/ 41 w 156"/>
                <a:gd name="T67" fmla="*/ 80 h 150"/>
                <a:gd name="T68" fmla="*/ 39 w 156"/>
                <a:gd name="T69" fmla="*/ 90 h 150"/>
                <a:gd name="T70" fmla="*/ 49 w 156"/>
                <a:gd name="T71" fmla="*/ 101 h 150"/>
                <a:gd name="T72" fmla="*/ 54 w 156"/>
                <a:gd name="T73" fmla="*/ 107 h 150"/>
                <a:gd name="T74" fmla="*/ 58 w 156"/>
                <a:gd name="T75" fmla="*/ 116 h 150"/>
                <a:gd name="T76" fmla="*/ 53 w 156"/>
                <a:gd name="T77" fmla="*/ 118 h 150"/>
                <a:gd name="T78" fmla="*/ 55 w 156"/>
                <a:gd name="T79" fmla="*/ 133 h 150"/>
                <a:gd name="T80" fmla="*/ 51 w 156"/>
                <a:gd name="T81" fmla="*/ 154 h 150"/>
                <a:gd name="T82" fmla="*/ 49 w 156"/>
                <a:gd name="T83" fmla="*/ 163 h 150"/>
                <a:gd name="T84" fmla="*/ 66 w 156"/>
                <a:gd name="T85" fmla="*/ 173 h 150"/>
                <a:gd name="T86" fmla="*/ 81 w 156"/>
                <a:gd name="T87" fmla="*/ 170 h 150"/>
                <a:gd name="T88" fmla="*/ 102 w 156"/>
                <a:gd name="T89" fmla="*/ 179 h 150"/>
                <a:gd name="T90" fmla="*/ 113 w 156"/>
                <a:gd name="T91" fmla="*/ 170 h 150"/>
                <a:gd name="T92" fmla="*/ 131 w 156"/>
                <a:gd name="T93" fmla="*/ 160 h 150"/>
                <a:gd name="T94" fmla="*/ 143 w 156"/>
                <a:gd name="T95" fmla="*/ 157 h 150"/>
                <a:gd name="T96" fmla="*/ 159 w 156"/>
                <a:gd name="T97" fmla="*/ 167 h 150"/>
                <a:gd name="T98" fmla="*/ 171 w 156"/>
                <a:gd name="T99" fmla="*/ 16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4" name="Freeform 2583"/>
            <p:cNvSpPr>
              <a:spLocks noChangeAspect="1"/>
            </p:cNvSpPr>
            <p:nvPr/>
          </p:nvSpPr>
          <p:spPr bwMode="auto">
            <a:xfrm>
              <a:off x="17905910" y="6772347"/>
              <a:ext cx="74917" cy="87981"/>
            </a:xfrm>
            <a:custGeom>
              <a:avLst/>
              <a:gdLst>
                <a:gd name="T0" fmla="*/ 10 w 9"/>
                <a:gd name="T1" fmla="*/ 14 h 12"/>
                <a:gd name="T2" fmla="*/ 11 w 9"/>
                <a:gd name="T3" fmla="*/ 9 h 12"/>
                <a:gd name="T4" fmla="*/ 10 w 9"/>
                <a:gd name="T5" fmla="*/ 7 h 12"/>
                <a:gd name="T6" fmla="*/ 6 w 9"/>
                <a:gd name="T7" fmla="*/ 4 h 12"/>
                <a:gd name="T8" fmla="*/ 5 w 9"/>
                <a:gd name="T9" fmla="*/ 0 h 12"/>
                <a:gd name="T10" fmla="*/ 2 w 9"/>
                <a:gd name="T11" fmla="*/ 1 h 12"/>
                <a:gd name="T12" fmla="*/ 0 w 9"/>
                <a:gd name="T13" fmla="*/ 5 h 12"/>
                <a:gd name="T14" fmla="*/ 1 w 9"/>
                <a:gd name="T15" fmla="*/ 8 h 12"/>
                <a:gd name="T16" fmla="*/ 2 w 9"/>
                <a:gd name="T17" fmla="*/ 13 h 12"/>
                <a:gd name="T18" fmla="*/ 6 w 9"/>
                <a:gd name="T19" fmla="*/ 14 h 12"/>
                <a:gd name="T20" fmla="*/ 10 w 9"/>
                <a:gd name="T21" fmla="*/ 1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5" name="Freeform 2585"/>
            <p:cNvSpPr>
              <a:spLocks noChangeAspect="1"/>
            </p:cNvSpPr>
            <p:nvPr/>
          </p:nvSpPr>
          <p:spPr bwMode="auto">
            <a:xfrm>
              <a:off x="17939207" y="7076273"/>
              <a:ext cx="432869" cy="247943"/>
            </a:xfrm>
            <a:custGeom>
              <a:avLst/>
              <a:gdLst>
                <a:gd name="T0" fmla="*/ 64 w 54"/>
                <a:gd name="T1" fmla="*/ 21 h 34"/>
                <a:gd name="T2" fmla="*/ 63 w 54"/>
                <a:gd name="T3" fmla="*/ 17 h 34"/>
                <a:gd name="T4" fmla="*/ 58 w 54"/>
                <a:gd name="T5" fmla="*/ 21 h 34"/>
                <a:gd name="T6" fmla="*/ 55 w 54"/>
                <a:gd name="T7" fmla="*/ 17 h 34"/>
                <a:gd name="T8" fmla="*/ 51 w 54"/>
                <a:gd name="T9" fmla="*/ 16 h 34"/>
                <a:gd name="T10" fmla="*/ 51 w 54"/>
                <a:gd name="T11" fmla="*/ 12 h 34"/>
                <a:gd name="T12" fmla="*/ 51 w 54"/>
                <a:gd name="T13" fmla="*/ 10 h 34"/>
                <a:gd name="T14" fmla="*/ 50 w 54"/>
                <a:gd name="T15" fmla="*/ 6 h 34"/>
                <a:gd name="T16" fmla="*/ 46 w 54"/>
                <a:gd name="T17" fmla="*/ 2 h 34"/>
                <a:gd name="T18" fmla="*/ 40 w 54"/>
                <a:gd name="T19" fmla="*/ 2 h 34"/>
                <a:gd name="T20" fmla="*/ 36 w 54"/>
                <a:gd name="T21" fmla="*/ 0 h 34"/>
                <a:gd name="T22" fmla="*/ 36 w 54"/>
                <a:gd name="T23" fmla="*/ 4 h 34"/>
                <a:gd name="T24" fmla="*/ 32 w 54"/>
                <a:gd name="T25" fmla="*/ 5 h 34"/>
                <a:gd name="T26" fmla="*/ 28 w 54"/>
                <a:gd name="T27" fmla="*/ 7 h 34"/>
                <a:gd name="T28" fmla="*/ 23 w 54"/>
                <a:gd name="T29" fmla="*/ 6 h 34"/>
                <a:gd name="T30" fmla="*/ 19 w 54"/>
                <a:gd name="T31" fmla="*/ 8 h 34"/>
                <a:gd name="T32" fmla="*/ 14 w 54"/>
                <a:gd name="T33" fmla="*/ 7 h 34"/>
                <a:gd name="T34" fmla="*/ 12 w 54"/>
                <a:gd name="T35" fmla="*/ 8 h 34"/>
                <a:gd name="T36" fmla="*/ 14 w 54"/>
                <a:gd name="T37" fmla="*/ 11 h 34"/>
                <a:gd name="T38" fmla="*/ 9 w 54"/>
                <a:gd name="T39" fmla="*/ 16 h 34"/>
                <a:gd name="T40" fmla="*/ 6 w 54"/>
                <a:gd name="T41" fmla="*/ 19 h 34"/>
                <a:gd name="T42" fmla="*/ 4 w 54"/>
                <a:gd name="T43" fmla="*/ 24 h 34"/>
                <a:gd name="T44" fmla="*/ 2 w 54"/>
                <a:gd name="T45" fmla="*/ 29 h 34"/>
                <a:gd name="T46" fmla="*/ 1 w 54"/>
                <a:gd name="T47" fmla="*/ 35 h 34"/>
                <a:gd name="T48" fmla="*/ 6 w 54"/>
                <a:gd name="T49" fmla="*/ 30 h 34"/>
                <a:gd name="T50" fmla="*/ 9 w 54"/>
                <a:gd name="T51" fmla="*/ 30 h 34"/>
                <a:gd name="T52" fmla="*/ 12 w 54"/>
                <a:gd name="T53" fmla="*/ 31 h 34"/>
                <a:gd name="T54" fmla="*/ 12 w 54"/>
                <a:gd name="T55" fmla="*/ 36 h 34"/>
                <a:gd name="T56" fmla="*/ 15 w 54"/>
                <a:gd name="T57" fmla="*/ 40 h 34"/>
                <a:gd name="T58" fmla="*/ 19 w 54"/>
                <a:gd name="T59" fmla="*/ 40 h 34"/>
                <a:gd name="T60" fmla="*/ 23 w 54"/>
                <a:gd name="T61" fmla="*/ 39 h 34"/>
                <a:gd name="T62" fmla="*/ 26 w 54"/>
                <a:gd name="T63" fmla="*/ 40 h 34"/>
                <a:gd name="T64" fmla="*/ 31 w 54"/>
                <a:gd name="T65" fmla="*/ 35 h 34"/>
                <a:gd name="T66" fmla="*/ 31 w 54"/>
                <a:gd name="T67" fmla="*/ 31 h 34"/>
                <a:gd name="T68" fmla="*/ 34 w 54"/>
                <a:gd name="T69" fmla="*/ 28 h 34"/>
                <a:gd name="T70" fmla="*/ 36 w 54"/>
                <a:gd name="T71" fmla="*/ 34 h 34"/>
                <a:gd name="T72" fmla="*/ 39 w 54"/>
                <a:gd name="T73" fmla="*/ 36 h 34"/>
                <a:gd name="T74" fmla="*/ 41 w 54"/>
                <a:gd name="T75" fmla="*/ 39 h 34"/>
                <a:gd name="T76" fmla="*/ 45 w 54"/>
                <a:gd name="T77" fmla="*/ 37 h 34"/>
                <a:gd name="T78" fmla="*/ 46 w 54"/>
                <a:gd name="T79" fmla="*/ 31 h 34"/>
                <a:gd name="T80" fmla="*/ 47 w 54"/>
                <a:gd name="T81" fmla="*/ 29 h 34"/>
                <a:gd name="T82" fmla="*/ 51 w 54"/>
                <a:gd name="T83" fmla="*/ 31 h 34"/>
                <a:gd name="T84" fmla="*/ 56 w 54"/>
                <a:gd name="T85" fmla="*/ 31 h 34"/>
                <a:gd name="T86" fmla="*/ 58 w 54"/>
                <a:gd name="T87" fmla="*/ 33 h 34"/>
                <a:gd name="T88" fmla="*/ 58 w 54"/>
                <a:gd name="T89" fmla="*/ 27 h 34"/>
                <a:gd name="T90" fmla="*/ 59 w 54"/>
                <a:gd name="T91" fmla="*/ 25 h 34"/>
                <a:gd name="T92" fmla="*/ 63 w 54"/>
                <a:gd name="T93" fmla="*/ 28 h 34"/>
                <a:gd name="T94" fmla="*/ 63 w 54"/>
                <a:gd name="T95" fmla="*/ 23 h 34"/>
                <a:gd name="T96" fmla="*/ 64 w 54"/>
                <a:gd name="T97" fmla="*/ 21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6" name="Freeform 2586"/>
            <p:cNvSpPr>
              <a:spLocks noChangeAspect="1"/>
            </p:cNvSpPr>
            <p:nvPr/>
          </p:nvSpPr>
          <p:spPr bwMode="auto">
            <a:xfrm>
              <a:off x="18272184" y="6916312"/>
              <a:ext cx="732548" cy="343920"/>
            </a:xfrm>
            <a:custGeom>
              <a:avLst/>
              <a:gdLst>
                <a:gd name="T0" fmla="*/ 97 w 91"/>
                <a:gd name="T1" fmla="*/ 46 h 48"/>
                <a:gd name="T2" fmla="*/ 98 w 91"/>
                <a:gd name="T3" fmla="*/ 44 h 48"/>
                <a:gd name="T4" fmla="*/ 101 w 91"/>
                <a:gd name="T5" fmla="*/ 44 h 48"/>
                <a:gd name="T6" fmla="*/ 98 w 91"/>
                <a:gd name="T7" fmla="*/ 37 h 48"/>
                <a:gd name="T8" fmla="*/ 103 w 91"/>
                <a:gd name="T9" fmla="*/ 33 h 48"/>
                <a:gd name="T10" fmla="*/ 105 w 91"/>
                <a:gd name="T11" fmla="*/ 30 h 48"/>
                <a:gd name="T12" fmla="*/ 108 w 91"/>
                <a:gd name="T13" fmla="*/ 29 h 48"/>
                <a:gd name="T14" fmla="*/ 109 w 91"/>
                <a:gd name="T15" fmla="*/ 23 h 48"/>
                <a:gd name="T16" fmla="*/ 105 w 91"/>
                <a:gd name="T17" fmla="*/ 18 h 48"/>
                <a:gd name="T18" fmla="*/ 105 w 91"/>
                <a:gd name="T19" fmla="*/ 13 h 48"/>
                <a:gd name="T20" fmla="*/ 105 w 91"/>
                <a:gd name="T21" fmla="*/ 8 h 48"/>
                <a:gd name="T22" fmla="*/ 99 w 91"/>
                <a:gd name="T23" fmla="*/ 7 h 48"/>
                <a:gd name="T24" fmla="*/ 95 w 91"/>
                <a:gd name="T25" fmla="*/ 7 h 48"/>
                <a:gd name="T26" fmla="*/ 86 w 91"/>
                <a:gd name="T27" fmla="*/ 4 h 48"/>
                <a:gd name="T28" fmla="*/ 79 w 91"/>
                <a:gd name="T29" fmla="*/ 2 h 48"/>
                <a:gd name="T30" fmla="*/ 77 w 91"/>
                <a:gd name="T31" fmla="*/ 1 h 48"/>
                <a:gd name="T32" fmla="*/ 77 w 91"/>
                <a:gd name="T33" fmla="*/ 7 h 48"/>
                <a:gd name="T34" fmla="*/ 68 w 91"/>
                <a:gd name="T35" fmla="*/ 11 h 48"/>
                <a:gd name="T36" fmla="*/ 61 w 91"/>
                <a:gd name="T37" fmla="*/ 7 h 48"/>
                <a:gd name="T38" fmla="*/ 61 w 91"/>
                <a:gd name="T39" fmla="*/ 11 h 48"/>
                <a:gd name="T40" fmla="*/ 55 w 91"/>
                <a:gd name="T41" fmla="*/ 11 h 48"/>
                <a:gd name="T42" fmla="*/ 55 w 91"/>
                <a:gd name="T43" fmla="*/ 15 h 48"/>
                <a:gd name="T44" fmla="*/ 47 w 91"/>
                <a:gd name="T45" fmla="*/ 19 h 48"/>
                <a:gd name="T46" fmla="*/ 49 w 91"/>
                <a:gd name="T47" fmla="*/ 26 h 48"/>
                <a:gd name="T48" fmla="*/ 40 w 91"/>
                <a:gd name="T49" fmla="*/ 30 h 48"/>
                <a:gd name="T50" fmla="*/ 30 w 91"/>
                <a:gd name="T51" fmla="*/ 32 h 48"/>
                <a:gd name="T52" fmla="*/ 25 w 91"/>
                <a:gd name="T53" fmla="*/ 36 h 48"/>
                <a:gd name="T54" fmla="*/ 19 w 91"/>
                <a:gd name="T55" fmla="*/ 33 h 48"/>
                <a:gd name="T56" fmla="*/ 13 w 91"/>
                <a:gd name="T57" fmla="*/ 33 h 48"/>
                <a:gd name="T58" fmla="*/ 11 w 91"/>
                <a:gd name="T59" fmla="*/ 38 h 48"/>
                <a:gd name="T60" fmla="*/ 4 w 91"/>
                <a:gd name="T61" fmla="*/ 32 h 48"/>
                <a:gd name="T62" fmla="*/ 1 w 91"/>
                <a:gd name="T63" fmla="*/ 37 h 48"/>
                <a:gd name="T64" fmla="*/ 1 w 91"/>
                <a:gd name="T65" fmla="*/ 39 h 48"/>
                <a:gd name="T66" fmla="*/ 1 w 91"/>
                <a:gd name="T67" fmla="*/ 43 h 48"/>
                <a:gd name="T68" fmla="*/ 5 w 91"/>
                <a:gd name="T69" fmla="*/ 44 h 48"/>
                <a:gd name="T70" fmla="*/ 8 w 91"/>
                <a:gd name="T71" fmla="*/ 48 h 48"/>
                <a:gd name="T72" fmla="*/ 13 w 91"/>
                <a:gd name="T73" fmla="*/ 44 h 48"/>
                <a:gd name="T74" fmla="*/ 14 w 91"/>
                <a:gd name="T75" fmla="*/ 48 h 48"/>
                <a:gd name="T76" fmla="*/ 18 w 91"/>
                <a:gd name="T77" fmla="*/ 49 h 48"/>
                <a:gd name="T78" fmla="*/ 23 w 91"/>
                <a:gd name="T79" fmla="*/ 50 h 48"/>
                <a:gd name="T80" fmla="*/ 23 w 91"/>
                <a:gd name="T81" fmla="*/ 46 h 48"/>
                <a:gd name="T82" fmla="*/ 29 w 91"/>
                <a:gd name="T83" fmla="*/ 45 h 48"/>
                <a:gd name="T84" fmla="*/ 35 w 91"/>
                <a:gd name="T85" fmla="*/ 44 h 48"/>
                <a:gd name="T86" fmla="*/ 40 w 91"/>
                <a:gd name="T87" fmla="*/ 43 h 48"/>
                <a:gd name="T88" fmla="*/ 40 w 91"/>
                <a:gd name="T89" fmla="*/ 46 h 48"/>
                <a:gd name="T90" fmla="*/ 43 w 91"/>
                <a:gd name="T91" fmla="*/ 51 h 48"/>
                <a:gd name="T92" fmla="*/ 50 w 91"/>
                <a:gd name="T93" fmla="*/ 52 h 48"/>
                <a:gd name="T94" fmla="*/ 60 w 91"/>
                <a:gd name="T95" fmla="*/ 53 h 48"/>
                <a:gd name="T96" fmla="*/ 61 w 91"/>
                <a:gd name="T97" fmla="*/ 55 h 48"/>
                <a:gd name="T98" fmla="*/ 72 w 91"/>
                <a:gd name="T99" fmla="*/ 57 h 48"/>
                <a:gd name="T100" fmla="*/ 78 w 91"/>
                <a:gd name="T101" fmla="*/ 52 h 48"/>
                <a:gd name="T102" fmla="*/ 86 w 91"/>
                <a:gd name="T103" fmla="*/ 52 h 48"/>
                <a:gd name="T104" fmla="*/ 92 w 91"/>
                <a:gd name="T105" fmla="*/ 51 h 48"/>
                <a:gd name="T106" fmla="*/ 97 w 91"/>
                <a:gd name="T107" fmla="*/ 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7" name="Freeform 2587"/>
            <p:cNvSpPr>
              <a:spLocks noChangeAspect="1"/>
            </p:cNvSpPr>
            <p:nvPr/>
          </p:nvSpPr>
          <p:spPr bwMode="auto">
            <a:xfrm>
              <a:off x="18513589" y="6652378"/>
              <a:ext cx="649304" cy="327918"/>
            </a:xfrm>
            <a:custGeom>
              <a:avLst/>
              <a:gdLst>
                <a:gd name="T0" fmla="*/ 98 w 82"/>
                <a:gd name="T1" fmla="*/ 34 h 44"/>
                <a:gd name="T2" fmla="*/ 93 w 82"/>
                <a:gd name="T3" fmla="*/ 30 h 44"/>
                <a:gd name="T4" fmla="*/ 91 w 82"/>
                <a:gd name="T5" fmla="*/ 25 h 44"/>
                <a:gd name="T6" fmla="*/ 86 w 82"/>
                <a:gd name="T7" fmla="*/ 23 h 44"/>
                <a:gd name="T8" fmla="*/ 84 w 82"/>
                <a:gd name="T9" fmla="*/ 23 h 44"/>
                <a:gd name="T10" fmla="*/ 79 w 82"/>
                <a:gd name="T11" fmla="*/ 20 h 44"/>
                <a:gd name="T12" fmla="*/ 80 w 82"/>
                <a:gd name="T13" fmla="*/ 18 h 44"/>
                <a:gd name="T14" fmla="*/ 76 w 82"/>
                <a:gd name="T15" fmla="*/ 18 h 44"/>
                <a:gd name="T16" fmla="*/ 72 w 82"/>
                <a:gd name="T17" fmla="*/ 16 h 44"/>
                <a:gd name="T18" fmla="*/ 68 w 82"/>
                <a:gd name="T19" fmla="*/ 14 h 44"/>
                <a:gd name="T20" fmla="*/ 71 w 82"/>
                <a:gd name="T21" fmla="*/ 18 h 44"/>
                <a:gd name="T22" fmla="*/ 66 w 82"/>
                <a:gd name="T23" fmla="*/ 22 h 44"/>
                <a:gd name="T24" fmla="*/ 62 w 82"/>
                <a:gd name="T25" fmla="*/ 18 h 44"/>
                <a:gd name="T26" fmla="*/ 61 w 82"/>
                <a:gd name="T27" fmla="*/ 10 h 44"/>
                <a:gd name="T28" fmla="*/ 56 w 82"/>
                <a:gd name="T29" fmla="*/ 10 h 44"/>
                <a:gd name="T30" fmla="*/ 51 w 82"/>
                <a:gd name="T31" fmla="*/ 6 h 44"/>
                <a:gd name="T32" fmla="*/ 45 w 82"/>
                <a:gd name="T33" fmla="*/ 7 h 44"/>
                <a:gd name="T34" fmla="*/ 45 w 82"/>
                <a:gd name="T35" fmla="*/ 4 h 44"/>
                <a:gd name="T36" fmla="*/ 41 w 82"/>
                <a:gd name="T37" fmla="*/ 1 h 44"/>
                <a:gd name="T38" fmla="*/ 38 w 82"/>
                <a:gd name="T39" fmla="*/ 6 h 44"/>
                <a:gd name="T40" fmla="*/ 33 w 82"/>
                <a:gd name="T41" fmla="*/ 1 h 44"/>
                <a:gd name="T42" fmla="*/ 32 w 82"/>
                <a:gd name="T43" fmla="*/ 5 h 44"/>
                <a:gd name="T44" fmla="*/ 25 w 82"/>
                <a:gd name="T45" fmla="*/ 8 h 44"/>
                <a:gd name="T46" fmla="*/ 17 w 82"/>
                <a:gd name="T47" fmla="*/ 12 h 44"/>
                <a:gd name="T48" fmla="*/ 8 w 82"/>
                <a:gd name="T49" fmla="*/ 14 h 44"/>
                <a:gd name="T50" fmla="*/ 4 w 82"/>
                <a:gd name="T51" fmla="*/ 16 h 44"/>
                <a:gd name="T52" fmla="*/ 0 w 82"/>
                <a:gd name="T53" fmla="*/ 17 h 44"/>
                <a:gd name="T54" fmla="*/ 6 w 82"/>
                <a:gd name="T55" fmla="*/ 23 h 44"/>
                <a:gd name="T56" fmla="*/ 6 w 82"/>
                <a:gd name="T57" fmla="*/ 28 h 44"/>
                <a:gd name="T58" fmla="*/ 11 w 82"/>
                <a:gd name="T59" fmla="*/ 36 h 44"/>
                <a:gd name="T60" fmla="*/ 18 w 82"/>
                <a:gd name="T61" fmla="*/ 41 h 44"/>
                <a:gd name="T62" fmla="*/ 26 w 82"/>
                <a:gd name="T63" fmla="*/ 49 h 44"/>
                <a:gd name="T64" fmla="*/ 33 w 82"/>
                <a:gd name="T65" fmla="*/ 53 h 44"/>
                <a:gd name="T66" fmla="*/ 42 w 82"/>
                <a:gd name="T67" fmla="*/ 49 h 44"/>
                <a:gd name="T68" fmla="*/ 42 w 82"/>
                <a:gd name="T69" fmla="*/ 43 h 44"/>
                <a:gd name="T70" fmla="*/ 44 w 82"/>
                <a:gd name="T71" fmla="*/ 45 h 44"/>
                <a:gd name="T72" fmla="*/ 51 w 82"/>
                <a:gd name="T73" fmla="*/ 46 h 44"/>
                <a:gd name="T74" fmla="*/ 60 w 82"/>
                <a:gd name="T75" fmla="*/ 49 h 44"/>
                <a:gd name="T76" fmla="*/ 65 w 82"/>
                <a:gd name="T77" fmla="*/ 49 h 44"/>
                <a:gd name="T78" fmla="*/ 71 w 82"/>
                <a:gd name="T79" fmla="*/ 51 h 44"/>
                <a:gd name="T80" fmla="*/ 74 w 82"/>
                <a:gd name="T81" fmla="*/ 47 h 44"/>
                <a:gd name="T82" fmla="*/ 80 w 82"/>
                <a:gd name="T83" fmla="*/ 47 h 44"/>
                <a:gd name="T84" fmla="*/ 87 w 82"/>
                <a:gd name="T85" fmla="*/ 42 h 44"/>
                <a:gd name="T86" fmla="*/ 88 w 82"/>
                <a:gd name="T87" fmla="*/ 37 h 44"/>
                <a:gd name="T88" fmla="*/ 93 w 82"/>
                <a:gd name="T89" fmla="*/ 35 h 44"/>
                <a:gd name="T90" fmla="*/ 98 w 82"/>
                <a:gd name="T91" fmla="*/ 3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8" name="Freeform 2588"/>
            <p:cNvSpPr>
              <a:spLocks noChangeAspect="1"/>
            </p:cNvSpPr>
            <p:nvPr/>
          </p:nvSpPr>
          <p:spPr bwMode="auto">
            <a:xfrm>
              <a:off x="18655106" y="7196247"/>
              <a:ext cx="299679" cy="199949"/>
            </a:xfrm>
            <a:custGeom>
              <a:avLst/>
              <a:gdLst>
                <a:gd name="T0" fmla="*/ 45 w 37"/>
                <a:gd name="T1" fmla="*/ 8 h 27"/>
                <a:gd name="T2" fmla="*/ 43 w 37"/>
                <a:gd name="T3" fmla="*/ 5 h 27"/>
                <a:gd name="T4" fmla="*/ 41 w 37"/>
                <a:gd name="T5" fmla="*/ 0 h 27"/>
                <a:gd name="T6" fmla="*/ 36 w 37"/>
                <a:gd name="T7" fmla="*/ 5 h 27"/>
                <a:gd name="T8" fmla="*/ 30 w 37"/>
                <a:gd name="T9" fmla="*/ 6 h 27"/>
                <a:gd name="T10" fmla="*/ 22 w 37"/>
                <a:gd name="T11" fmla="*/ 6 h 27"/>
                <a:gd name="T12" fmla="*/ 16 w 37"/>
                <a:gd name="T13" fmla="*/ 11 h 27"/>
                <a:gd name="T14" fmla="*/ 5 w 37"/>
                <a:gd name="T15" fmla="*/ 8 h 27"/>
                <a:gd name="T16" fmla="*/ 1 w 37"/>
                <a:gd name="T17" fmla="*/ 11 h 27"/>
                <a:gd name="T18" fmla="*/ 2 w 37"/>
                <a:gd name="T19" fmla="*/ 15 h 27"/>
                <a:gd name="T20" fmla="*/ 2 w 37"/>
                <a:gd name="T21" fmla="*/ 20 h 27"/>
                <a:gd name="T22" fmla="*/ 5 w 37"/>
                <a:gd name="T23" fmla="*/ 25 h 27"/>
                <a:gd name="T24" fmla="*/ 7 w 37"/>
                <a:gd name="T25" fmla="*/ 27 h 27"/>
                <a:gd name="T26" fmla="*/ 4 w 37"/>
                <a:gd name="T27" fmla="*/ 31 h 27"/>
                <a:gd name="T28" fmla="*/ 7 w 37"/>
                <a:gd name="T29" fmla="*/ 31 h 27"/>
                <a:gd name="T30" fmla="*/ 10 w 37"/>
                <a:gd name="T31" fmla="*/ 28 h 27"/>
                <a:gd name="T32" fmla="*/ 13 w 37"/>
                <a:gd name="T33" fmla="*/ 30 h 27"/>
                <a:gd name="T34" fmla="*/ 17 w 37"/>
                <a:gd name="T35" fmla="*/ 27 h 27"/>
                <a:gd name="T36" fmla="*/ 19 w 37"/>
                <a:gd name="T37" fmla="*/ 30 h 27"/>
                <a:gd name="T38" fmla="*/ 23 w 37"/>
                <a:gd name="T39" fmla="*/ 30 h 27"/>
                <a:gd name="T40" fmla="*/ 28 w 37"/>
                <a:gd name="T41" fmla="*/ 31 h 27"/>
                <a:gd name="T42" fmla="*/ 28 w 37"/>
                <a:gd name="T43" fmla="*/ 23 h 27"/>
                <a:gd name="T44" fmla="*/ 33 w 37"/>
                <a:gd name="T45" fmla="*/ 23 h 27"/>
                <a:gd name="T46" fmla="*/ 33 w 37"/>
                <a:gd name="T47" fmla="*/ 14 h 27"/>
                <a:gd name="T48" fmla="*/ 41 w 37"/>
                <a:gd name="T49" fmla="*/ 11 h 27"/>
                <a:gd name="T50" fmla="*/ 41 w 37"/>
                <a:gd name="T51" fmla="*/ 7 h 27"/>
                <a:gd name="T52" fmla="*/ 45 w 37"/>
                <a:gd name="T53" fmla="*/ 8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9" name="Freeform 2589"/>
            <p:cNvSpPr>
              <a:spLocks noChangeAspect="1" noEditPoints="1"/>
            </p:cNvSpPr>
            <p:nvPr/>
          </p:nvSpPr>
          <p:spPr bwMode="auto">
            <a:xfrm>
              <a:off x="18929808" y="6980296"/>
              <a:ext cx="632653" cy="367912"/>
            </a:xfrm>
            <a:custGeom>
              <a:avLst/>
              <a:gdLst>
                <a:gd name="T0" fmla="*/ 0 w 79"/>
                <a:gd name="T1" fmla="*/ 36 h 50"/>
                <a:gd name="T2" fmla="*/ 1 w 79"/>
                <a:gd name="T3" fmla="*/ 41 h 50"/>
                <a:gd name="T4" fmla="*/ 4 w 79"/>
                <a:gd name="T5" fmla="*/ 44 h 50"/>
                <a:gd name="T6" fmla="*/ 4 w 79"/>
                <a:gd name="T7" fmla="*/ 44 h 50"/>
                <a:gd name="T8" fmla="*/ 6 w 79"/>
                <a:gd name="T9" fmla="*/ 48 h 50"/>
                <a:gd name="T10" fmla="*/ 10 w 79"/>
                <a:gd name="T11" fmla="*/ 48 h 50"/>
                <a:gd name="T12" fmla="*/ 11 w 79"/>
                <a:gd name="T13" fmla="*/ 52 h 50"/>
                <a:gd name="T14" fmla="*/ 12 w 79"/>
                <a:gd name="T15" fmla="*/ 52 h 50"/>
                <a:gd name="T16" fmla="*/ 16 w 79"/>
                <a:gd name="T17" fmla="*/ 56 h 50"/>
                <a:gd name="T18" fmla="*/ 24 w 79"/>
                <a:gd name="T19" fmla="*/ 59 h 50"/>
                <a:gd name="T20" fmla="*/ 32 w 79"/>
                <a:gd name="T21" fmla="*/ 60 h 50"/>
                <a:gd name="T22" fmla="*/ 36 w 79"/>
                <a:gd name="T23" fmla="*/ 58 h 50"/>
                <a:gd name="T24" fmla="*/ 38 w 79"/>
                <a:gd name="T25" fmla="*/ 58 h 50"/>
                <a:gd name="T26" fmla="*/ 42 w 79"/>
                <a:gd name="T27" fmla="*/ 54 h 50"/>
                <a:gd name="T28" fmla="*/ 48 w 79"/>
                <a:gd name="T29" fmla="*/ 53 h 50"/>
                <a:gd name="T30" fmla="*/ 52 w 79"/>
                <a:gd name="T31" fmla="*/ 50 h 50"/>
                <a:gd name="T32" fmla="*/ 59 w 79"/>
                <a:gd name="T33" fmla="*/ 52 h 50"/>
                <a:gd name="T34" fmla="*/ 67 w 79"/>
                <a:gd name="T35" fmla="*/ 49 h 50"/>
                <a:gd name="T36" fmla="*/ 73 w 79"/>
                <a:gd name="T37" fmla="*/ 47 h 50"/>
                <a:gd name="T38" fmla="*/ 73 w 79"/>
                <a:gd name="T39" fmla="*/ 42 h 50"/>
                <a:gd name="T40" fmla="*/ 77 w 79"/>
                <a:gd name="T41" fmla="*/ 41 h 50"/>
                <a:gd name="T42" fmla="*/ 78 w 79"/>
                <a:gd name="T43" fmla="*/ 32 h 50"/>
                <a:gd name="T44" fmla="*/ 83 w 79"/>
                <a:gd name="T45" fmla="*/ 24 h 50"/>
                <a:gd name="T46" fmla="*/ 88 w 79"/>
                <a:gd name="T47" fmla="*/ 18 h 50"/>
                <a:gd name="T48" fmla="*/ 93 w 79"/>
                <a:gd name="T49" fmla="*/ 17 h 50"/>
                <a:gd name="T50" fmla="*/ 95 w 79"/>
                <a:gd name="T51" fmla="*/ 14 h 50"/>
                <a:gd name="T52" fmla="*/ 95 w 79"/>
                <a:gd name="T53" fmla="*/ 11 h 50"/>
                <a:gd name="T54" fmla="*/ 90 w 79"/>
                <a:gd name="T55" fmla="*/ 11 h 50"/>
                <a:gd name="T56" fmla="*/ 90 w 79"/>
                <a:gd name="T57" fmla="*/ 8 h 50"/>
                <a:gd name="T58" fmla="*/ 88 w 79"/>
                <a:gd name="T59" fmla="*/ 6 h 50"/>
                <a:gd name="T60" fmla="*/ 84 w 79"/>
                <a:gd name="T61" fmla="*/ 4 h 50"/>
                <a:gd name="T62" fmla="*/ 78 w 79"/>
                <a:gd name="T63" fmla="*/ 6 h 50"/>
                <a:gd name="T64" fmla="*/ 73 w 79"/>
                <a:gd name="T65" fmla="*/ 0 h 50"/>
                <a:gd name="T66" fmla="*/ 69 w 79"/>
                <a:gd name="T67" fmla="*/ 1 h 50"/>
                <a:gd name="T68" fmla="*/ 61 w 79"/>
                <a:gd name="T69" fmla="*/ 1 h 50"/>
                <a:gd name="T70" fmla="*/ 58 w 79"/>
                <a:gd name="T71" fmla="*/ 6 h 50"/>
                <a:gd name="T72" fmla="*/ 53 w 79"/>
                <a:gd name="T73" fmla="*/ 10 h 50"/>
                <a:gd name="T74" fmla="*/ 47 w 79"/>
                <a:gd name="T75" fmla="*/ 7 h 50"/>
                <a:gd name="T76" fmla="*/ 46 w 79"/>
                <a:gd name="T77" fmla="*/ 12 h 50"/>
                <a:gd name="T78" fmla="*/ 38 w 79"/>
                <a:gd name="T79" fmla="*/ 12 h 50"/>
                <a:gd name="T80" fmla="*/ 35 w 79"/>
                <a:gd name="T81" fmla="*/ 12 h 50"/>
                <a:gd name="T82" fmla="*/ 36 w 79"/>
                <a:gd name="T83" fmla="*/ 16 h 50"/>
                <a:gd name="T84" fmla="*/ 34 w 79"/>
                <a:gd name="T85" fmla="*/ 18 h 50"/>
                <a:gd name="T86" fmla="*/ 18 w 79"/>
                <a:gd name="T87" fmla="*/ 17 h 50"/>
                <a:gd name="T88" fmla="*/ 12 w 79"/>
                <a:gd name="T89" fmla="*/ 12 h 50"/>
                <a:gd name="T90" fmla="*/ 11 w 79"/>
                <a:gd name="T91" fmla="*/ 18 h 50"/>
                <a:gd name="T92" fmla="*/ 8 w 79"/>
                <a:gd name="T93" fmla="*/ 19 h 50"/>
                <a:gd name="T94" fmla="*/ 6 w 79"/>
                <a:gd name="T95" fmla="*/ 23 h 50"/>
                <a:gd name="T96" fmla="*/ 1 w 79"/>
                <a:gd name="T97" fmla="*/ 26 h 50"/>
                <a:gd name="T98" fmla="*/ 4 w 79"/>
                <a:gd name="T99" fmla="*/ 34 h 50"/>
                <a:gd name="T100" fmla="*/ 1 w 79"/>
                <a:gd name="T101" fmla="*/ 34 h 50"/>
                <a:gd name="T102" fmla="*/ 0 w 79"/>
                <a:gd name="T103" fmla="*/ 36 h 50"/>
                <a:gd name="T104" fmla="*/ 1 w 79"/>
                <a:gd name="T105" fmla="*/ 41 h 50"/>
                <a:gd name="T106" fmla="*/ 4 w 79"/>
                <a:gd name="T107" fmla="*/ 44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0" name="Freeform 2591"/>
            <p:cNvSpPr>
              <a:spLocks noChangeAspect="1"/>
            </p:cNvSpPr>
            <p:nvPr/>
          </p:nvSpPr>
          <p:spPr bwMode="auto">
            <a:xfrm>
              <a:off x="18663428" y="7244235"/>
              <a:ext cx="574387" cy="447892"/>
            </a:xfrm>
            <a:custGeom>
              <a:avLst/>
              <a:gdLst>
                <a:gd name="T0" fmla="*/ 81 w 71"/>
                <a:gd name="T1" fmla="*/ 30 h 61"/>
                <a:gd name="T2" fmla="*/ 81 w 71"/>
                <a:gd name="T3" fmla="*/ 26 h 61"/>
                <a:gd name="T4" fmla="*/ 80 w 71"/>
                <a:gd name="T5" fmla="*/ 19 h 61"/>
                <a:gd name="T6" fmla="*/ 75 w 71"/>
                <a:gd name="T7" fmla="*/ 14 h 61"/>
                <a:gd name="T8" fmla="*/ 63 w 71"/>
                <a:gd name="T9" fmla="*/ 16 h 61"/>
                <a:gd name="T10" fmla="*/ 51 w 71"/>
                <a:gd name="T11" fmla="*/ 8 h 61"/>
                <a:gd name="T12" fmla="*/ 49 w 71"/>
                <a:gd name="T13" fmla="*/ 5 h 61"/>
                <a:gd name="T14" fmla="*/ 43 w 71"/>
                <a:gd name="T15" fmla="*/ 1 h 61"/>
                <a:gd name="T16" fmla="*/ 40 w 71"/>
                <a:gd name="T17" fmla="*/ 4 h 61"/>
                <a:gd name="T18" fmla="*/ 31 w 71"/>
                <a:gd name="T19" fmla="*/ 16 h 61"/>
                <a:gd name="T20" fmla="*/ 26 w 71"/>
                <a:gd name="T21" fmla="*/ 24 h 61"/>
                <a:gd name="T22" fmla="*/ 18 w 71"/>
                <a:gd name="T23" fmla="*/ 23 h 61"/>
                <a:gd name="T24" fmla="*/ 12 w 71"/>
                <a:gd name="T25" fmla="*/ 23 h 61"/>
                <a:gd name="T26" fmla="*/ 6 w 71"/>
                <a:gd name="T27" fmla="*/ 24 h 61"/>
                <a:gd name="T28" fmla="*/ 0 w 71"/>
                <a:gd name="T29" fmla="*/ 23 h 61"/>
                <a:gd name="T30" fmla="*/ 7 w 71"/>
                <a:gd name="T31" fmla="*/ 37 h 61"/>
                <a:gd name="T32" fmla="*/ 12 w 71"/>
                <a:gd name="T33" fmla="*/ 25 h 61"/>
                <a:gd name="T34" fmla="*/ 20 w 71"/>
                <a:gd name="T35" fmla="*/ 31 h 61"/>
                <a:gd name="T36" fmla="*/ 24 w 71"/>
                <a:gd name="T37" fmla="*/ 42 h 61"/>
                <a:gd name="T38" fmla="*/ 28 w 71"/>
                <a:gd name="T39" fmla="*/ 51 h 61"/>
                <a:gd name="T40" fmla="*/ 36 w 71"/>
                <a:gd name="T41" fmla="*/ 59 h 61"/>
                <a:gd name="T42" fmla="*/ 45 w 71"/>
                <a:gd name="T43" fmla="*/ 63 h 61"/>
                <a:gd name="T44" fmla="*/ 62 w 71"/>
                <a:gd name="T45" fmla="*/ 73 h 61"/>
                <a:gd name="T46" fmla="*/ 53 w 71"/>
                <a:gd name="T47" fmla="*/ 61 h 61"/>
                <a:gd name="T48" fmla="*/ 42 w 71"/>
                <a:gd name="T49" fmla="*/ 49 h 61"/>
                <a:gd name="T50" fmla="*/ 36 w 71"/>
                <a:gd name="T51" fmla="*/ 37 h 61"/>
                <a:gd name="T52" fmla="*/ 34 w 71"/>
                <a:gd name="T53" fmla="*/ 30 h 61"/>
                <a:gd name="T54" fmla="*/ 42 w 71"/>
                <a:gd name="T55" fmla="*/ 32 h 61"/>
                <a:gd name="T56" fmla="*/ 47 w 71"/>
                <a:gd name="T57" fmla="*/ 28 h 61"/>
                <a:gd name="T58" fmla="*/ 55 w 71"/>
                <a:gd name="T59" fmla="*/ 29 h 61"/>
                <a:gd name="T60" fmla="*/ 63 w 71"/>
                <a:gd name="T61" fmla="*/ 32 h 61"/>
                <a:gd name="T62" fmla="*/ 74 w 71"/>
                <a:gd name="T63" fmla="*/ 31 h 61"/>
                <a:gd name="T64" fmla="*/ 79 w 71"/>
                <a:gd name="T65" fmla="*/ 3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1" name="Freeform 2592"/>
            <p:cNvSpPr>
              <a:spLocks noChangeAspect="1"/>
            </p:cNvSpPr>
            <p:nvPr/>
          </p:nvSpPr>
          <p:spPr bwMode="auto">
            <a:xfrm>
              <a:off x="18879863" y="7404197"/>
              <a:ext cx="391250" cy="343915"/>
            </a:xfrm>
            <a:custGeom>
              <a:avLst/>
              <a:gdLst>
                <a:gd name="T0" fmla="*/ 30 w 49"/>
                <a:gd name="T1" fmla="*/ 46 h 46"/>
                <a:gd name="T2" fmla="*/ 26 w 49"/>
                <a:gd name="T3" fmla="*/ 41 h 46"/>
                <a:gd name="T4" fmla="*/ 20 w 49"/>
                <a:gd name="T5" fmla="*/ 34 h 46"/>
                <a:gd name="T6" fmla="*/ 14 w 49"/>
                <a:gd name="T7" fmla="*/ 27 h 46"/>
                <a:gd name="T8" fmla="*/ 10 w 49"/>
                <a:gd name="T9" fmla="*/ 22 h 46"/>
                <a:gd name="T10" fmla="*/ 7 w 49"/>
                <a:gd name="T11" fmla="*/ 16 h 46"/>
                <a:gd name="T12" fmla="*/ 4 w 49"/>
                <a:gd name="T13" fmla="*/ 10 h 46"/>
                <a:gd name="T14" fmla="*/ 1 w 49"/>
                <a:gd name="T15" fmla="*/ 10 h 46"/>
                <a:gd name="T16" fmla="*/ 1 w 49"/>
                <a:gd name="T17" fmla="*/ 2 h 46"/>
                <a:gd name="T18" fmla="*/ 4 w 49"/>
                <a:gd name="T19" fmla="*/ 1 h 46"/>
                <a:gd name="T20" fmla="*/ 10 w 49"/>
                <a:gd name="T21" fmla="*/ 5 h 46"/>
                <a:gd name="T22" fmla="*/ 12 w 49"/>
                <a:gd name="T23" fmla="*/ 2 h 46"/>
                <a:gd name="T24" fmla="*/ 14 w 49"/>
                <a:gd name="T25" fmla="*/ 0 h 46"/>
                <a:gd name="T26" fmla="*/ 17 w 49"/>
                <a:gd name="T27" fmla="*/ 2 h 46"/>
                <a:gd name="T28" fmla="*/ 23 w 49"/>
                <a:gd name="T29" fmla="*/ 1 h 46"/>
                <a:gd name="T30" fmla="*/ 31 w 49"/>
                <a:gd name="T31" fmla="*/ 2 h 46"/>
                <a:gd name="T32" fmla="*/ 31 w 49"/>
                <a:gd name="T33" fmla="*/ 5 h 46"/>
                <a:gd name="T34" fmla="*/ 34 w 49"/>
                <a:gd name="T35" fmla="*/ 4 h 46"/>
                <a:gd name="T36" fmla="*/ 42 w 49"/>
                <a:gd name="T37" fmla="*/ 4 h 46"/>
                <a:gd name="T38" fmla="*/ 46 w 49"/>
                <a:gd name="T39" fmla="*/ 5 h 46"/>
                <a:gd name="T40" fmla="*/ 47 w 49"/>
                <a:gd name="T41" fmla="*/ 9 h 46"/>
                <a:gd name="T42" fmla="*/ 51 w 49"/>
                <a:gd name="T43" fmla="*/ 7 h 46"/>
                <a:gd name="T44" fmla="*/ 54 w 49"/>
                <a:gd name="T45" fmla="*/ 7 h 46"/>
                <a:gd name="T46" fmla="*/ 51 w 49"/>
                <a:gd name="T47" fmla="*/ 18 h 46"/>
                <a:gd name="T48" fmla="*/ 58 w 49"/>
                <a:gd name="T49" fmla="*/ 26 h 46"/>
                <a:gd name="T50" fmla="*/ 53 w 49"/>
                <a:gd name="T51" fmla="*/ 26 h 46"/>
                <a:gd name="T52" fmla="*/ 58 w 49"/>
                <a:gd name="T53" fmla="*/ 34 h 46"/>
                <a:gd name="T54" fmla="*/ 53 w 49"/>
                <a:gd name="T55" fmla="*/ 34 h 46"/>
                <a:gd name="T56" fmla="*/ 49 w 49"/>
                <a:gd name="T57" fmla="*/ 35 h 46"/>
                <a:gd name="T58" fmla="*/ 49 w 49"/>
                <a:gd name="T59" fmla="*/ 40 h 46"/>
                <a:gd name="T60" fmla="*/ 45 w 49"/>
                <a:gd name="T61" fmla="*/ 45 h 46"/>
                <a:gd name="T62" fmla="*/ 41 w 49"/>
                <a:gd name="T63" fmla="*/ 49 h 46"/>
                <a:gd name="T64" fmla="*/ 42 w 49"/>
                <a:gd name="T65" fmla="*/ 56 h 46"/>
                <a:gd name="T66" fmla="*/ 34 w 49"/>
                <a:gd name="T67" fmla="*/ 49 h 46"/>
                <a:gd name="T68" fmla="*/ 30 w 49"/>
                <a:gd name="T69" fmla="*/ 4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2" name="Freeform 2593"/>
            <p:cNvSpPr>
              <a:spLocks noChangeAspect="1"/>
            </p:cNvSpPr>
            <p:nvPr/>
          </p:nvSpPr>
          <p:spPr bwMode="auto">
            <a:xfrm>
              <a:off x="19154571" y="7284223"/>
              <a:ext cx="441191" cy="543869"/>
            </a:xfrm>
            <a:custGeom>
              <a:avLst/>
              <a:gdLst>
                <a:gd name="T0" fmla="*/ 25 w 55"/>
                <a:gd name="T1" fmla="*/ 1 h 74"/>
                <a:gd name="T2" fmla="*/ 29 w 55"/>
                <a:gd name="T3" fmla="*/ 7 h 74"/>
                <a:gd name="T4" fmla="*/ 32 w 55"/>
                <a:gd name="T5" fmla="*/ 12 h 74"/>
                <a:gd name="T6" fmla="*/ 35 w 55"/>
                <a:gd name="T7" fmla="*/ 18 h 74"/>
                <a:gd name="T8" fmla="*/ 43 w 55"/>
                <a:gd name="T9" fmla="*/ 23 h 74"/>
                <a:gd name="T10" fmla="*/ 43 w 55"/>
                <a:gd name="T11" fmla="*/ 30 h 74"/>
                <a:gd name="T12" fmla="*/ 50 w 55"/>
                <a:gd name="T13" fmla="*/ 34 h 74"/>
                <a:gd name="T14" fmla="*/ 55 w 55"/>
                <a:gd name="T15" fmla="*/ 36 h 74"/>
                <a:gd name="T16" fmla="*/ 56 w 55"/>
                <a:gd name="T17" fmla="*/ 32 h 74"/>
                <a:gd name="T18" fmla="*/ 60 w 55"/>
                <a:gd name="T19" fmla="*/ 35 h 74"/>
                <a:gd name="T20" fmla="*/ 58 w 55"/>
                <a:gd name="T21" fmla="*/ 37 h 74"/>
                <a:gd name="T22" fmla="*/ 59 w 55"/>
                <a:gd name="T23" fmla="*/ 40 h 74"/>
                <a:gd name="T24" fmla="*/ 55 w 55"/>
                <a:gd name="T25" fmla="*/ 46 h 74"/>
                <a:gd name="T26" fmla="*/ 55 w 55"/>
                <a:gd name="T27" fmla="*/ 55 h 74"/>
                <a:gd name="T28" fmla="*/ 61 w 55"/>
                <a:gd name="T29" fmla="*/ 61 h 74"/>
                <a:gd name="T30" fmla="*/ 65 w 55"/>
                <a:gd name="T31" fmla="*/ 65 h 74"/>
                <a:gd name="T32" fmla="*/ 58 w 55"/>
                <a:gd name="T33" fmla="*/ 69 h 74"/>
                <a:gd name="T34" fmla="*/ 58 w 55"/>
                <a:gd name="T35" fmla="*/ 78 h 74"/>
                <a:gd name="T36" fmla="*/ 54 w 55"/>
                <a:gd name="T37" fmla="*/ 81 h 74"/>
                <a:gd name="T38" fmla="*/ 46 w 55"/>
                <a:gd name="T39" fmla="*/ 79 h 74"/>
                <a:gd name="T40" fmla="*/ 42 w 55"/>
                <a:gd name="T41" fmla="*/ 83 h 74"/>
                <a:gd name="T42" fmla="*/ 38 w 55"/>
                <a:gd name="T43" fmla="*/ 82 h 74"/>
                <a:gd name="T44" fmla="*/ 35 w 55"/>
                <a:gd name="T45" fmla="*/ 85 h 74"/>
                <a:gd name="T46" fmla="*/ 35 w 55"/>
                <a:gd name="T47" fmla="*/ 89 h 74"/>
                <a:gd name="T48" fmla="*/ 32 w 55"/>
                <a:gd name="T49" fmla="*/ 89 h 74"/>
                <a:gd name="T50" fmla="*/ 32 w 55"/>
                <a:gd name="T51" fmla="*/ 82 h 74"/>
                <a:gd name="T52" fmla="*/ 28 w 55"/>
                <a:gd name="T53" fmla="*/ 77 h 74"/>
                <a:gd name="T54" fmla="*/ 22 w 55"/>
                <a:gd name="T55" fmla="*/ 75 h 74"/>
                <a:gd name="T56" fmla="*/ 18 w 55"/>
                <a:gd name="T57" fmla="*/ 75 h 74"/>
                <a:gd name="T58" fmla="*/ 16 w 55"/>
                <a:gd name="T59" fmla="*/ 79 h 74"/>
                <a:gd name="T60" fmla="*/ 11 w 55"/>
                <a:gd name="T61" fmla="*/ 81 h 74"/>
                <a:gd name="T62" fmla="*/ 16 w 55"/>
                <a:gd name="T63" fmla="*/ 84 h 74"/>
                <a:gd name="T64" fmla="*/ 16 w 55"/>
                <a:gd name="T65" fmla="*/ 89 h 74"/>
                <a:gd name="T66" fmla="*/ 8 w 55"/>
                <a:gd name="T67" fmla="*/ 82 h 74"/>
                <a:gd name="T68" fmla="*/ 4 w 55"/>
                <a:gd name="T69" fmla="*/ 79 h 74"/>
                <a:gd name="T70" fmla="*/ 6 w 55"/>
                <a:gd name="T71" fmla="*/ 77 h 74"/>
                <a:gd name="T72" fmla="*/ 5 w 55"/>
                <a:gd name="T73" fmla="*/ 76 h 74"/>
                <a:gd name="T74" fmla="*/ 1 w 55"/>
                <a:gd name="T75" fmla="*/ 76 h 74"/>
                <a:gd name="T76" fmla="*/ 0 w 55"/>
                <a:gd name="T77" fmla="*/ 69 h 74"/>
                <a:gd name="T78" fmla="*/ 4 w 55"/>
                <a:gd name="T79" fmla="*/ 65 h 74"/>
                <a:gd name="T80" fmla="*/ 8 w 55"/>
                <a:gd name="T81" fmla="*/ 60 h 74"/>
                <a:gd name="T82" fmla="*/ 8 w 55"/>
                <a:gd name="T83" fmla="*/ 55 h 74"/>
                <a:gd name="T84" fmla="*/ 12 w 55"/>
                <a:gd name="T85" fmla="*/ 54 h 74"/>
                <a:gd name="T86" fmla="*/ 17 w 55"/>
                <a:gd name="T87" fmla="*/ 54 h 74"/>
                <a:gd name="T88" fmla="*/ 12 w 55"/>
                <a:gd name="T89" fmla="*/ 46 h 74"/>
                <a:gd name="T90" fmla="*/ 17 w 55"/>
                <a:gd name="T91" fmla="*/ 46 h 74"/>
                <a:gd name="T92" fmla="*/ 10 w 55"/>
                <a:gd name="T93" fmla="*/ 38 h 74"/>
                <a:gd name="T94" fmla="*/ 13 w 55"/>
                <a:gd name="T95" fmla="*/ 28 h 74"/>
                <a:gd name="T96" fmla="*/ 10 w 55"/>
                <a:gd name="T97" fmla="*/ 28 h 74"/>
                <a:gd name="T98" fmla="*/ 8 w 55"/>
                <a:gd name="T99" fmla="*/ 23 h 74"/>
                <a:gd name="T100" fmla="*/ 12 w 55"/>
                <a:gd name="T101" fmla="*/ 20 h 74"/>
                <a:gd name="T102" fmla="*/ 8 w 55"/>
                <a:gd name="T103" fmla="*/ 19 h 74"/>
                <a:gd name="T104" fmla="*/ 7 w 55"/>
                <a:gd name="T105" fmla="*/ 16 h 74"/>
                <a:gd name="T106" fmla="*/ 7 w 55"/>
                <a:gd name="T107" fmla="*/ 12 h 74"/>
                <a:gd name="T108" fmla="*/ 5 w 55"/>
                <a:gd name="T109" fmla="*/ 7 h 74"/>
                <a:gd name="T110" fmla="*/ 8 w 55"/>
                <a:gd name="T111" fmla="*/ 4 h 74"/>
                <a:gd name="T112" fmla="*/ 14 w 55"/>
                <a:gd name="T113" fmla="*/ 2 h 74"/>
                <a:gd name="T114" fmla="*/ 18 w 55"/>
                <a:gd name="T115" fmla="*/ 0 h 74"/>
                <a:gd name="T116" fmla="*/ 25 w 55"/>
                <a:gd name="T117" fmla="*/ 1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333" name="Freeform 2594"/>
            <p:cNvSpPr>
              <a:spLocks noChangeAspect="1"/>
            </p:cNvSpPr>
            <p:nvPr/>
          </p:nvSpPr>
          <p:spPr bwMode="auto">
            <a:xfrm>
              <a:off x="19362678" y="7764108"/>
              <a:ext cx="241410" cy="183958"/>
            </a:xfrm>
            <a:custGeom>
              <a:avLst/>
              <a:gdLst>
                <a:gd name="T0" fmla="*/ 35 w 30"/>
                <a:gd name="T1" fmla="*/ 19 h 26"/>
                <a:gd name="T2" fmla="*/ 31 w 30"/>
                <a:gd name="T3" fmla="*/ 20 h 26"/>
                <a:gd name="T4" fmla="*/ 22 w 30"/>
                <a:gd name="T5" fmla="*/ 24 h 26"/>
                <a:gd name="T6" fmla="*/ 17 w 30"/>
                <a:gd name="T7" fmla="*/ 30 h 26"/>
                <a:gd name="T8" fmla="*/ 8 w 30"/>
                <a:gd name="T9" fmla="*/ 31 h 26"/>
                <a:gd name="T10" fmla="*/ 5 w 30"/>
                <a:gd name="T11" fmla="*/ 29 h 26"/>
                <a:gd name="T12" fmla="*/ 1 w 30"/>
                <a:gd name="T13" fmla="*/ 24 h 26"/>
                <a:gd name="T14" fmla="*/ 1 w 30"/>
                <a:gd name="T15" fmla="*/ 17 h 26"/>
                <a:gd name="T16" fmla="*/ 1 w 30"/>
                <a:gd name="T17" fmla="*/ 11 h 26"/>
                <a:gd name="T18" fmla="*/ 4 w 30"/>
                <a:gd name="T19" fmla="*/ 11 h 26"/>
                <a:gd name="T20" fmla="*/ 4 w 30"/>
                <a:gd name="T21" fmla="*/ 7 h 26"/>
                <a:gd name="T22" fmla="*/ 7 w 30"/>
                <a:gd name="T23" fmla="*/ 4 h 26"/>
                <a:gd name="T24" fmla="*/ 11 w 30"/>
                <a:gd name="T25" fmla="*/ 5 h 26"/>
                <a:gd name="T26" fmla="*/ 14 w 30"/>
                <a:gd name="T27" fmla="*/ 1 h 26"/>
                <a:gd name="T28" fmla="*/ 23 w 30"/>
                <a:gd name="T29" fmla="*/ 2 h 26"/>
                <a:gd name="T30" fmla="*/ 26 w 30"/>
                <a:gd name="T31" fmla="*/ 0 h 26"/>
                <a:gd name="T32" fmla="*/ 28 w 30"/>
                <a:gd name="T33" fmla="*/ 5 h 26"/>
                <a:gd name="T34" fmla="*/ 34 w 30"/>
                <a:gd name="T35" fmla="*/ 7 h 26"/>
                <a:gd name="T36" fmla="*/ 35 w 30"/>
                <a:gd name="T37" fmla="*/ 13 h 26"/>
                <a:gd name="T38" fmla="*/ 35 w 30"/>
                <a:gd name="T39" fmla="*/ 19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4" name="Freeform 2595"/>
            <p:cNvSpPr>
              <a:spLocks noChangeAspect="1"/>
            </p:cNvSpPr>
            <p:nvPr/>
          </p:nvSpPr>
          <p:spPr bwMode="auto">
            <a:xfrm>
              <a:off x="19246136" y="7732115"/>
              <a:ext cx="183137" cy="367911"/>
            </a:xfrm>
            <a:custGeom>
              <a:avLst/>
              <a:gdLst>
                <a:gd name="T0" fmla="*/ 14 w 22"/>
                <a:gd name="T1" fmla="*/ 60 h 50"/>
                <a:gd name="T2" fmla="*/ 9 w 22"/>
                <a:gd name="T3" fmla="*/ 52 h 50"/>
                <a:gd name="T4" fmla="*/ 1 w 22"/>
                <a:gd name="T5" fmla="*/ 46 h 50"/>
                <a:gd name="T6" fmla="*/ 2 w 22"/>
                <a:gd name="T7" fmla="*/ 43 h 50"/>
                <a:gd name="T8" fmla="*/ 0 w 22"/>
                <a:gd name="T9" fmla="*/ 40 h 50"/>
                <a:gd name="T10" fmla="*/ 1 w 22"/>
                <a:gd name="T11" fmla="*/ 38 h 50"/>
                <a:gd name="T12" fmla="*/ 1 w 22"/>
                <a:gd name="T13" fmla="*/ 32 h 50"/>
                <a:gd name="T14" fmla="*/ 2 w 22"/>
                <a:gd name="T15" fmla="*/ 24 h 50"/>
                <a:gd name="T16" fmla="*/ 1 w 22"/>
                <a:gd name="T17" fmla="*/ 17 h 50"/>
                <a:gd name="T18" fmla="*/ 1 w 22"/>
                <a:gd name="T19" fmla="*/ 12 h 50"/>
                <a:gd name="T20" fmla="*/ 1 w 22"/>
                <a:gd name="T21" fmla="*/ 6 h 50"/>
                <a:gd name="T22" fmla="*/ 4 w 22"/>
                <a:gd name="T23" fmla="*/ 1 h 50"/>
                <a:gd name="T24" fmla="*/ 7 w 22"/>
                <a:gd name="T25" fmla="*/ 1 h 50"/>
                <a:gd name="T26" fmla="*/ 14 w 22"/>
                <a:gd name="T27" fmla="*/ 4 h 50"/>
                <a:gd name="T28" fmla="*/ 18 w 22"/>
                <a:gd name="T29" fmla="*/ 8 h 50"/>
                <a:gd name="T30" fmla="*/ 18 w 22"/>
                <a:gd name="T31" fmla="*/ 16 h 50"/>
                <a:gd name="T32" fmla="*/ 18 w 22"/>
                <a:gd name="T33" fmla="*/ 22 h 50"/>
                <a:gd name="T34" fmla="*/ 18 w 22"/>
                <a:gd name="T35" fmla="*/ 29 h 50"/>
                <a:gd name="T36" fmla="*/ 22 w 22"/>
                <a:gd name="T37" fmla="*/ 34 h 50"/>
                <a:gd name="T38" fmla="*/ 26 w 22"/>
                <a:gd name="T39" fmla="*/ 36 h 50"/>
                <a:gd name="T40" fmla="*/ 27 w 22"/>
                <a:gd name="T41" fmla="*/ 41 h 50"/>
                <a:gd name="T42" fmla="*/ 23 w 22"/>
                <a:gd name="T43" fmla="*/ 43 h 50"/>
                <a:gd name="T44" fmla="*/ 22 w 22"/>
                <a:gd name="T45" fmla="*/ 50 h 50"/>
                <a:gd name="T46" fmla="*/ 17 w 22"/>
                <a:gd name="T47" fmla="*/ 52 h 50"/>
                <a:gd name="T48" fmla="*/ 17 w 22"/>
                <a:gd name="T49" fmla="*/ 56 h 50"/>
                <a:gd name="T50" fmla="*/ 14 w 22"/>
                <a:gd name="T51" fmla="*/ 6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5" name="Freeform 2597"/>
            <p:cNvSpPr>
              <a:spLocks noChangeAspect="1"/>
            </p:cNvSpPr>
            <p:nvPr/>
          </p:nvSpPr>
          <p:spPr bwMode="auto">
            <a:xfrm>
              <a:off x="19895440" y="7796100"/>
              <a:ext cx="283030" cy="191954"/>
            </a:xfrm>
            <a:custGeom>
              <a:avLst/>
              <a:gdLst>
                <a:gd name="T0" fmla="*/ 26 w 35"/>
                <a:gd name="T1" fmla="*/ 2 h 27"/>
                <a:gd name="T2" fmla="*/ 30 w 35"/>
                <a:gd name="T3" fmla="*/ 2 h 27"/>
                <a:gd name="T4" fmla="*/ 30 w 35"/>
                <a:gd name="T5" fmla="*/ 6 h 27"/>
                <a:gd name="T6" fmla="*/ 32 w 35"/>
                <a:gd name="T7" fmla="*/ 14 h 27"/>
                <a:gd name="T8" fmla="*/ 41 w 35"/>
                <a:gd name="T9" fmla="*/ 17 h 27"/>
                <a:gd name="T10" fmla="*/ 38 w 35"/>
                <a:gd name="T11" fmla="*/ 21 h 27"/>
                <a:gd name="T12" fmla="*/ 34 w 35"/>
                <a:gd name="T13" fmla="*/ 20 h 27"/>
                <a:gd name="T14" fmla="*/ 29 w 35"/>
                <a:gd name="T15" fmla="*/ 21 h 27"/>
                <a:gd name="T16" fmla="*/ 23 w 35"/>
                <a:gd name="T17" fmla="*/ 21 h 27"/>
                <a:gd name="T18" fmla="*/ 18 w 35"/>
                <a:gd name="T19" fmla="*/ 27 h 27"/>
                <a:gd name="T20" fmla="*/ 12 w 35"/>
                <a:gd name="T21" fmla="*/ 32 h 27"/>
                <a:gd name="T22" fmla="*/ 12 w 35"/>
                <a:gd name="T23" fmla="*/ 28 h 27"/>
                <a:gd name="T24" fmla="*/ 1 w 35"/>
                <a:gd name="T25" fmla="*/ 30 h 27"/>
                <a:gd name="T26" fmla="*/ 1 w 35"/>
                <a:gd name="T27" fmla="*/ 27 h 27"/>
                <a:gd name="T28" fmla="*/ 2 w 35"/>
                <a:gd name="T29" fmla="*/ 24 h 27"/>
                <a:gd name="T30" fmla="*/ 2 w 35"/>
                <a:gd name="T31" fmla="*/ 18 h 27"/>
                <a:gd name="T32" fmla="*/ 7 w 35"/>
                <a:gd name="T33" fmla="*/ 15 h 27"/>
                <a:gd name="T34" fmla="*/ 7 w 35"/>
                <a:gd name="T35" fmla="*/ 12 h 27"/>
                <a:gd name="T36" fmla="*/ 2 w 35"/>
                <a:gd name="T37" fmla="*/ 9 h 27"/>
                <a:gd name="T38" fmla="*/ 2 w 35"/>
                <a:gd name="T39" fmla="*/ 5 h 27"/>
                <a:gd name="T40" fmla="*/ 7 w 35"/>
                <a:gd name="T41" fmla="*/ 4 h 27"/>
                <a:gd name="T42" fmla="*/ 13 w 35"/>
                <a:gd name="T43" fmla="*/ 5 h 27"/>
                <a:gd name="T44" fmla="*/ 17 w 35"/>
                <a:gd name="T45" fmla="*/ 1 h 27"/>
                <a:gd name="T46" fmla="*/ 22 w 35"/>
                <a:gd name="T47" fmla="*/ 1 h 27"/>
                <a:gd name="T48" fmla="*/ 25 w 35"/>
                <a:gd name="T49" fmla="*/ 4 h 27"/>
                <a:gd name="T50" fmla="*/ 26 w 35"/>
                <a:gd name="T51" fmla="*/ 2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6" name="Freeform 2600"/>
            <p:cNvSpPr>
              <a:spLocks noChangeAspect="1"/>
            </p:cNvSpPr>
            <p:nvPr/>
          </p:nvSpPr>
          <p:spPr bwMode="auto">
            <a:xfrm>
              <a:off x="19920416" y="6988297"/>
              <a:ext cx="341298" cy="415900"/>
            </a:xfrm>
            <a:custGeom>
              <a:avLst/>
              <a:gdLst>
                <a:gd name="T0" fmla="*/ 25 w 43"/>
                <a:gd name="T1" fmla="*/ 69 h 58"/>
                <a:gd name="T2" fmla="*/ 31 w 43"/>
                <a:gd name="T3" fmla="*/ 62 h 58"/>
                <a:gd name="T4" fmla="*/ 36 w 43"/>
                <a:gd name="T5" fmla="*/ 52 h 58"/>
                <a:gd name="T6" fmla="*/ 37 w 43"/>
                <a:gd name="T7" fmla="*/ 44 h 58"/>
                <a:gd name="T8" fmla="*/ 43 w 43"/>
                <a:gd name="T9" fmla="*/ 45 h 58"/>
                <a:gd name="T10" fmla="*/ 50 w 43"/>
                <a:gd name="T11" fmla="*/ 45 h 58"/>
                <a:gd name="T12" fmla="*/ 50 w 43"/>
                <a:gd name="T13" fmla="*/ 37 h 58"/>
                <a:gd name="T14" fmla="*/ 44 w 43"/>
                <a:gd name="T15" fmla="*/ 35 h 58"/>
                <a:gd name="T16" fmla="*/ 43 w 43"/>
                <a:gd name="T17" fmla="*/ 26 h 58"/>
                <a:gd name="T18" fmla="*/ 38 w 43"/>
                <a:gd name="T19" fmla="*/ 20 h 58"/>
                <a:gd name="T20" fmla="*/ 37 w 43"/>
                <a:gd name="T21" fmla="*/ 12 h 58"/>
                <a:gd name="T22" fmla="*/ 28 w 43"/>
                <a:gd name="T23" fmla="*/ 10 h 58"/>
                <a:gd name="T24" fmla="*/ 25 w 43"/>
                <a:gd name="T25" fmla="*/ 10 h 58"/>
                <a:gd name="T26" fmla="*/ 13 w 43"/>
                <a:gd name="T27" fmla="*/ 1 h 58"/>
                <a:gd name="T28" fmla="*/ 6 w 43"/>
                <a:gd name="T29" fmla="*/ 2 h 58"/>
                <a:gd name="T30" fmla="*/ 1 w 43"/>
                <a:gd name="T31" fmla="*/ 2 h 58"/>
                <a:gd name="T32" fmla="*/ 0 w 43"/>
                <a:gd name="T33" fmla="*/ 8 h 58"/>
                <a:gd name="T34" fmla="*/ 6 w 43"/>
                <a:gd name="T35" fmla="*/ 11 h 58"/>
                <a:gd name="T36" fmla="*/ 11 w 43"/>
                <a:gd name="T37" fmla="*/ 23 h 58"/>
                <a:gd name="T38" fmla="*/ 20 w 43"/>
                <a:gd name="T39" fmla="*/ 33 h 58"/>
                <a:gd name="T40" fmla="*/ 27 w 43"/>
                <a:gd name="T41" fmla="*/ 44 h 58"/>
                <a:gd name="T42" fmla="*/ 23 w 43"/>
                <a:gd name="T43" fmla="*/ 55 h 58"/>
                <a:gd name="T44" fmla="*/ 25 w 43"/>
                <a:gd name="T45" fmla="*/ 69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7" name="Freeform 2601"/>
            <p:cNvSpPr>
              <a:spLocks noChangeAspect="1"/>
            </p:cNvSpPr>
            <p:nvPr/>
          </p:nvSpPr>
          <p:spPr bwMode="auto">
            <a:xfrm>
              <a:off x="19487547" y="6484416"/>
              <a:ext cx="1723149" cy="1023753"/>
            </a:xfrm>
            <a:custGeom>
              <a:avLst/>
              <a:gdLst>
                <a:gd name="T0" fmla="*/ 223 w 214"/>
                <a:gd name="T1" fmla="*/ 113 h 140"/>
                <a:gd name="T2" fmla="*/ 197 w 214"/>
                <a:gd name="T3" fmla="*/ 122 h 140"/>
                <a:gd name="T4" fmla="*/ 185 w 214"/>
                <a:gd name="T5" fmla="*/ 130 h 140"/>
                <a:gd name="T6" fmla="*/ 169 w 214"/>
                <a:gd name="T7" fmla="*/ 128 h 140"/>
                <a:gd name="T8" fmla="*/ 189 w 214"/>
                <a:gd name="T9" fmla="*/ 145 h 140"/>
                <a:gd name="T10" fmla="*/ 207 w 214"/>
                <a:gd name="T11" fmla="*/ 148 h 140"/>
                <a:gd name="T12" fmla="*/ 201 w 214"/>
                <a:gd name="T13" fmla="*/ 157 h 140"/>
                <a:gd name="T14" fmla="*/ 184 w 214"/>
                <a:gd name="T15" fmla="*/ 161 h 140"/>
                <a:gd name="T16" fmla="*/ 166 w 214"/>
                <a:gd name="T17" fmla="*/ 152 h 140"/>
                <a:gd name="T18" fmla="*/ 168 w 214"/>
                <a:gd name="T19" fmla="*/ 134 h 140"/>
                <a:gd name="T20" fmla="*/ 147 w 214"/>
                <a:gd name="T21" fmla="*/ 131 h 140"/>
                <a:gd name="T22" fmla="*/ 138 w 214"/>
                <a:gd name="T23" fmla="*/ 125 h 140"/>
                <a:gd name="T24" fmla="*/ 145 w 214"/>
                <a:gd name="T25" fmla="*/ 125 h 140"/>
                <a:gd name="T26" fmla="*/ 130 w 214"/>
                <a:gd name="T27" fmla="*/ 119 h 140"/>
                <a:gd name="T28" fmla="*/ 116 w 214"/>
                <a:gd name="T29" fmla="*/ 127 h 140"/>
                <a:gd name="T30" fmla="*/ 118 w 214"/>
                <a:gd name="T31" fmla="*/ 134 h 140"/>
                <a:gd name="T32" fmla="*/ 109 w 214"/>
                <a:gd name="T33" fmla="*/ 140 h 140"/>
                <a:gd name="T34" fmla="*/ 104 w 214"/>
                <a:gd name="T35" fmla="*/ 149 h 140"/>
                <a:gd name="T36" fmla="*/ 89 w 214"/>
                <a:gd name="T37" fmla="*/ 151 h 140"/>
                <a:gd name="T38" fmla="*/ 101 w 214"/>
                <a:gd name="T39" fmla="*/ 126 h 140"/>
                <a:gd name="T40" fmla="*/ 114 w 214"/>
                <a:gd name="T41" fmla="*/ 119 h 140"/>
                <a:gd name="T42" fmla="*/ 102 w 214"/>
                <a:gd name="T43" fmla="*/ 102 h 140"/>
                <a:gd name="T44" fmla="*/ 89 w 214"/>
                <a:gd name="T45" fmla="*/ 91 h 140"/>
                <a:gd name="T46" fmla="*/ 65 w 214"/>
                <a:gd name="T47" fmla="*/ 84 h 140"/>
                <a:gd name="T48" fmla="*/ 54 w 214"/>
                <a:gd name="T49" fmla="*/ 92 h 140"/>
                <a:gd name="T50" fmla="*/ 35 w 214"/>
                <a:gd name="T51" fmla="*/ 95 h 140"/>
                <a:gd name="T52" fmla="*/ 14 w 214"/>
                <a:gd name="T53" fmla="*/ 90 h 140"/>
                <a:gd name="T54" fmla="*/ 6 w 214"/>
                <a:gd name="T55" fmla="*/ 91 h 140"/>
                <a:gd name="T56" fmla="*/ 0 w 214"/>
                <a:gd name="T57" fmla="*/ 84 h 140"/>
                <a:gd name="T58" fmla="*/ 4 w 214"/>
                <a:gd name="T59" fmla="*/ 72 h 140"/>
                <a:gd name="T60" fmla="*/ 10 w 214"/>
                <a:gd name="T61" fmla="*/ 68 h 140"/>
                <a:gd name="T62" fmla="*/ 6 w 214"/>
                <a:gd name="T63" fmla="*/ 59 h 140"/>
                <a:gd name="T64" fmla="*/ 24 w 214"/>
                <a:gd name="T65" fmla="*/ 44 h 140"/>
                <a:gd name="T66" fmla="*/ 25 w 214"/>
                <a:gd name="T67" fmla="*/ 35 h 140"/>
                <a:gd name="T68" fmla="*/ 26 w 214"/>
                <a:gd name="T69" fmla="*/ 20 h 140"/>
                <a:gd name="T70" fmla="*/ 49 w 214"/>
                <a:gd name="T71" fmla="*/ 13 h 140"/>
                <a:gd name="T72" fmla="*/ 73 w 214"/>
                <a:gd name="T73" fmla="*/ 20 h 140"/>
                <a:gd name="T74" fmla="*/ 90 w 214"/>
                <a:gd name="T75" fmla="*/ 22 h 140"/>
                <a:gd name="T76" fmla="*/ 108 w 214"/>
                <a:gd name="T77" fmla="*/ 22 h 140"/>
                <a:gd name="T78" fmla="*/ 121 w 214"/>
                <a:gd name="T79" fmla="*/ 10 h 140"/>
                <a:gd name="T80" fmla="*/ 142 w 214"/>
                <a:gd name="T81" fmla="*/ 4 h 140"/>
                <a:gd name="T82" fmla="*/ 167 w 214"/>
                <a:gd name="T83" fmla="*/ 10 h 140"/>
                <a:gd name="T84" fmla="*/ 168 w 214"/>
                <a:gd name="T85" fmla="*/ 25 h 140"/>
                <a:gd name="T86" fmla="*/ 201 w 214"/>
                <a:gd name="T87" fmla="*/ 44 h 140"/>
                <a:gd name="T88" fmla="*/ 221 w 214"/>
                <a:gd name="T89" fmla="*/ 48 h 140"/>
                <a:gd name="T90" fmla="*/ 244 w 214"/>
                <a:gd name="T91" fmla="*/ 56 h 140"/>
                <a:gd name="T92" fmla="*/ 256 w 214"/>
                <a:gd name="T93" fmla="*/ 70 h 140"/>
                <a:gd name="T94" fmla="*/ 250 w 214"/>
                <a:gd name="T95" fmla="*/ 78 h 140"/>
                <a:gd name="T96" fmla="*/ 255 w 214"/>
                <a:gd name="T97" fmla="*/ 92 h 140"/>
                <a:gd name="T98" fmla="*/ 232 w 214"/>
                <a:gd name="T99" fmla="*/ 106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8" name="Freeform 2602"/>
            <p:cNvSpPr>
              <a:spLocks noChangeAspect="1"/>
            </p:cNvSpPr>
            <p:nvPr/>
          </p:nvSpPr>
          <p:spPr bwMode="auto">
            <a:xfrm>
              <a:off x="21801731" y="6084513"/>
              <a:ext cx="3929119" cy="1887545"/>
            </a:xfrm>
            <a:custGeom>
              <a:avLst/>
              <a:gdLst>
                <a:gd name="T0" fmla="*/ 579 w 488"/>
                <a:gd name="T1" fmla="*/ 153 h 256"/>
                <a:gd name="T2" fmla="*/ 564 w 488"/>
                <a:gd name="T3" fmla="*/ 183 h 256"/>
                <a:gd name="T4" fmla="*/ 528 w 488"/>
                <a:gd name="T5" fmla="*/ 213 h 256"/>
                <a:gd name="T6" fmla="*/ 509 w 488"/>
                <a:gd name="T7" fmla="*/ 221 h 256"/>
                <a:gd name="T8" fmla="*/ 500 w 488"/>
                <a:gd name="T9" fmla="*/ 232 h 256"/>
                <a:gd name="T10" fmla="*/ 504 w 488"/>
                <a:gd name="T11" fmla="*/ 277 h 256"/>
                <a:gd name="T12" fmla="*/ 488 w 488"/>
                <a:gd name="T13" fmla="*/ 268 h 256"/>
                <a:gd name="T14" fmla="*/ 444 w 488"/>
                <a:gd name="T15" fmla="*/ 265 h 256"/>
                <a:gd name="T16" fmla="*/ 409 w 488"/>
                <a:gd name="T17" fmla="*/ 260 h 256"/>
                <a:gd name="T18" fmla="*/ 382 w 488"/>
                <a:gd name="T19" fmla="*/ 269 h 256"/>
                <a:gd name="T20" fmla="*/ 358 w 488"/>
                <a:gd name="T21" fmla="*/ 283 h 256"/>
                <a:gd name="T22" fmla="*/ 330 w 488"/>
                <a:gd name="T23" fmla="*/ 298 h 256"/>
                <a:gd name="T24" fmla="*/ 303 w 488"/>
                <a:gd name="T25" fmla="*/ 291 h 256"/>
                <a:gd name="T26" fmla="*/ 295 w 488"/>
                <a:gd name="T27" fmla="*/ 268 h 256"/>
                <a:gd name="T28" fmla="*/ 271 w 488"/>
                <a:gd name="T29" fmla="*/ 254 h 256"/>
                <a:gd name="T30" fmla="*/ 184 w 488"/>
                <a:gd name="T31" fmla="*/ 208 h 256"/>
                <a:gd name="T32" fmla="*/ 148 w 488"/>
                <a:gd name="T33" fmla="*/ 297 h 256"/>
                <a:gd name="T34" fmla="*/ 121 w 488"/>
                <a:gd name="T35" fmla="*/ 276 h 256"/>
                <a:gd name="T36" fmla="*/ 98 w 488"/>
                <a:gd name="T37" fmla="*/ 278 h 256"/>
                <a:gd name="T38" fmla="*/ 86 w 488"/>
                <a:gd name="T39" fmla="*/ 260 h 256"/>
                <a:gd name="T40" fmla="*/ 64 w 488"/>
                <a:gd name="T41" fmla="*/ 233 h 256"/>
                <a:gd name="T42" fmla="*/ 73 w 488"/>
                <a:gd name="T43" fmla="*/ 224 h 256"/>
                <a:gd name="T44" fmla="*/ 98 w 488"/>
                <a:gd name="T45" fmla="*/ 208 h 256"/>
                <a:gd name="T46" fmla="*/ 89 w 488"/>
                <a:gd name="T47" fmla="*/ 185 h 256"/>
                <a:gd name="T48" fmla="*/ 42 w 488"/>
                <a:gd name="T49" fmla="*/ 195 h 256"/>
                <a:gd name="T50" fmla="*/ 38 w 488"/>
                <a:gd name="T51" fmla="*/ 184 h 256"/>
                <a:gd name="T52" fmla="*/ 11 w 488"/>
                <a:gd name="T53" fmla="*/ 164 h 256"/>
                <a:gd name="T54" fmla="*/ 8 w 488"/>
                <a:gd name="T55" fmla="*/ 136 h 256"/>
                <a:gd name="T56" fmla="*/ 11 w 488"/>
                <a:gd name="T57" fmla="*/ 106 h 256"/>
                <a:gd name="T58" fmla="*/ 31 w 488"/>
                <a:gd name="T59" fmla="*/ 114 h 256"/>
                <a:gd name="T60" fmla="*/ 38 w 488"/>
                <a:gd name="T61" fmla="*/ 93 h 256"/>
                <a:gd name="T62" fmla="*/ 64 w 488"/>
                <a:gd name="T63" fmla="*/ 85 h 256"/>
                <a:gd name="T64" fmla="*/ 92 w 488"/>
                <a:gd name="T65" fmla="*/ 84 h 256"/>
                <a:gd name="T66" fmla="*/ 115 w 488"/>
                <a:gd name="T67" fmla="*/ 105 h 256"/>
                <a:gd name="T68" fmla="*/ 148 w 488"/>
                <a:gd name="T69" fmla="*/ 94 h 256"/>
                <a:gd name="T70" fmla="*/ 169 w 488"/>
                <a:gd name="T71" fmla="*/ 101 h 256"/>
                <a:gd name="T72" fmla="*/ 209 w 488"/>
                <a:gd name="T73" fmla="*/ 95 h 256"/>
                <a:gd name="T74" fmla="*/ 199 w 488"/>
                <a:gd name="T75" fmla="*/ 69 h 256"/>
                <a:gd name="T76" fmla="*/ 208 w 488"/>
                <a:gd name="T77" fmla="*/ 51 h 256"/>
                <a:gd name="T78" fmla="*/ 197 w 488"/>
                <a:gd name="T79" fmla="*/ 35 h 256"/>
                <a:gd name="T80" fmla="*/ 257 w 488"/>
                <a:gd name="T81" fmla="*/ 26 h 256"/>
                <a:gd name="T82" fmla="*/ 298 w 488"/>
                <a:gd name="T83" fmla="*/ 4 h 256"/>
                <a:gd name="T84" fmla="*/ 337 w 488"/>
                <a:gd name="T85" fmla="*/ 17 h 256"/>
                <a:gd name="T86" fmla="*/ 351 w 488"/>
                <a:gd name="T87" fmla="*/ 26 h 256"/>
                <a:gd name="T88" fmla="*/ 364 w 488"/>
                <a:gd name="T89" fmla="*/ 34 h 256"/>
                <a:gd name="T90" fmla="*/ 377 w 488"/>
                <a:gd name="T91" fmla="*/ 42 h 256"/>
                <a:gd name="T92" fmla="*/ 420 w 488"/>
                <a:gd name="T93" fmla="*/ 25 h 256"/>
                <a:gd name="T94" fmla="*/ 478 w 488"/>
                <a:gd name="T95" fmla="*/ 101 h 256"/>
                <a:gd name="T96" fmla="*/ 494 w 488"/>
                <a:gd name="T97" fmla="*/ 97 h 256"/>
                <a:gd name="T98" fmla="*/ 515 w 488"/>
                <a:gd name="T99" fmla="*/ 103 h 256"/>
                <a:gd name="T100" fmla="*/ 551 w 488"/>
                <a:gd name="T101" fmla="*/ 115 h 256"/>
                <a:gd name="T102" fmla="*/ 575 w 488"/>
                <a:gd name="T103" fmla="*/ 122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9" name="Freeform 2603"/>
            <p:cNvSpPr>
              <a:spLocks noChangeAspect="1"/>
            </p:cNvSpPr>
            <p:nvPr/>
          </p:nvSpPr>
          <p:spPr bwMode="auto">
            <a:xfrm>
              <a:off x="19912089" y="7788104"/>
              <a:ext cx="1856345" cy="759814"/>
            </a:xfrm>
            <a:custGeom>
              <a:avLst/>
              <a:gdLst>
                <a:gd name="T0" fmla="*/ 155 w 232"/>
                <a:gd name="T1" fmla="*/ 124 h 104"/>
                <a:gd name="T2" fmla="*/ 161 w 232"/>
                <a:gd name="T3" fmla="*/ 109 h 104"/>
                <a:gd name="T4" fmla="*/ 185 w 232"/>
                <a:gd name="T5" fmla="*/ 108 h 104"/>
                <a:gd name="T6" fmla="*/ 212 w 232"/>
                <a:gd name="T7" fmla="*/ 106 h 104"/>
                <a:gd name="T8" fmla="*/ 240 w 232"/>
                <a:gd name="T9" fmla="*/ 97 h 104"/>
                <a:gd name="T10" fmla="*/ 249 w 232"/>
                <a:gd name="T11" fmla="*/ 95 h 104"/>
                <a:gd name="T12" fmla="*/ 264 w 232"/>
                <a:gd name="T13" fmla="*/ 101 h 104"/>
                <a:gd name="T14" fmla="*/ 271 w 232"/>
                <a:gd name="T15" fmla="*/ 103 h 104"/>
                <a:gd name="T16" fmla="*/ 277 w 232"/>
                <a:gd name="T17" fmla="*/ 94 h 104"/>
                <a:gd name="T18" fmla="*/ 270 w 232"/>
                <a:gd name="T19" fmla="*/ 81 h 104"/>
                <a:gd name="T20" fmla="*/ 265 w 232"/>
                <a:gd name="T21" fmla="*/ 58 h 104"/>
                <a:gd name="T22" fmla="*/ 270 w 232"/>
                <a:gd name="T23" fmla="*/ 44 h 104"/>
                <a:gd name="T24" fmla="*/ 256 w 232"/>
                <a:gd name="T25" fmla="*/ 38 h 104"/>
                <a:gd name="T26" fmla="*/ 254 w 232"/>
                <a:gd name="T27" fmla="*/ 22 h 104"/>
                <a:gd name="T28" fmla="*/ 240 w 232"/>
                <a:gd name="T29" fmla="*/ 14 h 104"/>
                <a:gd name="T30" fmla="*/ 225 w 232"/>
                <a:gd name="T31" fmla="*/ 17 h 104"/>
                <a:gd name="T32" fmla="*/ 216 w 232"/>
                <a:gd name="T33" fmla="*/ 22 h 104"/>
                <a:gd name="T34" fmla="*/ 195 w 232"/>
                <a:gd name="T35" fmla="*/ 24 h 104"/>
                <a:gd name="T36" fmla="*/ 183 w 232"/>
                <a:gd name="T37" fmla="*/ 26 h 104"/>
                <a:gd name="T38" fmla="*/ 167 w 232"/>
                <a:gd name="T39" fmla="*/ 22 h 104"/>
                <a:gd name="T40" fmla="*/ 155 w 232"/>
                <a:gd name="T41" fmla="*/ 18 h 104"/>
                <a:gd name="T42" fmla="*/ 146 w 232"/>
                <a:gd name="T43" fmla="*/ 19 h 104"/>
                <a:gd name="T44" fmla="*/ 138 w 232"/>
                <a:gd name="T45" fmla="*/ 12 h 104"/>
                <a:gd name="T46" fmla="*/ 132 w 232"/>
                <a:gd name="T47" fmla="*/ 2 h 104"/>
                <a:gd name="T48" fmla="*/ 123 w 232"/>
                <a:gd name="T49" fmla="*/ 5 h 104"/>
                <a:gd name="T50" fmla="*/ 104 w 232"/>
                <a:gd name="T51" fmla="*/ 4 h 104"/>
                <a:gd name="T52" fmla="*/ 79 w 232"/>
                <a:gd name="T53" fmla="*/ 18 h 104"/>
                <a:gd name="T54" fmla="*/ 64 w 232"/>
                <a:gd name="T55" fmla="*/ 22 h 104"/>
                <a:gd name="T56" fmla="*/ 52 w 232"/>
                <a:gd name="T57" fmla="*/ 18 h 104"/>
                <a:gd name="T58" fmla="*/ 41 w 232"/>
                <a:gd name="T59" fmla="*/ 23 h 104"/>
                <a:gd name="T60" fmla="*/ 58 w 232"/>
                <a:gd name="T61" fmla="*/ 28 h 104"/>
                <a:gd name="T62" fmla="*/ 47 w 232"/>
                <a:gd name="T63" fmla="*/ 30 h 104"/>
                <a:gd name="T64" fmla="*/ 46 w 232"/>
                <a:gd name="T65" fmla="*/ 34 h 104"/>
                <a:gd name="T66" fmla="*/ 53 w 232"/>
                <a:gd name="T67" fmla="*/ 36 h 104"/>
                <a:gd name="T68" fmla="*/ 43 w 232"/>
                <a:gd name="T69" fmla="*/ 40 h 104"/>
                <a:gd name="T70" fmla="*/ 38 w 232"/>
                <a:gd name="T71" fmla="*/ 36 h 104"/>
                <a:gd name="T72" fmla="*/ 32 w 232"/>
                <a:gd name="T73" fmla="*/ 41 h 104"/>
                <a:gd name="T74" fmla="*/ 29 w 232"/>
                <a:gd name="T75" fmla="*/ 38 h 104"/>
                <a:gd name="T76" fmla="*/ 25 w 232"/>
                <a:gd name="T77" fmla="*/ 37 h 104"/>
                <a:gd name="T78" fmla="*/ 11 w 232"/>
                <a:gd name="T79" fmla="*/ 38 h 104"/>
                <a:gd name="T80" fmla="*/ 2 w 232"/>
                <a:gd name="T81" fmla="*/ 53 h 104"/>
                <a:gd name="T82" fmla="*/ 11 w 232"/>
                <a:gd name="T83" fmla="*/ 58 h 104"/>
                <a:gd name="T84" fmla="*/ 12 w 232"/>
                <a:gd name="T85" fmla="*/ 65 h 104"/>
                <a:gd name="T86" fmla="*/ 12 w 232"/>
                <a:gd name="T87" fmla="*/ 70 h 104"/>
                <a:gd name="T88" fmla="*/ 11 w 232"/>
                <a:gd name="T89" fmla="*/ 76 h 104"/>
                <a:gd name="T90" fmla="*/ 7 w 232"/>
                <a:gd name="T91" fmla="*/ 79 h 104"/>
                <a:gd name="T92" fmla="*/ 20 w 232"/>
                <a:gd name="T93" fmla="*/ 84 h 104"/>
                <a:gd name="T94" fmla="*/ 25 w 232"/>
                <a:gd name="T95" fmla="*/ 99 h 104"/>
                <a:gd name="T96" fmla="*/ 34 w 232"/>
                <a:gd name="T97" fmla="*/ 105 h 104"/>
                <a:gd name="T98" fmla="*/ 32 w 232"/>
                <a:gd name="T99" fmla="*/ 109 h 104"/>
                <a:gd name="T100" fmla="*/ 37 w 232"/>
                <a:gd name="T101" fmla="*/ 109 h 104"/>
                <a:gd name="T102" fmla="*/ 48 w 232"/>
                <a:gd name="T103" fmla="*/ 111 h 104"/>
                <a:gd name="T104" fmla="*/ 68 w 232"/>
                <a:gd name="T105" fmla="*/ 117 h 104"/>
                <a:gd name="T106" fmla="*/ 73 w 232"/>
                <a:gd name="T107" fmla="*/ 106 h 104"/>
                <a:gd name="T108" fmla="*/ 97 w 232"/>
                <a:gd name="T109" fmla="*/ 119 h 104"/>
                <a:gd name="T110" fmla="*/ 121 w 232"/>
                <a:gd name="T111" fmla="*/ 117 h 104"/>
                <a:gd name="T112" fmla="*/ 140 w 232"/>
                <a:gd name="T113" fmla="*/ 113 h 104"/>
                <a:gd name="T114" fmla="*/ 151 w 232"/>
                <a:gd name="T115" fmla="*/ 106 h 104"/>
                <a:gd name="T116" fmla="*/ 149 w 232"/>
                <a:gd name="T117" fmla="*/ 118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0" name="Freeform 2604"/>
            <p:cNvSpPr>
              <a:spLocks noChangeAspect="1"/>
            </p:cNvSpPr>
            <p:nvPr/>
          </p:nvSpPr>
          <p:spPr bwMode="auto">
            <a:xfrm>
              <a:off x="19828845" y="9027803"/>
              <a:ext cx="1148768" cy="1143727"/>
            </a:xfrm>
            <a:custGeom>
              <a:avLst/>
              <a:gdLst>
                <a:gd name="T0" fmla="*/ 167 w 144"/>
                <a:gd name="T1" fmla="*/ 160 h 157"/>
                <a:gd name="T2" fmla="*/ 165 w 144"/>
                <a:gd name="T3" fmla="*/ 147 h 157"/>
                <a:gd name="T4" fmla="*/ 171 w 144"/>
                <a:gd name="T5" fmla="*/ 147 h 157"/>
                <a:gd name="T6" fmla="*/ 161 w 144"/>
                <a:gd name="T7" fmla="*/ 135 h 157"/>
                <a:gd name="T8" fmla="*/ 150 w 144"/>
                <a:gd name="T9" fmla="*/ 119 h 157"/>
                <a:gd name="T10" fmla="*/ 141 w 144"/>
                <a:gd name="T11" fmla="*/ 99 h 157"/>
                <a:gd name="T12" fmla="*/ 136 w 144"/>
                <a:gd name="T13" fmla="*/ 84 h 157"/>
                <a:gd name="T14" fmla="*/ 131 w 144"/>
                <a:gd name="T15" fmla="*/ 72 h 157"/>
                <a:gd name="T16" fmla="*/ 119 w 144"/>
                <a:gd name="T17" fmla="*/ 59 h 157"/>
                <a:gd name="T18" fmla="*/ 113 w 144"/>
                <a:gd name="T19" fmla="*/ 43 h 157"/>
                <a:gd name="T20" fmla="*/ 115 w 144"/>
                <a:gd name="T21" fmla="*/ 31 h 157"/>
                <a:gd name="T22" fmla="*/ 110 w 144"/>
                <a:gd name="T23" fmla="*/ 23 h 157"/>
                <a:gd name="T24" fmla="*/ 111 w 144"/>
                <a:gd name="T25" fmla="*/ 12 h 157"/>
                <a:gd name="T26" fmla="*/ 104 w 144"/>
                <a:gd name="T27" fmla="*/ 10 h 157"/>
                <a:gd name="T28" fmla="*/ 96 w 144"/>
                <a:gd name="T29" fmla="*/ 6 h 157"/>
                <a:gd name="T30" fmla="*/ 91 w 144"/>
                <a:gd name="T31" fmla="*/ 7 h 157"/>
                <a:gd name="T32" fmla="*/ 84 w 144"/>
                <a:gd name="T33" fmla="*/ 7 h 157"/>
                <a:gd name="T34" fmla="*/ 78 w 144"/>
                <a:gd name="T35" fmla="*/ 12 h 157"/>
                <a:gd name="T36" fmla="*/ 67 w 144"/>
                <a:gd name="T37" fmla="*/ 18 h 157"/>
                <a:gd name="T38" fmla="*/ 56 w 144"/>
                <a:gd name="T39" fmla="*/ 12 h 157"/>
                <a:gd name="T40" fmla="*/ 47 w 144"/>
                <a:gd name="T41" fmla="*/ 10 h 157"/>
                <a:gd name="T42" fmla="*/ 37 w 144"/>
                <a:gd name="T43" fmla="*/ 6 h 157"/>
                <a:gd name="T44" fmla="*/ 24 w 144"/>
                <a:gd name="T45" fmla="*/ 2 h 157"/>
                <a:gd name="T46" fmla="*/ 13 w 144"/>
                <a:gd name="T47" fmla="*/ 2 h 157"/>
                <a:gd name="T48" fmla="*/ 7 w 144"/>
                <a:gd name="T49" fmla="*/ 0 h 157"/>
                <a:gd name="T50" fmla="*/ 4 w 144"/>
                <a:gd name="T51" fmla="*/ 6 h 157"/>
                <a:gd name="T52" fmla="*/ 4 w 144"/>
                <a:gd name="T53" fmla="*/ 19 h 157"/>
                <a:gd name="T54" fmla="*/ 0 w 144"/>
                <a:gd name="T55" fmla="*/ 29 h 157"/>
                <a:gd name="T56" fmla="*/ 5 w 144"/>
                <a:gd name="T57" fmla="*/ 48 h 157"/>
                <a:gd name="T58" fmla="*/ 8 w 144"/>
                <a:gd name="T59" fmla="*/ 180 h 157"/>
                <a:gd name="T60" fmla="*/ 133 w 144"/>
                <a:gd name="T61" fmla="*/ 180 h 157"/>
                <a:gd name="T62" fmla="*/ 137 w 144"/>
                <a:gd name="T63" fmla="*/ 187 h 157"/>
                <a:gd name="T64" fmla="*/ 145 w 144"/>
                <a:gd name="T65" fmla="*/ 183 h 157"/>
                <a:gd name="T66" fmla="*/ 146 w 144"/>
                <a:gd name="T67" fmla="*/ 176 h 157"/>
                <a:gd name="T68" fmla="*/ 152 w 144"/>
                <a:gd name="T69" fmla="*/ 174 h 157"/>
                <a:gd name="T70" fmla="*/ 154 w 144"/>
                <a:gd name="T71" fmla="*/ 168 h 157"/>
                <a:gd name="T72" fmla="*/ 161 w 144"/>
                <a:gd name="T73" fmla="*/ 168 h 157"/>
                <a:gd name="T74" fmla="*/ 167 w 144"/>
                <a:gd name="T75" fmla="*/ 16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1" name="Freeform 2605"/>
            <p:cNvSpPr>
              <a:spLocks noChangeAspect="1"/>
            </p:cNvSpPr>
            <p:nvPr/>
          </p:nvSpPr>
          <p:spPr bwMode="auto">
            <a:xfrm>
              <a:off x="20769505" y="8851845"/>
              <a:ext cx="141512" cy="431896"/>
            </a:xfrm>
            <a:custGeom>
              <a:avLst/>
              <a:gdLst>
                <a:gd name="T0" fmla="*/ 0 w 18"/>
                <a:gd name="T1" fmla="*/ 40 h 58"/>
                <a:gd name="T2" fmla="*/ 13 w 18"/>
                <a:gd name="T3" fmla="*/ 70 h 58"/>
                <a:gd name="T4" fmla="*/ 13 w 18"/>
                <a:gd name="T5" fmla="*/ 60 h 58"/>
                <a:gd name="T6" fmla="*/ 16 w 18"/>
                <a:gd name="T7" fmla="*/ 46 h 58"/>
                <a:gd name="T8" fmla="*/ 17 w 18"/>
                <a:gd name="T9" fmla="*/ 39 h 58"/>
                <a:gd name="T10" fmla="*/ 13 w 18"/>
                <a:gd name="T11" fmla="*/ 39 h 58"/>
                <a:gd name="T12" fmla="*/ 12 w 18"/>
                <a:gd name="T13" fmla="*/ 35 h 58"/>
                <a:gd name="T14" fmla="*/ 13 w 18"/>
                <a:gd name="T15" fmla="*/ 28 h 58"/>
                <a:gd name="T16" fmla="*/ 12 w 18"/>
                <a:gd name="T17" fmla="*/ 22 h 58"/>
                <a:gd name="T18" fmla="*/ 15 w 18"/>
                <a:gd name="T19" fmla="*/ 17 h 58"/>
                <a:gd name="T20" fmla="*/ 20 w 18"/>
                <a:gd name="T21" fmla="*/ 14 h 58"/>
                <a:gd name="T22" fmla="*/ 21 w 18"/>
                <a:gd name="T23" fmla="*/ 8 h 58"/>
                <a:gd name="T24" fmla="*/ 22 w 18"/>
                <a:gd name="T25" fmla="*/ 0 h 58"/>
                <a:gd name="T26" fmla="*/ 18 w 18"/>
                <a:gd name="T27" fmla="*/ 1 h 58"/>
                <a:gd name="T28" fmla="*/ 15 w 18"/>
                <a:gd name="T29" fmla="*/ 2 h 58"/>
                <a:gd name="T30" fmla="*/ 12 w 18"/>
                <a:gd name="T31" fmla="*/ 10 h 58"/>
                <a:gd name="T32" fmla="*/ 10 w 18"/>
                <a:gd name="T33" fmla="*/ 18 h 58"/>
                <a:gd name="T34" fmla="*/ 7 w 18"/>
                <a:gd name="T35" fmla="*/ 29 h 58"/>
                <a:gd name="T36" fmla="*/ 5 w 18"/>
                <a:gd name="T37" fmla="*/ 35 h 58"/>
                <a:gd name="T38" fmla="*/ 0 w 18"/>
                <a:gd name="T39" fmla="*/ 4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2" name="Freeform 2606"/>
            <p:cNvSpPr>
              <a:spLocks noChangeAspect="1"/>
            </p:cNvSpPr>
            <p:nvPr/>
          </p:nvSpPr>
          <p:spPr bwMode="auto">
            <a:xfrm>
              <a:off x="20844422" y="8939827"/>
              <a:ext cx="49946" cy="159961"/>
            </a:xfrm>
            <a:custGeom>
              <a:avLst/>
              <a:gdLst>
                <a:gd name="T0" fmla="*/ 5 w 6"/>
                <a:gd name="T1" fmla="*/ 25 h 21"/>
                <a:gd name="T2" fmla="*/ 6 w 6"/>
                <a:gd name="T3" fmla="*/ 10 h 21"/>
                <a:gd name="T4" fmla="*/ 7 w 6"/>
                <a:gd name="T5" fmla="*/ 0 h 21"/>
                <a:gd name="T6" fmla="*/ 2 w 6"/>
                <a:gd name="T7" fmla="*/ 2 h 21"/>
                <a:gd name="T8" fmla="*/ 0 w 6"/>
                <a:gd name="T9" fmla="*/ 7 h 21"/>
                <a:gd name="T10" fmla="*/ 1 w 6"/>
                <a:gd name="T11" fmla="*/ 14 h 21"/>
                <a:gd name="T12" fmla="*/ 0 w 6"/>
                <a:gd name="T13" fmla="*/ 21 h 21"/>
                <a:gd name="T14" fmla="*/ 1 w 6"/>
                <a:gd name="T15" fmla="*/ 25 h 21"/>
                <a:gd name="T16" fmla="*/ 5 w 6"/>
                <a:gd name="T17" fmla="*/ 2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3" name="Freeform 2607"/>
            <p:cNvSpPr>
              <a:spLocks noChangeAspect="1"/>
            </p:cNvSpPr>
            <p:nvPr/>
          </p:nvSpPr>
          <p:spPr bwMode="auto">
            <a:xfrm>
              <a:off x="20894369" y="8379962"/>
              <a:ext cx="640982" cy="607853"/>
            </a:xfrm>
            <a:custGeom>
              <a:avLst/>
              <a:gdLst>
                <a:gd name="T0" fmla="*/ 2 w 80"/>
                <a:gd name="T1" fmla="*/ 78 h 83"/>
                <a:gd name="T2" fmla="*/ 5 w 80"/>
                <a:gd name="T3" fmla="*/ 78 h 83"/>
                <a:gd name="T4" fmla="*/ 7 w 80"/>
                <a:gd name="T5" fmla="*/ 70 h 83"/>
                <a:gd name="T6" fmla="*/ 13 w 80"/>
                <a:gd name="T7" fmla="*/ 70 h 83"/>
                <a:gd name="T8" fmla="*/ 17 w 80"/>
                <a:gd name="T9" fmla="*/ 63 h 83"/>
                <a:gd name="T10" fmla="*/ 12 w 80"/>
                <a:gd name="T11" fmla="*/ 54 h 83"/>
                <a:gd name="T12" fmla="*/ 6 w 80"/>
                <a:gd name="T13" fmla="*/ 53 h 83"/>
                <a:gd name="T14" fmla="*/ 5 w 80"/>
                <a:gd name="T15" fmla="*/ 42 h 83"/>
                <a:gd name="T16" fmla="*/ 6 w 80"/>
                <a:gd name="T17" fmla="*/ 36 h 83"/>
                <a:gd name="T18" fmla="*/ 2 w 80"/>
                <a:gd name="T19" fmla="*/ 34 h 83"/>
                <a:gd name="T20" fmla="*/ 2 w 80"/>
                <a:gd name="T21" fmla="*/ 28 h 83"/>
                <a:gd name="T22" fmla="*/ 7 w 80"/>
                <a:gd name="T23" fmla="*/ 27 h 83"/>
                <a:gd name="T24" fmla="*/ 13 w 80"/>
                <a:gd name="T25" fmla="*/ 19 h 83"/>
                <a:gd name="T26" fmla="*/ 13 w 80"/>
                <a:gd name="T27" fmla="*/ 12 h 83"/>
                <a:gd name="T28" fmla="*/ 25 w 80"/>
                <a:gd name="T29" fmla="*/ 16 h 83"/>
                <a:gd name="T30" fmla="*/ 37 w 80"/>
                <a:gd name="T31" fmla="*/ 11 h 83"/>
                <a:gd name="T32" fmla="*/ 49 w 80"/>
                <a:gd name="T33" fmla="*/ 16 h 83"/>
                <a:gd name="T34" fmla="*/ 65 w 80"/>
                <a:gd name="T35" fmla="*/ 8 h 83"/>
                <a:gd name="T36" fmla="*/ 83 w 80"/>
                <a:gd name="T37" fmla="*/ 2 h 83"/>
                <a:gd name="T38" fmla="*/ 92 w 80"/>
                <a:gd name="T39" fmla="*/ 0 h 83"/>
                <a:gd name="T40" fmla="*/ 96 w 80"/>
                <a:gd name="T41" fmla="*/ 2 h 83"/>
                <a:gd name="T42" fmla="*/ 91 w 80"/>
                <a:gd name="T43" fmla="*/ 11 h 83"/>
                <a:gd name="T44" fmla="*/ 83 w 80"/>
                <a:gd name="T45" fmla="*/ 16 h 83"/>
                <a:gd name="T46" fmla="*/ 79 w 80"/>
                <a:gd name="T47" fmla="*/ 22 h 83"/>
                <a:gd name="T48" fmla="*/ 82 w 80"/>
                <a:gd name="T49" fmla="*/ 33 h 83"/>
                <a:gd name="T50" fmla="*/ 80 w 80"/>
                <a:gd name="T51" fmla="*/ 40 h 83"/>
                <a:gd name="T52" fmla="*/ 78 w 80"/>
                <a:gd name="T53" fmla="*/ 52 h 83"/>
                <a:gd name="T54" fmla="*/ 68 w 80"/>
                <a:gd name="T55" fmla="*/ 58 h 83"/>
                <a:gd name="T56" fmla="*/ 66 w 80"/>
                <a:gd name="T57" fmla="*/ 63 h 83"/>
                <a:gd name="T58" fmla="*/ 50 w 80"/>
                <a:gd name="T59" fmla="*/ 75 h 83"/>
                <a:gd name="T60" fmla="*/ 19 w 80"/>
                <a:gd name="T61" fmla="*/ 96 h 83"/>
                <a:gd name="T62" fmla="*/ 16 w 80"/>
                <a:gd name="T63" fmla="*/ 100 h 83"/>
                <a:gd name="T64" fmla="*/ 16 w 80"/>
                <a:gd name="T65" fmla="*/ 96 h 83"/>
                <a:gd name="T66" fmla="*/ 0 w 80"/>
                <a:gd name="T67" fmla="*/ 93 h 83"/>
                <a:gd name="T68" fmla="*/ 1 w 80"/>
                <a:gd name="T69" fmla="*/ 87 h 83"/>
                <a:gd name="T70" fmla="*/ 2 w 80"/>
                <a:gd name="T71" fmla="*/ 78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4" name="Freeform 2608"/>
            <p:cNvSpPr>
              <a:spLocks noChangeAspect="1"/>
            </p:cNvSpPr>
            <p:nvPr/>
          </p:nvSpPr>
          <p:spPr bwMode="auto">
            <a:xfrm>
              <a:off x="20861071" y="8699884"/>
              <a:ext cx="149839" cy="167957"/>
            </a:xfrm>
            <a:custGeom>
              <a:avLst/>
              <a:gdLst>
                <a:gd name="T0" fmla="*/ 0 w 18"/>
                <a:gd name="T1" fmla="*/ 27 h 23"/>
                <a:gd name="T2" fmla="*/ 1 w 18"/>
                <a:gd name="T3" fmla="*/ 18 h 23"/>
                <a:gd name="T4" fmla="*/ 7 w 18"/>
                <a:gd name="T5" fmla="*/ 8 h 23"/>
                <a:gd name="T6" fmla="*/ 11 w 18"/>
                <a:gd name="T7" fmla="*/ 0 h 23"/>
                <a:gd name="T8" fmla="*/ 17 w 18"/>
                <a:gd name="T9" fmla="*/ 1 h 23"/>
                <a:gd name="T10" fmla="*/ 22 w 18"/>
                <a:gd name="T11" fmla="*/ 9 h 23"/>
                <a:gd name="T12" fmla="*/ 18 w 18"/>
                <a:gd name="T13" fmla="*/ 16 h 23"/>
                <a:gd name="T14" fmla="*/ 12 w 18"/>
                <a:gd name="T15" fmla="*/ 16 h 23"/>
                <a:gd name="T16" fmla="*/ 10 w 18"/>
                <a:gd name="T17" fmla="*/ 25 h 23"/>
                <a:gd name="T18" fmla="*/ 7 w 18"/>
                <a:gd name="T19" fmla="*/ 25 h 23"/>
                <a:gd name="T20" fmla="*/ 4 w 18"/>
                <a:gd name="T21" fmla="*/ 26 h 23"/>
                <a:gd name="T22" fmla="*/ 0 w 18"/>
                <a:gd name="T23" fmla="*/ 2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5" name="Freeform 2609"/>
            <p:cNvSpPr>
              <a:spLocks noChangeAspect="1"/>
            </p:cNvSpPr>
            <p:nvPr/>
          </p:nvSpPr>
          <p:spPr bwMode="auto">
            <a:xfrm>
              <a:off x="18781034" y="10389408"/>
              <a:ext cx="2147697" cy="1775571"/>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6" name="Freeform 2610"/>
            <p:cNvSpPr>
              <a:spLocks noChangeAspect="1"/>
            </p:cNvSpPr>
            <p:nvPr/>
          </p:nvSpPr>
          <p:spPr bwMode="auto">
            <a:xfrm>
              <a:off x="20852749" y="8827854"/>
              <a:ext cx="432869" cy="495880"/>
            </a:xfrm>
            <a:custGeom>
              <a:avLst/>
              <a:gdLst>
                <a:gd name="T0" fmla="*/ 0 w 54"/>
                <a:gd name="T1" fmla="*/ 79 h 67"/>
                <a:gd name="T2" fmla="*/ 0 w 54"/>
                <a:gd name="T3" fmla="*/ 76 h 67"/>
                <a:gd name="T4" fmla="*/ 0 w 54"/>
                <a:gd name="T5" fmla="*/ 74 h 67"/>
                <a:gd name="T6" fmla="*/ 0 w 54"/>
                <a:gd name="T7" fmla="*/ 64 h 67"/>
                <a:gd name="T8" fmla="*/ 2 w 54"/>
                <a:gd name="T9" fmla="*/ 50 h 67"/>
                <a:gd name="T10" fmla="*/ 4 w 54"/>
                <a:gd name="T11" fmla="*/ 42 h 67"/>
                <a:gd name="T12" fmla="*/ 5 w 54"/>
                <a:gd name="T13" fmla="*/ 28 h 67"/>
                <a:gd name="T14" fmla="*/ 6 w 54"/>
                <a:gd name="T15" fmla="*/ 18 h 67"/>
                <a:gd name="T16" fmla="*/ 22 w 54"/>
                <a:gd name="T17" fmla="*/ 22 h 67"/>
                <a:gd name="T18" fmla="*/ 22 w 54"/>
                <a:gd name="T19" fmla="*/ 25 h 67"/>
                <a:gd name="T20" fmla="*/ 25 w 54"/>
                <a:gd name="T21" fmla="*/ 22 h 67"/>
                <a:gd name="T22" fmla="*/ 57 w 54"/>
                <a:gd name="T23" fmla="*/ 0 h 67"/>
                <a:gd name="T24" fmla="*/ 58 w 54"/>
                <a:gd name="T25" fmla="*/ 5 h 67"/>
                <a:gd name="T26" fmla="*/ 60 w 54"/>
                <a:gd name="T27" fmla="*/ 13 h 67"/>
                <a:gd name="T28" fmla="*/ 58 w 54"/>
                <a:gd name="T29" fmla="*/ 17 h 67"/>
                <a:gd name="T30" fmla="*/ 65 w 54"/>
                <a:gd name="T31" fmla="*/ 22 h 67"/>
                <a:gd name="T32" fmla="*/ 58 w 54"/>
                <a:gd name="T33" fmla="*/ 28 h 67"/>
                <a:gd name="T34" fmla="*/ 30 w 54"/>
                <a:gd name="T35" fmla="*/ 35 h 67"/>
                <a:gd name="T36" fmla="*/ 30 w 54"/>
                <a:gd name="T37" fmla="*/ 37 h 67"/>
                <a:gd name="T38" fmla="*/ 43 w 54"/>
                <a:gd name="T39" fmla="*/ 57 h 67"/>
                <a:gd name="T40" fmla="*/ 39 w 54"/>
                <a:gd name="T41" fmla="*/ 59 h 67"/>
                <a:gd name="T42" fmla="*/ 36 w 54"/>
                <a:gd name="T43" fmla="*/ 65 h 67"/>
                <a:gd name="T44" fmla="*/ 23 w 54"/>
                <a:gd name="T45" fmla="*/ 69 h 67"/>
                <a:gd name="T46" fmla="*/ 17 w 54"/>
                <a:gd name="T47" fmla="*/ 81 h 67"/>
                <a:gd name="T48" fmla="*/ 0 w 54"/>
                <a:gd name="T49" fmla="*/ 79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7" name="Freeform 2611"/>
            <p:cNvSpPr>
              <a:spLocks noChangeAspect="1"/>
            </p:cNvSpPr>
            <p:nvPr/>
          </p:nvSpPr>
          <p:spPr bwMode="auto">
            <a:xfrm>
              <a:off x="20569719" y="9083792"/>
              <a:ext cx="283030" cy="391903"/>
            </a:xfrm>
            <a:custGeom>
              <a:avLst/>
              <a:gdLst>
                <a:gd name="T0" fmla="*/ 42 w 35"/>
                <a:gd name="T1" fmla="*/ 31 h 53"/>
                <a:gd name="T2" fmla="*/ 37 w 35"/>
                <a:gd name="T3" fmla="*/ 37 h 53"/>
                <a:gd name="T4" fmla="*/ 37 w 35"/>
                <a:gd name="T5" fmla="*/ 47 h 53"/>
                <a:gd name="T6" fmla="*/ 34 w 35"/>
                <a:gd name="T7" fmla="*/ 52 h 53"/>
                <a:gd name="T8" fmla="*/ 35 w 35"/>
                <a:gd name="T9" fmla="*/ 62 h 53"/>
                <a:gd name="T10" fmla="*/ 34 w 35"/>
                <a:gd name="T11" fmla="*/ 64 h 53"/>
                <a:gd name="T12" fmla="*/ 23 w 35"/>
                <a:gd name="T13" fmla="*/ 57 h 53"/>
                <a:gd name="T14" fmla="*/ 20 w 35"/>
                <a:gd name="T15" fmla="*/ 50 h 53"/>
                <a:gd name="T16" fmla="*/ 8 w 35"/>
                <a:gd name="T17" fmla="*/ 35 h 53"/>
                <a:gd name="T18" fmla="*/ 8 w 35"/>
                <a:gd name="T19" fmla="*/ 30 h 53"/>
                <a:gd name="T20" fmla="*/ 5 w 35"/>
                <a:gd name="T21" fmla="*/ 22 h 53"/>
                <a:gd name="T22" fmla="*/ 1 w 35"/>
                <a:gd name="T23" fmla="*/ 12 h 53"/>
                <a:gd name="T24" fmla="*/ 2 w 35"/>
                <a:gd name="T25" fmla="*/ 2 h 53"/>
                <a:gd name="T26" fmla="*/ 11 w 35"/>
                <a:gd name="T27" fmla="*/ 0 h 53"/>
                <a:gd name="T28" fmla="*/ 20 w 35"/>
                <a:gd name="T29" fmla="*/ 2 h 53"/>
                <a:gd name="T30" fmla="*/ 29 w 35"/>
                <a:gd name="T31" fmla="*/ 1 h 53"/>
                <a:gd name="T32" fmla="*/ 42 w 35"/>
                <a:gd name="T33" fmla="*/ 3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8" name="Freeform 2612"/>
            <p:cNvSpPr>
              <a:spLocks noChangeAspect="1"/>
            </p:cNvSpPr>
            <p:nvPr/>
          </p:nvSpPr>
          <p:spPr bwMode="auto">
            <a:xfrm>
              <a:off x="22609196" y="9803618"/>
              <a:ext cx="790821" cy="895784"/>
            </a:xfrm>
            <a:custGeom>
              <a:avLst/>
              <a:gdLst>
                <a:gd name="T0" fmla="*/ 20 w 98"/>
                <a:gd name="T1" fmla="*/ 147 h 123"/>
                <a:gd name="T2" fmla="*/ 31 w 98"/>
                <a:gd name="T3" fmla="*/ 142 h 123"/>
                <a:gd name="T4" fmla="*/ 40 w 98"/>
                <a:gd name="T5" fmla="*/ 140 h 123"/>
                <a:gd name="T6" fmla="*/ 47 w 98"/>
                <a:gd name="T7" fmla="*/ 142 h 123"/>
                <a:gd name="T8" fmla="*/ 54 w 98"/>
                <a:gd name="T9" fmla="*/ 135 h 123"/>
                <a:gd name="T10" fmla="*/ 51 w 98"/>
                <a:gd name="T11" fmla="*/ 130 h 123"/>
                <a:gd name="T12" fmla="*/ 65 w 98"/>
                <a:gd name="T13" fmla="*/ 124 h 123"/>
                <a:gd name="T14" fmla="*/ 71 w 98"/>
                <a:gd name="T15" fmla="*/ 123 h 123"/>
                <a:gd name="T16" fmla="*/ 75 w 98"/>
                <a:gd name="T17" fmla="*/ 112 h 123"/>
                <a:gd name="T18" fmla="*/ 88 w 98"/>
                <a:gd name="T19" fmla="*/ 106 h 123"/>
                <a:gd name="T20" fmla="*/ 88 w 98"/>
                <a:gd name="T21" fmla="*/ 103 h 123"/>
                <a:gd name="T22" fmla="*/ 84 w 98"/>
                <a:gd name="T23" fmla="*/ 94 h 123"/>
                <a:gd name="T24" fmla="*/ 93 w 98"/>
                <a:gd name="T25" fmla="*/ 82 h 123"/>
                <a:gd name="T26" fmla="*/ 94 w 98"/>
                <a:gd name="T27" fmla="*/ 76 h 123"/>
                <a:gd name="T28" fmla="*/ 95 w 98"/>
                <a:gd name="T29" fmla="*/ 81 h 123"/>
                <a:gd name="T30" fmla="*/ 99 w 98"/>
                <a:gd name="T31" fmla="*/ 81 h 123"/>
                <a:gd name="T32" fmla="*/ 102 w 98"/>
                <a:gd name="T33" fmla="*/ 71 h 123"/>
                <a:gd name="T34" fmla="*/ 117 w 98"/>
                <a:gd name="T35" fmla="*/ 47 h 123"/>
                <a:gd name="T36" fmla="*/ 116 w 98"/>
                <a:gd name="T37" fmla="*/ 41 h 123"/>
                <a:gd name="T38" fmla="*/ 105 w 98"/>
                <a:gd name="T39" fmla="*/ 35 h 123"/>
                <a:gd name="T40" fmla="*/ 98 w 98"/>
                <a:gd name="T41" fmla="*/ 20 h 123"/>
                <a:gd name="T42" fmla="*/ 90 w 98"/>
                <a:gd name="T43" fmla="*/ 23 h 123"/>
                <a:gd name="T44" fmla="*/ 75 w 98"/>
                <a:gd name="T45" fmla="*/ 18 h 123"/>
                <a:gd name="T46" fmla="*/ 64 w 98"/>
                <a:gd name="T47" fmla="*/ 2 h 123"/>
                <a:gd name="T48" fmla="*/ 59 w 98"/>
                <a:gd name="T49" fmla="*/ 4 h 123"/>
                <a:gd name="T50" fmla="*/ 57 w 98"/>
                <a:gd name="T51" fmla="*/ 1 h 123"/>
                <a:gd name="T52" fmla="*/ 52 w 98"/>
                <a:gd name="T53" fmla="*/ 7 h 123"/>
                <a:gd name="T54" fmla="*/ 54 w 98"/>
                <a:gd name="T55" fmla="*/ 14 h 123"/>
                <a:gd name="T56" fmla="*/ 48 w 98"/>
                <a:gd name="T57" fmla="*/ 18 h 123"/>
                <a:gd name="T58" fmla="*/ 48 w 98"/>
                <a:gd name="T59" fmla="*/ 24 h 123"/>
                <a:gd name="T60" fmla="*/ 45 w 98"/>
                <a:gd name="T61" fmla="*/ 29 h 123"/>
                <a:gd name="T62" fmla="*/ 47 w 98"/>
                <a:gd name="T63" fmla="*/ 38 h 123"/>
                <a:gd name="T64" fmla="*/ 54 w 98"/>
                <a:gd name="T65" fmla="*/ 53 h 123"/>
                <a:gd name="T66" fmla="*/ 47 w 98"/>
                <a:gd name="T67" fmla="*/ 88 h 123"/>
                <a:gd name="T68" fmla="*/ 0 w 98"/>
                <a:gd name="T69" fmla="*/ 105 h 123"/>
                <a:gd name="T70" fmla="*/ 20 w 98"/>
                <a:gd name="T71" fmla="*/ 1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9" name="Freeform 2613"/>
            <p:cNvSpPr>
              <a:spLocks noChangeAspect="1"/>
            </p:cNvSpPr>
            <p:nvPr/>
          </p:nvSpPr>
          <p:spPr bwMode="auto">
            <a:xfrm>
              <a:off x="22542601" y="9659653"/>
              <a:ext cx="499464" cy="407899"/>
            </a:xfrm>
            <a:custGeom>
              <a:avLst/>
              <a:gdLst>
                <a:gd name="T0" fmla="*/ 68 w 62"/>
                <a:gd name="T1" fmla="*/ 0 h 55"/>
                <a:gd name="T2" fmla="*/ 63 w 62"/>
                <a:gd name="T3" fmla="*/ 8 h 55"/>
                <a:gd name="T4" fmla="*/ 52 w 62"/>
                <a:gd name="T5" fmla="*/ 22 h 55"/>
                <a:gd name="T6" fmla="*/ 44 w 62"/>
                <a:gd name="T7" fmla="*/ 32 h 55"/>
                <a:gd name="T8" fmla="*/ 30 w 62"/>
                <a:gd name="T9" fmla="*/ 37 h 55"/>
                <a:gd name="T10" fmla="*/ 16 w 62"/>
                <a:gd name="T11" fmla="*/ 36 h 55"/>
                <a:gd name="T12" fmla="*/ 12 w 62"/>
                <a:gd name="T13" fmla="*/ 41 h 55"/>
                <a:gd name="T14" fmla="*/ 6 w 62"/>
                <a:gd name="T15" fmla="*/ 41 h 55"/>
                <a:gd name="T16" fmla="*/ 4 w 62"/>
                <a:gd name="T17" fmla="*/ 37 h 55"/>
                <a:gd name="T18" fmla="*/ 0 w 62"/>
                <a:gd name="T19" fmla="*/ 42 h 55"/>
                <a:gd name="T20" fmla="*/ 5 w 62"/>
                <a:gd name="T21" fmla="*/ 56 h 55"/>
                <a:gd name="T22" fmla="*/ 52 w 62"/>
                <a:gd name="T23" fmla="*/ 66 h 55"/>
                <a:gd name="T24" fmla="*/ 57 w 62"/>
                <a:gd name="T25" fmla="*/ 61 h 55"/>
                <a:gd name="T26" fmla="*/ 54 w 62"/>
                <a:gd name="T27" fmla="*/ 52 h 55"/>
                <a:gd name="T28" fmla="*/ 58 w 62"/>
                <a:gd name="T29" fmla="*/ 47 h 55"/>
                <a:gd name="T30" fmla="*/ 58 w 62"/>
                <a:gd name="T31" fmla="*/ 41 h 55"/>
                <a:gd name="T32" fmla="*/ 64 w 62"/>
                <a:gd name="T33" fmla="*/ 37 h 55"/>
                <a:gd name="T34" fmla="*/ 62 w 62"/>
                <a:gd name="T35" fmla="*/ 30 h 55"/>
                <a:gd name="T36" fmla="*/ 67 w 62"/>
                <a:gd name="T37" fmla="*/ 24 h 55"/>
                <a:gd name="T38" fmla="*/ 69 w 62"/>
                <a:gd name="T39" fmla="*/ 26 h 55"/>
                <a:gd name="T40" fmla="*/ 74 w 62"/>
                <a:gd name="T41" fmla="*/ 25 h 55"/>
                <a:gd name="T42" fmla="*/ 74 w 62"/>
                <a:gd name="T43" fmla="*/ 18 h 55"/>
                <a:gd name="T44" fmla="*/ 74 w 62"/>
                <a:gd name="T45" fmla="*/ 12 h 55"/>
                <a:gd name="T46" fmla="*/ 71 w 62"/>
                <a:gd name="T47" fmla="*/ 12 h 55"/>
                <a:gd name="T48" fmla="*/ 69 w 62"/>
                <a:gd name="T49" fmla="*/ 13 h 55"/>
                <a:gd name="T50" fmla="*/ 69 w 62"/>
                <a:gd name="T51" fmla="*/ 6 h 55"/>
                <a:gd name="T52" fmla="*/ 68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0" name="Freeform 2614"/>
            <p:cNvSpPr>
              <a:spLocks noChangeAspect="1"/>
            </p:cNvSpPr>
            <p:nvPr/>
          </p:nvSpPr>
          <p:spPr bwMode="auto">
            <a:xfrm>
              <a:off x="22001517" y="9211761"/>
              <a:ext cx="208108" cy="191954"/>
            </a:xfrm>
            <a:custGeom>
              <a:avLst/>
              <a:gdLst>
                <a:gd name="T0" fmla="*/ 32 w 27"/>
                <a:gd name="T1" fmla="*/ 31 h 26"/>
                <a:gd name="T2" fmla="*/ 27 w 27"/>
                <a:gd name="T3" fmla="*/ 23 h 26"/>
                <a:gd name="T4" fmla="*/ 24 w 27"/>
                <a:gd name="T5" fmla="*/ 19 h 26"/>
                <a:gd name="T6" fmla="*/ 17 w 27"/>
                <a:gd name="T7" fmla="*/ 17 h 26"/>
                <a:gd name="T8" fmla="*/ 23 w 27"/>
                <a:gd name="T9" fmla="*/ 12 h 26"/>
                <a:gd name="T10" fmla="*/ 25 w 27"/>
                <a:gd name="T11" fmla="*/ 10 h 26"/>
                <a:gd name="T12" fmla="*/ 23 w 27"/>
                <a:gd name="T13" fmla="*/ 4 h 26"/>
                <a:gd name="T14" fmla="*/ 21 w 27"/>
                <a:gd name="T15" fmla="*/ 1 h 26"/>
                <a:gd name="T16" fmla="*/ 11 w 27"/>
                <a:gd name="T17" fmla="*/ 2 h 26"/>
                <a:gd name="T18" fmla="*/ 6 w 27"/>
                <a:gd name="T19" fmla="*/ 10 h 26"/>
                <a:gd name="T20" fmla="*/ 0 w 27"/>
                <a:gd name="T21" fmla="*/ 18 h 26"/>
                <a:gd name="T22" fmla="*/ 14 w 27"/>
                <a:gd name="T23" fmla="*/ 21 h 26"/>
                <a:gd name="T24" fmla="*/ 19 w 27"/>
                <a:gd name="T25" fmla="*/ 31 h 26"/>
                <a:gd name="T26" fmla="*/ 32 w 27"/>
                <a:gd name="T27" fmla="*/ 3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1" name="Freeform 2615"/>
            <p:cNvSpPr>
              <a:spLocks noChangeAspect="1"/>
            </p:cNvSpPr>
            <p:nvPr/>
          </p:nvSpPr>
          <p:spPr bwMode="auto">
            <a:xfrm>
              <a:off x="21235672" y="8363965"/>
              <a:ext cx="982280" cy="959769"/>
            </a:xfrm>
            <a:custGeom>
              <a:avLst/>
              <a:gdLst>
                <a:gd name="T0" fmla="*/ 147 w 123"/>
                <a:gd name="T1" fmla="*/ 143 h 131"/>
                <a:gd name="T2" fmla="*/ 139 w 123"/>
                <a:gd name="T3" fmla="*/ 140 h 131"/>
                <a:gd name="T4" fmla="*/ 135 w 123"/>
                <a:gd name="T5" fmla="*/ 140 h 131"/>
                <a:gd name="T6" fmla="*/ 124 w 123"/>
                <a:gd name="T7" fmla="*/ 141 h 131"/>
                <a:gd name="T8" fmla="*/ 120 w 123"/>
                <a:gd name="T9" fmla="*/ 149 h 131"/>
                <a:gd name="T10" fmla="*/ 114 w 123"/>
                <a:gd name="T11" fmla="*/ 157 h 131"/>
                <a:gd name="T12" fmla="*/ 87 w 123"/>
                <a:gd name="T13" fmla="*/ 156 h 131"/>
                <a:gd name="T14" fmla="*/ 51 w 123"/>
                <a:gd name="T15" fmla="*/ 122 h 131"/>
                <a:gd name="T16" fmla="*/ 39 w 123"/>
                <a:gd name="T17" fmla="*/ 115 h 131"/>
                <a:gd name="T18" fmla="*/ 27 w 123"/>
                <a:gd name="T19" fmla="*/ 105 h 131"/>
                <a:gd name="T20" fmla="*/ 8 w 123"/>
                <a:gd name="T21" fmla="*/ 98 h 131"/>
                <a:gd name="T22" fmla="*/ 1 w 123"/>
                <a:gd name="T23" fmla="*/ 93 h 131"/>
                <a:gd name="T24" fmla="*/ 4 w 123"/>
                <a:gd name="T25" fmla="*/ 90 h 131"/>
                <a:gd name="T26" fmla="*/ 1 w 123"/>
                <a:gd name="T27" fmla="*/ 81 h 131"/>
                <a:gd name="T28" fmla="*/ 0 w 123"/>
                <a:gd name="T29" fmla="*/ 77 h 131"/>
                <a:gd name="T30" fmla="*/ 16 w 123"/>
                <a:gd name="T31" fmla="*/ 65 h 131"/>
                <a:gd name="T32" fmla="*/ 18 w 123"/>
                <a:gd name="T33" fmla="*/ 60 h 131"/>
                <a:gd name="T34" fmla="*/ 27 w 123"/>
                <a:gd name="T35" fmla="*/ 54 h 131"/>
                <a:gd name="T36" fmla="*/ 30 w 123"/>
                <a:gd name="T37" fmla="*/ 42 h 131"/>
                <a:gd name="T38" fmla="*/ 31 w 123"/>
                <a:gd name="T39" fmla="*/ 35 h 131"/>
                <a:gd name="T40" fmla="*/ 29 w 123"/>
                <a:gd name="T41" fmla="*/ 24 h 131"/>
                <a:gd name="T42" fmla="*/ 32 w 123"/>
                <a:gd name="T43" fmla="*/ 18 h 131"/>
                <a:gd name="T44" fmla="*/ 41 w 123"/>
                <a:gd name="T45" fmla="*/ 13 h 131"/>
                <a:gd name="T46" fmla="*/ 45 w 123"/>
                <a:gd name="T47" fmla="*/ 5 h 131"/>
                <a:gd name="T48" fmla="*/ 51 w 123"/>
                <a:gd name="T49" fmla="*/ 0 h 131"/>
                <a:gd name="T50" fmla="*/ 60 w 123"/>
                <a:gd name="T51" fmla="*/ 4 h 131"/>
                <a:gd name="T52" fmla="*/ 66 w 123"/>
                <a:gd name="T53" fmla="*/ 6 h 131"/>
                <a:gd name="T54" fmla="*/ 71 w 123"/>
                <a:gd name="T55" fmla="*/ 2 h 131"/>
                <a:gd name="T56" fmla="*/ 73 w 123"/>
                <a:gd name="T57" fmla="*/ 8 h 131"/>
                <a:gd name="T58" fmla="*/ 79 w 123"/>
                <a:gd name="T59" fmla="*/ 6 h 131"/>
                <a:gd name="T60" fmla="*/ 82 w 123"/>
                <a:gd name="T61" fmla="*/ 13 h 131"/>
                <a:gd name="T62" fmla="*/ 86 w 123"/>
                <a:gd name="T63" fmla="*/ 18 h 131"/>
                <a:gd name="T64" fmla="*/ 93 w 123"/>
                <a:gd name="T65" fmla="*/ 28 h 131"/>
                <a:gd name="T66" fmla="*/ 96 w 123"/>
                <a:gd name="T67" fmla="*/ 28 h 131"/>
                <a:gd name="T68" fmla="*/ 99 w 123"/>
                <a:gd name="T69" fmla="*/ 30 h 131"/>
                <a:gd name="T70" fmla="*/ 103 w 123"/>
                <a:gd name="T71" fmla="*/ 30 h 131"/>
                <a:gd name="T72" fmla="*/ 102 w 123"/>
                <a:gd name="T73" fmla="*/ 36 h 131"/>
                <a:gd name="T74" fmla="*/ 103 w 123"/>
                <a:gd name="T75" fmla="*/ 46 h 131"/>
                <a:gd name="T76" fmla="*/ 98 w 123"/>
                <a:gd name="T77" fmla="*/ 47 h 131"/>
                <a:gd name="T78" fmla="*/ 96 w 123"/>
                <a:gd name="T79" fmla="*/ 58 h 131"/>
                <a:gd name="T80" fmla="*/ 96 w 123"/>
                <a:gd name="T81" fmla="*/ 67 h 131"/>
                <a:gd name="T82" fmla="*/ 106 w 123"/>
                <a:gd name="T83" fmla="*/ 81 h 131"/>
                <a:gd name="T84" fmla="*/ 106 w 123"/>
                <a:gd name="T85" fmla="*/ 85 h 131"/>
                <a:gd name="T86" fmla="*/ 125 w 123"/>
                <a:gd name="T87" fmla="*/ 99 h 131"/>
                <a:gd name="T88" fmla="*/ 133 w 123"/>
                <a:gd name="T89" fmla="*/ 113 h 131"/>
                <a:gd name="T90" fmla="*/ 133 w 123"/>
                <a:gd name="T91" fmla="*/ 122 h 131"/>
                <a:gd name="T92" fmla="*/ 136 w 123"/>
                <a:gd name="T93" fmla="*/ 126 h 131"/>
                <a:gd name="T94" fmla="*/ 136 w 123"/>
                <a:gd name="T95" fmla="*/ 133 h 131"/>
                <a:gd name="T96" fmla="*/ 147 w 123"/>
                <a:gd name="T97" fmla="*/ 143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2" name="Freeform 2616"/>
            <p:cNvSpPr>
              <a:spLocks noChangeAspect="1"/>
            </p:cNvSpPr>
            <p:nvPr/>
          </p:nvSpPr>
          <p:spPr bwMode="auto">
            <a:xfrm>
              <a:off x="21676863" y="8076035"/>
              <a:ext cx="2014506" cy="1703587"/>
            </a:xfrm>
            <a:custGeom>
              <a:avLst/>
              <a:gdLst>
                <a:gd name="T0" fmla="*/ 13 w 251"/>
                <a:gd name="T1" fmla="*/ 46 h 233"/>
                <a:gd name="T2" fmla="*/ 6 w 251"/>
                <a:gd name="T3" fmla="*/ 32 h 233"/>
                <a:gd name="T4" fmla="*/ 1 w 251"/>
                <a:gd name="T5" fmla="*/ 10 h 233"/>
                <a:gd name="T6" fmla="*/ 14 w 251"/>
                <a:gd name="T7" fmla="*/ 6 h 233"/>
                <a:gd name="T8" fmla="*/ 24 w 251"/>
                <a:gd name="T9" fmla="*/ 12 h 233"/>
                <a:gd name="T10" fmla="*/ 34 w 251"/>
                <a:gd name="T11" fmla="*/ 20 h 233"/>
                <a:gd name="T12" fmla="*/ 38 w 251"/>
                <a:gd name="T13" fmla="*/ 18 h 233"/>
                <a:gd name="T14" fmla="*/ 44 w 251"/>
                <a:gd name="T15" fmla="*/ 13 h 233"/>
                <a:gd name="T16" fmla="*/ 64 w 251"/>
                <a:gd name="T17" fmla="*/ 7 h 233"/>
                <a:gd name="T18" fmla="*/ 65 w 251"/>
                <a:gd name="T19" fmla="*/ 18 h 233"/>
                <a:gd name="T20" fmla="*/ 68 w 251"/>
                <a:gd name="T21" fmla="*/ 26 h 233"/>
                <a:gd name="T22" fmla="*/ 74 w 251"/>
                <a:gd name="T23" fmla="*/ 41 h 233"/>
                <a:gd name="T24" fmla="*/ 96 w 251"/>
                <a:gd name="T25" fmla="*/ 51 h 233"/>
                <a:gd name="T26" fmla="*/ 127 w 251"/>
                <a:gd name="T27" fmla="*/ 62 h 233"/>
                <a:gd name="T28" fmla="*/ 152 w 251"/>
                <a:gd name="T29" fmla="*/ 59 h 233"/>
                <a:gd name="T30" fmla="*/ 150 w 251"/>
                <a:gd name="T31" fmla="*/ 49 h 233"/>
                <a:gd name="T32" fmla="*/ 165 w 251"/>
                <a:gd name="T33" fmla="*/ 38 h 233"/>
                <a:gd name="T34" fmla="*/ 186 w 251"/>
                <a:gd name="T35" fmla="*/ 31 h 233"/>
                <a:gd name="T36" fmla="*/ 197 w 251"/>
                <a:gd name="T37" fmla="*/ 37 h 233"/>
                <a:gd name="T38" fmla="*/ 219 w 251"/>
                <a:gd name="T39" fmla="*/ 44 h 233"/>
                <a:gd name="T40" fmla="*/ 227 w 251"/>
                <a:gd name="T41" fmla="*/ 53 h 233"/>
                <a:gd name="T42" fmla="*/ 241 w 251"/>
                <a:gd name="T43" fmla="*/ 60 h 233"/>
                <a:gd name="T44" fmla="*/ 258 w 251"/>
                <a:gd name="T45" fmla="*/ 69 h 233"/>
                <a:gd name="T46" fmla="*/ 261 w 251"/>
                <a:gd name="T47" fmla="*/ 84 h 233"/>
                <a:gd name="T48" fmla="*/ 253 w 251"/>
                <a:gd name="T49" fmla="*/ 101 h 233"/>
                <a:gd name="T50" fmla="*/ 252 w 251"/>
                <a:gd name="T51" fmla="*/ 104 h 233"/>
                <a:gd name="T52" fmla="*/ 254 w 251"/>
                <a:gd name="T53" fmla="*/ 122 h 233"/>
                <a:gd name="T54" fmla="*/ 254 w 251"/>
                <a:gd name="T55" fmla="*/ 134 h 233"/>
                <a:gd name="T56" fmla="*/ 260 w 251"/>
                <a:gd name="T57" fmla="*/ 159 h 233"/>
                <a:gd name="T58" fmla="*/ 272 w 251"/>
                <a:gd name="T59" fmla="*/ 169 h 233"/>
                <a:gd name="T60" fmla="*/ 261 w 251"/>
                <a:gd name="T61" fmla="*/ 188 h 233"/>
                <a:gd name="T62" fmla="*/ 273 w 251"/>
                <a:gd name="T63" fmla="*/ 208 h 233"/>
                <a:gd name="T64" fmla="*/ 285 w 251"/>
                <a:gd name="T65" fmla="*/ 216 h 233"/>
                <a:gd name="T66" fmla="*/ 293 w 251"/>
                <a:gd name="T67" fmla="*/ 237 h 233"/>
                <a:gd name="T68" fmla="*/ 299 w 251"/>
                <a:gd name="T69" fmla="*/ 247 h 233"/>
                <a:gd name="T70" fmla="*/ 290 w 251"/>
                <a:gd name="T71" fmla="*/ 251 h 233"/>
                <a:gd name="T72" fmla="*/ 279 w 251"/>
                <a:gd name="T73" fmla="*/ 266 h 233"/>
                <a:gd name="T74" fmla="*/ 277 w 251"/>
                <a:gd name="T75" fmla="*/ 279 h 233"/>
                <a:gd name="T76" fmla="*/ 258 w 251"/>
                <a:gd name="T77" fmla="*/ 274 h 233"/>
                <a:gd name="T78" fmla="*/ 234 w 251"/>
                <a:gd name="T79" fmla="*/ 271 h 233"/>
                <a:gd name="T80" fmla="*/ 212 w 251"/>
                <a:gd name="T81" fmla="*/ 260 h 233"/>
                <a:gd name="T82" fmla="*/ 198 w 251"/>
                <a:gd name="T83" fmla="*/ 239 h 233"/>
                <a:gd name="T84" fmla="*/ 177 w 251"/>
                <a:gd name="T85" fmla="*/ 250 h 233"/>
                <a:gd name="T86" fmla="*/ 158 w 251"/>
                <a:gd name="T87" fmla="*/ 247 h 233"/>
                <a:gd name="T88" fmla="*/ 149 w 251"/>
                <a:gd name="T89" fmla="*/ 239 h 233"/>
                <a:gd name="T90" fmla="*/ 143 w 251"/>
                <a:gd name="T91" fmla="*/ 232 h 233"/>
                <a:gd name="T92" fmla="*/ 128 w 251"/>
                <a:gd name="T93" fmla="*/ 229 h 233"/>
                <a:gd name="T94" fmla="*/ 116 w 251"/>
                <a:gd name="T95" fmla="*/ 205 h 233"/>
                <a:gd name="T96" fmla="*/ 112 w 251"/>
                <a:gd name="T97" fmla="*/ 199 h 233"/>
                <a:gd name="T98" fmla="*/ 94 w 251"/>
                <a:gd name="T99" fmla="*/ 187 h 233"/>
                <a:gd name="T100" fmla="*/ 88 w 251"/>
                <a:gd name="T101" fmla="*/ 186 h 233"/>
                <a:gd name="T102" fmla="*/ 85 w 251"/>
                <a:gd name="T103" fmla="*/ 188 h 233"/>
                <a:gd name="T104" fmla="*/ 71 w 251"/>
                <a:gd name="T105" fmla="*/ 180 h 233"/>
                <a:gd name="T106" fmla="*/ 67 w 251"/>
                <a:gd name="T107" fmla="*/ 169 h 233"/>
                <a:gd name="T108" fmla="*/ 60 w 251"/>
                <a:gd name="T109" fmla="*/ 146 h 233"/>
                <a:gd name="T110" fmla="*/ 41 w 251"/>
                <a:gd name="T111" fmla="*/ 128 h 233"/>
                <a:gd name="T112" fmla="*/ 30 w 251"/>
                <a:gd name="T113" fmla="*/ 104 h 233"/>
                <a:gd name="T114" fmla="*/ 37 w 251"/>
                <a:gd name="T115" fmla="*/ 92 h 233"/>
                <a:gd name="T116" fmla="*/ 37 w 251"/>
                <a:gd name="T117" fmla="*/ 77 h 233"/>
                <a:gd name="T118" fmla="*/ 30 w 251"/>
                <a:gd name="T119" fmla="*/ 74 h 233"/>
                <a:gd name="T120" fmla="*/ 20 w 251"/>
                <a:gd name="T121" fmla="*/ 65 h 233"/>
                <a:gd name="T122" fmla="*/ 13 w 251"/>
                <a:gd name="T123" fmla="*/ 53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3" name="Freeform 2617"/>
            <p:cNvSpPr>
              <a:spLocks noChangeAspect="1"/>
            </p:cNvSpPr>
            <p:nvPr/>
          </p:nvSpPr>
          <p:spPr bwMode="auto">
            <a:xfrm>
              <a:off x="21252321" y="7620142"/>
              <a:ext cx="674274" cy="311927"/>
            </a:xfrm>
            <a:custGeom>
              <a:avLst/>
              <a:gdLst>
                <a:gd name="T0" fmla="*/ 0 w 83"/>
                <a:gd name="T1" fmla="*/ 1 h 42"/>
                <a:gd name="T2" fmla="*/ 10 w 83"/>
                <a:gd name="T3" fmla="*/ 7 h 42"/>
                <a:gd name="T4" fmla="*/ 14 w 83"/>
                <a:gd name="T5" fmla="*/ 13 h 42"/>
                <a:gd name="T6" fmla="*/ 23 w 83"/>
                <a:gd name="T7" fmla="*/ 17 h 42"/>
                <a:gd name="T8" fmla="*/ 23 w 83"/>
                <a:gd name="T9" fmla="*/ 24 h 42"/>
                <a:gd name="T10" fmla="*/ 28 w 83"/>
                <a:gd name="T11" fmla="*/ 34 h 42"/>
                <a:gd name="T12" fmla="*/ 24 w 83"/>
                <a:gd name="T13" fmla="*/ 44 h 42"/>
                <a:gd name="T14" fmla="*/ 30 w 83"/>
                <a:gd name="T15" fmla="*/ 44 h 42"/>
                <a:gd name="T16" fmla="*/ 39 w 83"/>
                <a:gd name="T17" fmla="*/ 41 h 42"/>
                <a:gd name="T18" fmla="*/ 47 w 83"/>
                <a:gd name="T19" fmla="*/ 45 h 42"/>
                <a:gd name="T20" fmla="*/ 53 w 83"/>
                <a:gd name="T21" fmla="*/ 49 h 42"/>
                <a:gd name="T22" fmla="*/ 59 w 83"/>
                <a:gd name="T23" fmla="*/ 46 h 42"/>
                <a:gd name="T24" fmla="*/ 64 w 83"/>
                <a:gd name="T25" fmla="*/ 46 h 42"/>
                <a:gd name="T26" fmla="*/ 70 w 83"/>
                <a:gd name="T27" fmla="*/ 46 h 42"/>
                <a:gd name="T28" fmla="*/ 75 w 83"/>
                <a:gd name="T29" fmla="*/ 46 h 42"/>
                <a:gd name="T30" fmla="*/ 78 w 83"/>
                <a:gd name="T31" fmla="*/ 41 h 42"/>
                <a:gd name="T32" fmla="*/ 84 w 83"/>
                <a:gd name="T33" fmla="*/ 45 h 42"/>
                <a:gd name="T34" fmla="*/ 90 w 83"/>
                <a:gd name="T35" fmla="*/ 47 h 42"/>
                <a:gd name="T36" fmla="*/ 99 w 83"/>
                <a:gd name="T37" fmla="*/ 50 h 42"/>
                <a:gd name="T38" fmla="*/ 99 w 83"/>
                <a:gd name="T39" fmla="*/ 45 h 42"/>
                <a:gd name="T40" fmla="*/ 94 w 83"/>
                <a:gd name="T41" fmla="*/ 43 h 42"/>
                <a:gd name="T42" fmla="*/ 90 w 83"/>
                <a:gd name="T43" fmla="*/ 36 h 42"/>
                <a:gd name="T44" fmla="*/ 95 w 83"/>
                <a:gd name="T45" fmla="*/ 33 h 42"/>
                <a:gd name="T46" fmla="*/ 82 w 83"/>
                <a:gd name="T47" fmla="*/ 25 h 42"/>
                <a:gd name="T48" fmla="*/ 82 w 83"/>
                <a:gd name="T49" fmla="*/ 21 h 42"/>
                <a:gd name="T50" fmla="*/ 73 w 83"/>
                <a:gd name="T51" fmla="*/ 16 h 42"/>
                <a:gd name="T52" fmla="*/ 70 w 83"/>
                <a:gd name="T53" fmla="*/ 16 h 42"/>
                <a:gd name="T54" fmla="*/ 65 w 83"/>
                <a:gd name="T55" fmla="*/ 17 h 42"/>
                <a:gd name="T56" fmla="*/ 58 w 83"/>
                <a:gd name="T57" fmla="*/ 19 h 42"/>
                <a:gd name="T58" fmla="*/ 54 w 83"/>
                <a:gd name="T59" fmla="*/ 16 h 42"/>
                <a:gd name="T60" fmla="*/ 45 w 83"/>
                <a:gd name="T61" fmla="*/ 11 h 42"/>
                <a:gd name="T62" fmla="*/ 35 w 83"/>
                <a:gd name="T63" fmla="*/ 5 h 42"/>
                <a:gd name="T64" fmla="*/ 23 w 83"/>
                <a:gd name="T65" fmla="*/ 6 h 42"/>
                <a:gd name="T66" fmla="*/ 13 w 83"/>
                <a:gd name="T67" fmla="*/ 1 h 42"/>
                <a:gd name="T68" fmla="*/ 0 w 83"/>
                <a:gd name="T69" fmla="*/ 1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4" name="Freeform 2618"/>
            <p:cNvSpPr>
              <a:spLocks noChangeAspect="1"/>
            </p:cNvSpPr>
            <p:nvPr/>
          </p:nvSpPr>
          <p:spPr bwMode="auto">
            <a:xfrm>
              <a:off x="21760107" y="8092031"/>
              <a:ext cx="141518" cy="111973"/>
            </a:xfrm>
            <a:custGeom>
              <a:avLst/>
              <a:gdLst>
                <a:gd name="T0" fmla="*/ 21 w 18"/>
                <a:gd name="T1" fmla="*/ 18 h 15"/>
                <a:gd name="T2" fmla="*/ 16 w 18"/>
                <a:gd name="T3" fmla="*/ 7 h 15"/>
                <a:gd name="T4" fmla="*/ 14 w 18"/>
                <a:gd name="T5" fmla="*/ 1 h 15"/>
                <a:gd name="T6" fmla="*/ 8 w 18"/>
                <a:gd name="T7" fmla="*/ 4 h 15"/>
                <a:gd name="T8" fmla="*/ 7 w 18"/>
                <a:gd name="T9" fmla="*/ 0 h 15"/>
                <a:gd name="T10" fmla="*/ 0 w 18"/>
                <a:gd name="T11" fmla="*/ 0 h 15"/>
                <a:gd name="T12" fmla="*/ 2 w 18"/>
                <a:gd name="T13" fmla="*/ 4 h 15"/>
                <a:gd name="T14" fmla="*/ 8 w 18"/>
                <a:gd name="T15" fmla="*/ 10 h 15"/>
                <a:gd name="T16" fmla="*/ 12 w 18"/>
                <a:gd name="T17" fmla="*/ 10 h 15"/>
                <a:gd name="T18" fmla="*/ 12 w 18"/>
                <a:gd name="T19" fmla="*/ 16 h 15"/>
                <a:gd name="T20" fmla="*/ 21 w 18"/>
                <a:gd name="T21" fmla="*/ 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5" name="Freeform 2619"/>
            <p:cNvSpPr>
              <a:spLocks noChangeAspect="1"/>
            </p:cNvSpPr>
            <p:nvPr/>
          </p:nvSpPr>
          <p:spPr bwMode="auto">
            <a:xfrm>
              <a:off x="21610267" y="7900077"/>
              <a:ext cx="324654" cy="303927"/>
            </a:xfrm>
            <a:custGeom>
              <a:avLst/>
              <a:gdLst>
                <a:gd name="T0" fmla="*/ 48 w 41"/>
                <a:gd name="T1" fmla="*/ 47 h 41"/>
                <a:gd name="T2" fmla="*/ 48 w 41"/>
                <a:gd name="T3" fmla="*/ 39 h 41"/>
                <a:gd name="T4" fmla="*/ 44 w 41"/>
                <a:gd name="T5" fmla="*/ 36 h 41"/>
                <a:gd name="T6" fmla="*/ 39 w 41"/>
                <a:gd name="T7" fmla="*/ 31 h 41"/>
                <a:gd name="T8" fmla="*/ 32 w 41"/>
                <a:gd name="T9" fmla="*/ 26 h 41"/>
                <a:gd name="T10" fmla="*/ 36 w 41"/>
                <a:gd name="T11" fmla="*/ 24 h 41"/>
                <a:gd name="T12" fmla="*/ 36 w 41"/>
                <a:gd name="T13" fmla="*/ 20 h 41"/>
                <a:gd name="T14" fmla="*/ 29 w 41"/>
                <a:gd name="T15" fmla="*/ 17 h 41"/>
                <a:gd name="T16" fmla="*/ 30 w 41"/>
                <a:gd name="T17" fmla="*/ 11 h 41"/>
                <a:gd name="T18" fmla="*/ 29 w 41"/>
                <a:gd name="T19" fmla="*/ 6 h 41"/>
                <a:gd name="T20" fmla="*/ 23 w 41"/>
                <a:gd name="T21" fmla="*/ 5 h 41"/>
                <a:gd name="T22" fmla="*/ 22 w 41"/>
                <a:gd name="T23" fmla="*/ 0 h 41"/>
                <a:gd name="T24" fmla="*/ 17 w 41"/>
                <a:gd name="T25" fmla="*/ 0 h 41"/>
                <a:gd name="T26" fmla="*/ 11 w 41"/>
                <a:gd name="T27" fmla="*/ 0 h 41"/>
                <a:gd name="T28" fmla="*/ 6 w 41"/>
                <a:gd name="T29" fmla="*/ 0 h 41"/>
                <a:gd name="T30" fmla="*/ 0 w 41"/>
                <a:gd name="T31" fmla="*/ 2 h 41"/>
                <a:gd name="T32" fmla="*/ 2 w 41"/>
                <a:gd name="T33" fmla="*/ 11 h 41"/>
                <a:gd name="T34" fmla="*/ 2 w 41"/>
                <a:gd name="T35" fmla="*/ 19 h 41"/>
                <a:gd name="T36" fmla="*/ 6 w 41"/>
                <a:gd name="T37" fmla="*/ 24 h 41"/>
                <a:gd name="T38" fmla="*/ 16 w 41"/>
                <a:gd name="T39" fmla="*/ 25 h 41"/>
                <a:gd name="T40" fmla="*/ 22 w 41"/>
                <a:gd name="T41" fmla="*/ 31 h 41"/>
                <a:gd name="T42" fmla="*/ 29 w 41"/>
                <a:gd name="T43" fmla="*/ 31 h 41"/>
                <a:gd name="T44" fmla="*/ 30 w 41"/>
                <a:gd name="T45" fmla="*/ 35 h 41"/>
                <a:gd name="T46" fmla="*/ 36 w 41"/>
                <a:gd name="T47" fmla="*/ 32 h 41"/>
                <a:gd name="T48" fmla="*/ 38 w 41"/>
                <a:gd name="T49" fmla="*/ 38 h 41"/>
                <a:gd name="T50" fmla="*/ 43 w 41"/>
                <a:gd name="T51" fmla="*/ 49 h 41"/>
                <a:gd name="T52" fmla="*/ 45 w 41"/>
                <a:gd name="T53" fmla="*/ 48 h 41"/>
                <a:gd name="T54" fmla="*/ 48 w 41"/>
                <a:gd name="T55" fmla="*/ 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6" name="Freeform 2620"/>
            <p:cNvSpPr>
              <a:spLocks noChangeAspect="1"/>
            </p:cNvSpPr>
            <p:nvPr/>
          </p:nvSpPr>
          <p:spPr bwMode="auto">
            <a:xfrm>
              <a:off x="21760107" y="7820097"/>
              <a:ext cx="532762" cy="423895"/>
            </a:xfrm>
            <a:custGeom>
              <a:avLst/>
              <a:gdLst>
                <a:gd name="T0" fmla="*/ 59 w 67"/>
                <a:gd name="T1" fmla="*/ 68 h 58"/>
                <a:gd name="T2" fmla="*/ 56 w 67"/>
                <a:gd name="T3" fmla="*/ 68 h 58"/>
                <a:gd name="T4" fmla="*/ 48 w 67"/>
                <a:gd name="T5" fmla="*/ 63 h 58"/>
                <a:gd name="T6" fmla="*/ 53 w 67"/>
                <a:gd name="T7" fmla="*/ 59 h 58"/>
                <a:gd name="T8" fmla="*/ 48 w 67"/>
                <a:gd name="T9" fmla="*/ 52 h 58"/>
                <a:gd name="T10" fmla="*/ 51 w 67"/>
                <a:gd name="T11" fmla="*/ 49 h 58"/>
                <a:gd name="T12" fmla="*/ 47 w 67"/>
                <a:gd name="T13" fmla="*/ 43 h 58"/>
                <a:gd name="T14" fmla="*/ 32 w 67"/>
                <a:gd name="T15" fmla="*/ 55 h 58"/>
                <a:gd name="T16" fmla="*/ 32 w 67"/>
                <a:gd name="T17" fmla="*/ 61 h 58"/>
                <a:gd name="T18" fmla="*/ 26 w 67"/>
                <a:gd name="T19" fmla="*/ 59 h 58"/>
                <a:gd name="T20" fmla="*/ 26 w 67"/>
                <a:gd name="T21" fmla="*/ 52 h 58"/>
                <a:gd name="T22" fmla="*/ 23 w 67"/>
                <a:gd name="T23" fmla="*/ 49 h 58"/>
                <a:gd name="T24" fmla="*/ 18 w 67"/>
                <a:gd name="T25" fmla="*/ 44 h 58"/>
                <a:gd name="T26" fmla="*/ 11 w 67"/>
                <a:gd name="T27" fmla="*/ 39 h 58"/>
                <a:gd name="T28" fmla="*/ 14 w 67"/>
                <a:gd name="T29" fmla="*/ 37 h 58"/>
                <a:gd name="T30" fmla="*/ 14 w 67"/>
                <a:gd name="T31" fmla="*/ 33 h 58"/>
                <a:gd name="T32" fmla="*/ 7 w 67"/>
                <a:gd name="T33" fmla="*/ 30 h 58"/>
                <a:gd name="T34" fmla="*/ 8 w 67"/>
                <a:gd name="T35" fmla="*/ 24 h 58"/>
                <a:gd name="T36" fmla="*/ 7 w 67"/>
                <a:gd name="T37" fmla="*/ 19 h 58"/>
                <a:gd name="T38" fmla="*/ 1 w 67"/>
                <a:gd name="T39" fmla="*/ 18 h 58"/>
                <a:gd name="T40" fmla="*/ 0 w 67"/>
                <a:gd name="T41" fmla="*/ 13 h 58"/>
                <a:gd name="T42" fmla="*/ 4 w 67"/>
                <a:gd name="T43" fmla="*/ 8 h 58"/>
                <a:gd name="T44" fmla="*/ 10 w 67"/>
                <a:gd name="T45" fmla="*/ 12 h 58"/>
                <a:gd name="T46" fmla="*/ 16 w 67"/>
                <a:gd name="T47" fmla="*/ 14 h 58"/>
                <a:gd name="T48" fmla="*/ 24 w 67"/>
                <a:gd name="T49" fmla="*/ 17 h 58"/>
                <a:gd name="T50" fmla="*/ 24 w 67"/>
                <a:gd name="T51" fmla="*/ 12 h 58"/>
                <a:gd name="T52" fmla="*/ 19 w 67"/>
                <a:gd name="T53" fmla="*/ 10 h 58"/>
                <a:gd name="T54" fmla="*/ 16 w 67"/>
                <a:gd name="T55" fmla="*/ 4 h 58"/>
                <a:gd name="T56" fmla="*/ 20 w 67"/>
                <a:gd name="T57" fmla="*/ 0 h 58"/>
                <a:gd name="T58" fmla="*/ 29 w 67"/>
                <a:gd name="T59" fmla="*/ 5 h 58"/>
                <a:gd name="T60" fmla="*/ 32 w 67"/>
                <a:gd name="T61" fmla="*/ 12 h 58"/>
                <a:gd name="T62" fmla="*/ 42 w 67"/>
                <a:gd name="T63" fmla="*/ 14 h 58"/>
                <a:gd name="T64" fmla="*/ 43 w 67"/>
                <a:gd name="T65" fmla="*/ 8 h 58"/>
                <a:gd name="T66" fmla="*/ 48 w 67"/>
                <a:gd name="T67" fmla="*/ 7 h 58"/>
                <a:gd name="T68" fmla="*/ 50 w 67"/>
                <a:gd name="T69" fmla="*/ 2 h 58"/>
                <a:gd name="T70" fmla="*/ 59 w 67"/>
                <a:gd name="T71" fmla="*/ 12 h 58"/>
                <a:gd name="T72" fmla="*/ 62 w 67"/>
                <a:gd name="T73" fmla="*/ 21 h 58"/>
                <a:gd name="T74" fmla="*/ 69 w 67"/>
                <a:gd name="T75" fmla="*/ 26 h 58"/>
                <a:gd name="T76" fmla="*/ 75 w 67"/>
                <a:gd name="T77" fmla="*/ 26 h 58"/>
                <a:gd name="T78" fmla="*/ 80 w 67"/>
                <a:gd name="T79" fmla="*/ 29 h 58"/>
                <a:gd name="T80" fmla="*/ 79 w 67"/>
                <a:gd name="T81" fmla="*/ 30 h 58"/>
                <a:gd name="T82" fmla="*/ 70 w 67"/>
                <a:gd name="T83" fmla="*/ 30 h 58"/>
                <a:gd name="T84" fmla="*/ 66 w 67"/>
                <a:gd name="T85" fmla="*/ 38 h 58"/>
                <a:gd name="T86" fmla="*/ 66 w 67"/>
                <a:gd name="T87" fmla="*/ 46 h 58"/>
                <a:gd name="T88" fmla="*/ 68 w 67"/>
                <a:gd name="T89" fmla="*/ 51 h 58"/>
                <a:gd name="T90" fmla="*/ 66 w 67"/>
                <a:gd name="T91" fmla="*/ 56 h 58"/>
                <a:gd name="T92" fmla="*/ 60 w 67"/>
                <a:gd name="T93" fmla="*/ 55 h 58"/>
                <a:gd name="T94" fmla="*/ 59 w 67"/>
                <a:gd name="T95" fmla="*/ 59 h 58"/>
                <a:gd name="T96" fmla="*/ 59 w 67"/>
                <a:gd name="T97" fmla="*/ 68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7" name="Freeform 2621"/>
            <p:cNvSpPr>
              <a:spLocks noChangeAspect="1"/>
            </p:cNvSpPr>
            <p:nvPr/>
          </p:nvSpPr>
          <p:spPr bwMode="auto">
            <a:xfrm>
              <a:off x="22484333" y="7724120"/>
              <a:ext cx="1440120" cy="895784"/>
            </a:xfrm>
            <a:custGeom>
              <a:avLst/>
              <a:gdLst>
                <a:gd name="T0" fmla="*/ 210 w 179"/>
                <a:gd name="T1" fmla="*/ 107 h 122"/>
                <a:gd name="T2" fmla="*/ 198 w 179"/>
                <a:gd name="T3" fmla="*/ 107 h 122"/>
                <a:gd name="T4" fmla="*/ 190 w 179"/>
                <a:gd name="T5" fmla="*/ 108 h 122"/>
                <a:gd name="T6" fmla="*/ 184 w 179"/>
                <a:gd name="T7" fmla="*/ 124 h 122"/>
                <a:gd name="T8" fmla="*/ 167 w 179"/>
                <a:gd name="T9" fmla="*/ 136 h 122"/>
                <a:gd name="T10" fmla="*/ 161 w 179"/>
                <a:gd name="T11" fmla="*/ 147 h 122"/>
                <a:gd name="T12" fmla="*/ 153 w 179"/>
                <a:gd name="T13" fmla="*/ 146 h 122"/>
                <a:gd name="T14" fmla="*/ 141 w 179"/>
                <a:gd name="T15" fmla="*/ 142 h 122"/>
                <a:gd name="T16" fmla="*/ 137 w 179"/>
                <a:gd name="T17" fmla="*/ 128 h 122"/>
                <a:gd name="T18" fmla="*/ 120 w 179"/>
                <a:gd name="T19" fmla="*/ 118 h 122"/>
                <a:gd name="T20" fmla="*/ 106 w 179"/>
                <a:gd name="T21" fmla="*/ 111 h 122"/>
                <a:gd name="T22" fmla="*/ 98 w 179"/>
                <a:gd name="T23" fmla="*/ 102 h 122"/>
                <a:gd name="T24" fmla="*/ 76 w 179"/>
                <a:gd name="T25" fmla="*/ 95 h 122"/>
                <a:gd name="T26" fmla="*/ 65 w 179"/>
                <a:gd name="T27" fmla="*/ 89 h 122"/>
                <a:gd name="T28" fmla="*/ 44 w 179"/>
                <a:gd name="T29" fmla="*/ 96 h 122"/>
                <a:gd name="T30" fmla="*/ 29 w 179"/>
                <a:gd name="T31" fmla="*/ 107 h 122"/>
                <a:gd name="T32" fmla="*/ 24 w 179"/>
                <a:gd name="T33" fmla="*/ 86 h 122"/>
                <a:gd name="T34" fmla="*/ 19 w 179"/>
                <a:gd name="T35" fmla="*/ 66 h 122"/>
                <a:gd name="T36" fmla="*/ 13 w 179"/>
                <a:gd name="T37" fmla="*/ 71 h 122"/>
                <a:gd name="T38" fmla="*/ 13 w 179"/>
                <a:gd name="T39" fmla="*/ 60 h 122"/>
                <a:gd name="T40" fmla="*/ 20 w 179"/>
                <a:gd name="T41" fmla="*/ 63 h 122"/>
                <a:gd name="T42" fmla="*/ 17 w 179"/>
                <a:gd name="T43" fmla="*/ 55 h 122"/>
                <a:gd name="T44" fmla="*/ 6 w 179"/>
                <a:gd name="T45" fmla="*/ 55 h 122"/>
                <a:gd name="T46" fmla="*/ 5 w 179"/>
                <a:gd name="T47" fmla="*/ 39 h 122"/>
                <a:gd name="T48" fmla="*/ 10 w 179"/>
                <a:gd name="T49" fmla="*/ 40 h 122"/>
                <a:gd name="T50" fmla="*/ 20 w 179"/>
                <a:gd name="T51" fmla="*/ 37 h 122"/>
                <a:gd name="T52" fmla="*/ 29 w 179"/>
                <a:gd name="T53" fmla="*/ 41 h 122"/>
                <a:gd name="T54" fmla="*/ 32 w 179"/>
                <a:gd name="T55" fmla="*/ 37 h 122"/>
                <a:gd name="T56" fmla="*/ 34 w 179"/>
                <a:gd name="T57" fmla="*/ 30 h 122"/>
                <a:gd name="T58" fmla="*/ 19 w 179"/>
                <a:gd name="T59" fmla="*/ 11 h 122"/>
                <a:gd name="T60" fmla="*/ 5 w 179"/>
                <a:gd name="T61" fmla="*/ 18 h 122"/>
                <a:gd name="T62" fmla="*/ 4 w 179"/>
                <a:gd name="T63" fmla="*/ 31 h 122"/>
                <a:gd name="T64" fmla="*/ 0 w 179"/>
                <a:gd name="T65" fmla="*/ 19 h 122"/>
                <a:gd name="T66" fmla="*/ 11 w 179"/>
                <a:gd name="T67" fmla="*/ 7 h 122"/>
                <a:gd name="T68" fmla="*/ 30 w 179"/>
                <a:gd name="T69" fmla="*/ 11 h 122"/>
                <a:gd name="T70" fmla="*/ 41 w 179"/>
                <a:gd name="T71" fmla="*/ 29 h 122"/>
                <a:gd name="T72" fmla="*/ 50 w 179"/>
                <a:gd name="T73" fmla="*/ 28 h 122"/>
                <a:gd name="T74" fmla="*/ 66 w 179"/>
                <a:gd name="T75" fmla="*/ 31 h 122"/>
                <a:gd name="T76" fmla="*/ 66 w 179"/>
                <a:gd name="T77" fmla="*/ 20 h 122"/>
                <a:gd name="T78" fmla="*/ 73 w 179"/>
                <a:gd name="T79" fmla="*/ 11 h 122"/>
                <a:gd name="T80" fmla="*/ 84 w 179"/>
                <a:gd name="T81" fmla="*/ 10 h 122"/>
                <a:gd name="T82" fmla="*/ 89 w 179"/>
                <a:gd name="T83" fmla="*/ 1 h 122"/>
                <a:gd name="T84" fmla="*/ 96 w 179"/>
                <a:gd name="T85" fmla="*/ 10 h 122"/>
                <a:gd name="T86" fmla="*/ 106 w 179"/>
                <a:gd name="T87" fmla="*/ 19 h 122"/>
                <a:gd name="T88" fmla="*/ 111 w 179"/>
                <a:gd name="T89" fmla="*/ 30 h 122"/>
                <a:gd name="T90" fmla="*/ 130 w 179"/>
                <a:gd name="T91" fmla="*/ 30 h 122"/>
                <a:gd name="T92" fmla="*/ 142 w 179"/>
                <a:gd name="T93" fmla="*/ 35 h 122"/>
                <a:gd name="T94" fmla="*/ 147 w 179"/>
                <a:gd name="T95" fmla="*/ 46 h 122"/>
                <a:gd name="T96" fmla="*/ 150 w 179"/>
                <a:gd name="T97" fmla="*/ 53 h 122"/>
                <a:gd name="T98" fmla="*/ 166 w 179"/>
                <a:gd name="T99" fmla="*/ 69 h 122"/>
                <a:gd name="T100" fmla="*/ 198 w 179"/>
                <a:gd name="T101" fmla="*/ 90 h 122"/>
                <a:gd name="T102" fmla="*/ 213 w 179"/>
                <a:gd name="T103" fmla="*/ 96 h 122"/>
                <a:gd name="T104" fmla="*/ 214 w 179"/>
                <a:gd name="T105" fmla="*/ 104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8" name="Freeform 2622"/>
            <p:cNvSpPr>
              <a:spLocks noChangeAspect="1"/>
            </p:cNvSpPr>
            <p:nvPr/>
          </p:nvSpPr>
          <p:spPr bwMode="auto">
            <a:xfrm>
              <a:off x="22792333" y="7356208"/>
              <a:ext cx="1739803" cy="1031749"/>
            </a:xfrm>
            <a:custGeom>
              <a:avLst/>
              <a:gdLst>
                <a:gd name="T0" fmla="*/ 176 w 216"/>
                <a:gd name="T1" fmla="*/ 166 h 140"/>
                <a:gd name="T2" fmla="*/ 185 w 216"/>
                <a:gd name="T3" fmla="*/ 166 h 140"/>
                <a:gd name="T4" fmla="*/ 194 w 216"/>
                <a:gd name="T5" fmla="*/ 150 h 140"/>
                <a:gd name="T6" fmla="*/ 188 w 216"/>
                <a:gd name="T7" fmla="*/ 140 h 140"/>
                <a:gd name="T8" fmla="*/ 181 w 216"/>
                <a:gd name="T9" fmla="*/ 133 h 140"/>
                <a:gd name="T10" fmla="*/ 181 w 216"/>
                <a:gd name="T11" fmla="*/ 125 h 140"/>
                <a:gd name="T12" fmla="*/ 195 w 216"/>
                <a:gd name="T13" fmla="*/ 118 h 140"/>
                <a:gd name="T14" fmla="*/ 193 w 216"/>
                <a:gd name="T15" fmla="*/ 113 h 140"/>
                <a:gd name="T16" fmla="*/ 205 w 216"/>
                <a:gd name="T17" fmla="*/ 103 h 140"/>
                <a:gd name="T18" fmla="*/ 217 w 216"/>
                <a:gd name="T19" fmla="*/ 98 h 140"/>
                <a:gd name="T20" fmla="*/ 223 w 216"/>
                <a:gd name="T21" fmla="*/ 108 h 140"/>
                <a:gd name="T22" fmla="*/ 229 w 216"/>
                <a:gd name="T23" fmla="*/ 113 h 140"/>
                <a:gd name="T24" fmla="*/ 236 w 216"/>
                <a:gd name="T25" fmla="*/ 113 h 140"/>
                <a:gd name="T26" fmla="*/ 248 w 216"/>
                <a:gd name="T27" fmla="*/ 106 h 140"/>
                <a:gd name="T28" fmla="*/ 259 w 216"/>
                <a:gd name="T29" fmla="*/ 97 h 140"/>
                <a:gd name="T30" fmla="*/ 242 w 216"/>
                <a:gd name="T31" fmla="*/ 94 h 140"/>
                <a:gd name="T32" fmla="*/ 232 w 216"/>
                <a:gd name="T33" fmla="*/ 95 h 140"/>
                <a:gd name="T34" fmla="*/ 223 w 216"/>
                <a:gd name="T35" fmla="*/ 88 h 140"/>
                <a:gd name="T36" fmla="*/ 215 w 216"/>
                <a:gd name="T37" fmla="*/ 83 h 140"/>
                <a:gd name="T38" fmla="*/ 221 w 216"/>
                <a:gd name="T39" fmla="*/ 68 h 140"/>
                <a:gd name="T40" fmla="*/ 211 w 216"/>
                <a:gd name="T41" fmla="*/ 74 h 140"/>
                <a:gd name="T42" fmla="*/ 191 w 216"/>
                <a:gd name="T43" fmla="*/ 98 h 140"/>
                <a:gd name="T44" fmla="*/ 183 w 216"/>
                <a:gd name="T45" fmla="*/ 90 h 140"/>
                <a:gd name="T46" fmla="*/ 163 w 216"/>
                <a:gd name="T47" fmla="*/ 92 h 140"/>
                <a:gd name="T48" fmla="*/ 155 w 216"/>
                <a:gd name="T49" fmla="*/ 83 h 140"/>
                <a:gd name="T50" fmla="*/ 147 w 216"/>
                <a:gd name="T51" fmla="*/ 72 h 140"/>
                <a:gd name="T52" fmla="*/ 148 w 216"/>
                <a:gd name="T53" fmla="*/ 60 h 140"/>
                <a:gd name="T54" fmla="*/ 136 w 216"/>
                <a:gd name="T55" fmla="*/ 48 h 140"/>
                <a:gd name="T56" fmla="*/ 124 w 216"/>
                <a:gd name="T57" fmla="*/ 46 h 140"/>
                <a:gd name="T58" fmla="*/ 84 w 216"/>
                <a:gd name="T59" fmla="*/ 47 h 140"/>
                <a:gd name="T60" fmla="*/ 36 w 216"/>
                <a:gd name="T61" fmla="*/ 0 h 140"/>
                <a:gd name="T62" fmla="*/ 0 w 216"/>
                <a:gd name="T63" fmla="*/ 11 h 140"/>
                <a:gd name="T64" fmla="*/ 10 w 216"/>
                <a:gd name="T65" fmla="*/ 89 h 140"/>
                <a:gd name="T66" fmla="*/ 23 w 216"/>
                <a:gd name="T67" fmla="*/ 90 h 140"/>
                <a:gd name="T68" fmla="*/ 22 w 216"/>
                <a:gd name="T69" fmla="*/ 72 h 140"/>
                <a:gd name="T70" fmla="*/ 31 w 216"/>
                <a:gd name="T71" fmla="*/ 65 h 140"/>
                <a:gd name="T72" fmla="*/ 36 w 216"/>
                <a:gd name="T73" fmla="*/ 62 h 140"/>
                <a:gd name="T74" fmla="*/ 45 w 216"/>
                <a:gd name="T75" fmla="*/ 65 h 140"/>
                <a:gd name="T76" fmla="*/ 63 w 216"/>
                <a:gd name="T77" fmla="*/ 74 h 140"/>
                <a:gd name="T78" fmla="*/ 69 w 216"/>
                <a:gd name="T79" fmla="*/ 85 h 140"/>
                <a:gd name="T80" fmla="*/ 70 w 216"/>
                <a:gd name="T81" fmla="*/ 91 h 140"/>
                <a:gd name="T82" fmla="*/ 88 w 216"/>
                <a:gd name="T83" fmla="*/ 86 h 140"/>
                <a:gd name="T84" fmla="*/ 98 w 216"/>
                <a:gd name="T85" fmla="*/ 97 h 140"/>
                <a:gd name="T86" fmla="*/ 105 w 216"/>
                <a:gd name="T87" fmla="*/ 106 h 140"/>
                <a:gd name="T88" fmla="*/ 108 w 216"/>
                <a:gd name="T89" fmla="*/ 118 h 140"/>
                <a:gd name="T90" fmla="*/ 134 w 216"/>
                <a:gd name="T91" fmla="*/ 137 h 140"/>
                <a:gd name="T92" fmla="*/ 158 w 216"/>
                <a:gd name="T93" fmla="*/ 150 h 140"/>
                <a:gd name="T94" fmla="*/ 169 w 216"/>
                <a:gd name="T95" fmla="*/ 157 h 140"/>
                <a:gd name="T96" fmla="*/ 170 w 216"/>
                <a:gd name="T97" fmla="*/ 16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9" name="Freeform 2623"/>
            <p:cNvSpPr>
              <a:spLocks noChangeAspect="1"/>
            </p:cNvSpPr>
            <p:nvPr/>
          </p:nvSpPr>
          <p:spPr bwMode="auto">
            <a:xfrm>
              <a:off x="23341744" y="8235996"/>
              <a:ext cx="1398500" cy="1031749"/>
            </a:xfrm>
            <a:custGeom>
              <a:avLst/>
              <a:gdLst>
                <a:gd name="T0" fmla="*/ 23 w 173"/>
                <a:gd name="T1" fmla="*/ 164 h 141"/>
                <a:gd name="T2" fmla="*/ 59 w 173"/>
                <a:gd name="T3" fmla="*/ 167 h 141"/>
                <a:gd name="T4" fmla="*/ 66 w 173"/>
                <a:gd name="T5" fmla="*/ 167 h 141"/>
                <a:gd name="T6" fmla="*/ 93 w 173"/>
                <a:gd name="T7" fmla="*/ 162 h 141"/>
                <a:gd name="T8" fmla="*/ 91 w 173"/>
                <a:gd name="T9" fmla="*/ 150 h 141"/>
                <a:gd name="T10" fmla="*/ 105 w 173"/>
                <a:gd name="T11" fmla="*/ 137 h 141"/>
                <a:gd name="T12" fmla="*/ 111 w 173"/>
                <a:gd name="T13" fmla="*/ 137 h 141"/>
                <a:gd name="T14" fmla="*/ 115 w 173"/>
                <a:gd name="T15" fmla="*/ 133 h 141"/>
                <a:gd name="T16" fmla="*/ 125 w 173"/>
                <a:gd name="T17" fmla="*/ 128 h 141"/>
                <a:gd name="T18" fmla="*/ 135 w 173"/>
                <a:gd name="T19" fmla="*/ 126 h 141"/>
                <a:gd name="T20" fmla="*/ 133 w 173"/>
                <a:gd name="T21" fmla="*/ 115 h 141"/>
                <a:gd name="T22" fmla="*/ 145 w 173"/>
                <a:gd name="T23" fmla="*/ 104 h 141"/>
                <a:gd name="T24" fmla="*/ 141 w 173"/>
                <a:gd name="T25" fmla="*/ 89 h 141"/>
                <a:gd name="T26" fmla="*/ 149 w 173"/>
                <a:gd name="T27" fmla="*/ 89 h 141"/>
                <a:gd name="T28" fmla="*/ 160 w 173"/>
                <a:gd name="T29" fmla="*/ 79 h 141"/>
                <a:gd name="T30" fmla="*/ 165 w 173"/>
                <a:gd name="T31" fmla="*/ 68 h 141"/>
                <a:gd name="T32" fmla="*/ 156 w 173"/>
                <a:gd name="T33" fmla="*/ 50 h 141"/>
                <a:gd name="T34" fmla="*/ 166 w 173"/>
                <a:gd name="T35" fmla="*/ 43 h 141"/>
                <a:gd name="T36" fmla="*/ 194 w 173"/>
                <a:gd name="T37" fmla="*/ 31 h 141"/>
                <a:gd name="T38" fmla="*/ 207 w 173"/>
                <a:gd name="T39" fmla="*/ 29 h 141"/>
                <a:gd name="T40" fmla="*/ 208 w 173"/>
                <a:gd name="T41" fmla="*/ 22 h 141"/>
                <a:gd name="T42" fmla="*/ 194 w 173"/>
                <a:gd name="T43" fmla="*/ 26 h 141"/>
                <a:gd name="T44" fmla="*/ 180 w 173"/>
                <a:gd name="T45" fmla="*/ 26 h 141"/>
                <a:gd name="T46" fmla="*/ 168 w 173"/>
                <a:gd name="T47" fmla="*/ 30 h 141"/>
                <a:gd name="T48" fmla="*/ 161 w 173"/>
                <a:gd name="T49" fmla="*/ 31 h 141"/>
                <a:gd name="T50" fmla="*/ 159 w 173"/>
                <a:gd name="T51" fmla="*/ 12 h 141"/>
                <a:gd name="T52" fmla="*/ 153 w 173"/>
                <a:gd name="T53" fmla="*/ 5 h 141"/>
                <a:gd name="T54" fmla="*/ 135 w 173"/>
                <a:gd name="T55" fmla="*/ 12 h 141"/>
                <a:gd name="T56" fmla="*/ 131 w 173"/>
                <a:gd name="T57" fmla="*/ 17 h 141"/>
                <a:gd name="T58" fmla="*/ 127 w 173"/>
                <a:gd name="T59" fmla="*/ 28 h 141"/>
                <a:gd name="T60" fmla="*/ 113 w 173"/>
                <a:gd name="T61" fmla="*/ 30 h 141"/>
                <a:gd name="T62" fmla="*/ 102 w 173"/>
                <a:gd name="T63" fmla="*/ 22 h 141"/>
                <a:gd name="T64" fmla="*/ 93 w 173"/>
                <a:gd name="T65" fmla="*/ 22 h 141"/>
                <a:gd name="T66" fmla="*/ 82 w 173"/>
                <a:gd name="T67" fmla="*/ 23 h 141"/>
                <a:gd name="T68" fmla="*/ 70 w 173"/>
                <a:gd name="T69" fmla="*/ 23 h 141"/>
                <a:gd name="T70" fmla="*/ 61 w 173"/>
                <a:gd name="T71" fmla="*/ 24 h 141"/>
                <a:gd name="T72" fmla="*/ 55 w 173"/>
                <a:gd name="T73" fmla="*/ 40 h 141"/>
                <a:gd name="T74" fmla="*/ 38 w 173"/>
                <a:gd name="T75" fmla="*/ 52 h 141"/>
                <a:gd name="T76" fmla="*/ 32 w 173"/>
                <a:gd name="T77" fmla="*/ 62 h 141"/>
                <a:gd name="T78" fmla="*/ 24 w 173"/>
                <a:gd name="T79" fmla="*/ 61 h 141"/>
                <a:gd name="T80" fmla="*/ 12 w 173"/>
                <a:gd name="T81" fmla="*/ 58 h 141"/>
                <a:gd name="T82" fmla="*/ 4 w 173"/>
                <a:gd name="T83" fmla="*/ 74 h 141"/>
                <a:gd name="T84" fmla="*/ 2 w 173"/>
                <a:gd name="T85" fmla="*/ 78 h 141"/>
                <a:gd name="T86" fmla="*/ 5 w 173"/>
                <a:gd name="T87" fmla="*/ 96 h 141"/>
                <a:gd name="T88" fmla="*/ 5 w 173"/>
                <a:gd name="T89" fmla="*/ 108 h 141"/>
                <a:gd name="T90" fmla="*/ 11 w 173"/>
                <a:gd name="T91" fmla="*/ 133 h 141"/>
                <a:gd name="T92" fmla="*/ 23 w 173"/>
                <a:gd name="T93" fmla="*/ 143 h 141"/>
                <a:gd name="T94" fmla="*/ 12 w 173"/>
                <a:gd name="T95" fmla="*/ 162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0" name="Freeform 2624"/>
            <p:cNvSpPr>
              <a:spLocks noChangeAspect="1"/>
            </p:cNvSpPr>
            <p:nvPr/>
          </p:nvSpPr>
          <p:spPr bwMode="auto">
            <a:xfrm>
              <a:off x="23424988" y="8411954"/>
              <a:ext cx="1623262" cy="1519634"/>
            </a:xfrm>
            <a:custGeom>
              <a:avLst/>
              <a:gdLst>
                <a:gd name="T0" fmla="*/ 237 w 201"/>
                <a:gd name="T1" fmla="*/ 40 h 207"/>
                <a:gd name="T2" fmla="*/ 224 w 201"/>
                <a:gd name="T3" fmla="*/ 50 h 207"/>
                <a:gd name="T4" fmla="*/ 200 w 201"/>
                <a:gd name="T5" fmla="*/ 46 h 207"/>
                <a:gd name="T6" fmla="*/ 195 w 201"/>
                <a:gd name="T7" fmla="*/ 59 h 207"/>
                <a:gd name="T8" fmla="*/ 202 w 201"/>
                <a:gd name="T9" fmla="*/ 80 h 207"/>
                <a:gd name="T10" fmla="*/ 212 w 201"/>
                <a:gd name="T11" fmla="*/ 83 h 207"/>
                <a:gd name="T12" fmla="*/ 208 w 201"/>
                <a:gd name="T13" fmla="*/ 95 h 207"/>
                <a:gd name="T14" fmla="*/ 206 w 201"/>
                <a:gd name="T15" fmla="*/ 105 h 207"/>
                <a:gd name="T16" fmla="*/ 206 w 201"/>
                <a:gd name="T17" fmla="*/ 114 h 207"/>
                <a:gd name="T18" fmla="*/ 197 w 201"/>
                <a:gd name="T19" fmla="*/ 125 h 207"/>
                <a:gd name="T20" fmla="*/ 188 w 201"/>
                <a:gd name="T21" fmla="*/ 134 h 207"/>
                <a:gd name="T22" fmla="*/ 178 w 201"/>
                <a:gd name="T23" fmla="*/ 155 h 207"/>
                <a:gd name="T24" fmla="*/ 169 w 201"/>
                <a:gd name="T25" fmla="*/ 163 h 207"/>
                <a:gd name="T26" fmla="*/ 161 w 201"/>
                <a:gd name="T27" fmla="*/ 171 h 207"/>
                <a:gd name="T28" fmla="*/ 149 w 201"/>
                <a:gd name="T29" fmla="*/ 171 h 207"/>
                <a:gd name="T30" fmla="*/ 132 w 201"/>
                <a:gd name="T31" fmla="*/ 189 h 207"/>
                <a:gd name="T32" fmla="*/ 141 w 201"/>
                <a:gd name="T33" fmla="*/ 195 h 207"/>
                <a:gd name="T34" fmla="*/ 144 w 201"/>
                <a:gd name="T35" fmla="*/ 206 h 207"/>
                <a:gd name="T36" fmla="*/ 155 w 201"/>
                <a:gd name="T37" fmla="*/ 214 h 207"/>
                <a:gd name="T38" fmla="*/ 163 w 201"/>
                <a:gd name="T39" fmla="*/ 232 h 207"/>
                <a:gd name="T40" fmla="*/ 161 w 201"/>
                <a:gd name="T41" fmla="*/ 238 h 207"/>
                <a:gd name="T42" fmla="*/ 157 w 201"/>
                <a:gd name="T43" fmla="*/ 236 h 207"/>
                <a:gd name="T44" fmla="*/ 140 w 201"/>
                <a:gd name="T45" fmla="*/ 240 h 207"/>
                <a:gd name="T46" fmla="*/ 126 w 201"/>
                <a:gd name="T47" fmla="*/ 242 h 207"/>
                <a:gd name="T48" fmla="*/ 117 w 201"/>
                <a:gd name="T49" fmla="*/ 248 h 207"/>
                <a:gd name="T50" fmla="*/ 102 w 201"/>
                <a:gd name="T51" fmla="*/ 230 h 207"/>
                <a:gd name="T52" fmla="*/ 92 w 201"/>
                <a:gd name="T53" fmla="*/ 219 h 207"/>
                <a:gd name="T54" fmla="*/ 67 w 201"/>
                <a:gd name="T55" fmla="*/ 218 h 207"/>
                <a:gd name="T56" fmla="*/ 47 w 201"/>
                <a:gd name="T57" fmla="*/ 220 h 207"/>
                <a:gd name="T58" fmla="*/ 31 w 201"/>
                <a:gd name="T59" fmla="*/ 220 h 207"/>
                <a:gd name="T60" fmla="*/ 19 w 201"/>
                <a:gd name="T61" fmla="*/ 219 h 207"/>
                <a:gd name="T62" fmla="*/ 20 w 201"/>
                <a:gd name="T63" fmla="*/ 201 h 207"/>
                <a:gd name="T64" fmla="*/ 37 w 201"/>
                <a:gd name="T65" fmla="*/ 195 h 207"/>
                <a:gd name="T66" fmla="*/ 39 w 201"/>
                <a:gd name="T67" fmla="*/ 185 h 207"/>
                <a:gd name="T68" fmla="*/ 29 w 201"/>
                <a:gd name="T69" fmla="*/ 164 h 207"/>
                <a:gd name="T70" fmla="*/ 16 w 201"/>
                <a:gd name="T71" fmla="*/ 158 h 207"/>
                <a:gd name="T72" fmla="*/ 10 w 201"/>
                <a:gd name="T73" fmla="*/ 144 h 207"/>
                <a:gd name="T74" fmla="*/ 11 w 201"/>
                <a:gd name="T75" fmla="*/ 135 h 207"/>
                <a:gd name="T76" fmla="*/ 47 w 201"/>
                <a:gd name="T77" fmla="*/ 138 h 207"/>
                <a:gd name="T78" fmla="*/ 54 w 201"/>
                <a:gd name="T79" fmla="*/ 138 h 207"/>
                <a:gd name="T80" fmla="*/ 81 w 201"/>
                <a:gd name="T81" fmla="*/ 133 h 207"/>
                <a:gd name="T82" fmla="*/ 79 w 201"/>
                <a:gd name="T83" fmla="*/ 121 h 207"/>
                <a:gd name="T84" fmla="*/ 93 w 201"/>
                <a:gd name="T85" fmla="*/ 108 h 207"/>
                <a:gd name="T86" fmla="*/ 99 w 201"/>
                <a:gd name="T87" fmla="*/ 108 h 207"/>
                <a:gd name="T88" fmla="*/ 104 w 201"/>
                <a:gd name="T89" fmla="*/ 104 h 207"/>
                <a:gd name="T90" fmla="*/ 113 w 201"/>
                <a:gd name="T91" fmla="*/ 99 h 207"/>
                <a:gd name="T92" fmla="*/ 123 w 201"/>
                <a:gd name="T93" fmla="*/ 97 h 207"/>
                <a:gd name="T94" fmla="*/ 122 w 201"/>
                <a:gd name="T95" fmla="*/ 86 h 207"/>
                <a:gd name="T96" fmla="*/ 134 w 201"/>
                <a:gd name="T97" fmla="*/ 75 h 207"/>
                <a:gd name="T98" fmla="*/ 129 w 201"/>
                <a:gd name="T99" fmla="*/ 60 h 207"/>
                <a:gd name="T100" fmla="*/ 137 w 201"/>
                <a:gd name="T101" fmla="*/ 60 h 207"/>
                <a:gd name="T102" fmla="*/ 148 w 201"/>
                <a:gd name="T103" fmla="*/ 50 h 207"/>
                <a:gd name="T104" fmla="*/ 153 w 201"/>
                <a:gd name="T105" fmla="*/ 40 h 207"/>
                <a:gd name="T106" fmla="*/ 144 w 201"/>
                <a:gd name="T107" fmla="*/ 22 h 207"/>
                <a:gd name="T108" fmla="*/ 154 w 201"/>
                <a:gd name="T109" fmla="*/ 14 h 207"/>
                <a:gd name="T110" fmla="*/ 182 w 201"/>
                <a:gd name="T111" fmla="*/ 2 h 207"/>
                <a:gd name="T112" fmla="*/ 195 w 201"/>
                <a:gd name="T113" fmla="*/ 0 h 207"/>
                <a:gd name="T114" fmla="*/ 206 w 201"/>
                <a:gd name="T115" fmla="*/ 1 h 207"/>
                <a:gd name="T116" fmla="*/ 217 w 201"/>
                <a:gd name="T117" fmla="*/ 20 h 207"/>
                <a:gd name="T118" fmla="*/ 230 w 201"/>
                <a:gd name="T119" fmla="*/ 25 h 207"/>
                <a:gd name="T120" fmla="*/ 242 w 201"/>
                <a:gd name="T121" fmla="*/ 32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1" name="Freeform 2625"/>
            <p:cNvSpPr>
              <a:spLocks noChangeAspect="1"/>
            </p:cNvSpPr>
            <p:nvPr/>
          </p:nvSpPr>
          <p:spPr bwMode="auto">
            <a:xfrm>
              <a:off x="24598732" y="6372443"/>
              <a:ext cx="5727191" cy="3959048"/>
            </a:xfrm>
            <a:custGeom>
              <a:avLst/>
              <a:gdLst>
                <a:gd name="T0" fmla="*/ 49 w 713"/>
                <a:gd name="T1" fmla="*/ 254 h 540"/>
                <a:gd name="T2" fmla="*/ 1 w 713"/>
                <a:gd name="T3" fmla="*/ 276 h 540"/>
                <a:gd name="T4" fmla="*/ 20 w 713"/>
                <a:gd name="T5" fmla="*/ 326 h 540"/>
                <a:gd name="T6" fmla="*/ 54 w 713"/>
                <a:gd name="T7" fmla="*/ 359 h 540"/>
                <a:gd name="T8" fmla="*/ 88 w 713"/>
                <a:gd name="T9" fmla="*/ 401 h 540"/>
                <a:gd name="T10" fmla="*/ 89 w 713"/>
                <a:gd name="T11" fmla="*/ 437 h 540"/>
                <a:gd name="T12" fmla="*/ 132 w 713"/>
                <a:gd name="T13" fmla="*/ 463 h 540"/>
                <a:gd name="T14" fmla="*/ 176 w 713"/>
                <a:gd name="T15" fmla="*/ 491 h 540"/>
                <a:gd name="T16" fmla="*/ 219 w 713"/>
                <a:gd name="T17" fmla="*/ 509 h 540"/>
                <a:gd name="T18" fmla="*/ 252 w 713"/>
                <a:gd name="T19" fmla="*/ 510 h 540"/>
                <a:gd name="T20" fmla="*/ 287 w 713"/>
                <a:gd name="T21" fmla="*/ 509 h 540"/>
                <a:gd name="T22" fmla="*/ 330 w 713"/>
                <a:gd name="T23" fmla="*/ 481 h 540"/>
                <a:gd name="T24" fmla="*/ 363 w 713"/>
                <a:gd name="T25" fmla="*/ 499 h 540"/>
                <a:gd name="T26" fmla="*/ 396 w 713"/>
                <a:gd name="T27" fmla="*/ 538 h 540"/>
                <a:gd name="T28" fmla="*/ 392 w 713"/>
                <a:gd name="T29" fmla="*/ 576 h 540"/>
                <a:gd name="T30" fmla="*/ 421 w 713"/>
                <a:gd name="T31" fmla="*/ 613 h 540"/>
                <a:gd name="T32" fmla="*/ 451 w 713"/>
                <a:gd name="T33" fmla="*/ 625 h 540"/>
                <a:gd name="T34" fmla="*/ 462 w 713"/>
                <a:gd name="T35" fmla="*/ 602 h 540"/>
                <a:gd name="T36" fmla="*/ 488 w 713"/>
                <a:gd name="T37" fmla="*/ 602 h 540"/>
                <a:gd name="T38" fmla="*/ 523 w 713"/>
                <a:gd name="T39" fmla="*/ 601 h 540"/>
                <a:gd name="T40" fmla="*/ 570 w 713"/>
                <a:gd name="T41" fmla="*/ 622 h 540"/>
                <a:gd name="T42" fmla="*/ 583 w 713"/>
                <a:gd name="T43" fmla="*/ 628 h 540"/>
                <a:gd name="T44" fmla="*/ 621 w 713"/>
                <a:gd name="T45" fmla="*/ 613 h 540"/>
                <a:gd name="T46" fmla="*/ 651 w 713"/>
                <a:gd name="T47" fmla="*/ 605 h 540"/>
                <a:gd name="T48" fmla="*/ 710 w 713"/>
                <a:gd name="T49" fmla="*/ 541 h 540"/>
                <a:gd name="T50" fmla="*/ 733 w 713"/>
                <a:gd name="T51" fmla="*/ 491 h 540"/>
                <a:gd name="T52" fmla="*/ 709 w 713"/>
                <a:gd name="T53" fmla="*/ 460 h 540"/>
                <a:gd name="T54" fmla="*/ 706 w 713"/>
                <a:gd name="T55" fmla="*/ 426 h 540"/>
                <a:gd name="T56" fmla="*/ 710 w 713"/>
                <a:gd name="T57" fmla="*/ 412 h 540"/>
                <a:gd name="T58" fmla="*/ 693 w 713"/>
                <a:gd name="T59" fmla="*/ 355 h 540"/>
                <a:gd name="T60" fmla="*/ 716 w 713"/>
                <a:gd name="T61" fmla="*/ 334 h 540"/>
                <a:gd name="T62" fmla="*/ 696 w 713"/>
                <a:gd name="T63" fmla="*/ 317 h 540"/>
                <a:gd name="T64" fmla="*/ 644 w 713"/>
                <a:gd name="T65" fmla="*/ 305 h 540"/>
                <a:gd name="T66" fmla="*/ 705 w 713"/>
                <a:gd name="T67" fmla="*/ 266 h 540"/>
                <a:gd name="T68" fmla="*/ 717 w 713"/>
                <a:gd name="T69" fmla="*/ 282 h 540"/>
                <a:gd name="T70" fmla="*/ 771 w 713"/>
                <a:gd name="T71" fmla="*/ 244 h 540"/>
                <a:gd name="T72" fmla="*/ 807 w 713"/>
                <a:gd name="T73" fmla="*/ 215 h 540"/>
                <a:gd name="T74" fmla="*/ 815 w 713"/>
                <a:gd name="T75" fmla="*/ 180 h 540"/>
                <a:gd name="T76" fmla="*/ 850 w 713"/>
                <a:gd name="T77" fmla="*/ 145 h 540"/>
                <a:gd name="T78" fmla="*/ 791 w 713"/>
                <a:gd name="T79" fmla="*/ 110 h 540"/>
                <a:gd name="T80" fmla="*/ 739 w 713"/>
                <a:gd name="T81" fmla="*/ 71 h 540"/>
                <a:gd name="T82" fmla="*/ 710 w 713"/>
                <a:gd name="T83" fmla="*/ 23 h 540"/>
                <a:gd name="T84" fmla="*/ 630 w 713"/>
                <a:gd name="T85" fmla="*/ 7 h 540"/>
                <a:gd name="T86" fmla="*/ 622 w 713"/>
                <a:gd name="T87" fmla="*/ 71 h 540"/>
                <a:gd name="T88" fmla="*/ 586 w 713"/>
                <a:gd name="T89" fmla="*/ 120 h 540"/>
                <a:gd name="T90" fmla="*/ 643 w 713"/>
                <a:gd name="T91" fmla="*/ 145 h 540"/>
                <a:gd name="T92" fmla="*/ 598 w 713"/>
                <a:gd name="T93" fmla="*/ 162 h 540"/>
                <a:gd name="T94" fmla="*/ 540 w 713"/>
                <a:gd name="T95" fmla="*/ 194 h 540"/>
                <a:gd name="T96" fmla="*/ 442 w 713"/>
                <a:gd name="T97" fmla="*/ 241 h 540"/>
                <a:gd name="T98" fmla="*/ 324 w 713"/>
                <a:gd name="T99" fmla="*/ 223 h 540"/>
                <a:gd name="T100" fmla="*/ 265 w 713"/>
                <a:gd name="T101" fmla="*/ 176 h 540"/>
                <a:gd name="T102" fmla="*/ 224 w 713"/>
                <a:gd name="T103" fmla="*/ 134 h 540"/>
                <a:gd name="T104" fmla="*/ 179 w 713"/>
                <a:gd name="T105" fmla="*/ 98 h 540"/>
                <a:gd name="T106" fmla="*/ 149 w 713"/>
                <a:gd name="T107" fmla="*/ 119 h 540"/>
                <a:gd name="T108" fmla="*/ 109 w 713"/>
                <a:gd name="T109" fmla="*/ 174 h 540"/>
                <a:gd name="T110" fmla="*/ 91 w 713"/>
                <a:gd name="T111" fmla="*/ 212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2" name="Freeform 2626"/>
            <p:cNvSpPr>
              <a:spLocks noChangeAspect="1"/>
            </p:cNvSpPr>
            <p:nvPr/>
          </p:nvSpPr>
          <p:spPr bwMode="auto">
            <a:xfrm>
              <a:off x="25780797" y="6524409"/>
              <a:ext cx="3163274" cy="1351672"/>
            </a:xfrm>
            <a:custGeom>
              <a:avLst/>
              <a:gdLst>
                <a:gd name="T0" fmla="*/ 407 w 393"/>
                <a:gd name="T1" fmla="*/ 49 h 185"/>
                <a:gd name="T2" fmla="*/ 390 w 393"/>
                <a:gd name="T3" fmla="*/ 48 h 185"/>
                <a:gd name="T4" fmla="*/ 372 w 393"/>
                <a:gd name="T5" fmla="*/ 46 h 185"/>
                <a:gd name="T6" fmla="*/ 357 w 393"/>
                <a:gd name="T7" fmla="*/ 55 h 185"/>
                <a:gd name="T8" fmla="*/ 335 w 393"/>
                <a:gd name="T9" fmla="*/ 60 h 185"/>
                <a:gd name="T10" fmla="*/ 322 w 393"/>
                <a:gd name="T11" fmla="*/ 64 h 185"/>
                <a:gd name="T12" fmla="*/ 288 w 393"/>
                <a:gd name="T13" fmla="*/ 55 h 185"/>
                <a:gd name="T14" fmla="*/ 276 w 393"/>
                <a:gd name="T15" fmla="*/ 46 h 185"/>
                <a:gd name="T16" fmla="*/ 245 w 393"/>
                <a:gd name="T17" fmla="*/ 42 h 185"/>
                <a:gd name="T18" fmla="*/ 226 w 393"/>
                <a:gd name="T19" fmla="*/ 44 h 185"/>
                <a:gd name="T20" fmla="*/ 219 w 393"/>
                <a:gd name="T21" fmla="*/ 41 h 185"/>
                <a:gd name="T22" fmla="*/ 202 w 393"/>
                <a:gd name="T23" fmla="*/ 35 h 185"/>
                <a:gd name="T24" fmla="*/ 192 w 393"/>
                <a:gd name="T25" fmla="*/ 14 h 185"/>
                <a:gd name="T26" fmla="*/ 173 w 393"/>
                <a:gd name="T27" fmla="*/ 7 h 185"/>
                <a:gd name="T28" fmla="*/ 145 w 393"/>
                <a:gd name="T29" fmla="*/ 1 h 185"/>
                <a:gd name="T30" fmla="*/ 139 w 393"/>
                <a:gd name="T31" fmla="*/ 14 h 185"/>
                <a:gd name="T32" fmla="*/ 141 w 393"/>
                <a:gd name="T33" fmla="*/ 34 h 185"/>
                <a:gd name="T34" fmla="*/ 142 w 393"/>
                <a:gd name="T35" fmla="*/ 48 h 185"/>
                <a:gd name="T36" fmla="*/ 129 w 393"/>
                <a:gd name="T37" fmla="*/ 49 h 185"/>
                <a:gd name="T38" fmla="*/ 106 w 393"/>
                <a:gd name="T39" fmla="*/ 50 h 185"/>
                <a:gd name="T40" fmla="*/ 89 w 393"/>
                <a:gd name="T41" fmla="*/ 40 h 185"/>
                <a:gd name="T42" fmla="*/ 72 w 393"/>
                <a:gd name="T43" fmla="*/ 34 h 185"/>
                <a:gd name="T44" fmla="*/ 64 w 393"/>
                <a:gd name="T45" fmla="*/ 32 h 185"/>
                <a:gd name="T46" fmla="*/ 56 w 393"/>
                <a:gd name="T47" fmla="*/ 34 h 185"/>
                <a:gd name="T48" fmla="*/ 47 w 393"/>
                <a:gd name="T49" fmla="*/ 38 h 185"/>
                <a:gd name="T50" fmla="*/ 29 w 393"/>
                <a:gd name="T51" fmla="*/ 48 h 185"/>
                <a:gd name="T52" fmla="*/ 10 w 393"/>
                <a:gd name="T53" fmla="*/ 59 h 185"/>
                <a:gd name="T54" fmla="*/ 0 w 393"/>
                <a:gd name="T55" fmla="*/ 72 h 185"/>
                <a:gd name="T56" fmla="*/ 7 w 393"/>
                <a:gd name="T57" fmla="*/ 82 h 185"/>
                <a:gd name="T58" fmla="*/ 22 w 393"/>
                <a:gd name="T59" fmla="*/ 92 h 185"/>
                <a:gd name="T60" fmla="*/ 30 w 393"/>
                <a:gd name="T61" fmla="*/ 94 h 185"/>
                <a:gd name="T62" fmla="*/ 46 w 393"/>
                <a:gd name="T63" fmla="*/ 100 h 185"/>
                <a:gd name="T64" fmla="*/ 55 w 393"/>
                <a:gd name="T65" fmla="*/ 113 h 185"/>
                <a:gd name="T66" fmla="*/ 54 w 393"/>
                <a:gd name="T67" fmla="*/ 126 h 185"/>
                <a:gd name="T68" fmla="*/ 55 w 393"/>
                <a:gd name="T69" fmla="*/ 149 h 185"/>
                <a:gd name="T70" fmla="*/ 73 w 393"/>
                <a:gd name="T71" fmla="*/ 155 h 185"/>
                <a:gd name="T72" fmla="*/ 103 w 393"/>
                <a:gd name="T73" fmla="*/ 160 h 185"/>
                <a:gd name="T74" fmla="*/ 126 w 393"/>
                <a:gd name="T75" fmla="*/ 168 h 185"/>
                <a:gd name="T76" fmla="*/ 133 w 393"/>
                <a:gd name="T77" fmla="*/ 175 h 185"/>
                <a:gd name="T78" fmla="*/ 144 w 393"/>
                <a:gd name="T79" fmla="*/ 194 h 185"/>
                <a:gd name="T80" fmla="*/ 160 w 393"/>
                <a:gd name="T81" fmla="*/ 200 h 185"/>
                <a:gd name="T82" fmla="*/ 189 w 393"/>
                <a:gd name="T83" fmla="*/ 202 h 185"/>
                <a:gd name="T84" fmla="*/ 226 w 393"/>
                <a:gd name="T85" fmla="*/ 202 h 185"/>
                <a:gd name="T86" fmla="*/ 256 w 393"/>
                <a:gd name="T87" fmla="*/ 216 h 185"/>
                <a:gd name="T88" fmla="*/ 277 w 393"/>
                <a:gd name="T89" fmla="*/ 221 h 185"/>
                <a:gd name="T90" fmla="*/ 323 w 393"/>
                <a:gd name="T91" fmla="*/ 204 h 185"/>
                <a:gd name="T92" fmla="*/ 351 w 393"/>
                <a:gd name="T93" fmla="*/ 198 h 185"/>
                <a:gd name="T94" fmla="*/ 369 w 393"/>
                <a:gd name="T95" fmla="*/ 173 h 185"/>
                <a:gd name="T96" fmla="*/ 360 w 393"/>
                <a:gd name="T97" fmla="*/ 162 h 185"/>
                <a:gd name="T98" fmla="*/ 374 w 393"/>
                <a:gd name="T99" fmla="*/ 152 h 185"/>
                <a:gd name="T100" fmla="*/ 396 w 393"/>
                <a:gd name="T101" fmla="*/ 155 h 185"/>
                <a:gd name="T102" fmla="*/ 414 w 393"/>
                <a:gd name="T103" fmla="*/ 145 h 185"/>
                <a:gd name="T104" fmla="*/ 423 w 393"/>
                <a:gd name="T105" fmla="*/ 133 h 185"/>
                <a:gd name="T106" fmla="*/ 437 w 393"/>
                <a:gd name="T107" fmla="*/ 128 h 185"/>
                <a:gd name="T108" fmla="*/ 443 w 393"/>
                <a:gd name="T109" fmla="*/ 124 h 185"/>
                <a:gd name="T110" fmla="*/ 458 w 393"/>
                <a:gd name="T111" fmla="*/ 118 h 185"/>
                <a:gd name="T112" fmla="*/ 472 w 393"/>
                <a:gd name="T113" fmla="*/ 115 h 185"/>
                <a:gd name="T114" fmla="*/ 450 w 393"/>
                <a:gd name="T115" fmla="*/ 91 h 185"/>
                <a:gd name="T116" fmla="*/ 436 w 393"/>
                <a:gd name="T117" fmla="*/ 91 h 185"/>
                <a:gd name="T118" fmla="*/ 423 w 393"/>
                <a:gd name="T119" fmla="*/ 91 h 185"/>
                <a:gd name="T120" fmla="*/ 405 w 393"/>
                <a:gd name="T121" fmla="*/ 94 h 185"/>
                <a:gd name="T122" fmla="*/ 406 w 393"/>
                <a:gd name="T123" fmla="*/ 86 h 185"/>
                <a:gd name="T124" fmla="*/ 406 w 393"/>
                <a:gd name="T125" fmla="*/ 6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3" name="Freeform 2627"/>
            <p:cNvSpPr>
              <a:spLocks noChangeAspect="1"/>
            </p:cNvSpPr>
            <p:nvPr/>
          </p:nvSpPr>
          <p:spPr bwMode="auto">
            <a:xfrm>
              <a:off x="24140887" y="7660135"/>
              <a:ext cx="1048875" cy="495880"/>
            </a:xfrm>
            <a:custGeom>
              <a:avLst/>
              <a:gdLst>
                <a:gd name="T0" fmla="*/ 70 w 131"/>
                <a:gd name="T1" fmla="*/ 77 h 67"/>
                <a:gd name="T2" fmla="*/ 70 w 131"/>
                <a:gd name="T3" fmla="*/ 66 h 67"/>
                <a:gd name="T4" fmla="*/ 77 w 131"/>
                <a:gd name="T5" fmla="*/ 63 h 67"/>
                <a:gd name="T6" fmla="*/ 84 w 131"/>
                <a:gd name="T7" fmla="*/ 58 h 67"/>
                <a:gd name="T8" fmla="*/ 90 w 131"/>
                <a:gd name="T9" fmla="*/ 59 h 67"/>
                <a:gd name="T10" fmla="*/ 95 w 131"/>
                <a:gd name="T11" fmla="*/ 54 h 67"/>
                <a:gd name="T12" fmla="*/ 96 w 131"/>
                <a:gd name="T13" fmla="*/ 60 h 67"/>
                <a:gd name="T14" fmla="*/ 107 w 131"/>
                <a:gd name="T15" fmla="*/ 58 h 67"/>
                <a:gd name="T16" fmla="*/ 111 w 131"/>
                <a:gd name="T17" fmla="*/ 46 h 67"/>
                <a:gd name="T18" fmla="*/ 117 w 131"/>
                <a:gd name="T19" fmla="*/ 45 h 67"/>
                <a:gd name="T20" fmla="*/ 131 w 131"/>
                <a:gd name="T21" fmla="*/ 45 h 67"/>
                <a:gd name="T22" fmla="*/ 134 w 131"/>
                <a:gd name="T23" fmla="*/ 37 h 67"/>
                <a:gd name="T24" fmla="*/ 144 w 131"/>
                <a:gd name="T25" fmla="*/ 29 h 67"/>
                <a:gd name="T26" fmla="*/ 149 w 131"/>
                <a:gd name="T27" fmla="*/ 31 h 67"/>
                <a:gd name="T28" fmla="*/ 152 w 131"/>
                <a:gd name="T29" fmla="*/ 25 h 67"/>
                <a:gd name="T30" fmla="*/ 157 w 131"/>
                <a:gd name="T31" fmla="*/ 22 h 67"/>
                <a:gd name="T32" fmla="*/ 155 w 131"/>
                <a:gd name="T33" fmla="*/ 19 h 67"/>
                <a:gd name="T34" fmla="*/ 151 w 131"/>
                <a:gd name="T35" fmla="*/ 18 h 67"/>
                <a:gd name="T36" fmla="*/ 143 w 131"/>
                <a:gd name="T37" fmla="*/ 16 h 67"/>
                <a:gd name="T38" fmla="*/ 141 w 131"/>
                <a:gd name="T39" fmla="*/ 11 h 67"/>
                <a:gd name="T40" fmla="*/ 138 w 131"/>
                <a:gd name="T41" fmla="*/ 11 h 67"/>
                <a:gd name="T42" fmla="*/ 131 w 131"/>
                <a:gd name="T43" fmla="*/ 8 h 67"/>
                <a:gd name="T44" fmla="*/ 119 w 131"/>
                <a:gd name="T45" fmla="*/ 8 h 67"/>
                <a:gd name="T46" fmla="*/ 105 w 131"/>
                <a:gd name="T47" fmla="*/ 7 h 67"/>
                <a:gd name="T48" fmla="*/ 95 w 131"/>
                <a:gd name="T49" fmla="*/ 7 h 67"/>
                <a:gd name="T50" fmla="*/ 93 w 131"/>
                <a:gd name="T51" fmla="*/ 10 h 67"/>
                <a:gd name="T52" fmla="*/ 80 w 131"/>
                <a:gd name="T53" fmla="*/ 7 h 67"/>
                <a:gd name="T54" fmla="*/ 68 w 131"/>
                <a:gd name="T55" fmla="*/ 1 h 67"/>
                <a:gd name="T56" fmla="*/ 60 w 131"/>
                <a:gd name="T57" fmla="*/ 2 h 67"/>
                <a:gd name="T58" fmla="*/ 55 w 131"/>
                <a:gd name="T59" fmla="*/ 6 h 67"/>
                <a:gd name="T60" fmla="*/ 55 w 131"/>
                <a:gd name="T61" fmla="*/ 16 h 67"/>
                <a:gd name="T62" fmla="*/ 49 w 131"/>
                <a:gd name="T63" fmla="*/ 17 h 67"/>
                <a:gd name="T64" fmla="*/ 32 w 131"/>
                <a:gd name="T65" fmla="*/ 12 h 67"/>
                <a:gd name="T66" fmla="*/ 26 w 131"/>
                <a:gd name="T67" fmla="*/ 13 h 67"/>
                <a:gd name="T68" fmla="*/ 19 w 131"/>
                <a:gd name="T69" fmla="*/ 19 h 67"/>
                <a:gd name="T70" fmla="*/ 26 w 131"/>
                <a:gd name="T71" fmla="*/ 22 h 67"/>
                <a:gd name="T72" fmla="*/ 13 w 131"/>
                <a:gd name="T73" fmla="*/ 34 h 67"/>
                <a:gd name="T74" fmla="*/ 13 w 131"/>
                <a:gd name="T75" fmla="*/ 39 h 67"/>
                <a:gd name="T76" fmla="*/ 20 w 131"/>
                <a:gd name="T77" fmla="*/ 39 h 67"/>
                <a:gd name="T78" fmla="*/ 20 w 131"/>
                <a:gd name="T79" fmla="*/ 46 h 67"/>
                <a:gd name="T80" fmla="*/ 30 w 131"/>
                <a:gd name="T81" fmla="*/ 46 h 67"/>
                <a:gd name="T82" fmla="*/ 32 w 131"/>
                <a:gd name="T83" fmla="*/ 36 h 67"/>
                <a:gd name="T84" fmla="*/ 40 w 131"/>
                <a:gd name="T85" fmla="*/ 45 h 67"/>
                <a:gd name="T86" fmla="*/ 48 w 131"/>
                <a:gd name="T87" fmla="*/ 46 h 67"/>
                <a:gd name="T88" fmla="*/ 56 w 131"/>
                <a:gd name="T89" fmla="*/ 48 h 67"/>
                <a:gd name="T90" fmla="*/ 53 w 131"/>
                <a:gd name="T91" fmla="*/ 57 h 67"/>
                <a:gd name="T92" fmla="*/ 46 w 131"/>
                <a:gd name="T93" fmla="*/ 57 h 67"/>
                <a:gd name="T94" fmla="*/ 38 w 131"/>
                <a:gd name="T95" fmla="*/ 64 h 67"/>
                <a:gd name="T96" fmla="*/ 34 w 131"/>
                <a:gd name="T97" fmla="*/ 64 h 67"/>
                <a:gd name="T98" fmla="*/ 30 w 131"/>
                <a:gd name="T99" fmla="*/ 62 h 67"/>
                <a:gd name="T100" fmla="*/ 26 w 131"/>
                <a:gd name="T101" fmla="*/ 64 h 67"/>
                <a:gd name="T102" fmla="*/ 23 w 131"/>
                <a:gd name="T103" fmla="*/ 64 h 67"/>
                <a:gd name="T104" fmla="*/ 10 w 131"/>
                <a:gd name="T105" fmla="*/ 66 h 67"/>
                <a:gd name="T106" fmla="*/ 1 w 131"/>
                <a:gd name="T107" fmla="*/ 69 h 67"/>
                <a:gd name="T108" fmla="*/ 5 w 131"/>
                <a:gd name="T109" fmla="*/ 76 h 67"/>
                <a:gd name="T110" fmla="*/ 19 w 131"/>
                <a:gd name="T111" fmla="*/ 75 h 67"/>
                <a:gd name="T112" fmla="*/ 26 w 131"/>
                <a:gd name="T113" fmla="*/ 79 h 67"/>
                <a:gd name="T114" fmla="*/ 37 w 131"/>
                <a:gd name="T115" fmla="*/ 74 h 67"/>
                <a:gd name="T116" fmla="*/ 41 w 131"/>
                <a:gd name="T117" fmla="*/ 80 h 67"/>
                <a:gd name="T118" fmla="*/ 50 w 131"/>
                <a:gd name="T119" fmla="*/ 80 h 67"/>
                <a:gd name="T120" fmla="*/ 70 w 131"/>
                <a:gd name="T121" fmla="*/ 7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4" name="Freeform 2628"/>
            <p:cNvSpPr>
              <a:spLocks noChangeAspect="1"/>
            </p:cNvSpPr>
            <p:nvPr/>
          </p:nvSpPr>
          <p:spPr bwMode="auto">
            <a:xfrm>
              <a:off x="23982726" y="7956061"/>
              <a:ext cx="790816" cy="503881"/>
            </a:xfrm>
            <a:custGeom>
              <a:avLst/>
              <a:gdLst>
                <a:gd name="T0" fmla="*/ 113 w 99"/>
                <a:gd name="T1" fmla="*/ 68 h 68"/>
                <a:gd name="T2" fmla="*/ 119 w 99"/>
                <a:gd name="T3" fmla="*/ 64 h 68"/>
                <a:gd name="T4" fmla="*/ 113 w 99"/>
                <a:gd name="T5" fmla="*/ 48 h 68"/>
                <a:gd name="T6" fmla="*/ 106 w 99"/>
                <a:gd name="T7" fmla="*/ 40 h 68"/>
                <a:gd name="T8" fmla="*/ 95 w 99"/>
                <a:gd name="T9" fmla="*/ 45 h 68"/>
                <a:gd name="T10" fmla="*/ 95 w 99"/>
                <a:gd name="T11" fmla="*/ 39 h 68"/>
                <a:gd name="T12" fmla="*/ 96 w 99"/>
                <a:gd name="T13" fmla="*/ 35 h 68"/>
                <a:gd name="T14" fmla="*/ 94 w 99"/>
                <a:gd name="T15" fmla="*/ 28 h 68"/>
                <a:gd name="T16" fmla="*/ 75 w 99"/>
                <a:gd name="T17" fmla="*/ 30 h 68"/>
                <a:gd name="T18" fmla="*/ 65 w 99"/>
                <a:gd name="T19" fmla="*/ 30 h 68"/>
                <a:gd name="T20" fmla="*/ 61 w 99"/>
                <a:gd name="T21" fmla="*/ 24 h 68"/>
                <a:gd name="T22" fmla="*/ 50 w 99"/>
                <a:gd name="T23" fmla="*/ 29 h 68"/>
                <a:gd name="T24" fmla="*/ 43 w 99"/>
                <a:gd name="T25" fmla="*/ 25 h 68"/>
                <a:gd name="T26" fmla="*/ 29 w 99"/>
                <a:gd name="T27" fmla="*/ 27 h 68"/>
                <a:gd name="T28" fmla="*/ 25 w 99"/>
                <a:gd name="T29" fmla="*/ 19 h 68"/>
                <a:gd name="T30" fmla="*/ 34 w 99"/>
                <a:gd name="T31" fmla="*/ 17 h 68"/>
                <a:gd name="T32" fmla="*/ 47 w 99"/>
                <a:gd name="T33" fmla="*/ 14 h 68"/>
                <a:gd name="T34" fmla="*/ 44 w 99"/>
                <a:gd name="T35" fmla="*/ 10 h 68"/>
                <a:gd name="T36" fmla="*/ 47 w 99"/>
                <a:gd name="T37" fmla="*/ 5 h 68"/>
                <a:gd name="T38" fmla="*/ 38 w 99"/>
                <a:gd name="T39" fmla="*/ 0 h 68"/>
                <a:gd name="T40" fmla="*/ 34 w 99"/>
                <a:gd name="T41" fmla="*/ 6 h 68"/>
                <a:gd name="T42" fmla="*/ 26 w 99"/>
                <a:gd name="T43" fmla="*/ 5 h 68"/>
                <a:gd name="T44" fmla="*/ 24 w 99"/>
                <a:gd name="T45" fmla="*/ 12 h 68"/>
                <a:gd name="T46" fmla="*/ 14 w 99"/>
                <a:gd name="T47" fmla="*/ 14 h 68"/>
                <a:gd name="T48" fmla="*/ 17 w 99"/>
                <a:gd name="T49" fmla="*/ 16 h 68"/>
                <a:gd name="T50" fmla="*/ 17 w 99"/>
                <a:gd name="T51" fmla="*/ 19 h 68"/>
                <a:gd name="T52" fmla="*/ 13 w 99"/>
                <a:gd name="T53" fmla="*/ 25 h 68"/>
                <a:gd name="T54" fmla="*/ 2 w 99"/>
                <a:gd name="T55" fmla="*/ 27 h 68"/>
                <a:gd name="T56" fmla="*/ 0 w 99"/>
                <a:gd name="T57" fmla="*/ 33 h 68"/>
                <a:gd name="T58" fmla="*/ 2 w 99"/>
                <a:gd name="T59" fmla="*/ 35 h 68"/>
                <a:gd name="T60" fmla="*/ 10 w 99"/>
                <a:gd name="T61" fmla="*/ 36 h 68"/>
                <a:gd name="T62" fmla="*/ 10 w 99"/>
                <a:gd name="T63" fmla="*/ 42 h 68"/>
                <a:gd name="T64" fmla="*/ 14 w 99"/>
                <a:gd name="T65" fmla="*/ 47 h 68"/>
                <a:gd name="T66" fmla="*/ 16 w 99"/>
                <a:gd name="T67" fmla="*/ 52 h 68"/>
                <a:gd name="T68" fmla="*/ 7 w 99"/>
                <a:gd name="T69" fmla="*/ 63 h 68"/>
                <a:gd name="T70" fmla="*/ 7 w 99"/>
                <a:gd name="T71" fmla="*/ 68 h 68"/>
                <a:gd name="T72" fmla="*/ 11 w 99"/>
                <a:gd name="T73" fmla="*/ 74 h 68"/>
                <a:gd name="T74" fmla="*/ 18 w 99"/>
                <a:gd name="T75" fmla="*/ 76 h 68"/>
                <a:gd name="T76" fmla="*/ 28 w 99"/>
                <a:gd name="T77" fmla="*/ 69 h 68"/>
                <a:gd name="T78" fmla="*/ 32 w 99"/>
                <a:gd name="T79" fmla="*/ 74 h 68"/>
                <a:gd name="T80" fmla="*/ 32 w 99"/>
                <a:gd name="T81" fmla="*/ 69 h 68"/>
                <a:gd name="T82" fmla="*/ 36 w 99"/>
                <a:gd name="T83" fmla="*/ 63 h 68"/>
                <a:gd name="T84" fmla="*/ 44 w 99"/>
                <a:gd name="T85" fmla="*/ 61 h 68"/>
                <a:gd name="T86" fmla="*/ 40 w 99"/>
                <a:gd name="T87" fmla="*/ 58 h 68"/>
                <a:gd name="T88" fmla="*/ 49 w 99"/>
                <a:gd name="T89" fmla="*/ 47 h 68"/>
                <a:gd name="T90" fmla="*/ 58 w 99"/>
                <a:gd name="T91" fmla="*/ 51 h 68"/>
                <a:gd name="T92" fmla="*/ 58 w 99"/>
                <a:gd name="T93" fmla="*/ 58 h 68"/>
                <a:gd name="T94" fmla="*/ 64 w 99"/>
                <a:gd name="T95" fmla="*/ 58 h 68"/>
                <a:gd name="T96" fmla="*/ 64 w 99"/>
                <a:gd name="T97" fmla="*/ 69 h 68"/>
                <a:gd name="T98" fmla="*/ 66 w 99"/>
                <a:gd name="T99" fmla="*/ 77 h 68"/>
                <a:gd name="T100" fmla="*/ 70 w 99"/>
                <a:gd name="T101" fmla="*/ 82 h 68"/>
                <a:gd name="T102" fmla="*/ 73 w 99"/>
                <a:gd name="T103" fmla="*/ 76 h 68"/>
                <a:gd name="T104" fmla="*/ 78 w 99"/>
                <a:gd name="T105" fmla="*/ 75 h 68"/>
                <a:gd name="T106" fmla="*/ 85 w 99"/>
                <a:gd name="T107" fmla="*/ 72 h 68"/>
                <a:gd name="T108" fmla="*/ 94 w 99"/>
                <a:gd name="T109" fmla="*/ 69 h 68"/>
                <a:gd name="T110" fmla="*/ 99 w 99"/>
                <a:gd name="T111" fmla="*/ 72 h 68"/>
                <a:gd name="T112" fmla="*/ 109 w 99"/>
                <a:gd name="T113" fmla="*/ 68 h 68"/>
                <a:gd name="T114" fmla="*/ 113 w 99"/>
                <a:gd name="T115" fmla="*/ 6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5" name="Freeform 2630"/>
            <p:cNvSpPr>
              <a:spLocks noChangeAspect="1"/>
            </p:cNvSpPr>
            <p:nvPr/>
          </p:nvSpPr>
          <p:spPr bwMode="auto">
            <a:xfrm>
              <a:off x="26255286" y="9427706"/>
              <a:ext cx="341303" cy="183958"/>
            </a:xfrm>
            <a:custGeom>
              <a:avLst/>
              <a:gdLst>
                <a:gd name="T0" fmla="*/ 39 w 43"/>
                <a:gd name="T1" fmla="*/ 10 h 25"/>
                <a:gd name="T2" fmla="*/ 38 w 43"/>
                <a:gd name="T3" fmla="*/ 14 h 25"/>
                <a:gd name="T4" fmla="*/ 46 w 43"/>
                <a:gd name="T5" fmla="*/ 16 h 25"/>
                <a:gd name="T6" fmla="*/ 49 w 43"/>
                <a:gd name="T7" fmla="*/ 25 h 25"/>
                <a:gd name="T8" fmla="*/ 39 w 43"/>
                <a:gd name="T9" fmla="*/ 26 h 25"/>
                <a:gd name="T10" fmla="*/ 26 w 43"/>
                <a:gd name="T11" fmla="*/ 29 h 25"/>
                <a:gd name="T12" fmla="*/ 21 w 43"/>
                <a:gd name="T13" fmla="*/ 26 h 25"/>
                <a:gd name="T14" fmla="*/ 17 w 43"/>
                <a:gd name="T15" fmla="*/ 30 h 25"/>
                <a:gd name="T16" fmla="*/ 4 w 43"/>
                <a:gd name="T17" fmla="*/ 26 h 25"/>
                <a:gd name="T18" fmla="*/ 0 w 43"/>
                <a:gd name="T19" fmla="*/ 20 h 25"/>
                <a:gd name="T20" fmla="*/ 5 w 43"/>
                <a:gd name="T21" fmla="*/ 11 h 25"/>
                <a:gd name="T22" fmla="*/ 6 w 43"/>
                <a:gd name="T23" fmla="*/ 5 h 25"/>
                <a:gd name="T24" fmla="*/ 11 w 43"/>
                <a:gd name="T25" fmla="*/ 1 h 25"/>
                <a:gd name="T26" fmla="*/ 15 w 43"/>
                <a:gd name="T27" fmla="*/ 2 h 25"/>
                <a:gd name="T28" fmla="*/ 20 w 43"/>
                <a:gd name="T29" fmla="*/ 1 h 25"/>
                <a:gd name="T30" fmla="*/ 25 w 43"/>
                <a:gd name="T31" fmla="*/ 5 h 25"/>
                <a:gd name="T32" fmla="*/ 33 w 43"/>
                <a:gd name="T33" fmla="*/ 6 h 25"/>
                <a:gd name="T34" fmla="*/ 38 w 43"/>
                <a:gd name="T35" fmla="*/ 5 h 25"/>
                <a:gd name="T36" fmla="*/ 39 w 43"/>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6" name="Freeform 2631"/>
            <p:cNvSpPr>
              <a:spLocks noChangeAspect="1"/>
            </p:cNvSpPr>
            <p:nvPr/>
          </p:nvSpPr>
          <p:spPr bwMode="auto">
            <a:xfrm>
              <a:off x="25364577" y="9195765"/>
              <a:ext cx="824114" cy="463888"/>
            </a:xfrm>
            <a:custGeom>
              <a:avLst/>
              <a:gdLst>
                <a:gd name="T0" fmla="*/ 121 w 103"/>
                <a:gd name="T1" fmla="*/ 47 h 63"/>
                <a:gd name="T2" fmla="*/ 121 w 103"/>
                <a:gd name="T3" fmla="*/ 53 h 63"/>
                <a:gd name="T4" fmla="*/ 119 w 103"/>
                <a:gd name="T5" fmla="*/ 60 h 63"/>
                <a:gd name="T6" fmla="*/ 123 w 103"/>
                <a:gd name="T7" fmla="*/ 71 h 63"/>
                <a:gd name="T8" fmla="*/ 118 w 103"/>
                <a:gd name="T9" fmla="*/ 75 h 63"/>
                <a:gd name="T10" fmla="*/ 104 w 103"/>
                <a:gd name="T11" fmla="*/ 74 h 63"/>
                <a:gd name="T12" fmla="*/ 94 w 103"/>
                <a:gd name="T13" fmla="*/ 70 h 63"/>
                <a:gd name="T14" fmla="*/ 87 w 103"/>
                <a:gd name="T15" fmla="*/ 70 h 63"/>
                <a:gd name="T16" fmla="*/ 84 w 103"/>
                <a:gd name="T17" fmla="*/ 66 h 63"/>
                <a:gd name="T18" fmla="*/ 80 w 103"/>
                <a:gd name="T19" fmla="*/ 68 h 63"/>
                <a:gd name="T20" fmla="*/ 72 w 103"/>
                <a:gd name="T21" fmla="*/ 62 h 63"/>
                <a:gd name="T22" fmla="*/ 72 w 103"/>
                <a:gd name="T23" fmla="*/ 57 h 63"/>
                <a:gd name="T24" fmla="*/ 61 w 103"/>
                <a:gd name="T25" fmla="*/ 53 h 63"/>
                <a:gd name="T26" fmla="*/ 41 w 103"/>
                <a:gd name="T27" fmla="*/ 52 h 63"/>
                <a:gd name="T28" fmla="*/ 37 w 103"/>
                <a:gd name="T29" fmla="*/ 49 h 63"/>
                <a:gd name="T30" fmla="*/ 21 w 103"/>
                <a:gd name="T31" fmla="*/ 42 h 63"/>
                <a:gd name="T32" fmla="*/ 11 w 103"/>
                <a:gd name="T33" fmla="*/ 30 h 63"/>
                <a:gd name="T34" fmla="*/ 5 w 103"/>
                <a:gd name="T35" fmla="*/ 30 h 63"/>
                <a:gd name="T36" fmla="*/ 0 w 103"/>
                <a:gd name="T37" fmla="*/ 27 h 63"/>
                <a:gd name="T38" fmla="*/ 1 w 103"/>
                <a:gd name="T39" fmla="*/ 18 h 63"/>
                <a:gd name="T40" fmla="*/ 1 w 103"/>
                <a:gd name="T41" fmla="*/ 13 h 63"/>
                <a:gd name="T42" fmla="*/ 6 w 103"/>
                <a:gd name="T43" fmla="*/ 10 h 63"/>
                <a:gd name="T44" fmla="*/ 13 w 103"/>
                <a:gd name="T45" fmla="*/ 2 h 63"/>
                <a:gd name="T46" fmla="*/ 18 w 103"/>
                <a:gd name="T47" fmla="*/ 6 h 63"/>
                <a:gd name="T48" fmla="*/ 18 w 103"/>
                <a:gd name="T49" fmla="*/ 1 h 63"/>
                <a:gd name="T50" fmla="*/ 23 w 103"/>
                <a:gd name="T51" fmla="*/ 1 h 63"/>
                <a:gd name="T52" fmla="*/ 32 w 103"/>
                <a:gd name="T53" fmla="*/ 5 h 63"/>
                <a:gd name="T54" fmla="*/ 44 w 103"/>
                <a:gd name="T55" fmla="*/ 13 h 63"/>
                <a:gd name="T56" fmla="*/ 51 w 103"/>
                <a:gd name="T57" fmla="*/ 22 h 63"/>
                <a:gd name="T58" fmla="*/ 55 w 103"/>
                <a:gd name="T59" fmla="*/ 17 h 63"/>
                <a:gd name="T60" fmla="*/ 60 w 103"/>
                <a:gd name="T61" fmla="*/ 17 h 63"/>
                <a:gd name="T62" fmla="*/ 60 w 103"/>
                <a:gd name="T63" fmla="*/ 24 h 63"/>
                <a:gd name="T64" fmla="*/ 62 w 103"/>
                <a:gd name="T65" fmla="*/ 29 h 63"/>
                <a:gd name="T66" fmla="*/ 75 w 103"/>
                <a:gd name="T67" fmla="*/ 30 h 63"/>
                <a:gd name="T68" fmla="*/ 75 w 103"/>
                <a:gd name="T69" fmla="*/ 36 h 63"/>
                <a:gd name="T70" fmla="*/ 82 w 103"/>
                <a:gd name="T71" fmla="*/ 37 h 63"/>
                <a:gd name="T72" fmla="*/ 87 w 103"/>
                <a:gd name="T73" fmla="*/ 43 h 63"/>
                <a:gd name="T74" fmla="*/ 92 w 103"/>
                <a:gd name="T75" fmla="*/ 42 h 63"/>
                <a:gd name="T76" fmla="*/ 96 w 103"/>
                <a:gd name="T77" fmla="*/ 46 h 63"/>
                <a:gd name="T78" fmla="*/ 100 w 103"/>
                <a:gd name="T79" fmla="*/ 42 h 63"/>
                <a:gd name="T80" fmla="*/ 105 w 103"/>
                <a:gd name="T81" fmla="*/ 47 h 63"/>
                <a:gd name="T82" fmla="*/ 110 w 103"/>
                <a:gd name="T83" fmla="*/ 49 h 63"/>
                <a:gd name="T84" fmla="*/ 117 w 103"/>
                <a:gd name="T85" fmla="*/ 46 h 63"/>
                <a:gd name="T86" fmla="*/ 121 w 103"/>
                <a:gd name="T87" fmla="*/ 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7" name="Freeform 2632"/>
            <p:cNvSpPr>
              <a:spLocks noChangeAspect="1"/>
            </p:cNvSpPr>
            <p:nvPr/>
          </p:nvSpPr>
          <p:spPr bwMode="auto">
            <a:xfrm>
              <a:off x="26205339" y="9611665"/>
              <a:ext cx="507791" cy="631845"/>
            </a:xfrm>
            <a:custGeom>
              <a:avLst/>
              <a:gdLst>
                <a:gd name="T0" fmla="*/ 25 w 63"/>
                <a:gd name="T1" fmla="*/ 87 h 86"/>
                <a:gd name="T2" fmla="*/ 29 w 63"/>
                <a:gd name="T3" fmla="*/ 79 h 86"/>
                <a:gd name="T4" fmla="*/ 33 w 63"/>
                <a:gd name="T5" fmla="*/ 85 h 86"/>
                <a:gd name="T6" fmla="*/ 40 w 63"/>
                <a:gd name="T7" fmla="*/ 74 h 86"/>
                <a:gd name="T8" fmla="*/ 36 w 63"/>
                <a:gd name="T9" fmla="*/ 59 h 86"/>
                <a:gd name="T10" fmla="*/ 44 w 63"/>
                <a:gd name="T11" fmla="*/ 68 h 86"/>
                <a:gd name="T12" fmla="*/ 55 w 63"/>
                <a:gd name="T13" fmla="*/ 71 h 86"/>
                <a:gd name="T14" fmla="*/ 60 w 63"/>
                <a:gd name="T15" fmla="*/ 84 h 86"/>
                <a:gd name="T16" fmla="*/ 62 w 63"/>
                <a:gd name="T17" fmla="*/ 92 h 86"/>
                <a:gd name="T18" fmla="*/ 65 w 63"/>
                <a:gd name="T19" fmla="*/ 103 h 86"/>
                <a:gd name="T20" fmla="*/ 73 w 63"/>
                <a:gd name="T21" fmla="*/ 101 h 86"/>
                <a:gd name="T22" fmla="*/ 70 w 63"/>
                <a:gd name="T23" fmla="*/ 72 h 86"/>
                <a:gd name="T24" fmla="*/ 64 w 63"/>
                <a:gd name="T25" fmla="*/ 54 h 86"/>
                <a:gd name="T26" fmla="*/ 57 w 63"/>
                <a:gd name="T27" fmla="*/ 65 h 86"/>
                <a:gd name="T28" fmla="*/ 50 w 63"/>
                <a:gd name="T29" fmla="*/ 61 h 86"/>
                <a:gd name="T30" fmla="*/ 44 w 63"/>
                <a:gd name="T31" fmla="*/ 60 h 86"/>
                <a:gd name="T32" fmla="*/ 56 w 63"/>
                <a:gd name="T33" fmla="*/ 42 h 86"/>
                <a:gd name="T34" fmla="*/ 64 w 63"/>
                <a:gd name="T35" fmla="*/ 35 h 86"/>
                <a:gd name="T36" fmla="*/ 55 w 63"/>
                <a:gd name="T37" fmla="*/ 26 h 86"/>
                <a:gd name="T38" fmla="*/ 26 w 63"/>
                <a:gd name="T39" fmla="*/ 24 h 86"/>
                <a:gd name="T40" fmla="*/ 24 w 63"/>
                <a:gd name="T41" fmla="*/ 10 h 86"/>
                <a:gd name="T42" fmla="*/ 12 w 63"/>
                <a:gd name="T43" fmla="*/ 6 h 86"/>
                <a:gd name="T44" fmla="*/ 1 w 63"/>
                <a:gd name="T45" fmla="*/ 0 h 86"/>
                <a:gd name="T46" fmla="*/ 4 w 63"/>
                <a:gd name="T47" fmla="*/ 6 h 86"/>
                <a:gd name="T48" fmla="*/ 4 w 63"/>
                <a:gd name="T49" fmla="*/ 19 h 86"/>
                <a:gd name="T50" fmla="*/ 6 w 63"/>
                <a:gd name="T51" fmla="*/ 29 h 86"/>
                <a:gd name="T52" fmla="*/ 4 w 63"/>
                <a:gd name="T53" fmla="*/ 34 h 86"/>
                <a:gd name="T54" fmla="*/ 8 w 63"/>
                <a:gd name="T55" fmla="*/ 41 h 86"/>
                <a:gd name="T56" fmla="*/ 8 w 63"/>
                <a:gd name="T57" fmla="*/ 52 h 86"/>
                <a:gd name="T58" fmla="*/ 12 w 63"/>
                <a:gd name="T59" fmla="*/ 62 h 86"/>
                <a:gd name="T60" fmla="*/ 15 w 63"/>
                <a:gd name="T61" fmla="*/ 66 h 86"/>
                <a:gd name="T62" fmla="*/ 17 w 63"/>
                <a:gd name="T63" fmla="*/ 75 h 86"/>
                <a:gd name="T64" fmla="*/ 20 w 63"/>
                <a:gd name="T65" fmla="*/ 8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8" name="Freeform 2633"/>
            <p:cNvSpPr>
              <a:spLocks noChangeAspect="1"/>
            </p:cNvSpPr>
            <p:nvPr/>
          </p:nvSpPr>
          <p:spPr bwMode="auto">
            <a:xfrm>
              <a:off x="26638208" y="9411710"/>
              <a:ext cx="907363" cy="2007518"/>
            </a:xfrm>
            <a:custGeom>
              <a:avLst/>
              <a:gdLst>
                <a:gd name="T0" fmla="*/ 122 w 113"/>
                <a:gd name="T1" fmla="*/ 124 h 274"/>
                <a:gd name="T2" fmla="*/ 104 w 113"/>
                <a:gd name="T3" fmla="*/ 116 h 274"/>
                <a:gd name="T4" fmla="*/ 107 w 113"/>
                <a:gd name="T5" fmla="*/ 100 h 274"/>
                <a:gd name="T6" fmla="*/ 100 w 113"/>
                <a:gd name="T7" fmla="*/ 78 h 274"/>
                <a:gd name="T8" fmla="*/ 77 w 113"/>
                <a:gd name="T9" fmla="*/ 82 h 274"/>
                <a:gd name="T10" fmla="*/ 82 w 113"/>
                <a:gd name="T11" fmla="*/ 58 h 274"/>
                <a:gd name="T12" fmla="*/ 91 w 113"/>
                <a:gd name="T13" fmla="*/ 41 h 274"/>
                <a:gd name="T14" fmla="*/ 82 w 113"/>
                <a:gd name="T15" fmla="*/ 17 h 274"/>
                <a:gd name="T16" fmla="*/ 70 w 113"/>
                <a:gd name="T17" fmla="*/ 6 h 274"/>
                <a:gd name="T18" fmla="*/ 63 w 113"/>
                <a:gd name="T19" fmla="*/ 18 h 274"/>
                <a:gd name="T20" fmla="*/ 58 w 113"/>
                <a:gd name="T21" fmla="*/ 22 h 274"/>
                <a:gd name="T22" fmla="*/ 39 w 113"/>
                <a:gd name="T23" fmla="*/ 34 h 274"/>
                <a:gd name="T24" fmla="*/ 41 w 113"/>
                <a:gd name="T25" fmla="*/ 46 h 274"/>
                <a:gd name="T26" fmla="*/ 31 w 113"/>
                <a:gd name="T27" fmla="*/ 56 h 274"/>
                <a:gd name="T28" fmla="*/ 24 w 113"/>
                <a:gd name="T29" fmla="*/ 84 h 274"/>
                <a:gd name="T30" fmla="*/ 18 w 113"/>
                <a:gd name="T31" fmla="*/ 89 h 274"/>
                <a:gd name="T32" fmla="*/ 14 w 113"/>
                <a:gd name="T33" fmla="*/ 112 h 274"/>
                <a:gd name="T34" fmla="*/ 6 w 113"/>
                <a:gd name="T35" fmla="*/ 119 h 274"/>
                <a:gd name="T36" fmla="*/ 1 w 113"/>
                <a:gd name="T37" fmla="*/ 136 h 274"/>
                <a:gd name="T38" fmla="*/ 11 w 113"/>
                <a:gd name="T39" fmla="*/ 148 h 274"/>
                <a:gd name="T40" fmla="*/ 28 w 113"/>
                <a:gd name="T41" fmla="*/ 156 h 274"/>
                <a:gd name="T42" fmla="*/ 36 w 113"/>
                <a:gd name="T43" fmla="*/ 174 h 274"/>
                <a:gd name="T44" fmla="*/ 40 w 113"/>
                <a:gd name="T45" fmla="*/ 211 h 274"/>
                <a:gd name="T46" fmla="*/ 45 w 113"/>
                <a:gd name="T47" fmla="*/ 215 h 274"/>
                <a:gd name="T48" fmla="*/ 52 w 113"/>
                <a:gd name="T49" fmla="*/ 221 h 274"/>
                <a:gd name="T50" fmla="*/ 58 w 113"/>
                <a:gd name="T51" fmla="*/ 225 h 274"/>
                <a:gd name="T52" fmla="*/ 69 w 113"/>
                <a:gd name="T53" fmla="*/ 215 h 274"/>
                <a:gd name="T54" fmla="*/ 75 w 113"/>
                <a:gd name="T55" fmla="*/ 209 h 274"/>
                <a:gd name="T56" fmla="*/ 84 w 113"/>
                <a:gd name="T57" fmla="*/ 211 h 274"/>
                <a:gd name="T58" fmla="*/ 91 w 113"/>
                <a:gd name="T59" fmla="*/ 233 h 274"/>
                <a:gd name="T60" fmla="*/ 99 w 113"/>
                <a:gd name="T61" fmla="*/ 265 h 274"/>
                <a:gd name="T62" fmla="*/ 111 w 113"/>
                <a:gd name="T63" fmla="*/ 285 h 274"/>
                <a:gd name="T64" fmla="*/ 113 w 113"/>
                <a:gd name="T65" fmla="*/ 301 h 274"/>
                <a:gd name="T66" fmla="*/ 106 w 113"/>
                <a:gd name="T67" fmla="*/ 318 h 274"/>
                <a:gd name="T68" fmla="*/ 112 w 113"/>
                <a:gd name="T69" fmla="*/ 315 h 274"/>
                <a:gd name="T70" fmla="*/ 122 w 113"/>
                <a:gd name="T71" fmla="*/ 289 h 274"/>
                <a:gd name="T72" fmla="*/ 118 w 113"/>
                <a:gd name="T73" fmla="*/ 265 h 274"/>
                <a:gd name="T74" fmla="*/ 97 w 113"/>
                <a:gd name="T75" fmla="*/ 238 h 274"/>
                <a:gd name="T76" fmla="*/ 107 w 113"/>
                <a:gd name="T77" fmla="*/ 221 h 274"/>
                <a:gd name="T78" fmla="*/ 102 w 113"/>
                <a:gd name="T79" fmla="*/ 209 h 274"/>
                <a:gd name="T80" fmla="*/ 93 w 113"/>
                <a:gd name="T81" fmla="*/ 190 h 274"/>
                <a:gd name="T82" fmla="*/ 85 w 113"/>
                <a:gd name="T83" fmla="*/ 177 h 274"/>
                <a:gd name="T84" fmla="*/ 99 w 113"/>
                <a:gd name="T85" fmla="*/ 161 h 274"/>
                <a:gd name="T86" fmla="*/ 113 w 113"/>
                <a:gd name="T87" fmla="*/ 152 h 274"/>
                <a:gd name="T88" fmla="*/ 122 w 113"/>
                <a:gd name="T89" fmla="*/ 146 h 274"/>
                <a:gd name="T90" fmla="*/ 126 w 113"/>
                <a:gd name="T91" fmla="*/ 133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9" name="Freeform 2634"/>
            <p:cNvSpPr>
              <a:spLocks noChangeAspect="1"/>
            </p:cNvSpPr>
            <p:nvPr/>
          </p:nvSpPr>
          <p:spPr bwMode="auto">
            <a:xfrm>
              <a:off x="28544500" y="11723155"/>
              <a:ext cx="982280" cy="639846"/>
            </a:xfrm>
            <a:custGeom>
              <a:avLst/>
              <a:gdLst>
                <a:gd name="T0" fmla="*/ 123 w 122"/>
                <a:gd name="T1" fmla="*/ 52 h 87"/>
                <a:gd name="T2" fmla="*/ 134 w 122"/>
                <a:gd name="T3" fmla="*/ 48 h 87"/>
                <a:gd name="T4" fmla="*/ 129 w 122"/>
                <a:gd name="T5" fmla="*/ 45 h 87"/>
                <a:gd name="T6" fmla="*/ 124 w 122"/>
                <a:gd name="T7" fmla="*/ 40 h 87"/>
                <a:gd name="T8" fmla="*/ 124 w 122"/>
                <a:gd name="T9" fmla="*/ 36 h 87"/>
                <a:gd name="T10" fmla="*/ 133 w 122"/>
                <a:gd name="T11" fmla="*/ 37 h 87"/>
                <a:gd name="T12" fmla="*/ 144 w 122"/>
                <a:gd name="T13" fmla="*/ 34 h 87"/>
                <a:gd name="T14" fmla="*/ 145 w 122"/>
                <a:gd name="T15" fmla="*/ 28 h 87"/>
                <a:gd name="T16" fmla="*/ 140 w 122"/>
                <a:gd name="T17" fmla="*/ 27 h 87"/>
                <a:gd name="T18" fmla="*/ 132 w 122"/>
                <a:gd name="T19" fmla="*/ 24 h 87"/>
                <a:gd name="T20" fmla="*/ 126 w 122"/>
                <a:gd name="T21" fmla="*/ 28 h 87"/>
                <a:gd name="T22" fmla="*/ 118 w 122"/>
                <a:gd name="T23" fmla="*/ 25 h 87"/>
                <a:gd name="T24" fmla="*/ 117 w 122"/>
                <a:gd name="T25" fmla="*/ 16 h 87"/>
                <a:gd name="T26" fmla="*/ 120 w 122"/>
                <a:gd name="T27" fmla="*/ 12 h 87"/>
                <a:gd name="T28" fmla="*/ 115 w 122"/>
                <a:gd name="T29" fmla="*/ 11 h 87"/>
                <a:gd name="T30" fmla="*/ 109 w 122"/>
                <a:gd name="T31" fmla="*/ 4 h 87"/>
                <a:gd name="T32" fmla="*/ 105 w 122"/>
                <a:gd name="T33" fmla="*/ 7 h 87"/>
                <a:gd name="T34" fmla="*/ 101 w 122"/>
                <a:gd name="T35" fmla="*/ 1 h 87"/>
                <a:gd name="T36" fmla="*/ 96 w 122"/>
                <a:gd name="T37" fmla="*/ 14 h 87"/>
                <a:gd name="T38" fmla="*/ 91 w 122"/>
                <a:gd name="T39" fmla="*/ 28 h 87"/>
                <a:gd name="T40" fmla="*/ 85 w 122"/>
                <a:gd name="T41" fmla="*/ 28 h 87"/>
                <a:gd name="T42" fmla="*/ 84 w 122"/>
                <a:gd name="T43" fmla="*/ 31 h 87"/>
                <a:gd name="T44" fmla="*/ 87 w 122"/>
                <a:gd name="T45" fmla="*/ 33 h 87"/>
                <a:gd name="T46" fmla="*/ 87 w 122"/>
                <a:gd name="T47" fmla="*/ 36 h 87"/>
                <a:gd name="T48" fmla="*/ 78 w 122"/>
                <a:gd name="T49" fmla="*/ 37 h 87"/>
                <a:gd name="T50" fmla="*/ 65 w 122"/>
                <a:gd name="T51" fmla="*/ 42 h 87"/>
                <a:gd name="T52" fmla="*/ 65 w 122"/>
                <a:gd name="T53" fmla="*/ 51 h 87"/>
                <a:gd name="T54" fmla="*/ 44 w 122"/>
                <a:gd name="T55" fmla="*/ 68 h 87"/>
                <a:gd name="T56" fmla="*/ 30 w 122"/>
                <a:gd name="T57" fmla="*/ 71 h 87"/>
                <a:gd name="T58" fmla="*/ 28 w 122"/>
                <a:gd name="T59" fmla="*/ 80 h 87"/>
                <a:gd name="T60" fmla="*/ 23 w 122"/>
                <a:gd name="T61" fmla="*/ 78 h 87"/>
                <a:gd name="T62" fmla="*/ 25 w 122"/>
                <a:gd name="T63" fmla="*/ 84 h 87"/>
                <a:gd name="T64" fmla="*/ 19 w 122"/>
                <a:gd name="T65" fmla="*/ 94 h 87"/>
                <a:gd name="T66" fmla="*/ 11 w 122"/>
                <a:gd name="T67" fmla="*/ 89 h 87"/>
                <a:gd name="T68" fmla="*/ 10 w 122"/>
                <a:gd name="T69" fmla="*/ 91 h 87"/>
                <a:gd name="T70" fmla="*/ 5 w 122"/>
                <a:gd name="T71" fmla="*/ 91 h 87"/>
                <a:gd name="T72" fmla="*/ 0 w 122"/>
                <a:gd name="T73" fmla="*/ 84 h 87"/>
                <a:gd name="T74" fmla="*/ 2 w 122"/>
                <a:gd name="T75" fmla="*/ 94 h 87"/>
                <a:gd name="T76" fmla="*/ 13 w 122"/>
                <a:gd name="T77" fmla="*/ 101 h 87"/>
                <a:gd name="T78" fmla="*/ 16 w 122"/>
                <a:gd name="T79" fmla="*/ 105 h 87"/>
                <a:gd name="T80" fmla="*/ 23 w 122"/>
                <a:gd name="T81" fmla="*/ 101 h 87"/>
                <a:gd name="T82" fmla="*/ 34 w 122"/>
                <a:gd name="T83" fmla="*/ 104 h 87"/>
                <a:gd name="T84" fmla="*/ 39 w 122"/>
                <a:gd name="T85" fmla="*/ 100 h 87"/>
                <a:gd name="T86" fmla="*/ 39 w 122"/>
                <a:gd name="T87" fmla="*/ 95 h 87"/>
                <a:gd name="T88" fmla="*/ 50 w 122"/>
                <a:gd name="T89" fmla="*/ 94 h 87"/>
                <a:gd name="T90" fmla="*/ 49 w 122"/>
                <a:gd name="T91" fmla="*/ 97 h 87"/>
                <a:gd name="T92" fmla="*/ 54 w 122"/>
                <a:gd name="T93" fmla="*/ 95 h 87"/>
                <a:gd name="T94" fmla="*/ 60 w 122"/>
                <a:gd name="T95" fmla="*/ 100 h 87"/>
                <a:gd name="T96" fmla="*/ 65 w 122"/>
                <a:gd name="T97" fmla="*/ 95 h 87"/>
                <a:gd name="T98" fmla="*/ 74 w 122"/>
                <a:gd name="T99" fmla="*/ 95 h 87"/>
                <a:gd name="T100" fmla="*/ 74 w 122"/>
                <a:gd name="T101" fmla="*/ 89 h 87"/>
                <a:gd name="T102" fmla="*/ 83 w 122"/>
                <a:gd name="T103" fmla="*/ 75 h 87"/>
                <a:gd name="T104" fmla="*/ 90 w 122"/>
                <a:gd name="T105" fmla="*/ 64 h 87"/>
                <a:gd name="T106" fmla="*/ 90 w 122"/>
                <a:gd name="T107" fmla="*/ 51 h 87"/>
                <a:gd name="T108" fmla="*/ 101 w 122"/>
                <a:gd name="T109" fmla="*/ 47 h 87"/>
                <a:gd name="T110" fmla="*/ 107 w 122"/>
                <a:gd name="T111" fmla="*/ 51 h 87"/>
                <a:gd name="T112" fmla="*/ 115 w 122"/>
                <a:gd name="T113" fmla="*/ 48 h 87"/>
                <a:gd name="T114" fmla="*/ 123 w 122"/>
                <a:gd name="T115" fmla="*/ 5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0" name="Freeform 2635"/>
            <p:cNvSpPr>
              <a:spLocks noChangeAspect="1"/>
            </p:cNvSpPr>
            <p:nvPr/>
          </p:nvSpPr>
          <p:spPr bwMode="auto">
            <a:xfrm>
              <a:off x="27553893" y="11763143"/>
              <a:ext cx="441196" cy="535873"/>
            </a:xfrm>
            <a:custGeom>
              <a:avLst/>
              <a:gdLst>
                <a:gd name="T0" fmla="*/ 26 w 55"/>
                <a:gd name="T1" fmla="*/ 8 h 73"/>
                <a:gd name="T2" fmla="*/ 32 w 55"/>
                <a:gd name="T3" fmla="*/ 14 h 73"/>
                <a:gd name="T4" fmla="*/ 37 w 55"/>
                <a:gd name="T5" fmla="*/ 20 h 73"/>
                <a:gd name="T6" fmla="*/ 41 w 55"/>
                <a:gd name="T7" fmla="*/ 20 h 73"/>
                <a:gd name="T8" fmla="*/ 50 w 55"/>
                <a:gd name="T9" fmla="*/ 35 h 73"/>
                <a:gd name="T10" fmla="*/ 49 w 55"/>
                <a:gd name="T11" fmla="*/ 48 h 73"/>
                <a:gd name="T12" fmla="*/ 50 w 55"/>
                <a:gd name="T13" fmla="*/ 57 h 73"/>
                <a:gd name="T14" fmla="*/ 50 w 55"/>
                <a:gd name="T15" fmla="*/ 66 h 73"/>
                <a:gd name="T16" fmla="*/ 58 w 55"/>
                <a:gd name="T17" fmla="*/ 71 h 73"/>
                <a:gd name="T18" fmla="*/ 59 w 55"/>
                <a:gd name="T19" fmla="*/ 76 h 73"/>
                <a:gd name="T20" fmla="*/ 66 w 55"/>
                <a:gd name="T21" fmla="*/ 87 h 73"/>
                <a:gd name="T22" fmla="*/ 62 w 55"/>
                <a:gd name="T23" fmla="*/ 87 h 73"/>
                <a:gd name="T24" fmla="*/ 60 w 55"/>
                <a:gd name="T25" fmla="*/ 83 h 73"/>
                <a:gd name="T26" fmla="*/ 52 w 55"/>
                <a:gd name="T27" fmla="*/ 86 h 73"/>
                <a:gd name="T28" fmla="*/ 40 w 55"/>
                <a:gd name="T29" fmla="*/ 81 h 73"/>
                <a:gd name="T30" fmla="*/ 23 w 55"/>
                <a:gd name="T31" fmla="*/ 72 h 73"/>
                <a:gd name="T32" fmla="*/ 17 w 55"/>
                <a:gd name="T33" fmla="*/ 68 h 73"/>
                <a:gd name="T34" fmla="*/ 19 w 55"/>
                <a:gd name="T35" fmla="*/ 59 h 73"/>
                <a:gd name="T36" fmla="*/ 10 w 55"/>
                <a:gd name="T37" fmla="*/ 49 h 73"/>
                <a:gd name="T38" fmla="*/ 11 w 55"/>
                <a:gd name="T39" fmla="*/ 46 h 73"/>
                <a:gd name="T40" fmla="*/ 7 w 55"/>
                <a:gd name="T41" fmla="*/ 42 h 73"/>
                <a:gd name="T42" fmla="*/ 8 w 55"/>
                <a:gd name="T43" fmla="*/ 31 h 73"/>
                <a:gd name="T44" fmla="*/ 4 w 55"/>
                <a:gd name="T45" fmla="*/ 28 h 73"/>
                <a:gd name="T46" fmla="*/ 4 w 55"/>
                <a:gd name="T47" fmla="*/ 13 h 73"/>
                <a:gd name="T48" fmla="*/ 0 w 55"/>
                <a:gd name="T49" fmla="*/ 5 h 73"/>
                <a:gd name="T50" fmla="*/ 2 w 55"/>
                <a:gd name="T51" fmla="*/ 0 h 73"/>
                <a:gd name="T52" fmla="*/ 5 w 55"/>
                <a:gd name="T53" fmla="*/ 5 h 73"/>
                <a:gd name="T54" fmla="*/ 10 w 55"/>
                <a:gd name="T55" fmla="*/ 5 h 73"/>
                <a:gd name="T56" fmla="*/ 14 w 55"/>
                <a:gd name="T57" fmla="*/ 8 h 73"/>
                <a:gd name="T58" fmla="*/ 12 w 55"/>
                <a:gd name="T59" fmla="*/ 17 h 73"/>
                <a:gd name="T60" fmla="*/ 14 w 55"/>
                <a:gd name="T61" fmla="*/ 20 h 73"/>
                <a:gd name="T62" fmla="*/ 22 w 55"/>
                <a:gd name="T63" fmla="*/ 16 h 73"/>
                <a:gd name="T64" fmla="*/ 25 w 55"/>
                <a:gd name="T65" fmla="*/ 14 h 73"/>
                <a:gd name="T66" fmla="*/ 26 w 55"/>
                <a:gd name="T67" fmla="*/ 8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1" name="Freeform 2636"/>
            <p:cNvSpPr>
              <a:spLocks noChangeAspect="1"/>
            </p:cNvSpPr>
            <p:nvPr/>
          </p:nvSpPr>
          <p:spPr bwMode="auto">
            <a:xfrm>
              <a:off x="27204268" y="10307494"/>
              <a:ext cx="857416" cy="1583618"/>
            </a:xfrm>
            <a:custGeom>
              <a:avLst/>
              <a:gdLst>
                <a:gd name="T0" fmla="*/ 68 w 107"/>
                <a:gd name="T1" fmla="*/ 236 h 216"/>
                <a:gd name="T2" fmla="*/ 51 w 107"/>
                <a:gd name="T3" fmla="*/ 219 h 216"/>
                <a:gd name="T4" fmla="*/ 43 w 107"/>
                <a:gd name="T5" fmla="*/ 194 h 216"/>
                <a:gd name="T6" fmla="*/ 35 w 107"/>
                <a:gd name="T7" fmla="*/ 180 h 216"/>
                <a:gd name="T8" fmla="*/ 46 w 107"/>
                <a:gd name="T9" fmla="*/ 144 h 216"/>
                <a:gd name="T10" fmla="*/ 47 w 107"/>
                <a:gd name="T11" fmla="*/ 118 h 216"/>
                <a:gd name="T12" fmla="*/ 60 w 107"/>
                <a:gd name="T13" fmla="*/ 118 h 216"/>
                <a:gd name="T14" fmla="*/ 58 w 107"/>
                <a:gd name="T15" fmla="*/ 135 h 216"/>
                <a:gd name="T16" fmla="*/ 68 w 107"/>
                <a:gd name="T17" fmla="*/ 137 h 216"/>
                <a:gd name="T18" fmla="*/ 78 w 107"/>
                <a:gd name="T19" fmla="*/ 144 h 216"/>
                <a:gd name="T20" fmla="*/ 88 w 107"/>
                <a:gd name="T21" fmla="*/ 145 h 216"/>
                <a:gd name="T22" fmla="*/ 83 w 107"/>
                <a:gd name="T23" fmla="*/ 130 h 216"/>
                <a:gd name="T24" fmla="*/ 84 w 107"/>
                <a:gd name="T25" fmla="*/ 118 h 216"/>
                <a:gd name="T26" fmla="*/ 101 w 107"/>
                <a:gd name="T27" fmla="*/ 106 h 216"/>
                <a:gd name="T28" fmla="*/ 122 w 107"/>
                <a:gd name="T29" fmla="*/ 108 h 216"/>
                <a:gd name="T30" fmla="*/ 125 w 107"/>
                <a:gd name="T31" fmla="*/ 89 h 216"/>
                <a:gd name="T32" fmla="*/ 125 w 107"/>
                <a:gd name="T33" fmla="*/ 77 h 216"/>
                <a:gd name="T34" fmla="*/ 112 w 107"/>
                <a:gd name="T35" fmla="*/ 59 h 216"/>
                <a:gd name="T36" fmla="*/ 102 w 107"/>
                <a:gd name="T37" fmla="*/ 43 h 216"/>
                <a:gd name="T38" fmla="*/ 94 w 107"/>
                <a:gd name="T39" fmla="*/ 35 h 216"/>
                <a:gd name="T40" fmla="*/ 81 w 107"/>
                <a:gd name="T41" fmla="*/ 43 h 216"/>
                <a:gd name="T42" fmla="*/ 76 w 107"/>
                <a:gd name="T43" fmla="*/ 43 h 216"/>
                <a:gd name="T44" fmla="*/ 63 w 107"/>
                <a:gd name="T45" fmla="*/ 44 h 216"/>
                <a:gd name="T46" fmla="*/ 54 w 107"/>
                <a:gd name="T47" fmla="*/ 36 h 216"/>
                <a:gd name="T48" fmla="*/ 55 w 107"/>
                <a:gd name="T49" fmla="*/ 22 h 216"/>
                <a:gd name="T50" fmla="*/ 42 w 107"/>
                <a:gd name="T51" fmla="*/ 12 h 216"/>
                <a:gd name="T52" fmla="*/ 41 w 107"/>
                <a:gd name="T53" fmla="*/ 0 h 216"/>
                <a:gd name="T54" fmla="*/ 29 w 107"/>
                <a:gd name="T55" fmla="*/ 1 h 216"/>
                <a:gd name="T56" fmla="*/ 22 w 107"/>
                <a:gd name="T57" fmla="*/ 11 h 216"/>
                <a:gd name="T58" fmla="*/ 5 w 107"/>
                <a:gd name="T59" fmla="*/ 30 h 216"/>
                <a:gd name="T60" fmla="*/ 5 w 107"/>
                <a:gd name="T61" fmla="*/ 35 h 216"/>
                <a:gd name="T62" fmla="*/ 14 w 107"/>
                <a:gd name="T63" fmla="*/ 60 h 216"/>
                <a:gd name="T64" fmla="*/ 22 w 107"/>
                <a:gd name="T65" fmla="*/ 71 h 216"/>
                <a:gd name="T66" fmla="*/ 19 w 107"/>
                <a:gd name="T67" fmla="*/ 89 h 216"/>
                <a:gd name="T68" fmla="*/ 30 w 107"/>
                <a:gd name="T69" fmla="*/ 112 h 216"/>
                <a:gd name="T70" fmla="*/ 30 w 107"/>
                <a:gd name="T71" fmla="*/ 126 h 216"/>
                <a:gd name="T72" fmla="*/ 35 w 107"/>
                <a:gd name="T73" fmla="*/ 159 h 216"/>
                <a:gd name="T74" fmla="*/ 24 w 107"/>
                <a:gd name="T75" fmla="*/ 181 h 216"/>
                <a:gd name="T76" fmla="*/ 19 w 107"/>
                <a:gd name="T77" fmla="*/ 207 h 216"/>
                <a:gd name="T78" fmla="*/ 25 w 107"/>
                <a:gd name="T79" fmla="*/ 209 h 216"/>
                <a:gd name="T80" fmla="*/ 35 w 107"/>
                <a:gd name="T81" fmla="*/ 225 h 216"/>
                <a:gd name="T82" fmla="*/ 46 w 107"/>
                <a:gd name="T83" fmla="*/ 230 h 216"/>
                <a:gd name="T84" fmla="*/ 49 w 107"/>
                <a:gd name="T85" fmla="*/ 241 h 216"/>
                <a:gd name="T86" fmla="*/ 58 w 107"/>
                <a:gd name="T87" fmla="*/ 243 h 216"/>
                <a:gd name="T88" fmla="*/ 65 w 107"/>
                <a:gd name="T89" fmla="*/ 255 h 216"/>
                <a:gd name="T90" fmla="*/ 78 w 107"/>
                <a:gd name="T91" fmla="*/ 253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2" name="Freeform 2637"/>
            <p:cNvSpPr>
              <a:spLocks noChangeAspect="1"/>
            </p:cNvSpPr>
            <p:nvPr/>
          </p:nvSpPr>
          <p:spPr bwMode="auto">
            <a:xfrm>
              <a:off x="27454000" y="10067552"/>
              <a:ext cx="807470" cy="943772"/>
            </a:xfrm>
            <a:custGeom>
              <a:avLst/>
              <a:gdLst>
                <a:gd name="T0" fmla="*/ 114 w 101"/>
                <a:gd name="T1" fmla="*/ 144 h 128"/>
                <a:gd name="T2" fmla="*/ 105 w 101"/>
                <a:gd name="T3" fmla="*/ 143 h 128"/>
                <a:gd name="T4" fmla="*/ 99 w 101"/>
                <a:gd name="T5" fmla="*/ 153 h 128"/>
                <a:gd name="T6" fmla="*/ 90 w 101"/>
                <a:gd name="T7" fmla="*/ 149 h 128"/>
                <a:gd name="T8" fmla="*/ 84 w 101"/>
                <a:gd name="T9" fmla="*/ 147 h 128"/>
                <a:gd name="T10" fmla="*/ 89 w 101"/>
                <a:gd name="T11" fmla="*/ 142 h 128"/>
                <a:gd name="T12" fmla="*/ 91 w 101"/>
                <a:gd name="T13" fmla="*/ 123 h 128"/>
                <a:gd name="T14" fmla="*/ 87 w 101"/>
                <a:gd name="T15" fmla="*/ 115 h 128"/>
                <a:gd name="T16" fmla="*/ 77 w 101"/>
                <a:gd name="T17" fmla="*/ 108 h 128"/>
                <a:gd name="T18" fmla="*/ 75 w 101"/>
                <a:gd name="T19" fmla="*/ 91 h 128"/>
                <a:gd name="T20" fmla="*/ 65 w 101"/>
                <a:gd name="T21" fmla="*/ 82 h 128"/>
                <a:gd name="T22" fmla="*/ 60 w 101"/>
                <a:gd name="T23" fmla="*/ 76 h 128"/>
                <a:gd name="T24" fmla="*/ 50 w 101"/>
                <a:gd name="T25" fmla="*/ 73 h 128"/>
                <a:gd name="T26" fmla="*/ 43 w 101"/>
                <a:gd name="T27" fmla="*/ 82 h 128"/>
                <a:gd name="T28" fmla="*/ 37 w 101"/>
                <a:gd name="T29" fmla="*/ 87 h 128"/>
                <a:gd name="T30" fmla="*/ 31 w 101"/>
                <a:gd name="T31" fmla="*/ 77 h 128"/>
                <a:gd name="T32" fmla="*/ 25 w 101"/>
                <a:gd name="T33" fmla="*/ 83 h 128"/>
                <a:gd name="T34" fmla="*/ 16 w 101"/>
                <a:gd name="T35" fmla="*/ 88 h 128"/>
                <a:gd name="T36" fmla="*/ 16 w 101"/>
                <a:gd name="T37" fmla="*/ 69 h 128"/>
                <a:gd name="T38" fmla="*/ 18 w 101"/>
                <a:gd name="T39" fmla="*/ 60 h 128"/>
                <a:gd name="T40" fmla="*/ 13 w 101"/>
                <a:gd name="T41" fmla="*/ 52 h 128"/>
                <a:gd name="T42" fmla="*/ 7 w 101"/>
                <a:gd name="T43" fmla="*/ 47 h 128"/>
                <a:gd name="T44" fmla="*/ 4 w 101"/>
                <a:gd name="T45" fmla="*/ 39 h 128"/>
                <a:gd name="T46" fmla="*/ 1 w 101"/>
                <a:gd name="T47" fmla="*/ 31 h 128"/>
                <a:gd name="T48" fmla="*/ 5 w 101"/>
                <a:gd name="T49" fmla="*/ 25 h 128"/>
                <a:gd name="T50" fmla="*/ 13 w 101"/>
                <a:gd name="T51" fmla="*/ 16 h 128"/>
                <a:gd name="T52" fmla="*/ 18 w 101"/>
                <a:gd name="T53" fmla="*/ 22 h 128"/>
                <a:gd name="T54" fmla="*/ 25 w 101"/>
                <a:gd name="T55" fmla="*/ 20 h 128"/>
                <a:gd name="T56" fmla="*/ 20 w 101"/>
                <a:gd name="T57" fmla="*/ 8 h 128"/>
                <a:gd name="T58" fmla="*/ 22 w 101"/>
                <a:gd name="T59" fmla="*/ 0 h 128"/>
                <a:gd name="T60" fmla="*/ 29 w 101"/>
                <a:gd name="T61" fmla="*/ 2 h 128"/>
                <a:gd name="T62" fmla="*/ 36 w 101"/>
                <a:gd name="T63" fmla="*/ 13 h 128"/>
                <a:gd name="T64" fmla="*/ 42 w 101"/>
                <a:gd name="T65" fmla="*/ 14 h 128"/>
                <a:gd name="T66" fmla="*/ 46 w 101"/>
                <a:gd name="T67" fmla="*/ 30 h 128"/>
                <a:gd name="T68" fmla="*/ 53 w 101"/>
                <a:gd name="T69" fmla="*/ 34 h 128"/>
                <a:gd name="T70" fmla="*/ 62 w 101"/>
                <a:gd name="T71" fmla="*/ 29 h 128"/>
                <a:gd name="T72" fmla="*/ 63 w 101"/>
                <a:gd name="T73" fmla="*/ 37 h 128"/>
                <a:gd name="T74" fmla="*/ 73 w 101"/>
                <a:gd name="T75" fmla="*/ 43 h 128"/>
                <a:gd name="T76" fmla="*/ 71 w 101"/>
                <a:gd name="T77" fmla="*/ 47 h 128"/>
                <a:gd name="T78" fmla="*/ 62 w 101"/>
                <a:gd name="T79" fmla="*/ 51 h 128"/>
                <a:gd name="T80" fmla="*/ 58 w 101"/>
                <a:gd name="T81" fmla="*/ 57 h 128"/>
                <a:gd name="T82" fmla="*/ 79 w 101"/>
                <a:gd name="T83" fmla="*/ 75 h 128"/>
                <a:gd name="T84" fmla="*/ 91 w 101"/>
                <a:gd name="T85" fmla="*/ 89 h 128"/>
                <a:gd name="T86" fmla="*/ 101 w 101"/>
                <a:gd name="T87" fmla="*/ 100 h 128"/>
                <a:gd name="T88" fmla="*/ 111 w 101"/>
                <a:gd name="T89" fmla="*/ 112 h 128"/>
                <a:gd name="T90" fmla="*/ 114 w 101"/>
                <a:gd name="T91" fmla="*/ 119 h 128"/>
                <a:gd name="T92" fmla="*/ 117 w 101"/>
                <a:gd name="T93" fmla="*/ 134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3" name="Freeform 2638"/>
            <p:cNvSpPr>
              <a:spLocks noChangeAspect="1"/>
            </p:cNvSpPr>
            <p:nvPr/>
          </p:nvSpPr>
          <p:spPr bwMode="auto">
            <a:xfrm>
              <a:off x="27745357" y="10931344"/>
              <a:ext cx="549411" cy="439896"/>
            </a:xfrm>
            <a:custGeom>
              <a:avLst/>
              <a:gdLst>
                <a:gd name="T0" fmla="*/ 32 w 69"/>
                <a:gd name="T1" fmla="*/ 72 h 60"/>
                <a:gd name="T2" fmla="*/ 28 w 69"/>
                <a:gd name="T3" fmla="*/ 70 h 60"/>
                <a:gd name="T4" fmla="*/ 23 w 69"/>
                <a:gd name="T5" fmla="*/ 65 h 60"/>
                <a:gd name="T6" fmla="*/ 23 w 69"/>
                <a:gd name="T7" fmla="*/ 59 h 60"/>
                <a:gd name="T8" fmla="*/ 19 w 69"/>
                <a:gd name="T9" fmla="*/ 61 h 60"/>
                <a:gd name="T10" fmla="*/ 17 w 69"/>
                <a:gd name="T11" fmla="*/ 65 h 60"/>
                <a:gd name="T12" fmla="*/ 12 w 69"/>
                <a:gd name="T13" fmla="*/ 65 h 60"/>
                <a:gd name="T14" fmla="*/ 13 w 69"/>
                <a:gd name="T15" fmla="*/ 58 h 60"/>
                <a:gd name="T16" fmla="*/ 11 w 69"/>
                <a:gd name="T17" fmla="*/ 50 h 60"/>
                <a:gd name="T18" fmla="*/ 7 w 69"/>
                <a:gd name="T19" fmla="*/ 43 h 60"/>
                <a:gd name="T20" fmla="*/ 6 w 69"/>
                <a:gd name="T21" fmla="*/ 36 h 60"/>
                <a:gd name="T22" fmla="*/ 2 w 69"/>
                <a:gd name="T23" fmla="*/ 32 h 60"/>
                <a:gd name="T24" fmla="*/ 2 w 69"/>
                <a:gd name="T25" fmla="*/ 28 h 60"/>
                <a:gd name="T26" fmla="*/ 0 w 69"/>
                <a:gd name="T27" fmla="*/ 23 h 60"/>
                <a:gd name="T28" fmla="*/ 1 w 69"/>
                <a:gd name="T29" fmla="*/ 16 h 60"/>
                <a:gd name="T30" fmla="*/ 4 w 69"/>
                <a:gd name="T31" fmla="*/ 16 h 60"/>
                <a:gd name="T32" fmla="*/ 8 w 69"/>
                <a:gd name="T33" fmla="*/ 8 h 60"/>
                <a:gd name="T34" fmla="*/ 16 w 69"/>
                <a:gd name="T35" fmla="*/ 2 h 60"/>
                <a:gd name="T36" fmla="*/ 20 w 69"/>
                <a:gd name="T37" fmla="*/ 4 h 60"/>
                <a:gd name="T38" fmla="*/ 24 w 69"/>
                <a:gd name="T39" fmla="*/ 4 h 60"/>
                <a:gd name="T40" fmla="*/ 35 w 69"/>
                <a:gd name="T41" fmla="*/ 4 h 60"/>
                <a:gd name="T42" fmla="*/ 41 w 69"/>
                <a:gd name="T43" fmla="*/ 6 h 60"/>
                <a:gd name="T44" fmla="*/ 43 w 69"/>
                <a:gd name="T45" fmla="*/ 8 h 60"/>
                <a:gd name="T46" fmla="*/ 47 w 69"/>
                <a:gd name="T47" fmla="*/ 8 h 60"/>
                <a:gd name="T48" fmla="*/ 53 w 69"/>
                <a:gd name="T49" fmla="*/ 11 h 60"/>
                <a:gd name="T50" fmla="*/ 57 w 69"/>
                <a:gd name="T51" fmla="*/ 12 h 60"/>
                <a:gd name="T52" fmla="*/ 55 w 69"/>
                <a:gd name="T53" fmla="*/ 5 h 60"/>
                <a:gd name="T54" fmla="*/ 63 w 69"/>
                <a:gd name="T55" fmla="*/ 2 h 60"/>
                <a:gd name="T56" fmla="*/ 66 w 69"/>
                <a:gd name="T57" fmla="*/ 4 h 60"/>
                <a:gd name="T58" fmla="*/ 71 w 69"/>
                <a:gd name="T59" fmla="*/ 4 h 60"/>
                <a:gd name="T60" fmla="*/ 76 w 69"/>
                <a:gd name="T61" fmla="*/ 0 h 60"/>
                <a:gd name="T62" fmla="*/ 77 w 69"/>
                <a:gd name="T63" fmla="*/ 5 h 60"/>
                <a:gd name="T64" fmla="*/ 77 w 69"/>
                <a:gd name="T65" fmla="*/ 8 h 60"/>
                <a:gd name="T66" fmla="*/ 77 w 69"/>
                <a:gd name="T67" fmla="*/ 14 h 60"/>
                <a:gd name="T68" fmla="*/ 81 w 69"/>
                <a:gd name="T69" fmla="*/ 17 h 60"/>
                <a:gd name="T70" fmla="*/ 82 w 69"/>
                <a:gd name="T71" fmla="*/ 28 h 60"/>
                <a:gd name="T72" fmla="*/ 78 w 69"/>
                <a:gd name="T73" fmla="*/ 41 h 60"/>
                <a:gd name="T74" fmla="*/ 76 w 69"/>
                <a:gd name="T75" fmla="*/ 40 h 60"/>
                <a:gd name="T76" fmla="*/ 69 w 69"/>
                <a:gd name="T77" fmla="*/ 46 h 60"/>
                <a:gd name="T78" fmla="*/ 61 w 69"/>
                <a:gd name="T79" fmla="*/ 46 h 60"/>
                <a:gd name="T80" fmla="*/ 60 w 69"/>
                <a:gd name="T81" fmla="*/ 50 h 60"/>
                <a:gd name="T82" fmla="*/ 55 w 69"/>
                <a:gd name="T83" fmla="*/ 49 h 60"/>
                <a:gd name="T84" fmla="*/ 53 w 69"/>
                <a:gd name="T85" fmla="*/ 52 h 60"/>
                <a:gd name="T86" fmla="*/ 55 w 69"/>
                <a:gd name="T87" fmla="*/ 58 h 60"/>
                <a:gd name="T88" fmla="*/ 58 w 69"/>
                <a:gd name="T89" fmla="*/ 60 h 60"/>
                <a:gd name="T90" fmla="*/ 59 w 69"/>
                <a:gd name="T91" fmla="*/ 64 h 60"/>
                <a:gd name="T92" fmla="*/ 58 w 69"/>
                <a:gd name="T93" fmla="*/ 67 h 60"/>
                <a:gd name="T94" fmla="*/ 52 w 69"/>
                <a:gd name="T95" fmla="*/ 65 h 60"/>
                <a:gd name="T96" fmla="*/ 41 w 69"/>
                <a:gd name="T97" fmla="*/ 65 h 60"/>
                <a:gd name="T98" fmla="*/ 42 w 69"/>
                <a:gd name="T99" fmla="*/ 70 h 60"/>
                <a:gd name="T100" fmla="*/ 37 w 69"/>
                <a:gd name="T101" fmla="*/ 72 h 60"/>
                <a:gd name="T102" fmla="*/ 32 w 69"/>
                <a:gd name="T103" fmla="*/ 72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4" name="Freeform 2639"/>
            <p:cNvSpPr>
              <a:spLocks noChangeAspect="1"/>
            </p:cNvSpPr>
            <p:nvPr/>
          </p:nvSpPr>
          <p:spPr bwMode="auto">
            <a:xfrm>
              <a:off x="27645464" y="9963580"/>
              <a:ext cx="815792" cy="1607610"/>
            </a:xfrm>
            <a:custGeom>
              <a:avLst/>
              <a:gdLst>
                <a:gd name="T0" fmla="*/ 54 w 101"/>
                <a:gd name="T1" fmla="*/ 232 h 219"/>
                <a:gd name="T2" fmla="*/ 57 w 101"/>
                <a:gd name="T3" fmla="*/ 257 h 219"/>
                <a:gd name="T4" fmla="*/ 64 w 101"/>
                <a:gd name="T5" fmla="*/ 262 h 219"/>
                <a:gd name="T6" fmla="*/ 76 w 101"/>
                <a:gd name="T7" fmla="*/ 249 h 219"/>
                <a:gd name="T8" fmla="*/ 81 w 101"/>
                <a:gd name="T9" fmla="*/ 244 h 219"/>
                <a:gd name="T10" fmla="*/ 80 w 101"/>
                <a:gd name="T11" fmla="*/ 237 h 219"/>
                <a:gd name="T12" fmla="*/ 88 w 101"/>
                <a:gd name="T13" fmla="*/ 231 h 219"/>
                <a:gd name="T14" fmla="*/ 103 w 101"/>
                <a:gd name="T15" fmla="*/ 226 h 219"/>
                <a:gd name="T16" fmla="*/ 115 w 101"/>
                <a:gd name="T17" fmla="*/ 214 h 219"/>
                <a:gd name="T18" fmla="*/ 117 w 101"/>
                <a:gd name="T19" fmla="*/ 193 h 219"/>
                <a:gd name="T20" fmla="*/ 117 w 101"/>
                <a:gd name="T21" fmla="*/ 189 h 219"/>
                <a:gd name="T22" fmla="*/ 118 w 101"/>
                <a:gd name="T23" fmla="*/ 175 h 219"/>
                <a:gd name="T24" fmla="*/ 110 w 101"/>
                <a:gd name="T25" fmla="*/ 143 h 219"/>
                <a:gd name="T26" fmla="*/ 98 w 101"/>
                <a:gd name="T27" fmla="*/ 130 h 219"/>
                <a:gd name="T28" fmla="*/ 85 w 101"/>
                <a:gd name="T29" fmla="*/ 116 h 219"/>
                <a:gd name="T30" fmla="*/ 71 w 101"/>
                <a:gd name="T31" fmla="*/ 96 h 219"/>
                <a:gd name="T32" fmla="*/ 57 w 101"/>
                <a:gd name="T33" fmla="*/ 82 h 219"/>
                <a:gd name="T34" fmla="*/ 69 w 101"/>
                <a:gd name="T35" fmla="*/ 56 h 219"/>
                <a:gd name="T36" fmla="*/ 79 w 101"/>
                <a:gd name="T37" fmla="*/ 44 h 219"/>
                <a:gd name="T38" fmla="*/ 79 w 101"/>
                <a:gd name="T39" fmla="*/ 31 h 219"/>
                <a:gd name="T40" fmla="*/ 69 w 101"/>
                <a:gd name="T41" fmla="*/ 13 h 219"/>
                <a:gd name="T42" fmla="*/ 58 w 101"/>
                <a:gd name="T43" fmla="*/ 8 h 219"/>
                <a:gd name="T44" fmla="*/ 41 w 101"/>
                <a:gd name="T45" fmla="*/ 5 h 219"/>
                <a:gd name="T46" fmla="*/ 29 w 101"/>
                <a:gd name="T47" fmla="*/ 13 h 219"/>
                <a:gd name="T48" fmla="*/ 19 w 101"/>
                <a:gd name="T49" fmla="*/ 18 h 219"/>
                <a:gd name="T50" fmla="*/ 8 w 101"/>
                <a:gd name="T51" fmla="*/ 19 h 219"/>
                <a:gd name="T52" fmla="*/ 0 w 101"/>
                <a:gd name="T53" fmla="*/ 19 h 219"/>
                <a:gd name="T54" fmla="*/ 10 w 101"/>
                <a:gd name="T55" fmla="*/ 28 h 219"/>
                <a:gd name="T56" fmla="*/ 17 w 101"/>
                <a:gd name="T57" fmla="*/ 47 h 219"/>
                <a:gd name="T58" fmla="*/ 30 w 101"/>
                <a:gd name="T59" fmla="*/ 46 h 219"/>
                <a:gd name="T60" fmla="*/ 35 w 101"/>
                <a:gd name="T61" fmla="*/ 54 h 219"/>
                <a:gd name="T62" fmla="*/ 46 w 101"/>
                <a:gd name="T63" fmla="*/ 64 h 219"/>
                <a:gd name="T64" fmla="*/ 34 w 101"/>
                <a:gd name="T65" fmla="*/ 67 h 219"/>
                <a:gd name="T66" fmla="*/ 50 w 101"/>
                <a:gd name="T67" fmla="*/ 84 h 219"/>
                <a:gd name="T68" fmla="*/ 63 w 101"/>
                <a:gd name="T69" fmla="*/ 106 h 219"/>
                <a:gd name="T70" fmla="*/ 75 w 101"/>
                <a:gd name="T71" fmla="*/ 124 h 219"/>
                <a:gd name="T72" fmla="*/ 86 w 101"/>
                <a:gd name="T73" fmla="*/ 136 h 219"/>
                <a:gd name="T74" fmla="*/ 91 w 101"/>
                <a:gd name="T75" fmla="*/ 157 h 219"/>
                <a:gd name="T76" fmla="*/ 92 w 101"/>
                <a:gd name="T77" fmla="*/ 172 h 219"/>
                <a:gd name="T78" fmla="*/ 93 w 101"/>
                <a:gd name="T79" fmla="*/ 198 h 219"/>
                <a:gd name="T80" fmla="*/ 76 w 101"/>
                <a:gd name="T81" fmla="*/ 203 h 219"/>
                <a:gd name="T82" fmla="*/ 68 w 101"/>
                <a:gd name="T83" fmla="*/ 209 h 219"/>
                <a:gd name="T84" fmla="*/ 74 w 101"/>
                <a:gd name="T85" fmla="*/ 221 h 219"/>
                <a:gd name="T86" fmla="*/ 56 w 101"/>
                <a:gd name="T87" fmla="*/ 222 h 219"/>
                <a:gd name="T88" fmla="*/ 47 w 101"/>
                <a:gd name="T89" fmla="*/ 229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5" name="Freeform 2640"/>
            <p:cNvSpPr>
              <a:spLocks noChangeAspect="1"/>
            </p:cNvSpPr>
            <p:nvPr/>
          </p:nvSpPr>
          <p:spPr bwMode="auto">
            <a:xfrm>
              <a:off x="29551750" y="7684127"/>
              <a:ext cx="524440" cy="671838"/>
            </a:xfrm>
            <a:custGeom>
              <a:avLst/>
              <a:gdLst>
                <a:gd name="T0" fmla="*/ 36 w 65"/>
                <a:gd name="T1" fmla="*/ 106 h 92"/>
                <a:gd name="T2" fmla="*/ 30 w 65"/>
                <a:gd name="T3" fmla="*/ 102 h 92"/>
                <a:gd name="T4" fmla="*/ 22 w 65"/>
                <a:gd name="T5" fmla="*/ 110 h 92"/>
                <a:gd name="T6" fmla="*/ 23 w 65"/>
                <a:gd name="T7" fmla="*/ 105 h 92"/>
                <a:gd name="T8" fmla="*/ 18 w 65"/>
                <a:gd name="T9" fmla="*/ 102 h 92"/>
                <a:gd name="T10" fmla="*/ 20 w 65"/>
                <a:gd name="T11" fmla="*/ 98 h 92"/>
                <a:gd name="T12" fmla="*/ 12 w 65"/>
                <a:gd name="T13" fmla="*/ 98 h 92"/>
                <a:gd name="T14" fmla="*/ 13 w 65"/>
                <a:gd name="T15" fmla="*/ 91 h 92"/>
                <a:gd name="T16" fmla="*/ 20 w 65"/>
                <a:gd name="T17" fmla="*/ 88 h 92"/>
                <a:gd name="T18" fmla="*/ 16 w 65"/>
                <a:gd name="T19" fmla="*/ 85 h 92"/>
                <a:gd name="T20" fmla="*/ 20 w 65"/>
                <a:gd name="T21" fmla="*/ 74 h 92"/>
                <a:gd name="T22" fmla="*/ 19 w 65"/>
                <a:gd name="T23" fmla="*/ 71 h 92"/>
                <a:gd name="T24" fmla="*/ 22 w 65"/>
                <a:gd name="T25" fmla="*/ 65 h 92"/>
                <a:gd name="T26" fmla="*/ 17 w 65"/>
                <a:gd name="T27" fmla="*/ 68 h 92"/>
                <a:gd name="T28" fmla="*/ 5 w 65"/>
                <a:gd name="T29" fmla="*/ 68 h 92"/>
                <a:gd name="T30" fmla="*/ 0 w 65"/>
                <a:gd name="T31" fmla="*/ 63 h 92"/>
                <a:gd name="T32" fmla="*/ 14 w 65"/>
                <a:gd name="T33" fmla="*/ 49 h 92"/>
                <a:gd name="T34" fmla="*/ 20 w 65"/>
                <a:gd name="T35" fmla="*/ 44 h 92"/>
                <a:gd name="T36" fmla="*/ 25 w 65"/>
                <a:gd name="T37" fmla="*/ 37 h 92"/>
                <a:gd name="T38" fmla="*/ 25 w 65"/>
                <a:gd name="T39" fmla="*/ 29 h 92"/>
                <a:gd name="T40" fmla="*/ 31 w 65"/>
                <a:gd name="T41" fmla="*/ 26 h 92"/>
                <a:gd name="T42" fmla="*/ 32 w 65"/>
                <a:gd name="T43" fmla="*/ 30 h 92"/>
                <a:gd name="T44" fmla="*/ 38 w 65"/>
                <a:gd name="T45" fmla="*/ 32 h 92"/>
                <a:gd name="T46" fmla="*/ 47 w 65"/>
                <a:gd name="T47" fmla="*/ 32 h 92"/>
                <a:gd name="T48" fmla="*/ 47 w 65"/>
                <a:gd name="T49" fmla="*/ 28 h 92"/>
                <a:gd name="T50" fmla="*/ 47 w 65"/>
                <a:gd name="T51" fmla="*/ 23 h 92"/>
                <a:gd name="T52" fmla="*/ 56 w 65"/>
                <a:gd name="T53" fmla="*/ 23 h 92"/>
                <a:gd name="T54" fmla="*/ 64 w 65"/>
                <a:gd name="T55" fmla="*/ 10 h 92"/>
                <a:gd name="T56" fmla="*/ 67 w 65"/>
                <a:gd name="T57" fmla="*/ 10 h 92"/>
                <a:gd name="T58" fmla="*/ 68 w 65"/>
                <a:gd name="T59" fmla="*/ 1 h 92"/>
                <a:gd name="T60" fmla="*/ 73 w 65"/>
                <a:gd name="T61" fmla="*/ 1 h 92"/>
                <a:gd name="T62" fmla="*/ 74 w 65"/>
                <a:gd name="T63" fmla="*/ 8 h 92"/>
                <a:gd name="T64" fmla="*/ 78 w 65"/>
                <a:gd name="T65" fmla="*/ 13 h 92"/>
                <a:gd name="T66" fmla="*/ 72 w 65"/>
                <a:gd name="T67" fmla="*/ 30 h 92"/>
                <a:gd name="T68" fmla="*/ 73 w 65"/>
                <a:gd name="T69" fmla="*/ 35 h 92"/>
                <a:gd name="T70" fmla="*/ 76 w 65"/>
                <a:gd name="T71" fmla="*/ 45 h 92"/>
                <a:gd name="T72" fmla="*/ 72 w 65"/>
                <a:gd name="T73" fmla="*/ 49 h 92"/>
                <a:gd name="T74" fmla="*/ 66 w 65"/>
                <a:gd name="T75" fmla="*/ 55 h 92"/>
                <a:gd name="T76" fmla="*/ 59 w 65"/>
                <a:gd name="T77" fmla="*/ 63 h 92"/>
                <a:gd name="T78" fmla="*/ 50 w 65"/>
                <a:gd name="T79" fmla="*/ 63 h 92"/>
                <a:gd name="T80" fmla="*/ 49 w 65"/>
                <a:gd name="T81" fmla="*/ 66 h 92"/>
                <a:gd name="T82" fmla="*/ 46 w 65"/>
                <a:gd name="T83" fmla="*/ 66 h 92"/>
                <a:gd name="T84" fmla="*/ 46 w 65"/>
                <a:gd name="T85" fmla="*/ 71 h 92"/>
                <a:gd name="T86" fmla="*/ 48 w 65"/>
                <a:gd name="T87" fmla="*/ 73 h 92"/>
                <a:gd name="T88" fmla="*/ 46 w 65"/>
                <a:gd name="T89" fmla="*/ 79 h 92"/>
                <a:gd name="T90" fmla="*/ 53 w 65"/>
                <a:gd name="T91" fmla="*/ 81 h 92"/>
                <a:gd name="T92" fmla="*/ 65 w 65"/>
                <a:gd name="T93" fmla="*/ 91 h 92"/>
                <a:gd name="T94" fmla="*/ 60 w 65"/>
                <a:gd name="T95" fmla="*/ 97 h 92"/>
                <a:gd name="T96" fmla="*/ 52 w 65"/>
                <a:gd name="T97" fmla="*/ 97 h 92"/>
                <a:gd name="T98" fmla="*/ 46 w 65"/>
                <a:gd name="T99" fmla="*/ 98 h 92"/>
                <a:gd name="T100" fmla="*/ 42 w 65"/>
                <a:gd name="T101" fmla="*/ 103 h 92"/>
                <a:gd name="T102" fmla="*/ 36 w 65"/>
                <a:gd name="T103" fmla="*/ 106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6" name="Freeform 2641"/>
            <p:cNvSpPr>
              <a:spLocks noChangeAspect="1"/>
            </p:cNvSpPr>
            <p:nvPr/>
          </p:nvSpPr>
          <p:spPr bwMode="auto">
            <a:xfrm>
              <a:off x="29793161" y="8235996"/>
              <a:ext cx="374596" cy="511877"/>
            </a:xfrm>
            <a:custGeom>
              <a:avLst/>
              <a:gdLst>
                <a:gd name="T0" fmla="*/ 0 w 47"/>
                <a:gd name="T1" fmla="*/ 16 h 69"/>
                <a:gd name="T2" fmla="*/ 6 w 47"/>
                <a:gd name="T3" fmla="*/ 12 h 69"/>
                <a:gd name="T4" fmla="*/ 10 w 47"/>
                <a:gd name="T5" fmla="*/ 7 h 69"/>
                <a:gd name="T6" fmla="*/ 15 w 47"/>
                <a:gd name="T7" fmla="*/ 6 h 69"/>
                <a:gd name="T8" fmla="*/ 24 w 47"/>
                <a:gd name="T9" fmla="*/ 6 h 69"/>
                <a:gd name="T10" fmla="*/ 29 w 47"/>
                <a:gd name="T11" fmla="*/ 0 h 69"/>
                <a:gd name="T12" fmla="*/ 35 w 47"/>
                <a:gd name="T13" fmla="*/ 10 h 69"/>
                <a:gd name="T14" fmla="*/ 46 w 47"/>
                <a:gd name="T15" fmla="*/ 26 h 69"/>
                <a:gd name="T16" fmla="*/ 50 w 47"/>
                <a:gd name="T17" fmla="*/ 43 h 69"/>
                <a:gd name="T18" fmla="*/ 51 w 47"/>
                <a:gd name="T19" fmla="*/ 51 h 69"/>
                <a:gd name="T20" fmla="*/ 54 w 47"/>
                <a:gd name="T21" fmla="*/ 49 h 69"/>
                <a:gd name="T22" fmla="*/ 54 w 47"/>
                <a:gd name="T23" fmla="*/ 66 h 69"/>
                <a:gd name="T24" fmla="*/ 44 w 47"/>
                <a:gd name="T25" fmla="*/ 67 h 69"/>
                <a:gd name="T26" fmla="*/ 43 w 47"/>
                <a:gd name="T27" fmla="*/ 73 h 69"/>
                <a:gd name="T28" fmla="*/ 35 w 47"/>
                <a:gd name="T29" fmla="*/ 70 h 69"/>
                <a:gd name="T30" fmla="*/ 36 w 47"/>
                <a:gd name="T31" fmla="*/ 75 h 69"/>
                <a:gd name="T32" fmla="*/ 32 w 47"/>
                <a:gd name="T33" fmla="*/ 71 h 69"/>
                <a:gd name="T34" fmla="*/ 32 w 47"/>
                <a:gd name="T35" fmla="*/ 77 h 69"/>
                <a:gd name="T36" fmla="*/ 27 w 47"/>
                <a:gd name="T37" fmla="*/ 72 h 69"/>
                <a:gd name="T38" fmla="*/ 27 w 47"/>
                <a:gd name="T39" fmla="*/ 77 h 69"/>
                <a:gd name="T40" fmla="*/ 24 w 47"/>
                <a:gd name="T41" fmla="*/ 78 h 69"/>
                <a:gd name="T42" fmla="*/ 24 w 47"/>
                <a:gd name="T43" fmla="*/ 73 h 69"/>
                <a:gd name="T44" fmla="*/ 19 w 47"/>
                <a:gd name="T45" fmla="*/ 79 h 69"/>
                <a:gd name="T46" fmla="*/ 18 w 47"/>
                <a:gd name="T47" fmla="*/ 77 h 69"/>
                <a:gd name="T48" fmla="*/ 13 w 47"/>
                <a:gd name="T49" fmla="*/ 83 h 69"/>
                <a:gd name="T50" fmla="*/ 11 w 47"/>
                <a:gd name="T51" fmla="*/ 76 h 69"/>
                <a:gd name="T52" fmla="*/ 13 w 47"/>
                <a:gd name="T53" fmla="*/ 72 h 69"/>
                <a:gd name="T54" fmla="*/ 10 w 47"/>
                <a:gd name="T55" fmla="*/ 65 h 69"/>
                <a:gd name="T56" fmla="*/ 12 w 47"/>
                <a:gd name="T57" fmla="*/ 59 h 69"/>
                <a:gd name="T58" fmla="*/ 10 w 47"/>
                <a:gd name="T59" fmla="*/ 59 h 69"/>
                <a:gd name="T60" fmla="*/ 11 w 47"/>
                <a:gd name="T61" fmla="*/ 51 h 69"/>
                <a:gd name="T62" fmla="*/ 7 w 47"/>
                <a:gd name="T63" fmla="*/ 35 h 69"/>
                <a:gd name="T64" fmla="*/ 1 w 47"/>
                <a:gd name="T65" fmla="*/ 34 h 69"/>
                <a:gd name="T66" fmla="*/ 4 w 47"/>
                <a:gd name="T67" fmla="*/ 30 h 69"/>
                <a:gd name="T68" fmla="*/ 10 w 47"/>
                <a:gd name="T69" fmla="*/ 30 h 69"/>
                <a:gd name="T70" fmla="*/ 8 w 47"/>
                <a:gd name="T71" fmla="*/ 23 h 69"/>
                <a:gd name="T72" fmla="*/ 5 w 47"/>
                <a:gd name="T73" fmla="*/ 18 h 69"/>
                <a:gd name="T74" fmla="*/ 1 w 47"/>
                <a:gd name="T75" fmla="*/ 18 h 69"/>
                <a:gd name="T76" fmla="*/ 0 w 47"/>
                <a:gd name="T77" fmla="*/ 16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7" name="Freeform 2642"/>
            <p:cNvSpPr>
              <a:spLocks noChangeAspect="1"/>
            </p:cNvSpPr>
            <p:nvPr/>
          </p:nvSpPr>
          <p:spPr bwMode="auto">
            <a:xfrm>
              <a:off x="19562464" y="5996536"/>
              <a:ext cx="899036" cy="639846"/>
            </a:xfrm>
            <a:custGeom>
              <a:avLst/>
              <a:gdLst>
                <a:gd name="T0" fmla="*/ 8 w 112"/>
                <a:gd name="T1" fmla="*/ 99 h 88"/>
                <a:gd name="T2" fmla="*/ 8 w 112"/>
                <a:gd name="T3" fmla="*/ 87 h 88"/>
                <a:gd name="T4" fmla="*/ 5 w 112"/>
                <a:gd name="T5" fmla="*/ 87 h 88"/>
                <a:gd name="T6" fmla="*/ 2 w 112"/>
                <a:gd name="T7" fmla="*/ 85 h 88"/>
                <a:gd name="T8" fmla="*/ 4 w 112"/>
                <a:gd name="T9" fmla="*/ 78 h 88"/>
                <a:gd name="T10" fmla="*/ 6 w 112"/>
                <a:gd name="T11" fmla="*/ 75 h 88"/>
                <a:gd name="T12" fmla="*/ 8 w 112"/>
                <a:gd name="T13" fmla="*/ 72 h 88"/>
                <a:gd name="T14" fmla="*/ 8 w 112"/>
                <a:gd name="T15" fmla="*/ 62 h 88"/>
                <a:gd name="T16" fmla="*/ 6 w 112"/>
                <a:gd name="T17" fmla="*/ 58 h 88"/>
                <a:gd name="T18" fmla="*/ 1 w 112"/>
                <a:gd name="T19" fmla="*/ 55 h 88"/>
                <a:gd name="T20" fmla="*/ 1 w 112"/>
                <a:gd name="T21" fmla="*/ 49 h 88"/>
                <a:gd name="T22" fmla="*/ 7 w 112"/>
                <a:gd name="T23" fmla="*/ 50 h 88"/>
                <a:gd name="T24" fmla="*/ 13 w 112"/>
                <a:gd name="T25" fmla="*/ 48 h 88"/>
                <a:gd name="T26" fmla="*/ 19 w 112"/>
                <a:gd name="T27" fmla="*/ 48 h 88"/>
                <a:gd name="T28" fmla="*/ 23 w 112"/>
                <a:gd name="T29" fmla="*/ 42 h 88"/>
                <a:gd name="T30" fmla="*/ 34 w 112"/>
                <a:gd name="T31" fmla="*/ 42 h 88"/>
                <a:gd name="T32" fmla="*/ 32 w 112"/>
                <a:gd name="T33" fmla="*/ 36 h 88"/>
                <a:gd name="T34" fmla="*/ 36 w 112"/>
                <a:gd name="T35" fmla="*/ 26 h 88"/>
                <a:gd name="T36" fmla="*/ 47 w 112"/>
                <a:gd name="T37" fmla="*/ 24 h 88"/>
                <a:gd name="T38" fmla="*/ 47 w 112"/>
                <a:gd name="T39" fmla="*/ 16 h 88"/>
                <a:gd name="T40" fmla="*/ 51 w 112"/>
                <a:gd name="T41" fmla="*/ 11 h 88"/>
                <a:gd name="T42" fmla="*/ 59 w 112"/>
                <a:gd name="T43" fmla="*/ 12 h 88"/>
                <a:gd name="T44" fmla="*/ 62 w 112"/>
                <a:gd name="T45" fmla="*/ 5 h 88"/>
                <a:gd name="T46" fmla="*/ 66 w 112"/>
                <a:gd name="T47" fmla="*/ 1 h 88"/>
                <a:gd name="T48" fmla="*/ 73 w 112"/>
                <a:gd name="T49" fmla="*/ 1 h 88"/>
                <a:gd name="T50" fmla="*/ 75 w 112"/>
                <a:gd name="T51" fmla="*/ 5 h 88"/>
                <a:gd name="T52" fmla="*/ 83 w 112"/>
                <a:gd name="T53" fmla="*/ 5 h 88"/>
                <a:gd name="T54" fmla="*/ 84 w 112"/>
                <a:gd name="T55" fmla="*/ 11 h 88"/>
                <a:gd name="T56" fmla="*/ 93 w 112"/>
                <a:gd name="T57" fmla="*/ 8 h 88"/>
                <a:gd name="T58" fmla="*/ 108 w 112"/>
                <a:gd name="T59" fmla="*/ 13 h 88"/>
                <a:gd name="T60" fmla="*/ 106 w 112"/>
                <a:gd name="T61" fmla="*/ 30 h 88"/>
                <a:gd name="T62" fmla="*/ 110 w 112"/>
                <a:gd name="T63" fmla="*/ 35 h 88"/>
                <a:gd name="T64" fmla="*/ 111 w 112"/>
                <a:gd name="T65" fmla="*/ 39 h 88"/>
                <a:gd name="T66" fmla="*/ 121 w 112"/>
                <a:gd name="T67" fmla="*/ 45 h 88"/>
                <a:gd name="T68" fmla="*/ 121 w 112"/>
                <a:gd name="T69" fmla="*/ 53 h 88"/>
                <a:gd name="T70" fmla="*/ 128 w 112"/>
                <a:gd name="T71" fmla="*/ 55 h 88"/>
                <a:gd name="T72" fmla="*/ 134 w 112"/>
                <a:gd name="T73" fmla="*/ 62 h 88"/>
                <a:gd name="T74" fmla="*/ 127 w 112"/>
                <a:gd name="T75" fmla="*/ 67 h 88"/>
                <a:gd name="T76" fmla="*/ 122 w 112"/>
                <a:gd name="T77" fmla="*/ 67 h 88"/>
                <a:gd name="T78" fmla="*/ 117 w 112"/>
                <a:gd name="T79" fmla="*/ 63 h 88"/>
                <a:gd name="T80" fmla="*/ 112 w 112"/>
                <a:gd name="T81" fmla="*/ 68 h 88"/>
                <a:gd name="T82" fmla="*/ 117 w 112"/>
                <a:gd name="T83" fmla="*/ 75 h 88"/>
                <a:gd name="T84" fmla="*/ 120 w 112"/>
                <a:gd name="T85" fmla="*/ 86 h 88"/>
                <a:gd name="T86" fmla="*/ 110 w 112"/>
                <a:gd name="T87" fmla="*/ 89 h 88"/>
                <a:gd name="T88" fmla="*/ 106 w 112"/>
                <a:gd name="T89" fmla="*/ 97 h 88"/>
                <a:gd name="T90" fmla="*/ 103 w 112"/>
                <a:gd name="T91" fmla="*/ 104 h 88"/>
                <a:gd name="T92" fmla="*/ 97 w 112"/>
                <a:gd name="T93" fmla="*/ 101 h 88"/>
                <a:gd name="T94" fmla="*/ 91 w 112"/>
                <a:gd name="T95" fmla="*/ 101 h 88"/>
                <a:gd name="T96" fmla="*/ 85 w 112"/>
                <a:gd name="T97" fmla="*/ 100 h 88"/>
                <a:gd name="T98" fmla="*/ 79 w 112"/>
                <a:gd name="T99" fmla="*/ 101 h 88"/>
                <a:gd name="T100" fmla="*/ 73 w 112"/>
                <a:gd name="T101" fmla="*/ 100 h 88"/>
                <a:gd name="T102" fmla="*/ 66 w 112"/>
                <a:gd name="T103" fmla="*/ 103 h 88"/>
                <a:gd name="T104" fmla="*/ 62 w 112"/>
                <a:gd name="T105" fmla="*/ 100 h 88"/>
                <a:gd name="T106" fmla="*/ 53 w 112"/>
                <a:gd name="T107" fmla="*/ 95 h 88"/>
                <a:gd name="T108" fmla="*/ 45 w 112"/>
                <a:gd name="T109" fmla="*/ 95 h 88"/>
                <a:gd name="T110" fmla="*/ 38 w 112"/>
                <a:gd name="T111" fmla="*/ 93 h 88"/>
                <a:gd name="T112" fmla="*/ 26 w 112"/>
                <a:gd name="T113" fmla="*/ 93 h 88"/>
                <a:gd name="T114" fmla="*/ 18 w 112"/>
                <a:gd name="T115" fmla="*/ 93 h 88"/>
                <a:gd name="T116" fmla="*/ 16 w 112"/>
                <a:gd name="T117" fmla="*/ 100 h 88"/>
                <a:gd name="T118" fmla="*/ 8 w 112"/>
                <a:gd name="T119" fmla="*/ 99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8" name="Freeform 2643"/>
            <p:cNvSpPr>
              <a:spLocks noChangeAspect="1"/>
            </p:cNvSpPr>
            <p:nvPr/>
          </p:nvSpPr>
          <p:spPr bwMode="auto">
            <a:xfrm>
              <a:off x="18705053" y="6180489"/>
              <a:ext cx="965631" cy="743823"/>
            </a:xfrm>
            <a:custGeom>
              <a:avLst/>
              <a:gdLst>
                <a:gd name="T0" fmla="*/ 137 w 120"/>
                <a:gd name="T1" fmla="*/ 57 h 102"/>
                <a:gd name="T2" fmla="*/ 131 w 120"/>
                <a:gd name="T3" fmla="*/ 55 h 102"/>
                <a:gd name="T4" fmla="*/ 134 w 120"/>
                <a:gd name="T5" fmla="*/ 45 h 102"/>
                <a:gd name="T6" fmla="*/ 137 w 120"/>
                <a:gd name="T7" fmla="*/ 32 h 102"/>
                <a:gd name="T8" fmla="*/ 130 w 120"/>
                <a:gd name="T9" fmla="*/ 25 h 102"/>
                <a:gd name="T10" fmla="*/ 124 w 120"/>
                <a:gd name="T11" fmla="*/ 14 h 102"/>
                <a:gd name="T12" fmla="*/ 109 w 120"/>
                <a:gd name="T13" fmla="*/ 12 h 102"/>
                <a:gd name="T14" fmla="*/ 82 w 120"/>
                <a:gd name="T15" fmla="*/ 10 h 102"/>
                <a:gd name="T16" fmla="*/ 74 w 120"/>
                <a:gd name="T17" fmla="*/ 17 h 102"/>
                <a:gd name="T18" fmla="*/ 77 w 120"/>
                <a:gd name="T19" fmla="*/ 12 h 102"/>
                <a:gd name="T20" fmla="*/ 77 w 120"/>
                <a:gd name="T21" fmla="*/ 10 h 102"/>
                <a:gd name="T22" fmla="*/ 62 w 120"/>
                <a:gd name="T23" fmla="*/ 13 h 102"/>
                <a:gd name="T24" fmla="*/ 59 w 120"/>
                <a:gd name="T25" fmla="*/ 5 h 102"/>
                <a:gd name="T26" fmla="*/ 53 w 120"/>
                <a:gd name="T27" fmla="*/ 0 h 102"/>
                <a:gd name="T28" fmla="*/ 38 w 120"/>
                <a:gd name="T29" fmla="*/ 6 h 102"/>
                <a:gd name="T30" fmla="*/ 28 w 120"/>
                <a:gd name="T31" fmla="*/ 12 h 102"/>
                <a:gd name="T32" fmla="*/ 6 w 120"/>
                <a:gd name="T33" fmla="*/ 18 h 102"/>
                <a:gd name="T34" fmla="*/ 6 w 120"/>
                <a:gd name="T35" fmla="*/ 20 h 102"/>
                <a:gd name="T36" fmla="*/ 1 w 120"/>
                <a:gd name="T37" fmla="*/ 23 h 102"/>
                <a:gd name="T38" fmla="*/ 0 w 120"/>
                <a:gd name="T39" fmla="*/ 41 h 102"/>
                <a:gd name="T40" fmla="*/ 5 w 120"/>
                <a:gd name="T41" fmla="*/ 53 h 102"/>
                <a:gd name="T42" fmla="*/ 6 w 120"/>
                <a:gd name="T43" fmla="*/ 65 h 102"/>
                <a:gd name="T44" fmla="*/ 12 w 120"/>
                <a:gd name="T45" fmla="*/ 75 h 102"/>
                <a:gd name="T46" fmla="*/ 17 w 120"/>
                <a:gd name="T47" fmla="*/ 81 h 102"/>
                <a:gd name="T48" fmla="*/ 23 w 120"/>
                <a:gd name="T49" fmla="*/ 84 h 102"/>
                <a:gd name="T50" fmla="*/ 32 w 120"/>
                <a:gd name="T51" fmla="*/ 87 h 102"/>
                <a:gd name="T52" fmla="*/ 37 w 120"/>
                <a:gd name="T53" fmla="*/ 99 h 102"/>
                <a:gd name="T54" fmla="*/ 40 w 120"/>
                <a:gd name="T55" fmla="*/ 92 h 102"/>
                <a:gd name="T56" fmla="*/ 48 w 120"/>
                <a:gd name="T57" fmla="*/ 96 h 102"/>
                <a:gd name="T58" fmla="*/ 50 w 120"/>
                <a:gd name="T59" fmla="*/ 98 h 102"/>
                <a:gd name="T60" fmla="*/ 58 w 120"/>
                <a:gd name="T61" fmla="*/ 100 h 102"/>
                <a:gd name="T62" fmla="*/ 65 w 120"/>
                <a:gd name="T63" fmla="*/ 108 h 102"/>
                <a:gd name="T64" fmla="*/ 73 w 120"/>
                <a:gd name="T65" fmla="*/ 114 h 102"/>
                <a:gd name="T66" fmla="*/ 83 w 120"/>
                <a:gd name="T67" fmla="*/ 115 h 102"/>
                <a:gd name="T68" fmla="*/ 86 w 120"/>
                <a:gd name="T69" fmla="*/ 117 h 102"/>
                <a:gd name="T70" fmla="*/ 97 w 120"/>
                <a:gd name="T71" fmla="*/ 114 h 102"/>
                <a:gd name="T72" fmla="*/ 104 w 120"/>
                <a:gd name="T73" fmla="*/ 112 h 102"/>
                <a:gd name="T74" fmla="*/ 116 w 120"/>
                <a:gd name="T75" fmla="*/ 118 h 102"/>
                <a:gd name="T76" fmla="*/ 127 w 120"/>
                <a:gd name="T77" fmla="*/ 121 h 102"/>
                <a:gd name="T78" fmla="*/ 125 w 120"/>
                <a:gd name="T79" fmla="*/ 117 h 102"/>
                <a:gd name="T80" fmla="*/ 124 w 120"/>
                <a:gd name="T81" fmla="*/ 109 h 102"/>
                <a:gd name="T82" fmla="*/ 138 w 120"/>
                <a:gd name="T83" fmla="*/ 97 h 102"/>
                <a:gd name="T84" fmla="*/ 144 w 120"/>
                <a:gd name="T85" fmla="*/ 91 h 102"/>
                <a:gd name="T86" fmla="*/ 143 w 120"/>
                <a:gd name="T87" fmla="*/ 85 h 102"/>
                <a:gd name="T88" fmla="*/ 137 w 120"/>
                <a:gd name="T89" fmla="*/ 69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9" name="Freeform 2644"/>
            <p:cNvSpPr>
              <a:spLocks noChangeAspect="1"/>
            </p:cNvSpPr>
            <p:nvPr/>
          </p:nvSpPr>
          <p:spPr bwMode="auto">
            <a:xfrm>
              <a:off x="19237815" y="6140502"/>
              <a:ext cx="274703" cy="111973"/>
            </a:xfrm>
            <a:custGeom>
              <a:avLst/>
              <a:gdLst>
                <a:gd name="T0" fmla="*/ 38 w 35"/>
                <a:gd name="T1" fmla="*/ 16 h 15"/>
                <a:gd name="T2" fmla="*/ 30 w 35"/>
                <a:gd name="T3" fmla="*/ 18 h 15"/>
                <a:gd name="T4" fmla="*/ 23 w 35"/>
                <a:gd name="T5" fmla="*/ 17 h 15"/>
                <a:gd name="T6" fmla="*/ 2 w 35"/>
                <a:gd name="T7" fmla="*/ 16 h 15"/>
                <a:gd name="T8" fmla="*/ 8 w 35"/>
                <a:gd name="T9" fmla="*/ 12 h 15"/>
                <a:gd name="T10" fmla="*/ 7 w 35"/>
                <a:gd name="T11" fmla="*/ 11 h 15"/>
                <a:gd name="T12" fmla="*/ 2 w 35"/>
                <a:gd name="T13" fmla="*/ 12 h 15"/>
                <a:gd name="T14" fmla="*/ 1 w 35"/>
                <a:gd name="T15" fmla="*/ 7 h 15"/>
                <a:gd name="T16" fmla="*/ 7 w 35"/>
                <a:gd name="T17" fmla="*/ 6 h 15"/>
                <a:gd name="T18" fmla="*/ 13 w 35"/>
                <a:gd name="T19" fmla="*/ 1 h 15"/>
                <a:gd name="T20" fmla="*/ 13 w 35"/>
                <a:gd name="T21" fmla="*/ 2 h 15"/>
                <a:gd name="T22" fmla="*/ 11 w 35"/>
                <a:gd name="T23" fmla="*/ 6 h 15"/>
                <a:gd name="T24" fmla="*/ 19 w 35"/>
                <a:gd name="T25" fmla="*/ 6 h 15"/>
                <a:gd name="T26" fmla="*/ 19 w 35"/>
                <a:gd name="T27" fmla="*/ 1 h 15"/>
                <a:gd name="T28" fmla="*/ 22 w 35"/>
                <a:gd name="T29" fmla="*/ 0 h 15"/>
                <a:gd name="T30" fmla="*/ 28 w 35"/>
                <a:gd name="T31" fmla="*/ 4 h 15"/>
                <a:gd name="T32" fmla="*/ 32 w 35"/>
                <a:gd name="T33" fmla="*/ 4 h 15"/>
                <a:gd name="T34" fmla="*/ 35 w 35"/>
                <a:gd name="T35" fmla="*/ 2 h 15"/>
                <a:gd name="T36" fmla="*/ 41 w 35"/>
                <a:gd name="T37" fmla="*/ 6 h 15"/>
                <a:gd name="T38" fmla="*/ 41 w 35"/>
                <a:gd name="T39" fmla="*/ 11 h 15"/>
                <a:gd name="T40" fmla="*/ 38 w 35"/>
                <a:gd name="T41" fmla="*/ 1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0" name="Freeform 2645"/>
            <p:cNvSpPr>
              <a:spLocks noChangeAspect="1"/>
            </p:cNvSpPr>
            <p:nvPr/>
          </p:nvSpPr>
          <p:spPr bwMode="auto">
            <a:xfrm>
              <a:off x="19329380" y="5956543"/>
              <a:ext cx="557738" cy="343920"/>
            </a:xfrm>
            <a:custGeom>
              <a:avLst/>
              <a:gdLst>
                <a:gd name="T0" fmla="*/ 7 w 70"/>
                <a:gd name="T1" fmla="*/ 31 h 48"/>
                <a:gd name="T2" fmla="*/ 5 w 70"/>
                <a:gd name="T3" fmla="*/ 24 h 48"/>
                <a:gd name="T4" fmla="*/ 1 w 70"/>
                <a:gd name="T5" fmla="*/ 17 h 48"/>
                <a:gd name="T6" fmla="*/ 0 w 70"/>
                <a:gd name="T7" fmla="*/ 11 h 48"/>
                <a:gd name="T8" fmla="*/ 5 w 70"/>
                <a:gd name="T9" fmla="*/ 6 h 48"/>
                <a:gd name="T10" fmla="*/ 14 w 70"/>
                <a:gd name="T11" fmla="*/ 1 h 48"/>
                <a:gd name="T12" fmla="*/ 29 w 70"/>
                <a:gd name="T13" fmla="*/ 4 h 48"/>
                <a:gd name="T14" fmla="*/ 43 w 70"/>
                <a:gd name="T15" fmla="*/ 5 h 48"/>
                <a:gd name="T16" fmla="*/ 48 w 70"/>
                <a:gd name="T17" fmla="*/ 7 h 48"/>
                <a:gd name="T18" fmla="*/ 55 w 70"/>
                <a:gd name="T19" fmla="*/ 5 h 48"/>
                <a:gd name="T20" fmla="*/ 62 w 70"/>
                <a:gd name="T21" fmla="*/ 10 h 48"/>
                <a:gd name="T22" fmla="*/ 72 w 70"/>
                <a:gd name="T23" fmla="*/ 15 h 48"/>
                <a:gd name="T24" fmla="*/ 82 w 70"/>
                <a:gd name="T25" fmla="*/ 23 h 48"/>
                <a:gd name="T26" fmla="*/ 82 w 70"/>
                <a:gd name="T27" fmla="*/ 31 h 48"/>
                <a:gd name="T28" fmla="*/ 71 w 70"/>
                <a:gd name="T29" fmla="*/ 33 h 48"/>
                <a:gd name="T30" fmla="*/ 67 w 70"/>
                <a:gd name="T31" fmla="*/ 43 h 48"/>
                <a:gd name="T32" fmla="*/ 68 w 70"/>
                <a:gd name="T33" fmla="*/ 49 h 48"/>
                <a:gd name="T34" fmla="*/ 58 w 70"/>
                <a:gd name="T35" fmla="*/ 49 h 48"/>
                <a:gd name="T36" fmla="*/ 54 w 70"/>
                <a:gd name="T37" fmla="*/ 55 h 48"/>
                <a:gd name="T38" fmla="*/ 48 w 70"/>
                <a:gd name="T39" fmla="*/ 55 h 48"/>
                <a:gd name="T40" fmla="*/ 42 w 70"/>
                <a:gd name="T41" fmla="*/ 57 h 48"/>
                <a:gd name="T42" fmla="*/ 36 w 70"/>
                <a:gd name="T43" fmla="*/ 56 h 48"/>
                <a:gd name="T44" fmla="*/ 30 w 70"/>
                <a:gd name="T45" fmla="*/ 51 h 48"/>
                <a:gd name="T46" fmla="*/ 24 w 70"/>
                <a:gd name="T47" fmla="*/ 46 h 48"/>
                <a:gd name="T48" fmla="*/ 26 w 70"/>
                <a:gd name="T49" fmla="*/ 42 h 48"/>
                <a:gd name="T50" fmla="*/ 26 w 70"/>
                <a:gd name="T51" fmla="*/ 37 h 48"/>
                <a:gd name="T52" fmla="*/ 20 w 70"/>
                <a:gd name="T53" fmla="*/ 33 h 48"/>
                <a:gd name="T54" fmla="*/ 18 w 70"/>
                <a:gd name="T55" fmla="*/ 34 h 48"/>
                <a:gd name="T56" fmla="*/ 13 w 70"/>
                <a:gd name="T57" fmla="*/ 34 h 48"/>
                <a:gd name="T58" fmla="*/ 7 w 70"/>
                <a:gd name="T59" fmla="*/ 3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1" name="Freeform 2646"/>
            <p:cNvSpPr>
              <a:spLocks noChangeAspect="1"/>
            </p:cNvSpPr>
            <p:nvPr/>
          </p:nvSpPr>
          <p:spPr bwMode="auto">
            <a:xfrm>
              <a:off x="19321059" y="5724602"/>
              <a:ext cx="690923" cy="359911"/>
            </a:xfrm>
            <a:custGeom>
              <a:avLst/>
              <a:gdLst>
                <a:gd name="T0" fmla="*/ 87 w 86"/>
                <a:gd name="T1" fmla="*/ 11 h 50"/>
                <a:gd name="T2" fmla="*/ 84 w 86"/>
                <a:gd name="T3" fmla="*/ 11 h 50"/>
                <a:gd name="T4" fmla="*/ 79 w 86"/>
                <a:gd name="T5" fmla="*/ 13 h 50"/>
                <a:gd name="T6" fmla="*/ 71 w 86"/>
                <a:gd name="T7" fmla="*/ 7 h 50"/>
                <a:gd name="T8" fmla="*/ 60 w 86"/>
                <a:gd name="T9" fmla="*/ 2 h 50"/>
                <a:gd name="T10" fmla="*/ 55 w 86"/>
                <a:gd name="T11" fmla="*/ 1 h 50"/>
                <a:gd name="T12" fmla="*/ 47 w 86"/>
                <a:gd name="T13" fmla="*/ 6 h 50"/>
                <a:gd name="T14" fmla="*/ 49 w 86"/>
                <a:gd name="T15" fmla="*/ 17 h 50"/>
                <a:gd name="T16" fmla="*/ 44 w 86"/>
                <a:gd name="T17" fmla="*/ 24 h 50"/>
                <a:gd name="T18" fmla="*/ 35 w 86"/>
                <a:gd name="T19" fmla="*/ 28 h 50"/>
                <a:gd name="T20" fmla="*/ 29 w 86"/>
                <a:gd name="T21" fmla="*/ 19 h 50"/>
                <a:gd name="T22" fmla="*/ 23 w 86"/>
                <a:gd name="T23" fmla="*/ 13 h 50"/>
                <a:gd name="T24" fmla="*/ 22 w 86"/>
                <a:gd name="T25" fmla="*/ 10 h 50"/>
                <a:gd name="T26" fmla="*/ 11 w 86"/>
                <a:gd name="T27" fmla="*/ 14 h 50"/>
                <a:gd name="T28" fmla="*/ 7 w 86"/>
                <a:gd name="T29" fmla="*/ 19 h 50"/>
                <a:gd name="T30" fmla="*/ 1 w 86"/>
                <a:gd name="T31" fmla="*/ 34 h 50"/>
                <a:gd name="T32" fmla="*/ 1 w 86"/>
                <a:gd name="T33" fmla="*/ 48 h 50"/>
                <a:gd name="T34" fmla="*/ 6 w 86"/>
                <a:gd name="T35" fmla="*/ 43 h 50"/>
                <a:gd name="T36" fmla="*/ 16 w 86"/>
                <a:gd name="T37" fmla="*/ 38 h 50"/>
                <a:gd name="T38" fmla="*/ 30 w 86"/>
                <a:gd name="T39" fmla="*/ 41 h 50"/>
                <a:gd name="T40" fmla="*/ 44 w 86"/>
                <a:gd name="T41" fmla="*/ 42 h 50"/>
                <a:gd name="T42" fmla="*/ 49 w 86"/>
                <a:gd name="T43" fmla="*/ 44 h 50"/>
                <a:gd name="T44" fmla="*/ 56 w 86"/>
                <a:gd name="T45" fmla="*/ 42 h 50"/>
                <a:gd name="T46" fmla="*/ 63 w 86"/>
                <a:gd name="T47" fmla="*/ 47 h 50"/>
                <a:gd name="T48" fmla="*/ 73 w 86"/>
                <a:gd name="T49" fmla="*/ 53 h 50"/>
                <a:gd name="T50" fmla="*/ 83 w 86"/>
                <a:gd name="T51" fmla="*/ 60 h 50"/>
                <a:gd name="T52" fmla="*/ 87 w 86"/>
                <a:gd name="T53" fmla="*/ 55 h 50"/>
                <a:gd name="T54" fmla="*/ 95 w 86"/>
                <a:gd name="T55" fmla="*/ 56 h 50"/>
                <a:gd name="T56" fmla="*/ 98 w 86"/>
                <a:gd name="T57" fmla="*/ 49 h 50"/>
                <a:gd name="T58" fmla="*/ 102 w 86"/>
                <a:gd name="T59" fmla="*/ 46 h 50"/>
                <a:gd name="T60" fmla="*/ 103 w 86"/>
                <a:gd name="T61" fmla="*/ 41 h 50"/>
                <a:gd name="T62" fmla="*/ 96 w 86"/>
                <a:gd name="T63" fmla="*/ 29 h 50"/>
                <a:gd name="T64" fmla="*/ 96 w 86"/>
                <a:gd name="T65" fmla="*/ 20 h 50"/>
                <a:gd name="T66" fmla="*/ 92 w 86"/>
                <a:gd name="T67" fmla="*/ 16 h 50"/>
                <a:gd name="T68" fmla="*/ 87 w 86"/>
                <a:gd name="T69" fmla="*/ 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2" name="Freeform 2647"/>
            <p:cNvSpPr>
              <a:spLocks noChangeAspect="1"/>
            </p:cNvSpPr>
            <p:nvPr/>
          </p:nvSpPr>
          <p:spPr bwMode="auto">
            <a:xfrm>
              <a:off x="19537493" y="5532648"/>
              <a:ext cx="424542" cy="271934"/>
            </a:xfrm>
            <a:custGeom>
              <a:avLst/>
              <a:gdLst>
                <a:gd name="T0" fmla="*/ 56 w 53"/>
                <a:gd name="T1" fmla="*/ 43 h 37"/>
                <a:gd name="T2" fmla="*/ 52 w 53"/>
                <a:gd name="T3" fmla="*/ 43 h 37"/>
                <a:gd name="T4" fmla="*/ 47 w 53"/>
                <a:gd name="T5" fmla="*/ 45 h 37"/>
                <a:gd name="T6" fmla="*/ 39 w 53"/>
                <a:gd name="T7" fmla="*/ 39 h 37"/>
                <a:gd name="T8" fmla="*/ 28 w 53"/>
                <a:gd name="T9" fmla="*/ 34 h 37"/>
                <a:gd name="T10" fmla="*/ 23 w 53"/>
                <a:gd name="T11" fmla="*/ 33 h 37"/>
                <a:gd name="T12" fmla="*/ 14 w 53"/>
                <a:gd name="T13" fmla="*/ 38 h 37"/>
                <a:gd name="T14" fmla="*/ 17 w 53"/>
                <a:gd name="T15" fmla="*/ 27 h 37"/>
                <a:gd name="T16" fmla="*/ 12 w 53"/>
                <a:gd name="T17" fmla="*/ 27 h 37"/>
                <a:gd name="T18" fmla="*/ 8 w 53"/>
                <a:gd name="T19" fmla="*/ 29 h 37"/>
                <a:gd name="T20" fmla="*/ 2 w 53"/>
                <a:gd name="T21" fmla="*/ 23 h 37"/>
                <a:gd name="T22" fmla="*/ 2 w 53"/>
                <a:gd name="T23" fmla="*/ 18 h 37"/>
                <a:gd name="T24" fmla="*/ 0 w 53"/>
                <a:gd name="T25" fmla="*/ 13 h 37"/>
                <a:gd name="T26" fmla="*/ 2 w 53"/>
                <a:gd name="T27" fmla="*/ 7 h 37"/>
                <a:gd name="T28" fmla="*/ 12 w 53"/>
                <a:gd name="T29" fmla="*/ 4 h 37"/>
                <a:gd name="T30" fmla="*/ 29 w 53"/>
                <a:gd name="T31" fmla="*/ 0 h 37"/>
                <a:gd name="T32" fmla="*/ 43 w 53"/>
                <a:gd name="T33" fmla="*/ 0 h 37"/>
                <a:gd name="T34" fmla="*/ 50 w 53"/>
                <a:gd name="T35" fmla="*/ 4 h 37"/>
                <a:gd name="T36" fmla="*/ 64 w 53"/>
                <a:gd name="T37" fmla="*/ 4 h 37"/>
                <a:gd name="T38" fmla="*/ 63 w 53"/>
                <a:gd name="T39" fmla="*/ 10 h 37"/>
                <a:gd name="T40" fmla="*/ 62 w 53"/>
                <a:gd name="T41" fmla="*/ 13 h 37"/>
                <a:gd name="T42" fmla="*/ 54 w 53"/>
                <a:gd name="T43" fmla="*/ 15 h 37"/>
                <a:gd name="T44" fmla="*/ 48 w 53"/>
                <a:gd name="T45" fmla="*/ 17 h 37"/>
                <a:gd name="T46" fmla="*/ 53 w 53"/>
                <a:gd name="T47" fmla="*/ 27 h 37"/>
                <a:gd name="T48" fmla="*/ 58 w 53"/>
                <a:gd name="T49" fmla="*/ 38 h 37"/>
                <a:gd name="T50" fmla="*/ 57 w 53"/>
                <a:gd name="T51" fmla="*/ 40 h 37"/>
                <a:gd name="T52" fmla="*/ 56 w 53"/>
                <a:gd name="T53" fmla="*/ 43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3" name="Freeform 2648"/>
            <p:cNvSpPr>
              <a:spLocks noChangeAspect="1"/>
            </p:cNvSpPr>
            <p:nvPr/>
          </p:nvSpPr>
          <p:spPr bwMode="auto">
            <a:xfrm>
              <a:off x="19212839" y="3957026"/>
              <a:ext cx="1023904" cy="1543630"/>
            </a:xfrm>
            <a:custGeom>
              <a:avLst/>
              <a:gdLst>
                <a:gd name="T0" fmla="*/ 58 w 127"/>
                <a:gd name="T1" fmla="*/ 114 h 211"/>
                <a:gd name="T2" fmla="*/ 66 w 127"/>
                <a:gd name="T3" fmla="*/ 131 h 211"/>
                <a:gd name="T4" fmla="*/ 47 w 127"/>
                <a:gd name="T5" fmla="*/ 146 h 211"/>
                <a:gd name="T6" fmla="*/ 27 w 127"/>
                <a:gd name="T7" fmla="*/ 169 h 211"/>
                <a:gd name="T8" fmla="*/ 12 w 127"/>
                <a:gd name="T9" fmla="*/ 180 h 211"/>
                <a:gd name="T10" fmla="*/ 16 w 127"/>
                <a:gd name="T11" fmla="*/ 222 h 211"/>
                <a:gd name="T12" fmla="*/ 31 w 127"/>
                <a:gd name="T13" fmla="*/ 237 h 211"/>
                <a:gd name="T14" fmla="*/ 41 w 127"/>
                <a:gd name="T15" fmla="*/ 251 h 211"/>
                <a:gd name="T16" fmla="*/ 71 w 127"/>
                <a:gd name="T17" fmla="*/ 245 h 211"/>
                <a:gd name="T18" fmla="*/ 99 w 127"/>
                <a:gd name="T19" fmla="*/ 237 h 211"/>
                <a:gd name="T20" fmla="*/ 113 w 127"/>
                <a:gd name="T21" fmla="*/ 228 h 211"/>
                <a:gd name="T22" fmla="*/ 135 w 127"/>
                <a:gd name="T23" fmla="*/ 206 h 211"/>
                <a:gd name="T24" fmla="*/ 153 w 127"/>
                <a:gd name="T25" fmla="*/ 179 h 211"/>
                <a:gd name="T26" fmla="*/ 134 w 127"/>
                <a:gd name="T27" fmla="*/ 158 h 211"/>
                <a:gd name="T28" fmla="*/ 136 w 127"/>
                <a:gd name="T29" fmla="*/ 145 h 211"/>
                <a:gd name="T30" fmla="*/ 131 w 127"/>
                <a:gd name="T31" fmla="*/ 134 h 211"/>
                <a:gd name="T32" fmla="*/ 126 w 127"/>
                <a:gd name="T33" fmla="*/ 126 h 211"/>
                <a:gd name="T34" fmla="*/ 124 w 127"/>
                <a:gd name="T35" fmla="*/ 119 h 211"/>
                <a:gd name="T36" fmla="*/ 131 w 127"/>
                <a:gd name="T37" fmla="*/ 106 h 211"/>
                <a:gd name="T38" fmla="*/ 125 w 127"/>
                <a:gd name="T39" fmla="*/ 64 h 211"/>
                <a:gd name="T40" fmla="*/ 106 w 127"/>
                <a:gd name="T41" fmla="*/ 50 h 211"/>
                <a:gd name="T42" fmla="*/ 106 w 127"/>
                <a:gd name="T43" fmla="*/ 34 h 211"/>
                <a:gd name="T44" fmla="*/ 107 w 127"/>
                <a:gd name="T45" fmla="*/ 28 h 211"/>
                <a:gd name="T46" fmla="*/ 101 w 127"/>
                <a:gd name="T47" fmla="*/ 8 h 211"/>
                <a:gd name="T48" fmla="*/ 73 w 127"/>
                <a:gd name="T49" fmla="*/ 4 h 211"/>
                <a:gd name="T50" fmla="*/ 66 w 127"/>
                <a:gd name="T51" fmla="*/ 30 h 211"/>
                <a:gd name="T52" fmla="*/ 58 w 127"/>
                <a:gd name="T53" fmla="*/ 40 h 211"/>
                <a:gd name="T54" fmla="*/ 33 w 127"/>
                <a:gd name="T55" fmla="*/ 38 h 211"/>
                <a:gd name="T56" fmla="*/ 5 w 127"/>
                <a:gd name="T57" fmla="*/ 17 h 211"/>
                <a:gd name="T58" fmla="*/ 0 w 127"/>
                <a:gd name="T59" fmla="*/ 28 h 211"/>
                <a:gd name="T60" fmla="*/ 27 w 127"/>
                <a:gd name="T61" fmla="*/ 43 h 211"/>
                <a:gd name="T62" fmla="*/ 37 w 127"/>
                <a:gd name="T63" fmla="*/ 65 h 211"/>
                <a:gd name="T64" fmla="*/ 41 w 127"/>
                <a:gd name="T65" fmla="*/ 72 h 211"/>
                <a:gd name="T66" fmla="*/ 42 w 127"/>
                <a:gd name="T67" fmla="*/ 95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4" name="Freeform 2649"/>
            <p:cNvSpPr>
              <a:spLocks noChangeAspect="1"/>
            </p:cNvSpPr>
            <p:nvPr/>
          </p:nvSpPr>
          <p:spPr bwMode="auto">
            <a:xfrm>
              <a:off x="18388725" y="4108992"/>
              <a:ext cx="1148768" cy="2007513"/>
            </a:xfrm>
            <a:custGeom>
              <a:avLst/>
              <a:gdLst>
                <a:gd name="T0" fmla="*/ 6 w 143"/>
                <a:gd name="T1" fmla="*/ 234 h 274"/>
                <a:gd name="T2" fmla="*/ 17 w 143"/>
                <a:gd name="T3" fmla="*/ 217 h 274"/>
                <a:gd name="T4" fmla="*/ 19 w 143"/>
                <a:gd name="T5" fmla="*/ 195 h 274"/>
                <a:gd name="T6" fmla="*/ 11 w 143"/>
                <a:gd name="T7" fmla="*/ 177 h 274"/>
                <a:gd name="T8" fmla="*/ 19 w 143"/>
                <a:gd name="T9" fmla="*/ 125 h 274"/>
                <a:gd name="T10" fmla="*/ 33 w 143"/>
                <a:gd name="T11" fmla="*/ 115 h 274"/>
                <a:gd name="T12" fmla="*/ 42 w 143"/>
                <a:gd name="T13" fmla="*/ 74 h 274"/>
                <a:gd name="T14" fmla="*/ 62 w 143"/>
                <a:gd name="T15" fmla="*/ 54 h 274"/>
                <a:gd name="T16" fmla="*/ 79 w 143"/>
                <a:gd name="T17" fmla="*/ 26 h 274"/>
                <a:gd name="T18" fmla="*/ 88 w 143"/>
                <a:gd name="T19" fmla="*/ 13 h 274"/>
                <a:gd name="T20" fmla="*/ 114 w 143"/>
                <a:gd name="T21" fmla="*/ 18 h 274"/>
                <a:gd name="T22" fmla="*/ 123 w 143"/>
                <a:gd name="T23" fmla="*/ 2 h 274"/>
                <a:gd name="T24" fmla="*/ 149 w 143"/>
                <a:gd name="T25" fmla="*/ 18 h 274"/>
                <a:gd name="T26" fmla="*/ 160 w 143"/>
                <a:gd name="T27" fmla="*/ 40 h 274"/>
                <a:gd name="T28" fmla="*/ 164 w 143"/>
                <a:gd name="T29" fmla="*/ 47 h 274"/>
                <a:gd name="T30" fmla="*/ 165 w 143"/>
                <a:gd name="T31" fmla="*/ 70 h 274"/>
                <a:gd name="T32" fmla="*/ 160 w 143"/>
                <a:gd name="T33" fmla="*/ 84 h 274"/>
                <a:gd name="T34" fmla="*/ 148 w 143"/>
                <a:gd name="T35" fmla="*/ 91 h 274"/>
                <a:gd name="T36" fmla="*/ 139 w 143"/>
                <a:gd name="T37" fmla="*/ 98 h 274"/>
                <a:gd name="T38" fmla="*/ 140 w 143"/>
                <a:gd name="T39" fmla="*/ 116 h 274"/>
                <a:gd name="T40" fmla="*/ 123 w 143"/>
                <a:gd name="T41" fmla="*/ 134 h 274"/>
                <a:gd name="T42" fmla="*/ 102 w 143"/>
                <a:gd name="T43" fmla="*/ 146 h 274"/>
                <a:gd name="T44" fmla="*/ 92 w 143"/>
                <a:gd name="T45" fmla="*/ 161 h 274"/>
                <a:gd name="T46" fmla="*/ 87 w 143"/>
                <a:gd name="T47" fmla="*/ 168 h 274"/>
                <a:gd name="T48" fmla="*/ 81 w 143"/>
                <a:gd name="T49" fmla="*/ 184 h 274"/>
                <a:gd name="T50" fmla="*/ 90 w 143"/>
                <a:gd name="T51" fmla="*/ 214 h 274"/>
                <a:gd name="T52" fmla="*/ 111 w 143"/>
                <a:gd name="T53" fmla="*/ 227 h 274"/>
                <a:gd name="T54" fmla="*/ 93 w 143"/>
                <a:gd name="T55" fmla="*/ 234 h 274"/>
                <a:gd name="T56" fmla="*/ 103 w 143"/>
                <a:gd name="T57" fmla="*/ 238 h 274"/>
                <a:gd name="T58" fmla="*/ 92 w 143"/>
                <a:gd name="T59" fmla="*/ 245 h 274"/>
                <a:gd name="T60" fmla="*/ 80 w 143"/>
                <a:gd name="T61" fmla="*/ 257 h 274"/>
                <a:gd name="T62" fmla="*/ 75 w 143"/>
                <a:gd name="T63" fmla="*/ 298 h 274"/>
                <a:gd name="T64" fmla="*/ 55 w 143"/>
                <a:gd name="T65" fmla="*/ 310 h 274"/>
                <a:gd name="T66" fmla="*/ 51 w 143"/>
                <a:gd name="T67" fmla="*/ 325 h 274"/>
                <a:gd name="T68" fmla="*/ 29 w 143"/>
                <a:gd name="T69" fmla="*/ 328 h 274"/>
                <a:gd name="T70" fmla="*/ 31 w 143"/>
                <a:gd name="T71" fmla="*/ 319 h 274"/>
                <a:gd name="T72" fmla="*/ 29 w 143"/>
                <a:gd name="T73" fmla="*/ 309 h 274"/>
                <a:gd name="T74" fmla="*/ 29 w 143"/>
                <a:gd name="T75" fmla="*/ 303 h 274"/>
                <a:gd name="T76" fmla="*/ 12 w 143"/>
                <a:gd name="T77" fmla="*/ 285 h 274"/>
                <a:gd name="T78" fmla="*/ 10 w 143"/>
                <a:gd name="T79" fmla="*/ 262 h 274"/>
                <a:gd name="T80" fmla="*/ 5 w 143"/>
                <a:gd name="T81" fmla="*/ 249 h 274"/>
                <a:gd name="T82" fmla="*/ 6 w 143"/>
                <a:gd name="T83" fmla="*/ 244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5" name="Freeform 2650"/>
            <p:cNvSpPr>
              <a:spLocks noChangeAspect="1"/>
            </p:cNvSpPr>
            <p:nvPr/>
          </p:nvSpPr>
          <p:spPr bwMode="auto">
            <a:xfrm>
              <a:off x="17806017" y="3789069"/>
              <a:ext cx="2314185" cy="1959525"/>
            </a:xfrm>
            <a:custGeom>
              <a:avLst/>
              <a:gdLst>
                <a:gd name="T0" fmla="*/ 84 w 287"/>
                <a:gd name="T1" fmla="*/ 283 h 267"/>
                <a:gd name="T2" fmla="*/ 78 w 287"/>
                <a:gd name="T3" fmla="*/ 294 h 267"/>
                <a:gd name="T4" fmla="*/ 47 w 287"/>
                <a:gd name="T5" fmla="*/ 316 h 267"/>
                <a:gd name="T6" fmla="*/ 7 w 287"/>
                <a:gd name="T7" fmla="*/ 300 h 267"/>
                <a:gd name="T8" fmla="*/ 16 w 287"/>
                <a:gd name="T9" fmla="*/ 284 h 267"/>
                <a:gd name="T10" fmla="*/ 16 w 287"/>
                <a:gd name="T11" fmla="*/ 276 h 267"/>
                <a:gd name="T12" fmla="*/ 11 w 287"/>
                <a:gd name="T13" fmla="*/ 274 h 267"/>
                <a:gd name="T14" fmla="*/ 6 w 287"/>
                <a:gd name="T15" fmla="*/ 250 h 267"/>
                <a:gd name="T16" fmla="*/ 8 w 287"/>
                <a:gd name="T17" fmla="*/ 233 h 267"/>
                <a:gd name="T18" fmla="*/ 1 w 287"/>
                <a:gd name="T19" fmla="*/ 223 h 267"/>
                <a:gd name="T20" fmla="*/ 30 w 287"/>
                <a:gd name="T21" fmla="*/ 222 h 267"/>
                <a:gd name="T22" fmla="*/ 36 w 287"/>
                <a:gd name="T23" fmla="*/ 213 h 267"/>
                <a:gd name="T24" fmla="*/ 46 w 287"/>
                <a:gd name="T25" fmla="*/ 211 h 267"/>
                <a:gd name="T26" fmla="*/ 54 w 287"/>
                <a:gd name="T27" fmla="*/ 195 h 267"/>
                <a:gd name="T28" fmla="*/ 65 w 287"/>
                <a:gd name="T29" fmla="*/ 192 h 267"/>
                <a:gd name="T30" fmla="*/ 85 w 287"/>
                <a:gd name="T31" fmla="*/ 182 h 267"/>
                <a:gd name="T32" fmla="*/ 65 w 287"/>
                <a:gd name="T33" fmla="*/ 183 h 267"/>
                <a:gd name="T34" fmla="*/ 94 w 287"/>
                <a:gd name="T35" fmla="*/ 168 h 267"/>
                <a:gd name="T36" fmla="*/ 103 w 287"/>
                <a:gd name="T37" fmla="*/ 149 h 267"/>
                <a:gd name="T38" fmla="*/ 108 w 287"/>
                <a:gd name="T39" fmla="*/ 129 h 267"/>
                <a:gd name="T40" fmla="*/ 112 w 287"/>
                <a:gd name="T41" fmla="*/ 119 h 267"/>
                <a:gd name="T42" fmla="*/ 127 w 287"/>
                <a:gd name="T43" fmla="*/ 107 h 267"/>
                <a:gd name="T44" fmla="*/ 137 w 287"/>
                <a:gd name="T45" fmla="*/ 96 h 267"/>
                <a:gd name="T46" fmla="*/ 132 w 287"/>
                <a:gd name="T47" fmla="*/ 89 h 267"/>
                <a:gd name="T48" fmla="*/ 165 w 287"/>
                <a:gd name="T49" fmla="*/ 72 h 267"/>
                <a:gd name="T50" fmla="*/ 142 w 287"/>
                <a:gd name="T51" fmla="*/ 56 h 267"/>
                <a:gd name="T52" fmla="*/ 155 w 287"/>
                <a:gd name="T53" fmla="*/ 67 h 267"/>
                <a:gd name="T54" fmla="*/ 161 w 287"/>
                <a:gd name="T55" fmla="*/ 59 h 267"/>
                <a:gd name="T56" fmla="*/ 173 w 287"/>
                <a:gd name="T57" fmla="*/ 43 h 267"/>
                <a:gd name="T58" fmla="*/ 189 w 287"/>
                <a:gd name="T59" fmla="*/ 48 h 267"/>
                <a:gd name="T60" fmla="*/ 194 w 287"/>
                <a:gd name="T61" fmla="*/ 43 h 267"/>
                <a:gd name="T62" fmla="*/ 200 w 287"/>
                <a:gd name="T63" fmla="*/ 47 h 267"/>
                <a:gd name="T64" fmla="*/ 224 w 287"/>
                <a:gd name="T65" fmla="*/ 42 h 267"/>
                <a:gd name="T66" fmla="*/ 225 w 287"/>
                <a:gd name="T67" fmla="*/ 23 h 267"/>
                <a:gd name="T68" fmla="*/ 244 w 287"/>
                <a:gd name="T69" fmla="*/ 24 h 267"/>
                <a:gd name="T70" fmla="*/ 257 w 287"/>
                <a:gd name="T71" fmla="*/ 4 h 267"/>
                <a:gd name="T72" fmla="*/ 274 w 287"/>
                <a:gd name="T73" fmla="*/ 10 h 267"/>
                <a:gd name="T74" fmla="*/ 279 w 287"/>
                <a:gd name="T75" fmla="*/ 12 h 267"/>
                <a:gd name="T76" fmla="*/ 291 w 287"/>
                <a:gd name="T77" fmla="*/ 18 h 267"/>
                <a:gd name="T78" fmla="*/ 303 w 287"/>
                <a:gd name="T79" fmla="*/ 1 h 267"/>
                <a:gd name="T80" fmla="*/ 305 w 287"/>
                <a:gd name="T81" fmla="*/ 14 h 267"/>
                <a:gd name="T82" fmla="*/ 315 w 287"/>
                <a:gd name="T83" fmla="*/ 8 h 267"/>
                <a:gd name="T84" fmla="*/ 343 w 287"/>
                <a:gd name="T85" fmla="*/ 23 h 267"/>
                <a:gd name="T86" fmla="*/ 329 w 287"/>
                <a:gd name="T87" fmla="*/ 34 h 267"/>
                <a:gd name="T88" fmla="*/ 345 w 287"/>
                <a:gd name="T89" fmla="*/ 40 h 267"/>
                <a:gd name="T90" fmla="*/ 332 w 287"/>
                <a:gd name="T91" fmla="*/ 46 h 267"/>
                <a:gd name="T92" fmla="*/ 317 w 287"/>
                <a:gd name="T93" fmla="*/ 55 h 267"/>
                <a:gd name="T94" fmla="*/ 297 w 287"/>
                <a:gd name="T95" fmla="*/ 30 h 267"/>
                <a:gd name="T96" fmla="*/ 276 w 287"/>
                <a:gd name="T97" fmla="*/ 58 h 267"/>
                <a:gd name="T98" fmla="*/ 252 w 287"/>
                <a:gd name="T99" fmla="*/ 61 h 267"/>
                <a:gd name="T100" fmla="*/ 215 w 287"/>
                <a:gd name="T101" fmla="*/ 44 h 267"/>
                <a:gd name="T102" fmla="*/ 202 w 287"/>
                <a:gd name="T103" fmla="*/ 55 h 267"/>
                <a:gd name="T104" fmla="*/ 176 w 287"/>
                <a:gd name="T105" fmla="*/ 66 h 267"/>
                <a:gd name="T106" fmla="*/ 149 w 287"/>
                <a:gd name="T107" fmla="*/ 97 h 267"/>
                <a:gd name="T108" fmla="*/ 129 w 287"/>
                <a:gd name="T109" fmla="*/ 127 h 267"/>
                <a:gd name="T110" fmla="*/ 124 w 287"/>
                <a:gd name="T111" fmla="*/ 177 h 267"/>
                <a:gd name="T112" fmla="*/ 97 w 287"/>
                <a:gd name="T113" fmla="*/ 229 h 267"/>
                <a:gd name="T114" fmla="*/ 102 w 287"/>
                <a:gd name="T115" fmla="*/ 249 h 267"/>
                <a:gd name="T116" fmla="*/ 93 w 287"/>
                <a:gd name="T117" fmla="*/ 286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6" name="Freeform 2651"/>
            <p:cNvSpPr>
              <a:spLocks noChangeAspect="1"/>
            </p:cNvSpPr>
            <p:nvPr/>
          </p:nvSpPr>
          <p:spPr bwMode="auto">
            <a:xfrm>
              <a:off x="17922559" y="6164493"/>
              <a:ext cx="865738" cy="983765"/>
            </a:xfrm>
            <a:custGeom>
              <a:avLst/>
              <a:gdLst>
                <a:gd name="T0" fmla="*/ 113 w 108"/>
                <a:gd name="T1" fmla="*/ 24 h 134"/>
                <a:gd name="T2" fmla="*/ 107 w 108"/>
                <a:gd name="T3" fmla="*/ 18 h 134"/>
                <a:gd name="T4" fmla="*/ 93 w 108"/>
                <a:gd name="T5" fmla="*/ 13 h 134"/>
                <a:gd name="T6" fmla="*/ 78 w 108"/>
                <a:gd name="T7" fmla="*/ 19 h 134"/>
                <a:gd name="T8" fmla="*/ 75 w 108"/>
                <a:gd name="T9" fmla="*/ 11 h 134"/>
                <a:gd name="T10" fmla="*/ 63 w 108"/>
                <a:gd name="T11" fmla="*/ 11 h 134"/>
                <a:gd name="T12" fmla="*/ 58 w 108"/>
                <a:gd name="T13" fmla="*/ 5 h 134"/>
                <a:gd name="T14" fmla="*/ 47 w 108"/>
                <a:gd name="T15" fmla="*/ 2 h 134"/>
                <a:gd name="T16" fmla="*/ 39 w 108"/>
                <a:gd name="T17" fmla="*/ 0 h 134"/>
                <a:gd name="T18" fmla="*/ 42 w 108"/>
                <a:gd name="T19" fmla="*/ 10 h 134"/>
                <a:gd name="T20" fmla="*/ 42 w 108"/>
                <a:gd name="T21" fmla="*/ 18 h 134"/>
                <a:gd name="T22" fmla="*/ 43 w 108"/>
                <a:gd name="T23" fmla="*/ 20 h 134"/>
                <a:gd name="T24" fmla="*/ 37 w 108"/>
                <a:gd name="T25" fmla="*/ 23 h 134"/>
                <a:gd name="T26" fmla="*/ 34 w 108"/>
                <a:gd name="T27" fmla="*/ 26 h 134"/>
                <a:gd name="T28" fmla="*/ 29 w 108"/>
                <a:gd name="T29" fmla="*/ 31 h 134"/>
                <a:gd name="T30" fmla="*/ 23 w 108"/>
                <a:gd name="T31" fmla="*/ 26 h 134"/>
                <a:gd name="T32" fmla="*/ 19 w 108"/>
                <a:gd name="T33" fmla="*/ 32 h 134"/>
                <a:gd name="T34" fmla="*/ 17 w 108"/>
                <a:gd name="T35" fmla="*/ 42 h 134"/>
                <a:gd name="T36" fmla="*/ 16 w 108"/>
                <a:gd name="T37" fmla="*/ 55 h 134"/>
                <a:gd name="T38" fmla="*/ 11 w 108"/>
                <a:gd name="T39" fmla="*/ 64 h 134"/>
                <a:gd name="T40" fmla="*/ 1 w 108"/>
                <a:gd name="T41" fmla="*/ 65 h 134"/>
                <a:gd name="T42" fmla="*/ 2 w 108"/>
                <a:gd name="T43" fmla="*/ 79 h 134"/>
                <a:gd name="T44" fmla="*/ 1 w 108"/>
                <a:gd name="T45" fmla="*/ 87 h 134"/>
                <a:gd name="T46" fmla="*/ 4 w 108"/>
                <a:gd name="T47" fmla="*/ 93 h 134"/>
                <a:gd name="T48" fmla="*/ 7 w 108"/>
                <a:gd name="T49" fmla="*/ 96 h 134"/>
                <a:gd name="T50" fmla="*/ 4 w 108"/>
                <a:gd name="T51" fmla="*/ 103 h 134"/>
                <a:gd name="T52" fmla="*/ 8 w 108"/>
                <a:gd name="T53" fmla="*/ 109 h 134"/>
                <a:gd name="T54" fmla="*/ 10 w 108"/>
                <a:gd name="T55" fmla="*/ 115 h 134"/>
                <a:gd name="T56" fmla="*/ 18 w 108"/>
                <a:gd name="T57" fmla="*/ 121 h 134"/>
                <a:gd name="T58" fmla="*/ 26 w 108"/>
                <a:gd name="T59" fmla="*/ 124 h 134"/>
                <a:gd name="T60" fmla="*/ 30 w 108"/>
                <a:gd name="T61" fmla="*/ 129 h 134"/>
                <a:gd name="T62" fmla="*/ 25 w 108"/>
                <a:gd name="T63" fmla="*/ 143 h 134"/>
                <a:gd name="T64" fmla="*/ 25 w 108"/>
                <a:gd name="T65" fmla="*/ 156 h 134"/>
                <a:gd name="T66" fmla="*/ 35 w 108"/>
                <a:gd name="T67" fmla="*/ 155 h 134"/>
                <a:gd name="T68" fmla="*/ 39 w 108"/>
                <a:gd name="T69" fmla="*/ 150 h 134"/>
                <a:gd name="T70" fmla="*/ 49 w 108"/>
                <a:gd name="T71" fmla="*/ 153 h 134"/>
                <a:gd name="T72" fmla="*/ 54 w 108"/>
                <a:gd name="T73" fmla="*/ 160 h 134"/>
                <a:gd name="T74" fmla="*/ 64 w 108"/>
                <a:gd name="T75" fmla="*/ 161 h 134"/>
                <a:gd name="T76" fmla="*/ 72 w 108"/>
                <a:gd name="T77" fmla="*/ 156 h 134"/>
                <a:gd name="T78" fmla="*/ 83 w 108"/>
                <a:gd name="T79" fmla="*/ 155 h 134"/>
                <a:gd name="T80" fmla="*/ 102 w 108"/>
                <a:gd name="T81" fmla="*/ 149 h 134"/>
                <a:gd name="T82" fmla="*/ 108 w 108"/>
                <a:gd name="T83" fmla="*/ 138 h 134"/>
                <a:gd name="T84" fmla="*/ 114 w 108"/>
                <a:gd name="T85" fmla="*/ 133 h 134"/>
                <a:gd name="T86" fmla="*/ 106 w 108"/>
                <a:gd name="T87" fmla="*/ 121 h 134"/>
                <a:gd name="T88" fmla="*/ 94 w 108"/>
                <a:gd name="T89" fmla="*/ 108 h 134"/>
                <a:gd name="T90" fmla="*/ 88 w 108"/>
                <a:gd name="T91" fmla="*/ 97 h 134"/>
                <a:gd name="T92" fmla="*/ 96 w 108"/>
                <a:gd name="T93" fmla="*/ 95 h 134"/>
                <a:gd name="T94" fmla="*/ 113 w 108"/>
                <a:gd name="T95" fmla="*/ 89 h 134"/>
                <a:gd name="T96" fmla="*/ 122 w 108"/>
                <a:gd name="T97" fmla="*/ 82 h 134"/>
                <a:gd name="T98" fmla="*/ 129 w 108"/>
                <a:gd name="T99" fmla="*/ 82 h 134"/>
                <a:gd name="T100" fmla="*/ 125 w 108"/>
                <a:gd name="T101" fmla="*/ 73 h 134"/>
                <a:gd name="T102" fmla="*/ 125 w 108"/>
                <a:gd name="T103" fmla="*/ 61 h 134"/>
                <a:gd name="T104" fmla="*/ 123 w 108"/>
                <a:gd name="T105" fmla="*/ 52 h 134"/>
                <a:gd name="T106" fmla="*/ 120 w 108"/>
                <a:gd name="T107" fmla="*/ 34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7" name="Freeform 2654"/>
            <p:cNvSpPr>
              <a:spLocks noChangeAspect="1"/>
            </p:cNvSpPr>
            <p:nvPr/>
          </p:nvSpPr>
          <p:spPr bwMode="auto">
            <a:xfrm>
              <a:off x="16340921" y="6084513"/>
              <a:ext cx="449518" cy="535873"/>
            </a:xfrm>
            <a:custGeom>
              <a:avLst/>
              <a:gdLst>
                <a:gd name="T0" fmla="*/ 63 w 56"/>
                <a:gd name="T1" fmla="*/ 39 h 72"/>
                <a:gd name="T2" fmla="*/ 67 w 56"/>
                <a:gd name="T3" fmla="*/ 54 h 72"/>
                <a:gd name="T4" fmla="*/ 61 w 56"/>
                <a:gd name="T5" fmla="*/ 69 h 72"/>
                <a:gd name="T6" fmla="*/ 50 w 56"/>
                <a:gd name="T7" fmla="*/ 70 h 72"/>
                <a:gd name="T8" fmla="*/ 35 w 56"/>
                <a:gd name="T9" fmla="*/ 79 h 72"/>
                <a:gd name="T10" fmla="*/ 17 w 56"/>
                <a:gd name="T11" fmla="*/ 85 h 72"/>
                <a:gd name="T12" fmla="*/ 16 w 56"/>
                <a:gd name="T13" fmla="*/ 81 h 72"/>
                <a:gd name="T14" fmla="*/ 12 w 56"/>
                <a:gd name="T15" fmla="*/ 79 h 72"/>
                <a:gd name="T16" fmla="*/ 6 w 56"/>
                <a:gd name="T17" fmla="*/ 74 h 72"/>
                <a:gd name="T18" fmla="*/ 2 w 56"/>
                <a:gd name="T19" fmla="*/ 71 h 72"/>
                <a:gd name="T20" fmla="*/ 12 w 56"/>
                <a:gd name="T21" fmla="*/ 68 h 72"/>
                <a:gd name="T22" fmla="*/ 20 w 56"/>
                <a:gd name="T23" fmla="*/ 62 h 72"/>
                <a:gd name="T24" fmla="*/ 23 w 56"/>
                <a:gd name="T25" fmla="*/ 58 h 72"/>
                <a:gd name="T26" fmla="*/ 14 w 56"/>
                <a:gd name="T27" fmla="*/ 59 h 72"/>
                <a:gd name="T28" fmla="*/ 20 w 56"/>
                <a:gd name="T29" fmla="*/ 51 h 72"/>
                <a:gd name="T30" fmla="*/ 23 w 56"/>
                <a:gd name="T31" fmla="*/ 45 h 72"/>
                <a:gd name="T32" fmla="*/ 18 w 56"/>
                <a:gd name="T33" fmla="*/ 42 h 72"/>
                <a:gd name="T34" fmla="*/ 14 w 56"/>
                <a:gd name="T35" fmla="*/ 47 h 72"/>
                <a:gd name="T36" fmla="*/ 10 w 56"/>
                <a:gd name="T37" fmla="*/ 39 h 72"/>
                <a:gd name="T38" fmla="*/ 16 w 56"/>
                <a:gd name="T39" fmla="*/ 33 h 72"/>
                <a:gd name="T40" fmla="*/ 13 w 56"/>
                <a:gd name="T41" fmla="*/ 29 h 72"/>
                <a:gd name="T42" fmla="*/ 14 w 56"/>
                <a:gd name="T43" fmla="*/ 23 h 72"/>
                <a:gd name="T44" fmla="*/ 24 w 56"/>
                <a:gd name="T45" fmla="*/ 27 h 72"/>
                <a:gd name="T46" fmla="*/ 31 w 56"/>
                <a:gd name="T47" fmla="*/ 25 h 72"/>
                <a:gd name="T48" fmla="*/ 36 w 56"/>
                <a:gd name="T49" fmla="*/ 18 h 72"/>
                <a:gd name="T50" fmla="*/ 29 w 56"/>
                <a:gd name="T51" fmla="*/ 13 h 72"/>
                <a:gd name="T52" fmla="*/ 36 w 56"/>
                <a:gd name="T53" fmla="*/ 5 h 72"/>
                <a:gd name="T54" fmla="*/ 48 w 56"/>
                <a:gd name="T55" fmla="*/ 0 h 72"/>
                <a:gd name="T56" fmla="*/ 49 w 56"/>
                <a:gd name="T57" fmla="*/ 10 h 72"/>
                <a:gd name="T58" fmla="*/ 41 w 56"/>
                <a:gd name="T59" fmla="*/ 13 h 72"/>
                <a:gd name="T60" fmla="*/ 36 w 56"/>
                <a:gd name="T61" fmla="*/ 19 h 72"/>
                <a:gd name="T62" fmla="*/ 49 w 56"/>
                <a:gd name="T63" fmla="*/ 28 h 72"/>
                <a:gd name="T64" fmla="*/ 50 w 56"/>
                <a:gd name="T65" fmla="*/ 22 h 72"/>
                <a:gd name="T66" fmla="*/ 57 w 56"/>
                <a:gd name="T67" fmla="*/ 27 h 72"/>
                <a:gd name="T68" fmla="*/ 65 w 56"/>
                <a:gd name="T69" fmla="*/ 34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8" name="Freeform 2655"/>
            <p:cNvSpPr>
              <a:spLocks noChangeAspect="1"/>
            </p:cNvSpPr>
            <p:nvPr/>
          </p:nvSpPr>
          <p:spPr bwMode="auto">
            <a:xfrm>
              <a:off x="16582327" y="6116505"/>
              <a:ext cx="249732" cy="175958"/>
            </a:xfrm>
            <a:custGeom>
              <a:avLst/>
              <a:gdLst>
                <a:gd name="T0" fmla="*/ 29 w 31"/>
                <a:gd name="T1" fmla="*/ 30 h 25"/>
                <a:gd name="T2" fmla="*/ 31 w 31"/>
                <a:gd name="T3" fmla="*/ 24 h 25"/>
                <a:gd name="T4" fmla="*/ 36 w 31"/>
                <a:gd name="T5" fmla="*/ 22 h 25"/>
                <a:gd name="T6" fmla="*/ 36 w 31"/>
                <a:gd name="T7" fmla="*/ 16 h 25"/>
                <a:gd name="T8" fmla="*/ 35 w 31"/>
                <a:gd name="T9" fmla="*/ 10 h 25"/>
                <a:gd name="T10" fmla="*/ 32 w 31"/>
                <a:gd name="T11" fmla="*/ 2 h 25"/>
                <a:gd name="T12" fmla="*/ 26 w 31"/>
                <a:gd name="T13" fmla="*/ 0 h 25"/>
                <a:gd name="T14" fmla="*/ 20 w 31"/>
                <a:gd name="T15" fmla="*/ 1 h 25"/>
                <a:gd name="T16" fmla="*/ 18 w 31"/>
                <a:gd name="T17" fmla="*/ 0 h 25"/>
                <a:gd name="T18" fmla="*/ 13 w 31"/>
                <a:gd name="T19" fmla="*/ 6 h 25"/>
                <a:gd name="T20" fmla="*/ 10 w 31"/>
                <a:gd name="T21" fmla="*/ 10 h 25"/>
                <a:gd name="T22" fmla="*/ 5 w 31"/>
                <a:gd name="T23" fmla="*/ 10 h 25"/>
                <a:gd name="T24" fmla="*/ 6 w 31"/>
                <a:gd name="T25" fmla="*/ 13 h 25"/>
                <a:gd name="T26" fmla="*/ 0 w 31"/>
                <a:gd name="T27" fmla="*/ 16 h 25"/>
                <a:gd name="T28" fmla="*/ 6 w 31"/>
                <a:gd name="T29" fmla="*/ 23 h 25"/>
                <a:gd name="T30" fmla="*/ 13 w 31"/>
                <a:gd name="T31" fmla="*/ 24 h 25"/>
                <a:gd name="T32" fmla="*/ 16 w 31"/>
                <a:gd name="T33" fmla="*/ 22 h 25"/>
                <a:gd name="T34" fmla="*/ 14 w 31"/>
                <a:gd name="T35" fmla="*/ 18 h 25"/>
                <a:gd name="T36" fmla="*/ 18 w 31"/>
                <a:gd name="T37" fmla="*/ 18 h 25"/>
                <a:gd name="T38" fmla="*/ 21 w 31"/>
                <a:gd name="T39" fmla="*/ 23 h 25"/>
                <a:gd name="T40" fmla="*/ 26 w 31"/>
                <a:gd name="T41" fmla="*/ 26 h 25"/>
                <a:gd name="T42" fmla="*/ 29 w 31"/>
                <a:gd name="T43" fmla="*/ 3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9" name="Freeform 2659"/>
            <p:cNvSpPr>
              <a:spLocks noChangeAspect="1"/>
            </p:cNvSpPr>
            <p:nvPr/>
          </p:nvSpPr>
          <p:spPr bwMode="auto">
            <a:xfrm>
              <a:off x="21527023" y="11203278"/>
              <a:ext cx="1048875" cy="1439653"/>
            </a:xfrm>
            <a:custGeom>
              <a:avLst/>
              <a:gdLst>
                <a:gd name="T0" fmla="*/ 11 w 130"/>
                <a:gd name="T1" fmla="*/ 139 h 196"/>
                <a:gd name="T2" fmla="*/ 7 w 130"/>
                <a:gd name="T3" fmla="*/ 150 h 196"/>
                <a:gd name="T4" fmla="*/ 0 w 130"/>
                <a:gd name="T5" fmla="*/ 158 h 196"/>
                <a:gd name="T6" fmla="*/ 0 w 130"/>
                <a:gd name="T7" fmla="*/ 223 h 196"/>
                <a:gd name="T8" fmla="*/ 10 w 130"/>
                <a:gd name="T9" fmla="*/ 235 h 196"/>
                <a:gd name="T10" fmla="*/ 16 w 130"/>
                <a:gd name="T11" fmla="*/ 221 h 196"/>
                <a:gd name="T12" fmla="*/ 31 w 130"/>
                <a:gd name="T13" fmla="*/ 205 h 196"/>
                <a:gd name="T14" fmla="*/ 46 w 130"/>
                <a:gd name="T15" fmla="*/ 189 h 196"/>
                <a:gd name="T16" fmla="*/ 52 w 130"/>
                <a:gd name="T17" fmla="*/ 186 h 196"/>
                <a:gd name="T18" fmla="*/ 56 w 130"/>
                <a:gd name="T19" fmla="*/ 179 h 196"/>
                <a:gd name="T20" fmla="*/ 70 w 130"/>
                <a:gd name="T21" fmla="*/ 171 h 196"/>
                <a:gd name="T22" fmla="*/ 79 w 130"/>
                <a:gd name="T23" fmla="*/ 167 h 196"/>
                <a:gd name="T24" fmla="*/ 90 w 130"/>
                <a:gd name="T25" fmla="*/ 153 h 196"/>
                <a:gd name="T26" fmla="*/ 101 w 130"/>
                <a:gd name="T27" fmla="*/ 139 h 196"/>
                <a:gd name="T28" fmla="*/ 110 w 130"/>
                <a:gd name="T29" fmla="*/ 122 h 196"/>
                <a:gd name="T30" fmla="*/ 125 w 130"/>
                <a:gd name="T31" fmla="*/ 101 h 196"/>
                <a:gd name="T32" fmla="*/ 124 w 130"/>
                <a:gd name="T33" fmla="*/ 96 h 196"/>
                <a:gd name="T34" fmla="*/ 136 w 130"/>
                <a:gd name="T35" fmla="*/ 76 h 196"/>
                <a:gd name="T36" fmla="*/ 134 w 130"/>
                <a:gd name="T37" fmla="*/ 71 h 196"/>
                <a:gd name="T38" fmla="*/ 140 w 130"/>
                <a:gd name="T39" fmla="*/ 66 h 196"/>
                <a:gd name="T40" fmla="*/ 145 w 130"/>
                <a:gd name="T41" fmla="*/ 54 h 196"/>
                <a:gd name="T42" fmla="*/ 150 w 130"/>
                <a:gd name="T43" fmla="*/ 43 h 196"/>
                <a:gd name="T44" fmla="*/ 150 w 130"/>
                <a:gd name="T45" fmla="*/ 30 h 196"/>
                <a:gd name="T46" fmla="*/ 154 w 130"/>
                <a:gd name="T47" fmla="*/ 23 h 196"/>
                <a:gd name="T48" fmla="*/ 152 w 130"/>
                <a:gd name="T49" fmla="*/ 12 h 196"/>
                <a:gd name="T50" fmla="*/ 155 w 130"/>
                <a:gd name="T51" fmla="*/ 2 h 196"/>
                <a:gd name="T52" fmla="*/ 148 w 130"/>
                <a:gd name="T53" fmla="*/ 0 h 196"/>
                <a:gd name="T54" fmla="*/ 144 w 130"/>
                <a:gd name="T55" fmla="*/ 1 h 196"/>
                <a:gd name="T56" fmla="*/ 139 w 130"/>
                <a:gd name="T57" fmla="*/ 6 h 196"/>
                <a:gd name="T58" fmla="*/ 127 w 130"/>
                <a:gd name="T59" fmla="*/ 10 h 196"/>
                <a:gd name="T60" fmla="*/ 120 w 130"/>
                <a:gd name="T61" fmla="*/ 13 h 196"/>
                <a:gd name="T62" fmla="*/ 113 w 130"/>
                <a:gd name="T63" fmla="*/ 11 h 196"/>
                <a:gd name="T64" fmla="*/ 107 w 130"/>
                <a:gd name="T65" fmla="*/ 14 h 196"/>
                <a:gd name="T66" fmla="*/ 96 w 130"/>
                <a:gd name="T67" fmla="*/ 14 h 196"/>
                <a:gd name="T68" fmla="*/ 88 w 130"/>
                <a:gd name="T69" fmla="*/ 19 h 196"/>
                <a:gd name="T70" fmla="*/ 77 w 130"/>
                <a:gd name="T71" fmla="*/ 23 h 196"/>
                <a:gd name="T72" fmla="*/ 71 w 130"/>
                <a:gd name="T73" fmla="*/ 22 h 196"/>
                <a:gd name="T74" fmla="*/ 59 w 130"/>
                <a:gd name="T75" fmla="*/ 26 h 196"/>
                <a:gd name="T76" fmla="*/ 47 w 130"/>
                <a:gd name="T77" fmla="*/ 25 h 196"/>
                <a:gd name="T78" fmla="*/ 41 w 130"/>
                <a:gd name="T79" fmla="*/ 19 h 196"/>
                <a:gd name="T80" fmla="*/ 41 w 130"/>
                <a:gd name="T81" fmla="*/ 14 h 196"/>
                <a:gd name="T82" fmla="*/ 35 w 130"/>
                <a:gd name="T83" fmla="*/ 12 h 196"/>
                <a:gd name="T84" fmla="*/ 31 w 130"/>
                <a:gd name="T85" fmla="*/ 14 h 196"/>
                <a:gd name="T86" fmla="*/ 28 w 130"/>
                <a:gd name="T87" fmla="*/ 17 h 196"/>
                <a:gd name="T88" fmla="*/ 22 w 130"/>
                <a:gd name="T89" fmla="*/ 28 h 196"/>
                <a:gd name="T90" fmla="*/ 31 w 130"/>
                <a:gd name="T91" fmla="*/ 37 h 196"/>
                <a:gd name="T92" fmla="*/ 34 w 130"/>
                <a:gd name="T93" fmla="*/ 43 h 196"/>
                <a:gd name="T94" fmla="*/ 41 w 130"/>
                <a:gd name="T95" fmla="*/ 50 h 196"/>
                <a:gd name="T96" fmla="*/ 90 w 130"/>
                <a:gd name="T97" fmla="*/ 70 h 196"/>
                <a:gd name="T98" fmla="*/ 104 w 130"/>
                <a:gd name="T99" fmla="*/ 67 h 196"/>
                <a:gd name="T100" fmla="*/ 60 w 130"/>
                <a:gd name="T101" fmla="*/ 121 h 196"/>
                <a:gd name="T102" fmla="*/ 43 w 130"/>
                <a:gd name="T103" fmla="*/ 122 h 196"/>
                <a:gd name="T104" fmla="*/ 26 w 130"/>
                <a:gd name="T105" fmla="*/ 129 h 196"/>
                <a:gd name="T106" fmla="*/ 11 w 130"/>
                <a:gd name="T107" fmla="*/ 139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0" name="Freeform 2660"/>
            <p:cNvSpPr>
              <a:spLocks noChangeAspect="1"/>
            </p:cNvSpPr>
            <p:nvPr/>
          </p:nvSpPr>
          <p:spPr bwMode="auto">
            <a:xfrm>
              <a:off x="20086904" y="15562230"/>
              <a:ext cx="241405" cy="239942"/>
            </a:xfrm>
            <a:custGeom>
              <a:avLst/>
              <a:gdLst>
                <a:gd name="T0" fmla="*/ 23 w 30"/>
                <a:gd name="T1" fmla="*/ 0 h 32"/>
                <a:gd name="T2" fmla="*/ 35 w 30"/>
                <a:gd name="T3" fmla="*/ 11 h 32"/>
                <a:gd name="T4" fmla="*/ 35 w 30"/>
                <a:gd name="T5" fmla="*/ 18 h 32"/>
                <a:gd name="T6" fmla="*/ 29 w 30"/>
                <a:gd name="T7" fmla="*/ 28 h 32"/>
                <a:gd name="T8" fmla="*/ 25 w 30"/>
                <a:gd name="T9" fmla="*/ 29 h 32"/>
                <a:gd name="T10" fmla="*/ 19 w 30"/>
                <a:gd name="T11" fmla="*/ 29 h 32"/>
                <a:gd name="T12" fmla="*/ 14 w 30"/>
                <a:gd name="T13" fmla="*/ 38 h 32"/>
                <a:gd name="T14" fmla="*/ 10 w 30"/>
                <a:gd name="T15" fmla="*/ 38 h 32"/>
                <a:gd name="T16" fmla="*/ 5 w 30"/>
                <a:gd name="T17" fmla="*/ 32 h 32"/>
                <a:gd name="T18" fmla="*/ 1 w 30"/>
                <a:gd name="T19" fmla="*/ 26 h 32"/>
                <a:gd name="T20" fmla="*/ 1 w 30"/>
                <a:gd name="T21" fmla="*/ 18 h 32"/>
                <a:gd name="T22" fmla="*/ 7 w 30"/>
                <a:gd name="T23" fmla="*/ 15 h 32"/>
                <a:gd name="T24" fmla="*/ 13 w 30"/>
                <a:gd name="T25" fmla="*/ 6 h 32"/>
                <a:gd name="T26" fmla="*/ 19 w 30"/>
                <a:gd name="T27" fmla="*/ 4 h 32"/>
                <a:gd name="T28" fmla="*/ 23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1" name="Freeform 2661"/>
            <p:cNvSpPr>
              <a:spLocks noChangeAspect="1"/>
            </p:cNvSpPr>
            <p:nvPr/>
          </p:nvSpPr>
          <p:spPr bwMode="auto">
            <a:xfrm>
              <a:off x="18430345" y="8771865"/>
              <a:ext cx="41625" cy="31992"/>
            </a:xfrm>
            <a:custGeom>
              <a:avLst/>
              <a:gdLst>
                <a:gd name="T0" fmla="*/ 2 w 5"/>
                <a:gd name="T1" fmla="*/ 0 h 4"/>
                <a:gd name="T2" fmla="*/ 6 w 5"/>
                <a:gd name="T3" fmla="*/ 3 h 4"/>
                <a:gd name="T4" fmla="*/ 2 w 5"/>
                <a:gd name="T5" fmla="*/ 5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2" name="Freeform 2663"/>
            <p:cNvSpPr>
              <a:spLocks noChangeAspect="1"/>
            </p:cNvSpPr>
            <p:nvPr/>
          </p:nvSpPr>
          <p:spPr bwMode="auto">
            <a:xfrm>
              <a:off x="21352214" y="13058831"/>
              <a:ext cx="49946" cy="87981"/>
            </a:xfrm>
            <a:custGeom>
              <a:avLst/>
              <a:gdLst>
                <a:gd name="T0" fmla="*/ 2 w 6"/>
                <a:gd name="T1" fmla="*/ 1 h 13"/>
                <a:gd name="T2" fmla="*/ 7 w 6"/>
                <a:gd name="T3" fmla="*/ 13 h 13"/>
                <a:gd name="T4" fmla="*/ 1 w 6"/>
                <a:gd name="T5" fmla="*/ 9 h 13"/>
                <a:gd name="T6" fmla="*/ 2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3" name="Freeform 2664"/>
            <p:cNvSpPr>
              <a:spLocks noChangeAspect="1"/>
            </p:cNvSpPr>
            <p:nvPr/>
          </p:nvSpPr>
          <p:spPr bwMode="auto">
            <a:xfrm>
              <a:off x="18205588" y="12067070"/>
              <a:ext cx="66595" cy="79981"/>
            </a:xfrm>
            <a:custGeom>
              <a:avLst/>
              <a:gdLst>
                <a:gd name="T0" fmla="*/ 10 w 9"/>
                <a:gd name="T1" fmla="*/ 2 h 11"/>
                <a:gd name="T2" fmla="*/ 7 w 9"/>
                <a:gd name="T3" fmla="*/ 12 h 11"/>
                <a:gd name="T4" fmla="*/ 1 w 9"/>
                <a:gd name="T5" fmla="*/ 9 h 11"/>
                <a:gd name="T6" fmla="*/ 6 w 9"/>
                <a:gd name="T7" fmla="*/ 4 h 11"/>
                <a:gd name="T8" fmla="*/ 10 w 9"/>
                <a:gd name="T9" fmla="*/ 2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4" name="Freeform 2665"/>
            <p:cNvSpPr>
              <a:spLocks noChangeAspect="1"/>
            </p:cNvSpPr>
            <p:nvPr/>
          </p:nvSpPr>
          <p:spPr bwMode="auto">
            <a:xfrm>
              <a:off x="18039100" y="12410990"/>
              <a:ext cx="33298" cy="39988"/>
            </a:xfrm>
            <a:custGeom>
              <a:avLst/>
              <a:gdLst>
                <a:gd name="T0" fmla="*/ 3 w 4"/>
                <a:gd name="T1" fmla="*/ 0 h 6"/>
                <a:gd name="T2" fmla="*/ 5 w 4"/>
                <a:gd name="T3" fmla="*/ 2 h 6"/>
                <a:gd name="T4" fmla="*/ 3 w 4"/>
                <a:gd name="T5" fmla="*/ 7 h 6"/>
                <a:gd name="T6" fmla="*/ 0 w 4"/>
                <a:gd name="T7" fmla="*/ 6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5" name="Freeform 2675"/>
            <p:cNvSpPr>
              <a:spLocks noChangeAspect="1"/>
            </p:cNvSpPr>
            <p:nvPr/>
          </p:nvSpPr>
          <p:spPr bwMode="auto">
            <a:xfrm>
              <a:off x="15899725" y="9363722"/>
              <a:ext cx="83244" cy="103977"/>
            </a:xfrm>
            <a:custGeom>
              <a:avLst/>
              <a:gdLst>
                <a:gd name="T0" fmla="*/ 13 w 11"/>
                <a:gd name="T1" fmla="*/ 1 h 14"/>
                <a:gd name="T2" fmla="*/ 11 w 11"/>
                <a:gd name="T3" fmla="*/ 11 h 14"/>
                <a:gd name="T4" fmla="*/ 2 w 11"/>
                <a:gd name="T5" fmla="*/ 15 h 14"/>
                <a:gd name="T6" fmla="*/ 8 w 11"/>
                <a:gd name="T7" fmla="*/ 6 h 14"/>
                <a:gd name="T8" fmla="*/ 11 w 11"/>
                <a:gd name="T9" fmla="*/ 0 h 14"/>
                <a:gd name="T10" fmla="*/ 13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6" name="Freeform 2676"/>
            <p:cNvSpPr>
              <a:spLocks noChangeAspect="1"/>
            </p:cNvSpPr>
            <p:nvPr/>
          </p:nvSpPr>
          <p:spPr bwMode="auto">
            <a:xfrm>
              <a:off x="15982969" y="9291742"/>
              <a:ext cx="66595" cy="71980"/>
            </a:xfrm>
            <a:custGeom>
              <a:avLst/>
              <a:gdLst>
                <a:gd name="T0" fmla="*/ 8 w 8"/>
                <a:gd name="T1" fmla="*/ 2 h 9"/>
                <a:gd name="T2" fmla="*/ 6 w 8"/>
                <a:gd name="T3" fmla="*/ 7 h 9"/>
                <a:gd name="T4" fmla="*/ 1 w 8"/>
                <a:gd name="T5" fmla="*/ 10 h 9"/>
                <a:gd name="T6" fmla="*/ 1 w 8"/>
                <a:gd name="T7" fmla="*/ 5 h 9"/>
                <a:gd name="T8" fmla="*/ 8 w 8"/>
                <a:gd name="T9" fmla="*/ 2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7" name="Freeform 2677"/>
            <p:cNvSpPr>
              <a:spLocks noChangeAspect="1"/>
            </p:cNvSpPr>
            <p:nvPr/>
          </p:nvSpPr>
          <p:spPr bwMode="auto">
            <a:xfrm>
              <a:off x="15783184" y="9411710"/>
              <a:ext cx="66595" cy="55989"/>
            </a:xfrm>
            <a:custGeom>
              <a:avLst/>
              <a:gdLst>
                <a:gd name="T0" fmla="*/ 8 w 8"/>
                <a:gd name="T1" fmla="*/ 1 h 8"/>
                <a:gd name="T2" fmla="*/ 8 w 8"/>
                <a:gd name="T3" fmla="*/ 6 h 8"/>
                <a:gd name="T4" fmla="*/ 5 w 8"/>
                <a:gd name="T5" fmla="*/ 10 h 8"/>
                <a:gd name="T6" fmla="*/ 0 w 8"/>
                <a:gd name="T7" fmla="*/ 7 h 8"/>
                <a:gd name="T8" fmla="*/ 2 w 8"/>
                <a:gd name="T9" fmla="*/ 1 h 8"/>
                <a:gd name="T10" fmla="*/ 8 w 8"/>
                <a:gd name="T11" fmla="*/ 1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8" name="Freeform 2678"/>
            <p:cNvSpPr>
              <a:spLocks noChangeAspect="1"/>
            </p:cNvSpPr>
            <p:nvPr/>
          </p:nvSpPr>
          <p:spPr bwMode="auto">
            <a:xfrm>
              <a:off x="15674969" y="9371722"/>
              <a:ext cx="91566" cy="71980"/>
            </a:xfrm>
            <a:custGeom>
              <a:avLst/>
              <a:gdLst>
                <a:gd name="T0" fmla="*/ 13 w 11"/>
                <a:gd name="T1" fmla="*/ 2 h 10"/>
                <a:gd name="T2" fmla="*/ 5 w 11"/>
                <a:gd name="T3" fmla="*/ 12 h 10"/>
                <a:gd name="T4" fmla="*/ 1 w 11"/>
                <a:gd name="T5" fmla="*/ 8 h 10"/>
                <a:gd name="T6" fmla="*/ 1 w 11"/>
                <a:gd name="T7" fmla="*/ 5 h 10"/>
                <a:gd name="T8" fmla="*/ 8 w 11"/>
                <a:gd name="T9" fmla="*/ 1 h 10"/>
                <a:gd name="T10" fmla="*/ 13 w 11"/>
                <a:gd name="T11" fmla="*/ 2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9" name="Freeform 2690"/>
            <p:cNvSpPr>
              <a:spLocks noChangeAspect="1"/>
            </p:cNvSpPr>
            <p:nvPr/>
          </p:nvSpPr>
          <p:spPr bwMode="auto">
            <a:xfrm>
              <a:off x="26754750" y="11027321"/>
              <a:ext cx="33298" cy="71985"/>
            </a:xfrm>
            <a:custGeom>
              <a:avLst/>
              <a:gdLst>
                <a:gd name="T0" fmla="*/ 4 w 4"/>
                <a:gd name="T1" fmla="*/ 7 h 10"/>
                <a:gd name="T2" fmla="*/ 1 w 4"/>
                <a:gd name="T3" fmla="*/ 11 h 10"/>
                <a:gd name="T4" fmla="*/ 1 w 4"/>
                <a:gd name="T5" fmla="*/ 6 h 10"/>
                <a:gd name="T6" fmla="*/ 4 w 4"/>
                <a:gd name="T7" fmla="*/ 1 h 10"/>
                <a:gd name="T8" fmla="*/ 4 w 4"/>
                <a:gd name="T9" fmla="*/ 7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0" name="Freeform 2691"/>
            <p:cNvSpPr>
              <a:spLocks noChangeAspect="1"/>
            </p:cNvSpPr>
            <p:nvPr/>
          </p:nvSpPr>
          <p:spPr bwMode="auto">
            <a:xfrm>
              <a:off x="26746428" y="11099306"/>
              <a:ext cx="33298" cy="87976"/>
            </a:xfrm>
            <a:custGeom>
              <a:avLst/>
              <a:gdLst>
                <a:gd name="T0" fmla="*/ 4 w 4"/>
                <a:gd name="T1" fmla="*/ 9 h 11"/>
                <a:gd name="T2" fmla="*/ 1 w 4"/>
                <a:gd name="T3" fmla="*/ 13 h 11"/>
                <a:gd name="T4" fmla="*/ 1 w 4"/>
                <a:gd name="T5" fmla="*/ 8 h 11"/>
                <a:gd name="T6" fmla="*/ 4 w 4"/>
                <a:gd name="T7" fmla="*/ 1 h 11"/>
                <a:gd name="T8" fmla="*/ 4 w 4"/>
                <a:gd name="T9" fmla="*/ 9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1" name="Freeform 2692"/>
            <p:cNvSpPr>
              <a:spLocks noChangeAspect="1"/>
            </p:cNvSpPr>
            <p:nvPr/>
          </p:nvSpPr>
          <p:spPr bwMode="auto">
            <a:xfrm>
              <a:off x="26746428" y="11203278"/>
              <a:ext cx="8322" cy="71985"/>
            </a:xfrm>
            <a:custGeom>
              <a:avLst/>
              <a:gdLst>
                <a:gd name="T0" fmla="*/ 2 w 2"/>
                <a:gd name="T1" fmla="*/ 8 h 10"/>
                <a:gd name="T2" fmla="*/ 1 w 2"/>
                <a:gd name="T3" fmla="*/ 12 h 10"/>
                <a:gd name="T4" fmla="*/ 0 w 2"/>
                <a:gd name="T5" fmla="*/ 6 h 10"/>
                <a:gd name="T6" fmla="*/ 1 w 2"/>
                <a:gd name="T7" fmla="*/ 1 h 10"/>
                <a:gd name="T8" fmla="*/ 2 w 2"/>
                <a:gd name="T9" fmla="*/ 8 h 10"/>
                <a:gd name="T10" fmla="*/ 0 60000 65536"/>
                <a:gd name="T11" fmla="*/ 0 60000 65536"/>
                <a:gd name="T12" fmla="*/ 0 60000 65536"/>
                <a:gd name="T13" fmla="*/ 0 60000 65536"/>
                <a:gd name="T14" fmla="*/ 0 60000 65536"/>
                <a:gd name="T15" fmla="*/ 0 w 2"/>
                <a:gd name="T16" fmla="*/ 0 h 10"/>
                <a:gd name="T17" fmla="*/ 2 w 2"/>
                <a:gd name="T18" fmla="*/ 10 h 10"/>
              </a:gdLst>
              <a:ahLst/>
              <a:cxnLst>
                <a:cxn ang="T10">
                  <a:pos x="T0" y="T1"/>
                </a:cxn>
                <a:cxn ang="T11">
                  <a:pos x="T2" y="T3"/>
                </a:cxn>
                <a:cxn ang="T12">
                  <a:pos x="T4" y="T5"/>
                </a:cxn>
                <a:cxn ang="T13">
                  <a:pos x="T6" y="T7"/>
                </a:cxn>
                <a:cxn ang="T14">
                  <a:pos x="T8" y="T9"/>
                </a:cxn>
              </a:cxnLst>
              <a:rect l="T15" t="T16" r="T17" b="T18"/>
              <a:pathLst>
                <a:path w="2" h="1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2" name="Freeform 2694"/>
            <p:cNvSpPr>
              <a:spLocks noChangeAspect="1"/>
            </p:cNvSpPr>
            <p:nvPr/>
          </p:nvSpPr>
          <p:spPr bwMode="auto">
            <a:xfrm>
              <a:off x="26579940" y="10067552"/>
              <a:ext cx="8322" cy="2399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3" name="Freeform 2695"/>
            <p:cNvSpPr>
              <a:spLocks noChangeAspect="1"/>
            </p:cNvSpPr>
            <p:nvPr/>
          </p:nvSpPr>
          <p:spPr bwMode="auto">
            <a:xfrm>
              <a:off x="26529994" y="10035560"/>
              <a:ext cx="16649" cy="31992"/>
            </a:xfrm>
            <a:custGeom>
              <a:avLst/>
              <a:gdLst>
                <a:gd name="T0" fmla="*/ 2 w 2"/>
                <a:gd name="T1" fmla="*/ 3 h 3"/>
                <a:gd name="T2" fmla="*/ 1 w 2"/>
                <a:gd name="T3" fmla="*/ 4 h 3"/>
                <a:gd name="T4" fmla="*/ 0 w 2"/>
                <a:gd name="T5" fmla="*/ 3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4" name="Freeform 2696"/>
            <p:cNvSpPr>
              <a:spLocks noChangeAspect="1"/>
            </p:cNvSpPr>
            <p:nvPr/>
          </p:nvSpPr>
          <p:spPr bwMode="auto">
            <a:xfrm>
              <a:off x="26538316" y="10075553"/>
              <a:ext cx="16649" cy="23992"/>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5" name="Freeform 2697"/>
            <p:cNvSpPr>
              <a:spLocks noChangeAspect="1"/>
            </p:cNvSpPr>
            <p:nvPr/>
          </p:nvSpPr>
          <p:spPr bwMode="auto">
            <a:xfrm>
              <a:off x="26488369" y="10035560"/>
              <a:ext cx="24976" cy="63985"/>
            </a:xfrm>
            <a:custGeom>
              <a:avLst/>
              <a:gdLst>
                <a:gd name="T0" fmla="*/ 3 w 4"/>
                <a:gd name="T1" fmla="*/ 5 h 8"/>
                <a:gd name="T2" fmla="*/ 3 w 4"/>
                <a:gd name="T3" fmla="*/ 10 h 8"/>
                <a:gd name="T4" fmla="*/ 1 w 4"/>
                <a:gd name="T5" fmla="*/ 6 h 8"/>
                <a:gd name="T6" fmla="*/ 1 w 4"/>
                <a:gd name="T7" fmla="*/ 0 h 8"/>
                <a:gd name="T8" fmla="*/ 3 w 4"/>
                <a:gd name="T9" fmla="*/ 5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6" name="Freeform 2713"/>
            <p:cNvSpPr>
              <a:spLocks noChangeAspect="1"/>
            </p:cNvSpPr>
            <p:nvPr/>
          </p:nvSpPr>
          <p:spPr bwMode="auto">
            <a:xfrm>
              <a:off x="21726809" y="13746665"/>
              <a:ext cx="765845" cy="1487641"/>
            </a:xfrm>
            <a:custGeom>
              <a:avLst/>
              <a:gdLst>
                <a:gd name="T0" fmla="*/ 102 w 95"/>
                <a:gd name="T1" fmla="*/ 16 h 204"/>
                <a:gd name="T2" fmla="*/ 112 w 95"/>
                <a:gd name="T3" fmla="*/ 50 h 204"/>
                <a:gd name="T4" fmla="*/ 110 w 95"/>
                <a:gd name="T5" fmla="*/ 72 h 204"/>
                <a:gd name="T6" fmla="*/ 100 w 95"/>
                <a:gd name="T7" fmla="*/ 67 h 204"/>
                <a:gd name="T8" fmla="*/ 97 w 95"/>
                <a:gd name="T9" fmla="*/ 99 h 204"/>
                <a:gd name="T10" fmla="*/ 91 w 95"/>
                <a:gd name="T11" fmla="*/ 128 h 204"/>
                <a:gd name="T12" fmla="*/ 78 w 95"/>
                <a:gd name="T13" fmla="*/ 163 h 204"/>
                <a:gd name="T14" fmla="*/ 65 w 95"/>
                <a:gd name="T15" fmla="*/ 209 h 204"/>
                <a:gd name="T16" fmla="*/ 50 w 95"/>
                <a:gd name="T17" fmla="*/ 236 h 204"/>
                <a:gd name="T18" fmla="*/ 36 w 95"/>
                <a:gd name="T19" fmla="*/ 243 h 204"/>
                <a:gd name="T20" fmla="*/ 5 w 95"/>
                <a:gd name="T21" fmla="*/ 222 h 204"/>
                <a:gd name="T22" fmla="*/ 7 w 95"/>
                <a:gd name="T23" fmla="*/ 205 h 204"/>
                <a:gd name="T24" fmla="*/ 0 w 95"/>
                <a:gd name="T25" fmla="*/ 179 h 204"/>
                <a:gd name="T26" fmla="*/ 10 w 95"/>
                <a:gd name="T27" fmla="*/ 164 h 204"/>
                <a:gd name="T28" fmla="*/ 18 w 95"/>
                <a:gd name="T29" fmla="*/ 146 h 204"/>
                <a:gd name="T30" fmla="*/ 16 w 95"/>
                <a:gd name="T31" fmla="*/ 126 h 204"/>
                <a:gd name="T32" fmla="*/ 13 w 95"/>
                <a:gd name="T33" fmla="*/ 108 h 204"/>
                <a:gd name="T34" fmla="*/ 13 w 95"/>
                <a:gd name="T35" fmla="*/ 98 h 204"/>
                <a:gd name="T36" fmla="*/ 23 w 95"/>
                <a:gd name="T37" fmla="*/ 74 h 204"/>
                <a:gd name="T38" fmla="*/ 36 w 95"/>
                <a:gd name="T39" fmla="*/ 72 h 204"/>
                <a:gd name="T40" fmla="*/ 48 w 95"/>
                <a:gd name="T41" fmla="*/ 69 h 204"/>
                <a:gd name="T42" fmla="*/ 52 w 95"/>
                <a:gd name="T43" fmla="*/ 63 h 204"/>
                <a:gd name="T44" fmla="*/ 62 w 95"/>
                <a:gd name="T45" fmla="*/ 60 h 204"/>
                <a:gd name="T46" fmla="*/ 67 w 95"/>
                <a:gd name="T47" fmla="*/ 57 h 204"/>
                <a:gd name="T48" fmla="*/ 76 w 95"/>
                <a:gd name="T49" fmla="*/ 53 h 204"/>
                <a:gd name="T50" fmla="*/ 72 w 95"/>
                <a:gd name="T51" fmla="*/ 44 h 204"/>
                <a:gd name="T52" fmla="*/ 77 w 95"/>
                <a:gd name="T53" fmla="*/ 41 h 204"/>
                <a:gd name="T54" fmla="*/ 74 w 95"/>
                <a:gd name="T55" fmla="*/ 28 h 204"/>
                <a:gd name="T56" fmla="*/ 82 w 95"/>
                <a:gd name="T57" fmla="*/ 29 h 204"/>
                <a:gd name="T58" fmla="*/ 89 w 95"/>
                <a:gd name="T59" fmla="*/ 20 h 204"/>
                <a:gd name="T60" fmla="*/ 86 w 95"/>
                <a:gd name="T61" fmla="*/ 10 h 204"/>
                <a:gd name="T62" fmla="*/ 97 w 95"/>
                <a:gd name="T63" fmla="*/ 1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7" name="Freeform 2718"/>
            <p:cNvSpPr>
              <a:spLocks noChangeAspect="1"/>
            </p:cNvSpPr>
            <p:nvPr/>
          </p:nvSpPr>
          <p:spPr bwMode="auto">
            <a:xfrm>
              <a:off x="23158607" y="14602461"/>
              <a:ext cx="41625" cy="87976"/>
            </a:xfrm>
            <a:custGeom>
              <a:avLst/>
              <a:gdLst>
                <a:gd name="T0" fmla="*/ 4 w 6"/>
                <a:gd name="T1" fmla="*/ 1 h 12"/>
                <a:gd name="T2" fmla="*/ 7 w 6"/>
                <a:gd name="T3" fmla="*/ 8 h 12"/>
                <a:gd name="T4" fmla="*/ 4 w 6"/>
                <a:gd name="T5" fmla="*/ 13 h 12"/>
                <a:gd name="T6" fmla="*/ 0 w 6"/>
                <a:gd name="T7" fmla="*/ 7 h 12"/>
                <a:gd name="T8" fmla="*/ 4 w 6"/>
                <a:gd name="T9" fmla="*/ 1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FFFF00"/>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8" name="Freeform 2719"/>
            <p:cNvSpPr>
              <a:spLocks noChangeAspect="1"/>
            </p:cNvSpPr>
            <p:nvPr/>
          </p:nvSpPr>
          <p:spPr bwMode="auto">
            <a:xfrm>
              <a:off x="22942172" y="14714434"/>
              <a:ext cx="58273" cy="55984"/>
            </a:xfrm>
            <a:custGeom>
              <a:avLst/>
              <a:gdLst>
                <a:gd name="T0" fmla="*/ 3 w 7"/>
                <a:gd name="T1" fmla="*/ 0 h 8"/>
                <a:gd name="T2" fmla="*/ 9 w 7"/>
                <a:gd name="T3" fmla="*/ 6 h 8"/>
                <a:gd name="T4" fmla="*/ 8 w 7"/>
                <a:gd name="T5" fmla="*/ 10 h 8"/>
                <a:gd name="T6" fmla="*/ 1 w 7"/>
                <a:gd name="T7" fmla="*/ 7 h 8"/>
                <a:gd name="T8" fmla="*/ 3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9" name="Freeform 2728"/>
            <p:cNvSpPr>
              <a:spLocks noChangeAspect="1"/>
            </p:cNvSpPr>
            <p:nvPr/>
          </p:nvSpPr>
          <p:spPr bwMode="auto">
            <a:xfrm>
              <a:off x="19387654" y="8299981"/>
              <a:ext cx="24971" cy="31992"/>
            </a:xfrm>
            <a:custGeom>
              <a:avLst/>
              <a:gdLst>
                <a:gd name="T0" fmla="*/ 2 w 4"/>
                <a:gd name="T1" fmla="*/ 0 h 4"/>
                <a:gd name="T2" fmla="*/ 4 w 4"/>
                <a:gd name="T3" fmla="*/ 4 h 4"/>
                <a:gd name="T4" fmla="*/ 0 w 4"/>
                <a:gd name="T5" fmla="*/ 4 h 4"/>
                <a:gd name="T6" fmla="*/ 2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3" y="0"/>
                    <a:pt x="4" y="2"/>
                    <a:pt x="4" y="3"/>
                  </a:cubicBezTo>
                  <a:cubicBezTo>
                    <a:pt x="3" y="4"/>
                    <a:pt x="1"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0" name="Freeform 2729"/>
            <p:cNvSpPr>
              <a:spLocks noChangeAspect="1"/>
            </p:cNvSpPr>
            <p:nvPr/>
          </p:nvSpPr>
          <p:spPr bwMode="auto">
            <a:xfrm>
              <a:off x="19753928" y="7956061"/>
              <a:ext cx="41619" cy="31992"/>
            </a:xfrm>
            <a:custGeom>
              <a:avLst/>
              <a:gdLst>
                <a:gd name="T0" fmla="*/ 2 w 5"/>
                <a:gd name="T1" fmla="*/ 0 h 4"/>
                <a:gd name="T2" fmla="*/ 5 w 5"/>
                <a:gd name="T3" fmla="*/ 4 h 4"/>
                <a:gd name="T4" fmla="*/ 1 w 5"/>
                <a:gd name="T5" fmla="*/ 4 h 4"/>
                <a:gd name="T6" fmla="*/ 2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0"/>
                  </a:moveTo>
                  <a:cubicBezTo>
                    <a:pt x="3" y="0"/>
                    <a:pt x="5" y="2"/>
                    <a:pt x="4" y="3"/>
                  </a:cubicBezTo>
                  <a:cubicBezTo>
                    <a:pt x="4" y="4"/>
                    <a:pt x="1" y="4"/>
                    <a:pt x="1"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1" name="Freeform 2730"/>
            <p:cNvSpPr>
              <a:spLocks noChangeAspect="1"/>
            </p:cNvSpPr>
            <p:nvPr/>
          </p:nvSpPr>
          <p:spPr bwMode="auto">
            <a:xfrm>
              <a:off x="19845494" y="7980058"/>
              <a:ext cx="41625" cy="23992"/>
            </a:xfrm>
            <a:custGeom>
              <a:avLst/>
              <a:gdLst>
                <a:gd name="T0" fmla="*/ 3 w 4"/>
                <a:gd name="T1" fmla="*/ 0 h 3"/>
                <a:gd name="T2" fmla="*/ 5 w 4"/>
                <a:gd name="T3" fmla="*/ 3 h 3"/>
                <a:gd name="T4" fmla="*/ 1 w 4"/>
                <a:gd name="T5" fmla="*/ 3 h 3"/>
                <a:gd name="T6" fmla="*/ 3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2" name="Freeform 2732"/>
            <p:cNvSpPr>
              <a:spLocks noChangeAspect="1"/>
            </p:cNvSpPr>
            <p:nvPr/>
          </p:nvSpPr>
          <p:spPr bwMode="auto">
            <a:xfrm>
              <a:off x="19762249" y="8172012"/>
              <a:ext cx="33298" cy="23992"/>
            </a:xfrm>
            <a:custGeom>
              <a:avLst/>
              <a:gdLst>
                <a:gd name="T0" fmla="*/ 1 w 4"/>
                <a:gd name="T1" fmla="*/ 0 h 3"/>
                <a:gd name="T2" fmla="*/ 4 w 4"/>
                <a:gd name="T3" fmla="*/ 4 h 3"/>
                <a:gd name="T4" fmla="*/ 0 w 4"/>
                <a:gd name="T5" fmla="*/ 4 h 3"/>
                <a:gd name="T6" fmla="*/ 1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0"/>
                  </a:moveTo>
                  <a:cubicBezTo>
                    <a:pt x="2" y="0"/>
                    <a:pt x="4" y="2"/>
                    <a:pt x="3" y="3"/>
                  </a:cubicBezTo>
                  <a:cubicBezTo>
                    <a:pt x="3" y="3"/>
                    <a:pt x="1" y="3"/>
                    <a:pt x="0" y="3"/>
                  </a:cubicBezTo>
                  <a:cubicBezTo>
                    <a:pt x="0" y="2"/>
                    <a:pt x="1"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3" name="Freeform 2733"/>
            <p:cNvSpPr>
              <a:spLocks noChangeAspect="1"/>
            </p:cNvSpPr>
            <p:nvPr/>
          </p:nvSpPr>
          <p:spPr bwMode="auto">
            <a:xfrm>
              <a:off x="19787225" y="8291980"/>
              <a:ext cx="41619" cy="23997"/>
            </a:xfrm>
            <a:custGeom>
              <a:avLst/>
              <a:gdLst>
                <a:gd name="T0" fmla="*/ 4 w 5"/>
                <a:gd name="T1" fmla="*/ 1 h 4"/>
                <a:gd name="T2" fmla="*/ 5 w 5"/>
                <a:gd name="T3" fmla="*/ 4 h 4"/>
                <a:gd name="T4" fmla="*/ 0 w 5"/>
                <a:gd name="T5" fmla="*/ 1 h 4"/>
                <a:gd name="T6" fmla="*/ 4 w 5"/>
                <a:gd name="T7" fmla="*/ 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1"/>
                  </a:moveTo>
                  <a:cubicBezTo>
                    <a:pt x="4" y="2"/>
                    <a:pt x="5" y="3"/>
                    <a:pt x="4" y="4"/>
                  </a:cubicBezTo>
                  <a:cubicBezTo>
                    <a:pt x="4" y="4"/>
                    <a:pt x="1" y="2"/>
                    <a:pt x="0" y="1"/>
                  </a:cubicBezTo>
                  <a:cubicBezTo>
                    <a:pt x="0" y="0"/>
                    <a:pt x="1"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4" name="Freeform 2745"/>
            <p:cNvSpPr>
              <a:spLocks noChangeAspect="1"/>
            </p:cNvSpPr>
            <p:nvPr/>
          </p:nvSpPr>
          <p:spPr bwMode="auto">
            <a:xfrm>
              <a:off x="17797690" y="6372443"/>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5" name="Freeform 2746"/>
            <p:cNvSpPr>
              <a:spLocks noChangeAspect="1"/>
            </p:cNvSpPr>
            <p:nvPr/>
          </p:nvSpPr>
          <p:spPr bwMode="auto">
            <a:xfrm>
              <a:off x="17830987" y="6348451"/>
              <a:ext cx="33298" cy="23992"/>
            </a:xfrm>
            <a:custGeom>
              <a:avLst/>
              <a:gdLst>
                <a:gd name="T0" fmla="*/ 0 w 3"/>
                <a:gd name="T1" fmla="*/ 5 h 4"/>
                <a:gd name="T2" fmla="*/ 3 w 3"/>
                <a:gd name="T3" fmla="*/ 3 h 4"/>
                <a:gd name="T4" fmla="*/ 4 w 3"/>
                <a:gd name="T5" fmla="*/ 1 h 4"/>
                <a:gd name="T6" fmla="*/ 3 w 3"/>
                <a:gd name="T7" fmla="*/ 4 h 4"/>
                <a:gd name="T8" fmla="*/ 0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6" name="Freeform 2750"/>
            <p:cNvSpPr>
              <a:spLocks noChangeAspect="1"/>
            </p:cNvSpPr>
            <p:nvPr/>
          </p:nvSpPr>
          <p:spPr bwMode="auto">
            <a:xfrm>
              <a:off x="18188939" y="7676131"/>
              <a:ext cx="99893" cy="207950"/>
            </a:xfrm>
            <a:custGeom>
              <a:avLst/>
              <a:gdLst>
                <a:gd name="T0" fmla="*/ 10 w 13"/>
                <a:gd name="T1" fmla="*/ 34 h 29"/>
                <a:gd name="T2" fmla="*/ 3 w 13"/>
                <a:gd name="T3" fmla="*/ 30 h 29"/>
                <a:gd name="T4" fmla="*/ 6 w 13"/>
                <a:gd name="T5" fmla="*/ 28 h 29"/>
                <a:gd name="T6" fmla="*/ 5 w 13"/>
                <a:gd name="T7" fmla="*/ 25 h 29"/>
                <a:gd name="T8" fmla="*/ 2 w 13"/>
                <a:gd name="T9" fmla="*/ 22 h 29"/>
                <a:gd name="T10" fmla="*/ 3 w 13"/>
                <a:gd name="T11" fmla="*/ 20 h 29"/>
                <a:gd name="T12" fmla="*/ 0 w 13"/>
                <a:gd name="T13" fmla="*/ 18 h 29"/>
                <a:gd name="T14" fmla="*/ 2 w 13"/>
                <a:gd name="T15" fmla="*/ 15 h 29"/>
                <a:gd name="T16" fmla="*/ 2 w 13"/>
                <a:gd name="T17" fmla="*/ 11 h 29"/>
                <a:gd name="T18" fmla="*/ 8 w 13"/>
                <a:gd name="T19" fmla="*/ 7 h 29"/>
                <a:gd name="T20" fmla="*/ 10 w 13"/>
                <a:gd name="T21" fmla="*/ 8 h 29"/>
                <a:gd name="T22" fmla="*/ 12 w 13"/>
                <a:gd name="T23" fmla="*/ 1 h 29"/>
                <a:gd name="T24" fmla="*/ 14 w 13"/>
                <a:gd name="T25" fmla="*/ 4 h 29"/>
                <a:gd name="T26" fmla="*/ 15 w 13"/>
                <a:gd name="T27" fmla="*/ 11 h 29"/>
                <a:gd name="T28" fmla="*/ 15 w 13"/>
                <a:gd name="T29" fmla="*/ 20 h 29"/>
                <a:gd name="T30" fmla="*/ 13 w 13"/>
                <a:gd name="T31" fmla="*/ 25 h 29"/>
                <a:gd name="T32" fmla="*/ 10 w 13"/>
                <a:gd name="T33" fmla="*/ 30 h 29"/>
                <a:gd name="T34" fmla="*/ 10 w 13"/>
                <a:gd name="T35" fmla="*/ 34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7" name="Freeform 2753"/>
            <p:cNvSpPr>
              <a:spLocks noChangeAspect="1"/>
            </p:cNvSpPr>
            <p:nvPr/>
          </p:nvSpPr>
          <p:spPr bwMode="auto">
            <a:xfrm>
              <a:off x="18130666" y="5780586"/>
              <a:ext cx="216435" cy="143965"/>
            </a:xfrm>
            <a:custGeom>
              <a:avLst/>
              <a:gdLst>
                <a:gd name="T0" fmla="*/ 32 w 27"/>
                <a:gd name="T1" fmla="*/ 1 h 19"/>
                <a:gd name="T2" fmla="*/ 29 w 27"/>
                <a:gd name="T3" fmla="*/ 1 h 19"/>
                <a:gd name="T4" fmla="*/ 23 w 27"/>
                <a:gd name="T5" fmla="*/ 5 h 19"/>
                <a:gd name="T6" fmla="*/ 17 w 27"/>
                <a:gd name="T7" fmla="*/ 12 h 19"/>
                <a:gd name="T8" fmla="*/ 6 w 27"/>
                <a:gd name="T9" fmla="*/ 15 h 19"/>
                <a:gd name="T10" fmla="*/ 0 w 27"/>
                <a:gd name="T11" fmla="*/ 22 h 19"/>
                <a:gd name="T12" fmla="*/ 4 w 27"/>
                <a:gd name="T13" fmla="*/ 21 h 19"/>
                <a:gd name="T14" fmla="*/ 7 w 27"/>
                <a:gd name="T15" fmla="*/ 17 h 19"/>
                <a:gd name="T16" fmla="*/ 11 w 27"/>
                <a:gd name="T17" fmla="*/ 16 h 19"/>
                <a:gd name="T18" fmla="*/ 23 w 27"/>
                <a:gd name="T19" fmla="*/ 15 h 19"/>
                <a:gd name="T20" fmla="*/ 26 w 27"/>
                <a:gd name="T21" fmla="*/ 15 h 19"/>
                <a:gd name="T22" fmla="*/ 29 w 27"/>
                <a:gd name="T23" fmla="*/ 17 h 19"/>
                <a:gd name="T24" fmla="*/ 33 w 27"/>
                <a:gd name="T25" fmla="*/ 10 h 19"/>
                <a:gd name="T26" fmla="*/ 31 w 27"/>
                <a:gd name="T27" fmla="*/ 5 h 19"/>
                <a:gd name="T28" fmla="*/ 32 w 27"/>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8" name="Freeform 2754"/>
            <p:cNvSpPr>
              <a:spLocks noChangeAspect="1"/>
            </p:cNvSpPr>
            <p:nvPr/>
          </p:nvSpPr>
          <p:spPr bwMode="auto">
            <a:xfrm>
              <a:off x="18114017" y="5884563"/>
              <a:ext cx="274708" cy="295926"/>
            </a:xfrm>
            <a:custGeom>
              <a:avLst/>
              <a:gdLst>
                <a:gd name="T0" fmla="*/ 18 w 34"/>
                <a:gd name="T1" fmla="*/ 49 h 41"/>
                <a:gd name="T2" fmla="*/ 24 w 34"/>
                <a:gd name="T3" fmla="*/ 48 h 41"/>
                <a:gd name="T4" fmla="*/ 22 w 34"/>
                <a:gd name="T5" fmla="*/ 44 h 41"/>
                <a:gd name="T6" fmla="*/ 23 w 34"/>
                <a:gd name="T7" fmla="*/ 42 h 41"/>
                <a:gd name="T8" fmla="*/ 22 w 34"/>
                <a:gd name="T9" fmla="*/ 35 h 41"/>
                <a:gd name="T10" fmla="*/ 25 w 34"/>
                <a:gd name="T11" fmla="*/ 35 h 41"/>
                <a:gd name="T12" fmla="*/ 24 w 34"/>
                <a:gd name="T13" fmla="*/ 31 h 41"/>
                <a:gd name="T14" fmla="*/ 28 w 34"/>
                <a:gd name="T15" fmla="*/ 27 h 41"/>
                <a:gd name="T16" fmla="*/ 31 w 34"/>
                <a:gd name="T17" fmla="*/ 20 h 41"/>
                <a:gd name="T18" fmla="*/ 37 w 34"/>
                <a:gd name="T19" fmla="*/ 19 h 41"/>
                <a:gd name="T20" fmla="*/ 41 w 34"/>
                <a:gd name="T21" fmla="*/ 13 h 41"/>
                <a:gd name="T22" fmla="*/ 34 w 34"/>
                <a:gd name="T23" fmla="*/ 12 h 41"/>
                <a:gd name="T24" fmla="*/ 30 w 34"/>
                <a:gd name="T25" fmla="*/ 8 h 41"/>
                <a:gd name="T26" fmla="*/ 30 w 34"/>
                <a:gd name="T27" fmla="*/ 2 h 41"/>
                <a:gd name="T28" fmla="*/ 25 w 34"/>
                <a:gd name="T29" fmla="*/ 0 h 41"/>
                <a:gd name="T30" fmla="*/ 18 w 34"/>
                <a:gd name="T31" fmla="*/ 2 h 41"/>
                <a:gd name="T32" fmla="*/ 17 w 34"/>
                <a:gd name="T33" fmla="*/ 4 h 41"/>
                <a:gd name="T34" fmla="*/ 17 w 34"/>
                <a:gd name="T35" fmla="*/ 11 h 41"/>
                <a:gd name="T36" fmla="*/ 13 w 34"/>
                <a:gd name="T37" fmla="*/ 11 h 41"/>
                <a:gd name="T38" fmla="*/ 13 w 34"/>
                <a:gd name="T39" fmla="*/ 6 h 41"/>
                <a:gd name="T40" fmla="*/ 11 w 34"/>
                <a:gd name="T41" fmla="*/ 7 h 41"/>
                <a:gd name="T42" fmla="*/ 10 w 34"/>
                <a:gd name="T43" fmla="*/ 10 h 41"/>
                <a:gd name="T44" fmla="*/ 10 w 34"/>
                <a:gd name="T45" fmla="*/ 10 h 41"/>
                <a:gd name="T46" fmla="*/ 10 w 34"/>
                <a:gd name="T47" fmla="*/ 13 h 41"/>
                <a:gd name="T48" fmla="*/ 7 w 34"/>
                <a:gd name="T49" fmla="*/ 11 h 41"/>
                <a:gd name="T50" fmla="*/ 1 w 34"/>
                <a:gd name="T51" fmla="*/ 8 h 41"/>
                <a:gd name="T52" fmla="*/ 2 w 34"/>
                <a:gd name="T53" fmla="*/ 14 h 41"/>
                <a:gd name="T54" fmla="*/ 1 w 34"/>
                <a:gd name="T55" fmla="*/ 18 h 41"/>
                <a:gd name="T56" fmla="*/ 2 w 34"/>
                <a:gd name="T57" fmla="*/ 22 h 41"/>
                <a:gd name="T58" fmla="*/ 1 w 34"/>
                <a:gd name="T59" fmla="*/ 27 h 41"/>
                <a:gd name="T60" fmla="*/ 0 w 34"/>
                <a:gd name="T61" fmla="*/ 32 h 41"/>
                <a:gd name="T62" fmla="*/ 4 w 34"/>
                <a:gd name="T63" fmla="*/ 32 h 41"/>
                <a:gd name="T64" fmla="*/ 7 w 34"/>
                <a:gd name="T65" fmla="*/ 36 h 41"/>
                <a:gd name="T66" fmla="*/ 10 w 34"/>
                <a:gd name="T67" fmla="*/ 41 h 41"/>
                <a:gd name="T68" fmla="*/ 10 w 34"/>
                <a:gd name="T69" fmla="*/ 47 h 41"/>
                <a:gd name="T70" fmla="*/ 14 w 34"/>
                <a:gd name="T71" fmla="*/ 48 h 41"/>
                <a:gd name="T72" fmla="*/ 18 w 34"/>
                <a:gd name="T73" fmla="*/ 49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9" name="Freeform 2755"/>
            <p:cNvSpPr>
              <a:spLocks noChangeAspect="1"/>
            </p:cNvSpPr>
            <p:nvPr/>
          </p:nvSpPr>
          <p:spPr bwMode="auto">
            <a:xfrm>
              <a:off x="17214981" y="6692366"/>
              <a:ext cx="33298" cy="15996"/>
            </a:xfrm>
            <a:custGeom>
              <a:avLst/>
              <a:gdLst>
                <a:gd name="T0" fmla="*/ 5 w 5"/>
                <a:gd name="T1" fmla="*/ 2 h 3"/>
                <a:gd name="T2" fmla="*/ 2 w 5"/>
                <a:gd name="T3" fmla="*/ 0 h 3"/>
                <a:gd name="T4" fmla="*/ 0 w 5"/>
                <a:gd name="T5" fmla="*/ 2 h 3"/>
                <a:gd name="T6" fmla="*/ 2 w 5"/>
                <a:gd name="T7" fmla="*/ 3 h 3"/>
                <a:gd name="T8" fmla="*/ 5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0" name="Freeform 2758"/>
            <p:cNvSpPr>
              <a:spLocks noChangeAspect="1"/>
            </p:cNvSpPr>
            <p:nvPr/>
          </p:nvSpPr>
          <p:spPr bwMode="auto">
            <a:xfrm>
              <a:off x="16823737" y="6188490"/>
              <a:ext cx="16649" cy="31992"/>
            </a:xfrm>
            <a:custGeom>
              <a:avLst/>
              <a:gdLst>
                <a:gd name="T0" fmla="*/ 2 w 3"/>
                <a:gd name="T1" fmla="*/ 5 h 4"/>
                <a:gd name="T2" fmla="*/ 3 w 3"/>
                <a:gd name="T3" fmla="*/ 3 h 4"/>
                <a:gd name="T4" fmla="*/ 1 w 3"/>
                <a:gd name="T5" fmla="*/ 0 h 4"/>
                <a:gd name="T6" fmla="*/ 0 w 3"/>
                <a:gd name="T7" fmla="*/ 3 h 4"/>
                <a:gd name="T8" fmla="*/ 2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1" name="Freeform 2769"/>
            <p:cNvSpPr>
              <a:spLocks noChangeAspect="1"/>
            </p:cNvSpPr>
            <p:nvPr/>
          </p:nvSpPr>
          <p:spPr bwMode="auto">
            <a:xfrm>
              <a:off x="18754999" y="6124505"/>
              <a:ext cx="33298" cy="31992"/>
            </a:xfrm>
            <a:custGeom>
              <a:avLst/>
              <a:gdLst>
                <a:gd name="T0" fmla="*/ 0 w 4"/>
                <a:gd name="T1" fmla="*/ 1 h 4"/>
                <a:gd name="T2" fmla="*/ 1 w 4"/>
                <a:gd name="T3" fmla="*/ 4 h 4"/>
                <a:gd name="T4" fmla="*/ 4 w 4"/>
                <a:gd name="T5" fmla="*/ 5 h 4"/>
                <a:gd name="T6" fmla="*/ 4 w 4"/>
                <a:gd name="T7" fmla="*/ 3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2" name="Freeform 2770"/>
            <p:cNvSpPr>
              <a:spLocks noChangeAspect="1"/>
            </p:cNvSpPr>
            <p:nvPr/>
          </p:nvSpPr>
          <p:spPr bwMode="auto">
            <a:xfrm>
              <a:off x="18163964" y="5900560"/>
              <a:ext cx="24976" cy="31992"/>
            </a:xfrm>
            <a:custGeom>
              <a:avLst/>
              <a:gdLst>
                <a:gd name="T0" fmla="*/ 3 w 3"/>
                <a:gd name="T1" fmla="*/ 0 h 4"/>
                <a:gd name="T2" fmla="*/ 1 w 3"/>
                <a:gd name="T3" fmla="*/ 1 h 4"/>
                <a:gd name="T4" fmla="*/ 0 w 3"/>
                <a:gd name="T5" fmla="*/ 4 h 4"/>
                <a:gd name="T6" fmla="*/ 3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3" name="Freeform 2771"/>
            <p:cNvSpPr>
              <a:spLocks noChangeAspect="1"/>
            </p:cNvSpPr>
            <p:nvPr/>
          </p:nvSpPr>
          <p:spPr bwMode="auto">
            <a:xfrm>
              <a:off x="18280505" y="6076517"/>
              <a:ext cx="91571" cy="79981"/>
            </a:xfrm>
            <a:custGeom>
              <a:avLst/>
              <a:gdLst>
                <a:gd name="T0" fmla="*/ 6 w 11"/>
                <a:gd name="T1" fmla="*/ 0 h 11"/>
                <a:gd name="T2" fmla="*/ 11 w 11"/>
                <a:gd name="T3" fmla="*/ 2 h 11"/>
                <a:gd name="T4" fmla="*/ 13 w 11"/>
                <a:gd name="T5" fmla="*/ 8 h 11"/>
                <a:gd name="T6" fmla="*/ 11 w 11"/>
                <a:gd name="T7" fmla="*/ 13 h 11"/>
                <a:gd name="T8" fmla="*/ 4 w 11"/>
                <a:gd name="T9" fmla="*/ 9 h 11"/>
                <a:gd name="T10" fmla="*/ 0 w 11"/>
                <a:gd name="T11" fmla="*/ 6 h 11"/>
                <a:gd name="T12" fmla="*/ 2 w 11"/>
                <a:gd name="T13" fmla="*/ 1 h 11"/>
                <a:gd name="T14" fmla="*/ 6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4" name="Freeform 2772"/>
            <p:cNvSpPr>
              <a:spLocks noChangeAspect="1"/>
            </p:cNvSpPr>
            <p:nvPr/>
          </p:nvSpPr>
          <p:spPr bwMode="auto">
            <a:xfrm>
              <a:off x="18380398" y="6004532"/>
              <a:ext cx="166488" cy="167962"/>
            </a:xfrm>
            <a:custGeom>
              <a:avLst/>
              <a:gdLst>
                <a:gd name="T0" fmla="*/ 14 w 20"/>
                <a:gd name="T1" fmla="*/ 4 h 23"/>
                <a:gd name="T2" fmla="*/ 20 w 20"/>
                <a:gd name="T3" fmla="*/ 0 h 23"/>
                <a:gd name="T4" fmla="*/ 24 w 20"/>
                <a:gd name="T5" fmla="*/ 4 h 23"/>
                <a:gd name="T6" fmla="*/ 22 w 20"/>
                <a:gd name="T7" fmla="*/ 13 h 23"/>
                <a:gd name="T8" fmla="*/ 19 w 20"/>
                <a:gd name="T9" fmla="*/ 16 h 23"/>
                <a:gd name="T10" fmla="*/ 22 w 20"/>
                <a:gd name="T11" fmla="*/ 19 h 23"/>
                <a:gd name="T12" fmla="*/ 18 w 20"/>
                <a:gd name="T13" fmla="*/ 21 h 23"/>
                <a:gd name="T14" fmla="*/ 18 w 20"/>
                <a:gd name="T15" fmla="*/ 27 h 23"/>
                <a:gd name="T16" fmla="*/ 12 w 20"/>
                <a:gd name="T17" fmla="*/ 23 h 23"/>
                <a:gd name="T18" fmla="*/ 8 w 20"/>
                <a:gd name="T19" fmla="*/ 22 h 23"/>
                <a:gd name="T20" fmla="*/ 4 w 20"/>
                <a:gd name="T21" fmla="*/ 18 h 23"/>
                <a:gd name="T22" fmla="*/ 4 w 20"/>
                <a:gd name="T23" fmla="*/ 13 h 23"/>
                <a:gd name="T24" fmla="*/ 1 w 20"/>
                <a:gd name="T25" fmla="*/ 10 h 23"/>
                <a:gd name="T26" fmla="*/ 7 w 20"/>
                <a:gd name="T27" fmla="*/ 9 h 23"/>
                <a:gd name="T28" fmla="*/ 8 w 20"/>
                <a:gd name="T29" fmla="*/ 5 h 23"/>
                <a:gd name="T30" fmla="*/ 12 w 20"/>
                <a:gd name="T31" fmla="*/ 7 h 23"/>
                <a:gd name="T32" fmla="*/ 12 w 20"/>
                <a:gd name="T33" fmla="*/ 10 h 23"/>
                <a:gd name="T34" fmla="*/ 17 w 20"/>
                <a:gd name="T35" fmla="*/ 11 h 23"/>
                <a:gd name="T36" fmla="*/ 17 w 20"/>
                <a:gd name="T37" fmla="*/ 6 h 23"/>
                <a:gd name="T38" fmla="*/ 14 w 20"/>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5" name="Freeform 2773"/>
            <p:cNvSpPr>
              <a:spLocks noChangeAspect="1"/>
            </p:cNvSpPr>
            <p:nvPr/>
          </p:nvSpPr>
          <p:spPr bwMode="auto">
            <a:xfrm>
              <a:off x="18463642" y="6172494"/>
              <a:ext cx="41625" cy="47988"/>
            </a:xfrm>
            <a:custGeom>
              <a:avLst/>
              <a:gdLst>
                <a:gd name="T0" fmla="*/ 6 w 5"/>
                <a:gd name="T1" fmla="*/ 1 h 6"/>
                <a:gd name="T2" fmla="*/ 1 w 5"/>
                <a:gd name="T3" fmla="*/ 0 h 6"/>
                <a:gd name="T4" fmla="*/ 2 w 5"/>
                <a:gd name="T5" fmla="*/ 4 h 6"/>
                <a:gd name="T6" fmla="*/ 4 w 5"/>
                <a:gd name="T7" fmla="*/ 7 h 6"/>
                <a:gd name="T8" fmla="*/ 6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6" name="Freeform 2774"/>
            <p:cNvSpPr>
              <a:spLocks noChangeAspect="1"/>
            </p:cNvSpPr>
            <p:nvPr/>
          </p:nvSpPr>
          <p:spPr bwMode="auto">
            <a:xfrm>
              <a:off x="18397047" y="6164493"/>
              <a:ext cx="74922" cy="47988"/>
            </a:xfrm>
            <a:custGeom>
              <a:avLst/>
              <a:gdLst>
                <a:gd name="T0" fmla="*/ 2 w 9"/>
                <a:gd name="T1" fmla="*/ 0 h 6"/>
                <a:gd name="T2" fmla="*/ 9 w 9"/>
                <a:gd name="T3" fmla="*/ 4 h 6"/>
                <a:gd name="T4" fmla="*/ 11 w 9"/>
                <a:gd name="T5" fmla="*/ 8 h 6"/>
                <a:gd name="T6" fmla="*/ 4 w 9"/>
                <a:gd name="T7" fmla="*/ 7 h 6"/>
                <a:gd name="T8" fmla="*/ 0 w 9"/>
                <a:gd name="T9" fmla="*/ 4 h 6"/>
                <a:gd name="T10" fmla="*/ 0 w 9"/>
                <a:gd name="T11" fmla="*/ 1 h 6"/>
                <a:gd name="T12" fmla="*/ 2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7" name="Freeform 2775"/>
            <p:cNvSpPr>
              <a:spLocks noChangeAspect="1"/>
            </p:cNvSpPr>
            <p:nvPr/>
          </p:nvSpPr>
          <p:spPr bwMode="auto">
            <a:xfrm>
              <a:off x="18363749" y="6148497"/>
              <a:ext cx="16649" cy="47988"/>
            </a:xfrm>
            <a:custGeom>
              <a:avLst/>
              <a:gdLst>
                <a:gd name="T0" fmla="*/ 3 w 2"/>
                <a:gd name="T1" fmla="*/ 0 h 7"/>
                <a:gd name="T2" fmla="*/ 0 w 2"/>
                <a:gd name="T3" fmla="*/ 8 h 7"/>
                <a:gd name="T4" fmla="*/ 0 w 2"/>
                <a:gd name="T5" fmla="*/ 3 h 7"/>
                <a:gd name="T6" fmla="*/ 3 w 2"/>
                <a:gd name="T7" fmla="*/ 0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2" y="0"/>
                  </a:moveTo>
                  <a:cubicBezTo>
                    <a:pt x="2" y="3"/>
                    <a:pt x="2" y="5"/>
                    <a:pt x="0" y="7"/>
                  </a:cubicBezTo>
                  <a:cubicBezTo>
                    <a:pt x="0" y="5"/>
                    <a:pt x="0" y="4"/>
                    <a:pt x="0" y="3"/>
                  </a:cubicBezTo>
                  <a:cubicBezTo>
                    <a:pt x="1" y="2"/>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8" name="Freeform 2776"/>
            <p:cNvSpPr>
              <a:spLocks noChangeAspect="1"/>
            </p:cNvSpPr>
            <p:nvPr/>
          </p:nvSpPr>
          <p:spPr bwMode="auto">
            <a:xfrm>
              <a:off x="18596833" y="6196486"/>
              <a:ext cx="58273" cy="63985"/>
            </a:xfrm>
            <a:custGeom>
              <a:avLst/>
              <a:gdLst>
                <a:gd name="T0" fmla="*/ 3 w 7"/>
                <a:gd name="T1" fmla="*/ 1 h 8"/>
                <a:gd name="T2" fmla="*/ 7 w 7"/>
                <a:gd name="T3" fmla="*/ 4 h 8"/>
                <a:gd name="T4" fmla="*/ 6 w 7"/>
                <a:gd name="T5" fmla="*/ 9 h 8"/>
                <a:gd name="T6" fmla="*/ 1 w 7"/>
                <a:gd name="T7" fmla="*/ 6 h 8"/>
                <a:gd name="T8" fmla="*/ 1 w 7"/>
                <a:gd name="T9" fmla="*/ 3 h 8"/>
                <a:gd name="T10" fmla="*/ 3 w 7"/>
                <a:gd name="T11" fmla="*/ 1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9" name="Freeform 2777"/>
            <p:cNvSpPr>
              <a:spLocks noChangeAspect="1"/>
            </p:cNvSpPr>
            <p:nvPr/>
          </p:nvSpPr>
          <p:spPr bwMode="auto">
            <a:xfrm>
              <a:off x="16798761" y="5652617"/>
              <a:ext cx="724226" cy="1159723"/>
            </a:xfrm>
            <a:custGeom>
              <a:avLst/>
              <a:gdLst>
                <a:gd name="T0" fmla="*/ 106 w 90"/>
                <a:gd name="T1" fmla="*/ 160 h 158"/>
                <a:gd name="T2" fmla="*/ 79 w 90"/>
                <a:gd name="T3" fmla="*/ 170 h 158"/>
                <a:gd name="T4" fmla="*/ 55 w 90"/>
                <a:gd name="T5" fmla="*/ 172 h 158"/>
                <a:gd name="T6" fmla="*/ 35 w 90"/>
                <a:gd name="T7" fmla="*/ 174 h 158"/>
                <a:gd name="T8" fmla="*/ 13 w 90"/>
                <a:gd name="T9" fmla="*/ 184 h 158"/>
                <a:gd name="T10" fmla="*/ 0 w 90"/>
                <a:gd name="T11" fmla="*/ 188 h 158"/>
                <a:gd name="T12" fmla="*/ 19 w 90"/>
                <a:gd name="T13" fmla="*/ 166 h 158"/>
                <a:gd name="T14" fmla="*/ 40 w 90"/>
                <a:gd name="T15" fmla="*/ 161 h 158"/>
                <a:gd name="T16" fmla="*/ 36 w 90"/>
                <a:gd name="T17" fmla="*/ 159 h 158"/>
                <a:gd name="T18" fmla="*/ 22 w 90"/>
                <a:gd name="T19" fmla="*/ 152 h 158"/>
                <a:gd name="T20" fmla="*/ 19 w 90"/>
                <a:gd name="T21" fmla="*/ 142 h 158"/>
                <a:gd name="T22" fmla="*/ 18 w 90"/>
                <a:gd name="T23" fmla="*/ 127 h 158"/>
                <a:gd name="T24" fmla="*/ 36 w 90"/>
                <a:gd name="T25" fmla="*/ 117 h 158"/>
                <a:gd name="T26" fmla="*/ 43 w 90"/>
                <a:gd name="T27" fmla="*/ 107 h 158"/>
                <a:gd name="T28" fmla="*/ 40 w 90"/>
                <a:gd name="T29" fmla="*/ 100 h 158"/>
                <a:gd name="T30" fmla="*/ 38 w 90"/>
                <a:gd name="T31" fmla="*/ 82 h 158"/>
                <a:gd name="T32" fmla="*/ 19 w 90"/>
                <a:gd name="T33" fmla="*/ 84 h 158"/>
                <a:gd name="T34" fmla="*/ 17 w 90"/>
                <a:gd name="T35" fmla="*/ 72 h 158"/>
                <a:gd name="T36" fmla="*/ 14 w 90"/>
                <a:gd name="T37" fmla="*/ 61 h 158"/>
                <a:gd name="T38" fmla="*/ 7 w 90"/>
                <a:gd name="T39" fmla="*/ 63 h 158"/>
                <a:gd name="T40" fmla="*/ 8 w 90"/>
                <a:gd name="T41" fmla="*/ 49 h 158"/>
                <a:gd name="T42" fmla="*/ 0 w 90"/>
                <a:gd name="T43" fmla="*/ 44 h 158"/>
                <a:gd name="T44" fmla="*/ 6 w 90"/>
                <a:gd name="T45" fmla="*/ 37 h 158"/>
                <a:gd name="T46" fmla="*/ 5 w 90"/>
                <a:gd name="T47" fmla="*/ 31 h 158"/>
                <a:gd name="T48" fmla="*/ 4 w 90"/>
                <a:gd name="T49" fmla="*/ 22 h 158"/>
                <a:gd name="T50" fmla="*/ 8 w 90"/>
                <a:gd name="T51" fmla="*/ 13 h 158"/>
                <a:gd name="T52" fmla="*/ 14 w 90"/>
                <a:gd name="T53" fmla="*/ 8 h 158"/>
                <a:gd name="T54" fmla="*/ 23 w 90"/>
                <a:gd name="T55" fmla="*/ 4 h 158"/>
                <a:gd name="T56" fmla="*/ 41 w 90"/>
                <a:gd name="T57" fmla="*/ 5 h 158"/>
                <a:gd name="T58" fmla="*/ 25 w 90"/>
                <a:gd name="T59" fmla="*/ 19 h 158"/>
                <a:gd name="T60" fmla="*/ 24 w 90"/>
                <a:gd name="T61" fmla="*/ 28 h 158"/>
                <a:gd name="T62" fmla="*/ 48 w 90"/>
                <a:gd name="T63" fmla="*/ 22 h 158"/>
                <a:gd name="T64" fmla="*/ 58 w 90"/>
                <a:gd name="T65" fmla="*/ 31 h 158"/>
                <a:gd name="T66" fmla="*/ 43 w 90"/>
                <a:gd name="T67" fmla="*/ 49 h 158"/>
                <a:gd name="T68" fmla="*/ 37 w 90"/>
                <a:gd name="T69" fmla="*/ 60 h 158"/>
                <a:gd name="T70" fmla="*/ 55 w 90"/>
                <a:gd name="T71" fmla="*/ 63 h 158"/>
                <a:gd name="T72" fmla="*/ 67 w 90"/>
                <a:gd name="T73" fmla="*/ 88 h 158"/>
                <a:gd name="T74" fmla="*/ 85 w 90"/>
                <a:gd name="T75" fmla="*/ 112 h 158"/>
                <a:gd name="T76" fmla="*/ 90 w 90"/>
                <a:gd name="T77" fmla="*/ 120 h 158"/>
                <a:gd name="T78" fmla="*/ 90 w 90"/>
                <a:gd name="T79" fmla="*/ 129 h 158"/>
                <a:gd name="T80" fmla="*/ 108 w 90"/>
                <a:gd name="T81" fmla="*/ 136 h 158"/>
                <a:gd name="T82" fmla="*/ 101 w 90"/>
                <a:gd name="T83" fmla="*/ 150 h 158"/>
                <a:gd name="T84" fmla="*/ 92 w 90"/>
                <a:gd name="T85" fmla="*/ 156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0" name="Freeform 2778"/>
            <p:cNvSpPr>
              <a:spLocks noChangeAspect="1"/>
            </p:cNvSpPr>
            <p:nvPr/>
          </p:nvSpPr>
          <p:spPr bwMode="auto">
            <a:xfrm>
              <a:off x="16807088" y="6052520"/>
              <a:ext cx="33298" cy="47988"/>
            </a:xfrm>
            <a:custGeom>
              <a:avLst/>
              <a:gdLst>
                <a:gd name="T0" fmla="*/ 1 w 4"/>
                <a:gd name="T1" fmla="*/ 7 h 6"/>
                <a:gd name="T2" fmla="*/ 3 w 4"/>
                <a:gd name="T3" fmla="*/ 0 h 6"/>
                <a:gd name="T4" fmla="*/ 4 w 4"/>
                <a:gd name="T5" fmla="*/ 0 h 6"/>
                <a:gd name="T6" fmla="*/ 4 w 4"/>
                <a:gd name="T7" fmla="*/ 7 h 6"/>
                <a:gd name="T8" fmla="*/ 1 w 4"/>
                <a:gd name="T9" fmla="*/ 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1" name="Freeform 2779"/>
            <p:cNvSpPr>
              <a:spLocks noChangeAspect="1"/>
            </p:cNvSpPr>
            <p:nvPr/>
          </p:nvSpPr>
          <p:spPr bwMode="auto">
            <a:xfrm>
              <a:off x="16690547" y="5668613"/>
              <a:ext cx="91566" cy="111973"/>
            </a:xfrm>
            <a:custGeom>
              <a:avLst/>
              <a:gdLst>
                <a:gd name="T0" fmla="*/ 14 w 11"/>
                <a:gd name="T1" fmla="*/ 1 h 16"/>
                <a:gd name="T2" fmla="*/ 10 w 11"/>
                <a:gd name="T3" fmla="*/ 13 h 16"/>
                <a:gd name="T4" fmla="*/ 1 w 11"/>
                <a:gd name="T5" fmla="*/ 18 h 16"/>
                <a:gd name="T6" fmla="*/ 3 w 11"/>
                <a:gd name="T7" fmla="*/ 13 h 16"/>
                <a:gd name="T8" fmla="*/ 1 w 11"/>
                <a:gd name="T9" fmla="*/ 7 h 16"/>
                <a:gd name="T10" fmla="*/ 5 w 11"/>
                <a:gd name="T11" fmla="*/ 7 h 16"/>
                <a:gd name="T12" fmla="*/ 9 w 11"/>
                <a:gd name="T13" fmla="*/ 2 h 16"/>
                <a:gd name="T14" fmla="*/ 14 w 11"/>
                <a:gd name="T15" fmla="*/ 1 h 1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6"/>
                <a:gd name="T26" fmla="*/ 11 w 11"/>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6">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2" name="Freeform 2780"/>
            <p:cNvSpPr>
              <a:spLocks noChangeAspect="1"/>
            </p:cNvSpPr>
            <p:nvPr/>
          </p:nvSpPr>
          <p:spPr bwMode="auto">
            <a:xfrm>
              <a:off x="16715517" y="5780586"/>
              <a:ext cx="108220" cy="71985"/>
            </a:xfrm>
            <a:custGeom>
              <a:avLst/>
              <a:gdLst>
                <a:gd name="T0" fmla="*/ 10 w 13"/>
                <a:gd name="T1" fmla="*/ 0 h 10"/>
                <a:gd name="T2" fmla="*/ 11 w 13"/>
                <a:gd name="T3" fmla="*/ 7 h 10"/>
                <a:gd name="T4" fmla="*/ 15 w 13"/>
                <a:gd name="T5" fmla="*/ 10 h 10"/>
                <a:gd name="T6" fmla="*/ 10 w 13"/>
                <a:gd name="T7" fmla="*/ 11 h 10"/>
                <a:gd name="T8" fmla="*/ 5 w 13"/>
                <a:gd name="T9" fmla="*/ 7 h 10"/>
                <a:gd name="T10" fmla="*/ 1 w 13"/>
                <a:gd name="T11" fmla="*/ 4 h 10"/>
                <a:gd name="T12" fmla="*/ 7 w 13"/>
                <a:gd name="T13" fmla="*/ 4 h 10"/>
                <a:gd name="T14" fmla="*/ 1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3" name="Freeform 2781"/>
            <p:cNvSpPr>
              <a:spLocks noChangeAspect="1"/>
            </p:cNvSpPr>
            <p:nvPr/>
          </p:nvSpPr>
          <p:spPr bwMode="auto">
            <a:xfrm>
              <a:off x="16740493" y="6012532"/>
              <a:ext cx="58268" cy="47988"/>
            </a:xfrm>
            <a:custGeom>
              <a:avLst/>
              <a:gdLst>
                <a:gd name="T0" fmla="*/ 0 w 7"/>
                <a:gd name="T1" fmla="*/ 5 h 6"/>
                <a:gd name="T2" fmla="*/ 5 w 7"/>
                <a:gd name="T3" fmla="*/ 0 h 6"/>
                <a:gd name="T4" fmla="*/ 8 w 7"/>
                <a:gd name="T5" fmla="*/ 7 h 6"/>
                <a:gd name="T6" fmla="*/ 6 w 7"/>
                <a:gd name="T7" fmla="*/ 8 h 6"/>
                <a:gd name="T8" fmla="*/ 3 w 7"/>
                <a:gd name="T9" fmla="*/ 7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4" name="Freeform 2782"/>
            <p:cNvSpPr>
              <a:spLocks noChangeAspect="1"/>
            </p:cNvSpPr>
            <p:nvPr/>
          </p:nvSpPr>
          <p:spPr bwMode="auto">
            <a:xfrm>
              <a:off x="17048493" y="5564641"/>
              <a:ext cx="83244" cy="63985"/>
            </a:xfrm>
            <a:custGeom>
              <a:avLst/>
              <a:gdLst>
                <a:gd name="T0" fmla="*/ 1 w 11"/>
                <a:gd name="T1" fmla="*/ 2 h 9"/>
                <a:gd name="T2" fmla="*/ 2 w 11"/>
                <a:gd name="T3" fmla="*/ 9 h 9"/>
                <a:gd name="T4" fmla="*/ 9 w 11"/>
                <a:gd name="T5" fmla="*/ 10 h 9"/>
                <a:gd name="T6" fmla="*/ 6 w 11"/>
                <a:gd name="T7" fmla="*/ 4 h 9"/>
                <a:gd name="T8" fmla="*/ 12 w 11"/>
                <a:gd name="T9" fmla="*/ 4 h 9"/>
                <a:gd name="T10" fmla="*/ 9 w 11"/>
                <a:gd name="T11" fmla="*/ 1 h 9"/>
                <a:gd name="T12" fmla="*/ 5 w 11"/>
                <a:gd name="T13" fmla="*/ 1 h 9"/>
                <a:gd name="T14" fmla="*/ 6 w 11"/>
                <a:gd name="T15" fmla="*/ 4 h 9"/>
                <a:gd name="T16" fmla="*/ 1 w 11"/>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5" name="Freeform 2789"/>
            <p:cNvSpPr>
              <a:spLocks noChangeAspect="1"/>
            </p:cNvSpPr>
            <p:nvPr/>
          </p:nvSpPr>
          <p:spPr bwMode="auto">
            <a:xfrm>
              <a:off x="16748815" y="5932552"/>
              <a:ext cx="74922" cy="47988"/>
            </a:xfrm>
            <a:custGeom>
              <a:avLst/>
              <a:gdLst>
                <a:gd name="T0" fmla="*/ 5 w 9"/>
                <a:gd name="T1" fmla="*/ 0 h 7"/>
                <a:gd name="T2" fmla="*/ 11 w 9"/>
                <a:gd name="T3" fmla="*/ 3 h 7"/>
                <a:gd name="T4" fmla="*/ 9 w 9"/>
                <a:gd name="T5" fmla="*/ 7 h 7"/>
                <a:gd name="T6" fmla="*/ 1 w 9"/>
                <a:gd name="T7" fmla="*/ 7 h 7"/>
                <a:gd name="T8" fmla="*/ 5 w 9"/>
                <a:gd name="T9" fmla="*/ 3 h 7"/>
                <a:gd name="T10" fmla="*/ 4 w 9"/>
                <a:gd name="T11" fmla="*/ 0 h 7"/>
                <a:gd name="T12" fmla="*/ 5 w 9"/>
                <a:gd name="T13" fmla="*/ 0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6" name="Freeform 2790"/>
            <p:cNvSpPr>
              <a:spLocks noChangeAspect="1"/>
            </p:cNvSpPr>
            <p:nvPr/>
          </p:nvSpPr>
          <p:spPr bwMode="auto">
            <a:xfrm>
              <a:off x="16707195" y="5916556"/>
              <a:ext cx="41619" cy="47988"/>
            </a:xfrm>
            <a:custGeom>
              <a:avLst/>
              <a:gdLst>
                <a:gd name="T0" fmla="*/ 7 w 6"/>
                <a:gd name="T1" fmla="*/ 1 h 7"/>
                <a:gd name="T2" fmla="*/ 1 w 6"/>
                <a:gd name="T3" fmla="*/ 8 h 7"/>
                <a:gd name="T4" fmla="*/ 1 w 6"/>
                <a:gd name="T5" fmla="*/ 3 h 7"/>
                <a:gd name="T6" fmla="*/ 7 w 6"/>
                <a:gd name="T7" fmla="*/ 1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1"/>
                  </a:moveTo>
                  <a:cubicBezTo>
                    <a:pt x="6" y="4"/>
                    <a:pt x="3" y="6"/>
                    <a:pt x="1" y="7"/>
                  </a:cubicBezTo>
                  <a:cubicBezTo>
                    <a:pt x="0" y="7"/>
                    <a:pt x="0" y="4"/>
                    <a:pt x="1" y="3"/>
                  </a:cubicBezTo>
                  <a:cubicBezTo>
                    <a:pt x="2"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7" name="Freeform 2791"/>
            <p:cNvSpPr>
              <a:spLocks noChangeAspect="1"/>
            </p:cNvSpPr>
            <p:nvPr/>
          </p:nvSpPr>
          <p:spPr bwMode="auto">
            <a:xfrm>
              <a:off x="17190011" y="5412675"/>
              <a:ext cx="74917" cy="79981"/>
            </a:xfrm>
            <a:custGeom>
              <a:avLst/>
              <a:gdLst>
                <a:gd name="T0" fmla="*/ 1 w 9"/>
                <a:gd name="T1" fmla="*/ 1 h 11"/>
                <a:gd name="T2" fmla="*/ 7 w 9"/>
                <a:gd name="T3" fmla="*/ 0 h 11"/>
                <a:gd name="T4" fmla="*/ 11 w 9"/>
                <a:gd name="T5" fmla="*/ 2 h 11"/>
                <a:gd name="T6" fmla="*/ 7 w 9"/>
                <a:gd name="T7" fmla="*/ 13 h 11"/>
                <a:gd name="T8" fmla="*/ 7 w 9"/>
                <a:gd name="T9" fmla="*/ 7 h 11"/>
                <a:gd name="T10" fmla="*/ 2 w 9"/>
                <a:gd name="T11" fmla="*/ 5 h 11"/>
                <a:gd name="T12" fmla="*/ 1 w 9"/>
                <a:gd name="T13" fmla="*/ 1 h 11"/>
                <a:gd name="T14" fmla="*/ 0 60000 65536"/>
                <a:gd name="T15" fmla="*/ 0 60000 65536"/>
                <a:gd name="T16" fmla="*/ 0 60000 65536"/>
                <a:gd name="T17" fmla="*/ 0 60000 65536"/>
                <a:gd name="T18" fmla="*/ 0 60000 65536"/>
                <a:gd name="T19" fmla="*/ 0 60000 65536"/>
                <a:gd name="T20" fmla="*/ 0 60000 65536"/>
                <a:gd name="T21" fmla="*/ 0 w 9"/>
                <a:gd name="T22" fmla="*/ 0 h 11"/>
                <a:gd name="T23" fmla="*/ 9 w 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1">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8" name="Freeform 2794"/>
            <p:cNvSpPr>
              <a:spLocks noChangeAspect="1"/>
            </p:cNvSpPr>
            <p:nvPr/>
          </p:nvSpPr>
          <p:spPr bwMode="auto">
            <a:xfrm>
              <a:off x="17839314" y="5460663"/>
              <a:ext cx="24971" cy="31992"/>
            </a:xfrm>
            <a:custGeom>
              <a:avLst/>
              <a:gdLst>
                <a:gd name="T0" fmla="*/ 3 w 3"/>
                <a:gd name="T1" fmla="*/ 1 h 5"/>
                <a:gd name="T2" fmla="*/ 4 w 3"/>
                <a:gd name="T3" fmla="*/ 4 h 5"/>
                <a:gd name="T4" fmla="*/ 3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9" name="Freeform 2795"/>
            <p:cNvSpPr>
              <a:spLocks noChangeAspect="1"/>
            </p:cNvSpPr>
            <p:nvPr/>
          </p:nvSpPr>
          <p:spPr bwMode="auto">
            <a:xfrm>
              <a:off x="17889261" y="5572636"/>
              <a:ext cx="41619" cy="23997"/>
            </a:xfrm>
            <a:custGeom>
              <a:avLst/>
              <a:gdLst>
                <a:gd name="T0" fmla="*/ 5 w 5"/>
                <a:gd name="T1" fmla="*/ 3 h 3"/>
                <a:gd name="T2" fmla="*/ 2 w 5"/>
                <a:gd name="T3" fmla="*/ 4 h 3"/>
                <a:gd name="T4" fmla="*/ 0 w 5"/>
                <a:gd name="T5" fmla="*/ 3 h 3"/>
                <a:gd name="T6" fmla="*/ 4 w 5"/>
                <a:gd name="T7" fmla="*/ 0 h 3"/>
                <a:gd name="T8" fmla="*/ 5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0" name="Freeform 2796"/>
            <p:cNvSpPr>
              <a:spLocks noChangeAspect="1"/>
            </p:cNvSpPr>
            <p:nvPr/>
          </p:nvSpPr>
          <p:spPr bwMode="auto">
            <a:xfrm>
              <a:off x="17864285" y="5132745"/>
              <a:ext cx="33298" cy="23992"/>
            </a:xfrm>
            <a:custGeom>
              <a:avLst/>
              <a:gdLst>
                <a:gd name="T0" fmla="*/ 6 w 5"/>
                <a:gd name="T1" fmla="*/ 3 h 3"/>
                <a:gd name="T2" fmla="*/ 4 w 5"/>
                <a:gd name="T3" fmla="*/ 4 h 3"/>
                <a:gd name="T4" fmla="*/ 1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1" name="Freeform 2797"/>
            <p:cNvSpPr>
              <a:spLocks noChangeAspect="1"/>
            </p:cNvSpPr>
            <p:nvPr/>
          </p:nvSpPr>
          <p:spPr bwMode="auto">
            <a:xfrm>
              <a:off x="18039100" y="5020772"/>
              <a:ext cx="33298" cy="15996"/>
            </a:xfrm>
            <a:custGeom>
              <a:avLst/>
              <a:gdLst>
                <a:gd name="T0" fmla="*/ 5 w 4"/>
                <a:gd name="T1" fmla="*/ 2 h 2"/>
                <a:gd name="T2" fmla="*/ 3 w 4"/>
                <a:gd name="T3" fmla="*/ 3 h 2"/>
                <a:gd name="T4" fmla="*/ 0 w 4"/>
                <a:gd name="T5" fmla="*/ 2 h 2"/>
                <a:gd name="T6" fmla="*/ 3 w 4"/>
                <a:gd name="T7" fmla="*/ 0 h 2"/>
                <a:gd name="T8" fmla="*/ 5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2" name="Freeform 2798"/>
            <p:cNvSpPr>
              <a:spLocks noChangeAspect="1"/>
            </p:cNvSpPr>
            <p:nvPr/>
          </p:nvSpPr>
          <p:spPr bwMode="auto">
            <a:xfrm>
              <a:off x="18072398" y="4980779"/>
              <a:ext cx="33298" cy="23997"/>
            </a:xfrm>
            <a:custGeom>
              <a:avLst/>
              <a:gdLst>
                <a:gd name="T0" fmla="*/ 6 w 5"/>
                <a:gd name="T1" fmla="*/ 3 h 3"/>
                <a:gd name="T2" fmla="*/ 2 w 5"/>
                <a:gd name="T3" fmla="*/ 4 h 3"/>
                <a:gd name="T4" fmla="*/ 0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3" name="Freeform 2799"/>
            <p:cNvSpPr>
              <a:spLocks noChangeAspect="1"/>
            </p:cNvSpPr>
            <p:nvPr/>
          </p:nvSpPr>
          <p:spPr bwMode="auto">
            <a:xfrm>
              <a:off x="18405374" y="4644860"/>
              <a:ext cx="41619" cy="15996"/>
            </a:xfrm>
            <a:custGeom>
              <a:avLst/>
              <a:gdLst>
                <a:gd name="T0" fmla="*/ 6 w 5"/>
                <a:gd name="T1" fmla="*/ 2 h 3"/>
                <a:gd name="T2" fmla="*/ 4 w 5"/>
                <a:gd name="T3" fmla="*/ 3 h 3"/>
                <a:gd name="T4" fmla="*/ 1 w 5"/>
                <a:gd name="T5" fmla="*/ 2 h 3"/>
                <a:gd name="T6" fmla="*/ 4 w 5"/>
                <a:gd name="T7" fmla="*/ 0 h 3"/>
                <a:gd name="T8" fmla="*/ 6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4" name="Freeform 2800"/>
            <p:cNvSpPr>
              <a:spLocks noChangeAspect="1"/>
            </p:cNvSpPr>
            <p:nvPr/>
          </p:nvSpPr>
          <p:spPr bwMode="auto">
            <a:xfrm>
              <a:off x="18721701" y="4252957"/>
              <a:ext cx="41619" cy="23992"/>
            </a:xfrm>
            <a:custGeom>
              <a:avLst/>
              <a:gdLst>
                <a:gd name="T0" fmla="*/ 6 w 5"/>
                <a:gd name="T1" fmla="*/ 3 h 3"/>
                <a:gd name="T2" fmla="*/ 2 w 5"/>
                <a:gd name="T3" fmla="*/ 4 h 3"/>
                <a:gd name="T4" fmla="*/ 0 w 5"/>
                <a:gd name="T5" fmla="*/ 3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5" name="Freeform 2805"/>
            <p:cNvSpPr>
              <a:spLocks noChangeAspect="1"/>
            </p:cNvSpPr>
            <p:nvPr/>
          </p:nvSpPr>
          <p:spPr bwMode="auto">
            <a:xfrm>
              <a:off x="19346029" y="3917038"/>
              <a:ext cx="24976" cy="7996"/>
            </a:xfrm>
            <a:custGeom>
              <a:avLst/>
              <a:gdLst>
                <a:gd name="T0" fmla="*/ 4 w 4"/>
                <a:gd name="T1" fmla="*/ 2 h 2"/>
                <a:gd name="T2" fmla="*/ 2 w 4"/>
                <a:gd name="T3" fmla="*/ 2 h 2"/>
                <a:gd name="T4" fmla="*/ 0 w 4"/>
                <a:gd name="T5" fmla="*/ 1 h 2"/>
                <a:gd name="T6" fmla="*/ 3 w 4"/>
                <a:gd name="T7" fmla="*/ 0 h 2"/>
                <a:gd name="T8" fmla="*/ 4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6" name="Freeform 2809"/>
            <p:cNvSpPr>
              <a:spLocks noChangeAspect="1"/>
            </p:cNvSpPr>
            <p:nvPr/>
          </p:nvSpPr>
          <p:spPr bwMode="auto">
            <a:xfrm>
              <a:off x="18446993" y="4660856"/>
              <a:ext cx="41625" cy="55989"/>
            </a:xfrm>
            <a:custGeom>
              <a:avLst/>
              <a:gdLst>
                <a:gd name="T0" fmla="*/ 6 w 5"/>
                <a:gd name="T1" fmla="*/ 1 h 8"/>
                <a:gd name="T2" fmla="*/ 5 w 5"/>
                <a:gd name="T3" fmla="*/ 7 h 8"/>
                <a:gd name="T4" fmla="*/ 1 w 5"/>
                <a:gd name="T5" fmla="*/ 9 h 8"/>
                <a:gd name="T6" fmla="*/ 1 w 5"/>
                <a:gd name="T7" fmla="*/ 3 h 8"/>
                <a:gd name="T8" fmla="*/ 6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7" name="Freeform 2814"/>
            <p:cNvSpPr>
              <a:spLocks noChangeAspect="1"/>
            </p:cNvSpPr>
            <p:nvPr/>
          </p:nvSpPr>
          <p:spPr bwMode="auto">
            <a:xfrm>
              <a:off x="17223308" y="5356691"/>
              <a:ext cx="24971" cy="39988"/>
            </a:xfrm>
            <a:custGeom>
              <a:avLst/>
              <a:gdLst>
                <a:gd name="T0" fmla="*/ 3 w 3"/>
                <a:gd name="T1" fmla="*/ 1 h 5"/>
                <a:gd name="T2" fmla="*/ 4 w 3"/>
                <a:gd name="T3" fmla="*/ 4 h 5"/>
                <a:gd name="T4" fmla="*/ 1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8" name="Freeform 2815"/>
            <p:cNvSpPr>
              <a:spLocks noChangeAspect="1"/>
            </p:cNvSpPr>
            <p:nvPr/>
          </p:nvSpPr>
          <p:spPr bwMode="auto">
            <a:xfrm>
              <a:off x="16690547" y="5132745"/>
              <a:ext cx="58268" cy="55984"/>
            </a:xfrm>
            <a:custGeom>
              <a:avLst/>
              <a:gdLst>
                <a:gd name="T0" fmla="*/ 0 w 7"/>
                <a:gd name="T1" fmla="*/ 1 h 7"/>
                <a:gd name="T2" fmla="*/ 6 w 7"/>
                <a:gd name="T3" fmla="*/ 5 h 7"/>
                <a:gd name="T4" fmla="*/ 8 w 7"/>
                <a:gd name="T5" fmla="*/ 9 h 7"/>
                <a:gd name="T6" fmla="*/ 4 w 7"/>
                <a:gd name="T7" fmla="*/ 6 h 7"/>
                <a:gd name="T8" fmla="*/ 0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9" name="Freeform 2816"/>
            <p:cNvSpPr>
              <a:spLocks noChangeAspect="1"/>
            </p:cNvSpPr>
            <p:nvPr/>
          </p:nvSpPr>
          <p:spPr bwMode="auto">
            <a:xfrm>
              <a:off x="18072398" y="5012771"/>
              <a:ext cx="49946" cy="47988"/>
            </a:xfrm>
            <a:custGeom>
              <a:avLst/>
              <a:gdLst>
                <a:gd name="T0" fmla="*/ 1 w 7"/>
                <a:gd name="T1" fmla="*/ 1 h 7"/>
                <a:gd name="T2" fmla="*/ 6 w 7"/>
                <a:gd name="T3" fmla="*/ 5 h 7"/>
                <a:gd name="T4" fmla="*/ 8 w 7"/>
                <a:gd name="T5" fmla="*/ 8 h 7"/>
                <a:gd name="T6" fmla="*/ 3 w 7"/>
                <a:gd name="T7" fmla="*/ 5 h 7"/>
                <a:gd name="T8" fmla="*/ 1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0" name="Freeform 2817"/>
            <p:cNvSpPr>
              <a:spLocks noChangeAspect="1"/>
            </p:cNvSpPr>
            <p:nvPr/>
          </p:nvSpPr>
          <p:spPr bwMode="auto">
            <a:xfrm>
              <a:off x="18122344" y="4908799"/>
              <a:ext cx="49946" cy="23992"/>
            </a:xfrm>
            <a:custGeom>
              <a:avLst/>
              <a:gdLst>
                <a:gd name="T0" fmla="*/ 0 w 6"/>
                <a:gd name="T1" fmla="*/ 3 h 3"/>
                <a:gd name="T2" fmla="*/ 4 w 6"/>
                <a:gd name="T3" fmla="*/ 0 h 3"/>
                <a:gd name="T4" fmla="*/ 7 w 6"/>
                <a:gd name="T5" fmla="*/ 1 h 3"/>
                <a:gd name="T6" fmla="*/ 4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1" name="Freeform 2818"/>
            <p:cNvSpPr>
              <a:spLocks noChangeAspect="1"/>
            </p:cNvSpPr>
            <p:nvPr/>
          </p:nvSpPr>
          <p:spPr bwMode="auto">
            <a:xfrm>
              <a:off x="18480291" y="4564879"/>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2" name="Freeform 2820"/>
            <p:cNvSpPr>
              <a:spLocks noChangeAspect="1"/>
            </p:cNvSpPr>
            <p:nvPr/>
          </p:nvSpPr>
          <p:spPr bwMode="auto">
            <a:xfrm>
              <a:off x="18114017" y="4932790"/>
              <a:ext cx="49946" cy="39993"/>
            </a:xfrm>
            <a:custGeom>
              <a:avLst/>
              <a:gdLst>
                <a:gd name="T0" fmla="*/ 1 w 6"/>
                <a:gd name="T1" fmla="*/ 5 h 5"/>
                <a:gd name="T2" fmla="*/ 4 w 6"/>
                <a:gd name="T3" fmla="*/ 1 h 5"/>
                <a:gd name="T4" fmla="*/ 7 w 6"/>
                <a:gd name="T5" fmla="*/ 1 h 5"/>
                <a:gd name="T6" fmla="*/ 5 w 6"/>
                <a:gd name="T7" fmla="*/ 5 h 5"/>
                <a:gd name="T8" fmla="*/ 1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3" name="Freeform 2821"/>
            <p:cNvSpPr>
              <a:spLocks noChangeAspect="1"/>
            </p:cNvSpPr>
            <p:nvPr/>
          </p:nvSpPr>
          <p:spPr bwMode="auto">
            <a:xfrm>
              <a:off x="16715517" y="5132745"/>
              <a:ext cx="41625" cy="39988"/>
            </a:xfrm>
            <a:custGeom>
              <a:avLst/>
              <a:gdLst>
                <a:gd name="T0" fmla="*/ 0 w 5"/>
                <a:gd name="T1" fmla="*/ 0 h 5"/>
                <a:gd name="T2" fmla="*/ 5 w 5"/>
                <a:gd name="T3" fmla="*/ 2 h 5"/>
                <a:gd name="T4" fmla="*/ 6 w 5"/>
                <a:gd name="T5" fmla="*/ 6 h 5"/>
                <a:gd name="T6" fmla="*/ 4 w 5"/>
                <a:gd name="T7" fmla="*/ 4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4" name="Freeform 2822"/>
            <p:cNvSpPr>
              <a:spLocks noChangeAspect="1"/>
            </p:cNvSpPr>
            <p:nvPr/>
          </p:nvSpPr>
          <p:spPr bwMode="auto">
            <a:xfrm>
              <a:off x="18888190" y="5828574"/>
              <a:ext cx="74917" cy="175958"/>
            </a:xfrm>
            <a:custGeom>
              <a:avLst/>
              <a:gdLst>
                <a:gd name="T0" fmla="*/ 11 w 9"/>
                <a:gd name="T1" fmla="*/ 1 h 24"/>
                <a:gd name="T2" fmla="*/ 6 w 9"/>
                <a:gd name="T3" fmla="*/ 19 h 24"/>
                <a:gd name="T4" fmla="*/ 1 w 9"/>
                <a:gd name="T5" fmla="*/ 28 h 24"/>
                <a:gd name="T6" fmla="*/ 1 w 9"/>
                <a:gd name="T7" fmla="*/ 23 h 24"/>
                <a:gd name="T8" fmla="*/ 6 w 9"/>
                <a:gd name="T9" fmla="*/ 6 h 24"/>
                <a:gd name="T10" fmla="*/ 9 w 9"/>
                <a:gd name="T11" fmla="*/ 1 h 24"/>
                <a:gd name="T12" fmla="*/ 11 w 9"/>
                <a:gd name="T13" fmla="*/ 1 h 24"/>
                <a:gd name="T14" fmla="*/ 0 60000 65536"/>
                <a:gd name="T15" fmla="*/ 0 60000 65536"/>
                <a:gd name="T16" fmla="*/ 0 60000 65536"/>
                <a:gd name="T17" fmla="*/ 0 60000 65536"/>
                <a:gd name="T18" fmla="*/ 0 60000 65536"/>
                <a:gd name="T19" fmla="*/ 0 60000 65536"/>
                <a:gd name="T20" fmla="*/ 0 60000 65536"/>
                <a:gd name="T21" fmla="*/ 0 w 9"/>
                <a:gd name="T22" fmla="*/ 0 h 24"/>
                <a:gd name="T23" fmla="*/ 9 w 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4">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5" name="Freeform 2823"/>
            <p:cNvSpPr>
              <a:spLocks noChangeAspect="1"/>
            </p:cNvSpPr>
            <p:nvPr/>
          </p:nvSpPr>
          <p:spPr bwMode="auto">
            <a:xfrm>
              <a:off x="19046351" y="5748594"/>
              <a:ext cx="116542" cy="159961"/>
            </a:xfrm>
            <a:custGeom>
              <a:avLst/>
              <a:gdLst>
                <a:gd name="T0" fmla="*/ 18 w 15"/>
                <a:gd name="T1" fmla="*/ 1 h 21"/>
                <a:gd name="T2" fmla="*/ 10 w 15"/>
                <a:gd name="T3" fmla="*/ 7 h 21"/>
                <a:gd name="T4" fmla="*/ 10 w 15"/>
                <a:gd name="T5" fmla="*/ 18 h 21"/>
                <a:gd name="T6" fmla="*/ 5 w 15"/>
                <a:gd name="T7" fmla="*/ 25 h 21"/>
                <a:gd name="T8" fmla="*/ 5 w 15"/>
                <a:gd name="T9" fmla="*/ 18 h 21"/>
                <a:gd name="T10" fmla="*/ 2 w 15"/>
                <a:gd name="T11" fmla="*/ 10 h 21"/>
                <a:gd name="T12" fmla="*/ 13 w 15"/>
                <a:gd name="T13" fmla="*/ 0 h 21"/>
                <a:gd name="T14" fmla="*/ 18 w 15"/>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1"/>
                <a:gd name="T26" fmla="*/ 15 w 1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1">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6" name="Freeform 2824"/>
            <p:cNvSpPr>
              <a:spLocks noChangeAspect="1"/>
            </p:cNvSpPr>
            <p:nvPr/>
          </p:nvSpPr>
          <p:spPr bwMode="auto">
            <a:xfrm>
              <a:off x="19162892" y="5412675"/>
              <a:ext cx="91571" cy="55989"/>
            </a:xfrm>
            <a:custGeom>
              <a:avLst/>
              <a:gdLst>
                <a:gd name="T0" fmla="*/ 1 w 11"/>
                <a:gd name="T1" fmla="*/ 3 h 8"/>
                <a:gd name="T2" fmla="*/ 6 w 11"/>
                <a:gd name="T3" fmla="*/ 6 h 8"/>
                <a:gd name="T4" fmla="*/ 9 w 11"/>
                <a:gd name="T5" fmla="*/ 1 h 8"/>
                <a:gd name="T6" fmla="*/ 13 w 11"/>
                <a:gd name="T7" fmla="*/ 7 h 8"/>
                <a:gd name="T8" fmla="*/ 8 w 11"/>
                <a:gd name="T9" fmla="*/ 8 h 8"/>
                <a:gd name="T10" fmla="*/ 5 w 11"/>
                <a:gd name="T11" fmla="*/ 7 h 8"/>
                <a:gd name="T12" fmla="*/ 2 w 11"/>
                <a:gd name="T13" fmla="*/ 8 h 8"/>
                <a:gd name="T14" fmla="*/ 1 w 11"/>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7" name="Freeform 2825"/>
            <p:cNvSpPr>
              <a:spLocks noChangeAspect="1"/>
            </p:cNvSpPr>
            <p:nvPr/>
          </p:nvSpPr>
          <p:spPr bwMode="auto">
            <a:xfrm>
              <a:off x="19404303" y="5428671"/>
              <a:ext cx="66595" cy="55989"/>
            </a:xfrm>
            <a:custGeom>
              <a:avLst/>
              <a:gdLst>
                <a:gd name="T0" fmla="*/ 1 w 8"/>
                <a:gd name="T1" fmla="*/ 1 h 7"/>
                <a:gd name="T2" fmla="*/ 9 w 8"/>
                <a:gd name="T3" fmla="*/ 1 h 7"/>
                <a:gd name="T4" fmla="*/ 9 w 8"/>
                <a:gd name="T5" fmla="*/ 8 h 7"/>
                <a:gd name="T6" fmla="*/ 1 w 8"/>
                <a:gd name="T7" fmla="*/ 6 h 7"/>
                <a:gd name="T8" fmla="*/ 3 w 8"/>
                <a:gd name="T9" fmla="*/ 4 h 7"/>
                <a:gd name="T10" fmla="*/ 1 w 8"/>
                <a:gd name="T11" fmla="*/ 1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8" name="Freeform 2826"/>
            <p:cNvSpPr>
              <a:spLocks noChangeAspect="1"/>
            </p:cNvSpPr>
            <p:nvPr/>
          </p:nvSpPr>
          <p:spPr bwMode="auto">
            <a:xfrm>
              <a:off x="18480291" y="4252957"/>
              <a:ext cx="49946" cy="79981"/>
            </a:xfrm>
            <a:custGeom>
              <a:avLst/>
              <a:gdLst>
                <a:gd name="T0" fmla="*/ 6 w 6"/>
                <a:gd name="T1" fmla="*/ 1 h 10"/>
                <a:gd name="T2" fmla="*/ 6 w 6"/>
                <a:gd name="T3" fmla="*/ 7 h 10"/>
                <a:gd name="T4" fmla="*/ 2 w 6"/>
                <a:gd name="T5" fmla="*/ 11 h 10"/>
                <a:gd name="T6" fmla="*/ 2 w 6"/>
                <a:gd name="T7" fmla="*/ 5 h 10"/>
                <a:gd name="T8" fmla="*/ 6 w 6"/>
                <a:gd name="T9" fmla="*/ 1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9" name="Freeform 2827"/>
            <p:cNvSpPr>
              <a:spLocks noChangeAspect="1"/>
            </p:cNvSpPr>
            <p:nvPr/>
          </p:nvSpPr>
          <p:spPr bwMode="auto">
            <a:xfrm>
              <a:off x="18555213" y="4220965"/>
              <a:ext cx="49946" cy="55984"/>
            </a:xfrm>
            <a:custGeom>
              <a:avLst/>
              <a:gdLst>
                <a:gd name="T0" fmla="*/ 6 w 6"/>
                <a:gd name="T1" fmla="*/ 1 h 8"/>
                <a:gd name="T2" fmla="*/ 7 w 6"/>
                <a:gd name="T3" fmla="*/ 5 h 8"/>
                <a:gd name="T4" fmla="*/ 2 w 6"/>
                <a:gd name="T5" fmla="*/ 9 h 8"/>
                <a:gd name="T6" fmla="*/ 1 w 6"/>
                <a:gd name="T7" fmla="*/ 3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0" name="Freeform 2828"/>
            <p:cNvSpPr>
              <a:spLocks noChangeAspect="1"/>
            </p:cNvSpPr>
            <p:nvPr/>
          </p:nvSpPr>
          <p:spPr bwMode="auto">
            <a:xfrm>
              <a:off x="18630130" y="4204968"/>
              <a:ext cx="58273" cy="63985"/>
            </a:xfrm>
            <a:custGeom>
              <a:avLst/>
              <a:gdLst>
                <a:gd name="T0" fmla="*/ 8 w 8"/>
                <a:gd name="T1" fmla="*/ 1 h 9"/>
                <a:gd name="T2" fmla="*/ 3 w 8"/>
                <a:gd name="T3" fmla="*/ 2 h 9"/>
                <a:gd name="T4" fmla="*/ 1 w 8"/>
                <a:gd name="T5" fmla="*/ 9 h 9"/>
                <a:gd name="T6" fmla="*/ 8 w 8"/>
                <a:gd name="T7" fmla="*/ 6 h 9"/>
                <a:gd name="T8" fmla="*/ 8 w 8"/>
                <a:gd name="T9" fmla="*/ 1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1" name="Freeform 2829"/>
            <p:cNvSpPr>
              <a:spLocks noChangeAspect="1"/>
            </p:cNvSpPr>
            <p:nvPr/>
          </p:nvSpPr>
          <p:spPr bwMode="auto">
            <a:xfrm>
              <a:off x="18971434" y="3997019"/>
              <a:ext cx="58268" cy="47988"/>
            </a:xfrm>
            <a:custGeom>
              <a:avLst/>
              <a:gdLst>
                <a:gd name="T0" fmla="*/ 8 w 7"/>
                <a:gd name="T1" fmla="*/ 0 h 6"/>
                <a:gd name="T2" fmla="*/ 4 w 7"/>
                <a:gd name="T3" fmla="*/ 1 h 6"/>
                <a:gd name="T4" fmla="*/ 1 w 7"/>
                <a:gd name="T5" fmla="*/ 7 h 6"/>
                <a:gd name="T6" fmla="*/ 8 w 7"/>
                <a:gd name="T7" fmla="*/ 4 h 6"/>
                <a:gd name="T8" fmla="*/ 8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2" name="Freeform 2831"/>
            <p:cNvSpPr>
              <a:spLocks noChangeAspect="1"/>
            </p:cNvSpPr>
            <p:nvPr/>
          </p:nvSpPr>
          <p:spPr bwMode="auto">
            <a:xfrm>
              <a:off x="18721701" y="4068999"/>
              <a:ext cx="83244" cy="95977"/>
            </a:xfrm>
            <a:custGeom>
              <a:avLst/>
              <a:gdLst>
                <a:gd name="T0" fmla="*/ 8 w 10"/>
                <a:gd name="T1" fmla="*/ 0 h 13"/>
                <a:gd name="T2" fmla="*/ 11 w 10"/>
                <a:gd name="T3" fmla="*/ 7 h 13"/>
                <a:gd name="T4" fmla="*/ 1 w 10"/>
                <a:gd name="T5" fmla="*/ 10 h 13"/>
                <a:gd name="T6" fmla="*/ 0 w 10"/>
                <a:gd name="T7" fmla="*/ 15 h 13"/>
                <a:gd name="T8" fmla="*/ 1 w 10"/>
                <a:gd name="T9" fmla="*/ 6 h 13"/>
                <a:gd name="T10" fmla="*/ 8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3" name="Freeform 2832"/>
            <p:cNvSpPr>
              <a:spLocks noChangeAspect="1"/>
            </p:cNvSpPr>
            <p:nvPr/>
          </p:nvSpPr>
          <p:spPr bwMode="auto">
            <a:xfrm>
              <a:off x="18646779" y="4100991"/>
              <a:ext cx="66595" cy="95977"/>
            </a:xfrm>
            <a:custGeom>
              <a:avLst/>
              <a:gdLst>
                <a:gd name="T0" fmla="*/ 9 w 8"/>
                <a:gd name="T1" fmla="*/ 3 h 12"/>
                <a:gd name="T2" fmla="*/ 10 w 8"/>
                <a:gd name="T3" fmla="*/ 13 h 12"/>
                <a:gd name="T4" fmla="*/ 5 w 8"/>
                <a:gd name="T5" fmla="*/ 15 h 12"/>
                <a:gd name="T6" fmla="*/ 5 w 8"/>
                <a:gd name="T7" fmla="*/ 11 h 12"/>
                <a:gd name="T8" fmla="*/ 1 w 8"/>
                <a:gd name="T9" fmla="*/ 11 h 12"/>
                <a:gd name="T10" fmla="*/ 3 w 8"/>
                <a:gd name="T11" fmla="*/ 8 h 12"/>
                <a:gd name="T12" fmla="*/ 6 w 8"/>
                <a:gd name="T13" fmla="*/ 8 h 12"/>
                <a:gd name="T14" fmla="*/ 9 w 8"/>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4" name="Freeform 2833"/>
            <p:cNvSpPr>
              <a:spLocks noChangeAspect="1"/>
            </p:cNvSpPr>
            <p:nvPr/>
          </p:nvSpPr>
          <p:spPr bwMode="auto">
            <a:xfrm>
              <a:off x="18863214" y="4037006"/>
              <a:ext cx="91571" cy="95977"/>
            </a:xfrm>
            <a:custGeom>
              <a:avLst/>
              <a:gdLst>
                <a:gd name="T0" fmla="*/ 13 w 11"/>
                <a:gd name="T1" fmla="*/ 1 h 13"/>
                <a:gd name="T2" fmla="*/ 11 w 11"/>
                <a:gd name="T3" fmla="*/ 11 h 13"/>
                <a:gd name="T4" fmla="*/ 7 w 11"/>
                <a:gd name="T5" fmla="*/ 12 h 13"/>
                <a:gd name="T6" fmla="*/ 4 w 11"/>
                <a:gd name="T7" fmla="*/ 11 h 13"/>
                <a:gd name="T8" fmla="*/ 2 w 11"/>
                <a:gd name="T9" fmla="*/ 16 h 13"/>
                <a:gd name="T10" fmla="*/ 1 w 11"/>
                <a:gd name="T11" fmla="*/ 10 h 13"/>
                <a:gd name="T12" fmla="*/ 1 w 11"/>
                <a:gd name="T13" fmla="*/ 4 h 13"/>
                <a:gd name="T14" fmla="*/ 9 w 11"/>
                <a:gd name="T15" fmla="*/ 1 h 13"/>
                <a:gd name="T16" fmla="*/ 13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5" name="Freeform 2834"/>
            <p:cNvSpPr>
              <a:spLocks noChangeAspect="1"/>
            </p:cNvSpPr>
            <p:nvPr/>
          </p:nvSpPr>
          <p:spPr bwMode="auto">
            <a:xfrm>
              <a:off x="19304410" y="3845053"/>
              <a:ext cx="133190" cy="63985"/>
            </a:xfrm>
            <a:custGeom>
              <a:avLst/>
              <a:gdLst>
                <a:gd name="T0" fmla="*/ 19 w 17"/>
                <a:gd name="T1" fmla="*/ 1 h 9"/>
                <a:gd name="T2" fmla="*/ 12 w 17"/>
                <a:gd name="T3" fmla="*/ 9 h 9"/>
                <a:gd name="T4" fmla="*/ 1 w 17"/>
                <a:gd name="T5" fmla="*/ 9 h 9"/>
                <a:gd name="T6" fmla="*/ 7 w 17"/>
                <a:gd name="T7" fmla="*/ 4 h 9"/>
                <a:gd name="T8" fmla="*/ 14 w 17"/>
                <a:gd name="T9" fmla="*/ 2 h 9"/>
                <a:gd name="T10" fmla="*/ 19 w 17"/>
                <a:gd name="T11" fmla="*/ 1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6" name="Freeform 2835"/>
            <p:cNvSpPr>
              <a:spLocks noChangeAspect="1"/>
            </p:cNvSpPr>
            <p:nvPr/>
          </p:nvSpPr>
          <p:spPr bwMode="auto">
            <a:xfrm>
              <a:off x="19387654" y="3877045"/>
              <a:ext cx="58268" cy="63985"/>
            </a:xfrm>
            <a:custGeom>
              <a:avLst/>
              <a:gdLst>
                <a:gd name="T0" fmla="*/ 3 w 8"/>
                <a:gd name="T1" fmla="*/ 3 h 8"/>
                <a:gd name="T2" fmla="*/ 0 w 8"/>
                <a:gd name="T3" fmla="*/ 5 h 8"/>
                <a:gd name="T4" fmla="*/ 2 w 8"/>
                <a:gd name="T5" fmla="*/ 10 h 8"/>
                <a:gd name="T6" fmla="*/ 8 w 8"/>
                <a:gd name="T7" fmla="*/ 4 h 8"/>
                <a:gd name="T8" fmla="*/ 8 w 8"/>
                <a:gd name="T9" fmla="*/ 0 h 8"/>
                <a:gd name="T10" fmla="*/ 3 w 8"/>
                <a:gd name="T11" fmla="*/ 3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7" name="Freeform 2836"/>
            <p:cNvSpPr>
              <a:spLocks noChangeAspect="1"/>
            </p:cNvSpPr>
            <p:nvPr/>
          </p:nvSpPr>
          <p:spPr bwMode="auto">
            <a:xfrm>
              <a:off x="18746672" y="7404197"/>
              <a:ext cx="16649" cy="103972"/>
            </a:xfrm>
            <a:custGeom>
              <a:avLst/>
              <a:gdLst>
                <a:gd name="T0" fmla="*/ 2 w 3"/>
                <a:gd name="T1" fmla="*/ 1 h 13"/>
                <a:gd name="T2" fmla="*/ 2 w 3"/>
                <a:gd name="T3" fmla="*/ 16 h 13"/>
                <a:gd name="T4" fmla="*/ 1 w 3"/>
                <a:gd name="T5" fmla="*/ 9 h 13"/>
                <a:gd name="T6" fmla="*/ 2 w 3"/>
                <a:gd name="T7" fmla="*/ 1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2" y="1"/>
                  </a:moveTo>
                  <a:cubicBezTo>
                    <a:pt x="2" y="5"/>
                    <a:pt x="3" y="9"/>
                    <a:pt x="2" y="13"/>
                  </a:cubicBezTo>
                  <a:cubicBezTo>
                    <a:pt x="1" y="12"/>
                    <a:pt x="0" y="9"/>
                    <a:pt x="1" y="7"/>
                  </a:cubicBezTo>
                  <a:cubicBezTo>
                    <a:pt x="1" y="6"/>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8" name="Freeform 2837"/>
            <p:cNvSpPr>
              <a:spLocks noChangeAspect="1"/>
            </p:cNvSpPr>
            <p:nvPr/>
          </p:nvSpPr>
          <p:spPr bwMode="auto">
            <a:xfrm>
              <a:off x="18788297" y="7532166"/>
              <a:ext cx="66595" cy="55984"/>
            </a:xfrm>
            <a:custGeom>
              <a:avLst/>
              <a:gdLst>
                <a:gd name="T0" fmla="*/ 1 w 8"/>
                <a:gd name="T1" fmla="*/ 1 h 8"/>
                <a:gd name="T2" fmla="*/ 9 w 8"/>
                <a:gd name="T3" fmla="*/ 9 h 8"/>
                <a:gd name="T4" fmla="*/ 5 w 8"/>
                <a:gd name="T5" fmla="*/ 6 h 8"/>
                <a:gd name="T6" fmla="*/ 1 w 8"/>
                <a:gd name="T7" fmla="*/ 1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1" y="1"/>
                  </a:moveTo>
                  <a:cubicBezTo>
                    <a:pt x="4" y="3"/>
                    <a:pt x="7" y="5"/>
                    <a:pt x="8" y="8"/>
                  </a:cubicBezTo>
                  <a:cubicBezTo>
                    <a:pt x="7" y="7"/>
                    <a:pt x="5" y="6"/>
                    <a:pt x="4" y="5"/>
                  </a:cubicBezTo>
                  <a:cubicBezTo>
                    <a:pt x="3" y="4"/>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9" name="Freeform 2838"/>
            <p:cNvSpPr>
              <a:spLocks noChangeAspect="1"/>
            </p:cNvSpPr>
            <p:nvPr/>
          </p:nvSpPr>
          <p:spPr bwMode="auto">
            <a:xfrm>
              <a:off x="18771648" y="7468181"/>
              <a:ext cx="49946" cy="39988"/>
            </a:xfrm>
            <a:custGeom>
              <a:avLst/>
              <a:gdLst>
                <a:gd name="T0" fmla="*/ 1 w 6"/>
                <a:gd name="T1" fmla="*/ 1 h 6"/>
                <a:gd name="T2" fmla="*/ 8 w 6"/>
                <a:gd name="T3" fmla="*/ 7 h 6"/>
                <a:gd name="T4" fmla="*/ 4 w 6"/>
                <a:gd name="T5" fmla="*/ 5 h 6"/>
                <a:gd name="T6" fmla="*/ 1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1"/>
                  </a:moveTo>
                  <a:cubicBezTo>
                    <a:pt x="3" y="2"/>
                    <a:pt x="5" y="4"/>
                    <a:pt x="6" y="6"/>
                  </a:cubicBezTo>
                  <a:cubicBezTo>
                    <a:pt x="5" y="6"/>
                    <a:pt x="3" y="5"/>
                    <a:pt x="3" y="4"/>
                  </a:cubicBezTo>
                  <a:cubicBezTo>
                    <a:pt x="2" y="3"/>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0" name="Freeform 2839"/>
            <p:cNvSpPr>
              <a:spLocks noChangeAspect="1"/>
            </p:cNvSpPr>
            <p:nvPr/>
          </p:nvSpPr>
          <p:spPr bwMode="auto">
            <a:xfrm>
              <a:off x="18963107" y="7660135"/>
              <a:ext cx="66595" cy="15996"/>
            </a:xfrm>
            <a:custGeom>
              <a:avLst/>
              <a:gdLst>
                <a:gd name="T0" fmla="*/ 0 w 8"/>
                <a:gd name="T1" fmla="*/ 0 h 2"/>
                <a:gd name="T2" fmla="*/ 10 w 8"/>
                <a:gd name="T3" fmla="*/ 3 h 2"/>
                <a:gd name="T4" fmla="*/ 5 w 8"/>
                <a:gd name="T5" fmla="*/ 3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cubicBezTo>
                    <a:pt x="3" y="0"/>
                    <a:pt x="6" y="1"/>
                    <a:pt x="8" y="2"/>
                  </a:cubicBezTo>
                  <a:cubicBezTo>
                    <a:pt x="7" y="2"/>
                    <a:pt x="5" y="2"/>
                    <a:pt x="4" y="2"/>
                  </a:cubicBezTo>
                  <a:cubicBezTo>
                    <a:pt x="3" y="1"/>
                    <a:pt x="0"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1" name="Freeform 2840"/>
            <p:cNvSpPr>
              <a:spLocks noChangeAspect="1"/>
            </p:cNvSpPr>
            <p:nvPr/>
          </p:nvSpPr>
          <p:spPr bwMode="auto">
            <a:xfrm>
              <a:off x="18988082" y="7692127"/>
              <a:ext cx="66595" cy="7996"/>
            </a:xfrm>
            <a:custGeom>
              <a:avLst/>
              <a:gdLst>
                <a:gd name="T0" fmla="*/ 1 w 9"/>
                <a:gd name="T1" fmla="*/ 1 h 2"/>
                <a:gd name="T2" fmla="*/ 10 w 9"/>
                <a:gd name="T3" fmla="*/ 1 h 2"/>
                <a:gd name="T4" fmla="*/ 6 w 9"/>
                <a:gd name="T5" fmla="*/ 0 h 2"/>
                <a:gd name="T6" fmla="*/ 1 w 9"/>
                <a:gd name="T7" fmla="*/ 1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1" y="1"/>
                  </a:moveTo>
                  <a:cubicBezTo>
                    <a:pt x="3" y="2"/>
                    <a:pt x="6" y="2"/>
                    <a:pt x="9" y="1"/>
                  </a:cubicBezTo>
                  <a:cubicBezTo>
                    <a:pt x="8" y="1"/>
                    <a:pt x="7" y="0"/>
                    <a:pt x="5" y="0"/>
                  </a:cubicBezTo>
                  <a:cubicBezTo>
                    <a:pt x="4" y="1"/>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2" name="Freeform 2841"/>
            <p:cNvSpPr>
              <a:spLocks noChangeAspect="1"/>
            </p:cNvSpPr>
            <p:nvPr/>
          </p:nvSpPr>
          <p:spPr bwMode="auto">
            <a:xfrm>
              <a:off x="19321059" y="6100509"/>
              <a:ext cx="33298" cy="47988"/>
            </a:xfrm>
            <a:custGeom>
              <a:avLst/>
              <a:gdLst>
                <a:gd name="T0" fmla="*/ 4 w 4"/>
                <a:gd name="T1" fmla="*/ 1 h 7"/>
                <a:gd name="T2" fmla="*/ 1 w 4"/>
                <a:gd name="T3" fmla="*/ 3 h 7"/>
                <a:gd name="T4" fmla="*/ 1 w 4"/>
                <a:gd name="T5" fmla="*/ 7 h 7"/>
                <a:gd name="T6" fmla="*/ 4 w 4"/>
                <a:gd name="T7" fmla="*/ 5 h 7"/>
                <a:gd name="T8" fmla="*/ 4 w 4"/>
                <a:gd name="T9" fmla="*/ 1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3" name="Freeform 2842"/>
            <p:cNvSpPr>
              <a:spLocks noChangeAspect="1"/>
            </p:cNvSpPr>
            <p:nvPr/>
          </p:nvSpPr>
          <p:spPr bwMode="auto">
            <a:xfrm>
              <a:off x="19612410" y="8164011"/>
              <a:ext cx="174815" cy="143965"/>
            </a:xfrm>
            <a:custGeom>
              <a:avLst/>
              <a:gdLst>
                <a:gd name="T0" fmla="*/ 0 w 21"/>
                <a:gd name="T1" fmla="*/ 2 h 19"/>
                <a:gd name="T2" fmla="*/ 5 w 21"/>
                <a:gd name="T3" fmla="*/ 1 h 19"/>
                <a:gd name="T4" fmla="*/ 11 w 21"/>
                <a:gd name="T5" fmla="*/ 5 h 19"/>
                <a:gd name="T6" fmla="*/ 17 w 21"/>
                <a:gd name="T7" fmla="*/ 8 h 19"/>
                <a:gd name="T8" fmla="*/ 21 w 21"/>
                <a:gd name="T9" fmla="*/ 17 h 19"/>
                <a:gd name="T10" fmla="*/ 25 w 21"/>
                <a:gd name="T11" fmla="*/ 18 h 19"/>
                <a:gd name="T12" fmla="*/ 24 w 21"/>
                <a:gd name="T13" fmla="*/ 22 h 19"/>
                <a:gd name="T14" fmla="*/ 20 w 21"/>
                <a:gd name="T15" fmla="*/ 19 h 19"/>
                <a:gd name="T16" fmla="*/ 19 w 21"/>
                <a:gd name="T17" fmla="*/ 17 h 19"/>
                <a:gd name="T18" fmla="*/ 16 w 21"/>
                <a:gd name="T19" fmla="*/ 13 h 19"/>
                <a:gd name="T20" fmla="*/ 11 w 21"/>
                <a:gd name="T21" fmla="*/ 13 h 19"/>
                <a:gd name="T22" fmla="*/ 9 w 21"/>
                <a:gd name="T23" fmla="*/ 8 h 19"/>
                <a:gd name="T24" fmla="*/ 5 w 21"/>
                <a:gd name="T25" fmla="*/ 5 h 19"/>
                <a:gd name="T26" fmla="*/ 0 w 21"/>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4" name="Freeform 2843"/>
            <p:cNvSpPr>
              <a:spLocks noChangeAspect="1"/>
            </p:cNvSpPr>
            <p:nvPr/>
          </p:nvSpPr>
          <p:spPr bwMode="auto">
            <a:xfrm>
              <a:off x="19362678" y="8227996"/>
              <a:ext cx="41625" cy="63985"/>
            </a:xfrm>
            <a:custGeom>
              <a:avLst/>
              <a:gdLst>
                <a:gd name="T0" fmla="*/ 5 w 6"/>
                <a:gd name="T1" fmla="*/ 0 h 8"/>
                <a:gd name="T2" fmla="*/ 7 w 6"/>
                <a:gd name="T3" fmla="*/ 9 h 8"/>
                <a:gd name="T4" fmla="*/ 0 w 6"/>
                <a:gd name="T5" fmla="*/ 6 h 8"/>
                <a:gd name="T6" fmla="*/ 5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cubicBezTo>
                    <a:pt x="4" y="1"/>
                    <a:pt x="5" y="5"/>
                    <a:pt x="6" y="7"/>
                  </a:cubicBezTo>
                  <a:cubicBezTo>
                    <a:pt x="5" y="8"/>
                    <a:pt x="1" y="6"/>
                    <a:pt x="0" y="5"/>
                  </a:cubicBezTo>
                  <a:cubicBezTo>
                    <a:pt x="0" y="4"/>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5" name="Freeform 2844"/>
            <p:cNvSpPr>
              <a:spLocks noChangeAspect="1"/>
            </p:cNvSpPr>
            <p:nvPr/>
          </p:nvSpPr>
          <p:spPr bwMode="auto">
            <a:xfrm>
              <a:off x="19296083" y="8076035"/>
              <a:ext cx="49946" cy="55984"/>
            </a:xfrm>
            <a:custGeom>
              <a:avLst/>
              <a:gdLst>
                <a:gd name="T0" fmla="*/ 3 w 6"/>
                <a:gd name="T1" fmla="*/ 0 h 8"/>
                <a:gd name="T2" fmla="*/ 4 w 6"/>
                <a:gd name="T3" fmla="*/ 6 h 8"/>
                <a:gd name="T4" fmla="*/ 7 w 6"/>
                <a:gd name="T5" fmla="*/ 8 h 8"/>
                <a:gd name="T6" fmla="*/ 3 w 6"/>
                <a:gd name="T7" fmla="*/ 7 h 8"/>
                <a:gd name="T8" fmla="*/ 0 w 6"/>
                <a:gd name="T9" fmla="*/ 0 h 8"/>
                <a:gd name="T10" fmla="*/ 3 w 6"/>
                <a:gd name="T11" fmla="*/ 0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6" name="Freeform 2859"/>
            <p:cNvSpPr>
              <a:spLocks noChangeAspect="1"/>
            </p:cNvSpPr>
            <p:nvPr/>
          </p:nvSpPr>
          <p:spPr bwMode="auto">
            <a:xfrm>
              <a:off x="19895440" y="8124023"/>
              <a:ext cx="74922" cy="47988"/>
            </a:xfrm>
            <a:custGeom>
              <a:avLst/>
              <a:gdLst>
                <a:gd name="T0" fmla="*/ 7 w 9"/>
                <a:gd name="T1" fmla="*/ 1 h 7"/>
                <a:gd name="T2" fmla="*/ 11 w 9"/>
                <a:gd name="T3" fmla="*/ 7 h 7"/>
                <a:gd name="T4" fmla="*/ 10 w 9"/>
                <a:gd name="T5" fmla="*/ 8 h 7"/>
                <a:gd name="T6" fmla="*/ 5 w 9"/>
                <a:gd name="T7" fmla="*/ 7 h 7"/>
                <a:gd name="T8" fmla="*/ 6 w 9"/>
                <a:gd name="T9" fmla="*/ 5 h 7"/>
                <a:gd name="T10" fmla="*/ 2 w 9"/>
                <a:gd name="T11" fmla="*/ 6 h 7"/>
                <a:gd name="T12" fmla="*/ 1 w 9"/>
                <a:gd name="T13" fmla="*/ 2 h 7"/>
                <a:gd name="T14" fmla="*/ 7 w 9"/>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7" name="Freeform 2860"/>
            <p:cNvSpPr>
              <a:spLocks noChangeAspect="1"/>
            </p:cNvSpPr>
            <p:nvPr/>
          </p:nvSpPr>
          <p:spPr bwMode="auto">
            <a:xfrm>
              <a:off x="19895440" y="8204004"/>
              <a:ext cx="41625" cy="79981"/>
            </a:xfrm>
            <a:custGeom>
              <a:avLst/>
              <a:gdLst>
                <a:gd name="T0" fmla="*/ 0 w 5"/>
                <a:gd name="T1" fmla="*/ 1 h 10"/>
                <a:gd name="T2" fmla="*/ 5 w 5"/>
                <a:gd name="T3" fmla="*/ 2 h 10"/>
                <a:gd name="T4" fmla="*/ 5 w 5"/>
                <a:gd name="T5" fmla="*/ 11 h 10"/>
                <a:gd name="T6" fmla="*/ 1 w 5"/>
                <a:gd name="T7" fmla="*/ 8 h 10"/>
                <a:gd name="T8" fmla="*/ 4 w 5"/>
                <a:gd name="T9" fmla="*/ 6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8" name="Freeform 2861"/>
            <p:cNvSpPr>
              <a:spLocks noChangeAspect="1"/>
            </p:cNvSpPr>
            <p:nvPr/>
          </p:nvSpPr>
          <p:spPr bwMode="auto">
            <a:xfrm>
              <a:off x="19870469" y="8204004"/>
              <a:ext cx="16649" cy="23992"/>
            </a:xfrm>
            <a:custGeom>
              <a:avLst/>
              <a:gdLst>
                <a:gd name="T0" fmla="*/ 0 w 3"/>
                <a:gd name="T1" fmla="*/ 0 h 3"/>
                <a:gd name="T2" fmla="*/ 2 w 3"/>
                <a:gd name="T3" fmla="*/ 3 h 3"/>
                <a:gd name="T4" fmla="*/ 1 w 3"/>
                <a:gd name="T5" fmla="*/ 4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1" y="0"/>
                    <a:pt x="2" y="1"/>
                    <a:pt x="2" y="2"/>
                  </a:cubicBezTo>
                  <a:cubicBezTo>
                    <a:pt x="3" y="2"/>
                    <a:pt x="2" y="3"/>
                    <a:pt x="1" y="3"/>
                  </a:cubicBezTo>
                  <a:cubicBezTo>
                    <a:pt x="0" y="3"/>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9" name="Freeform 2863"/>
            <p:cNvSpPr>
              <a:spLocks noChangeAspect="1"/>
            </p:cNvSpPr>
            <p:nvPr/>
          </p:nvSpPr>
          <p:spPr bwMode="auto">
            <a:xfrm>
              <a:off x="20095226" y="8459942"/>
              <a:ext cx="58273" cy="95977"/>
            </a:xfrm>
            <a:custGeom>
              <a:avLst/>
              <a:gdLst>
                <a:gd name="T0" fmla="*/ 9 w 7"/>
                <a:gd name="T1" fmla="*/ 2 h 13"/>
                <a:gd name="T2" fmla="*/ 0 w 7"/>
                <a:gd name="T3" fmla="*/ 15 h 13"/>
                <a:gd name="T4" fmla="*/ 0 w 7"/>
                <a:gd name="T5" fmla="*/ 11 h 13"/>
                <a:gd name="T6" fmla="*/ 1 w 7"/>
                <a:gd name="T7" fmla="*/ 6 h 13"/>
                <a:gd name="T8" fmla="*/ 9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0" name="Freeform 2864"/>
            <p:cNvSpPr>
              <a:spLocks noChangeAspect="1"/>
            </p:cNvSpPr>
            <p:nvPr/>
          </p:nvSpPr>
          <p:spPr bwMode="auto">
            <a:xfrm>
              <a:off x="20036957" y="8563915"/>
              <a:ext cx="41619" cy="47988"/>
            </a:xfrm>
            <a:custGeom>
              <a:avLst/>
              <a:gdLst>
                <a:gd name="T0" fmla="*/ 2 w 5"/>
                <a:gd name="T1" fmla="*/ 1 h 7"/>
                <a:gd name="T2" fmla="*/ 6 w 5"/>
                <a:gd name="T3" fmla="*/ 7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5" y="6"/>
                  </a:cubicBezTo>
                  <a:cubicBezTo>
                    <a:pt x="5" y="7"/>
                    <a:pt x="2" y="6"/>
                    <a:pt x="1" y="5"/>
                  </a:cubicBezTo>
                  <a:cubicBezTo>
                    <a:pt x="1" y="4"/>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1" name="Freeform 2868"/>
            <p:cNvSpPr>
              <a:spLocks noChangeAspect="1"/>
            </p:cNvSpPr>
            <p:nvPr/>
          </p:nvSpPr>
          <p:spPr bwMode="auto">
            <a:xfrm>
              <a:off x="19920416" y="7996054"/>
              <a:ext cx="41619" cy="31992"/>
            </a:xfrm>
            <a:custGeom>
              <a:avLst/>
              <a:gdLst>
                <a:gd name="T0" fmla="*/ 5 w 5"/>
                <a:gd name="T1" fmla="*/ 0 h 5"/>
                <a:gd name="T2" fmla="*/ 2 w 5"/>
                <a:gd name="T3" fmla="*/ 1 h 5"/>
                <a:gd name="T4" fmla="*/ 1 w 5"/>
                <a:gd name="T5" fmla="*/ 5 h 5"/>
                <a:gd name="T6" fmla="*/ 4 w 5"/>
                <a:gd name="T7" fmla="*/ 2 h 5"/>
                <a:gd name="T8" fmla="*/ 5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2" name="Freeform 2869"/>
            <p:cNvSpPr>
              <a:spLocks noChangeAspect="1"/>
            </p:cNvSpPr>
            <p:nvPr/>
          </p:nvSpPr>
          <p:spPr bwMode="auto">
            <a:xfrm>
              <a:off x="19395976" y="5668613"/>
              <a:ext cx="133190" cy="87981"/>
            </a:xfrm>
            <a:custGeom>
              <a:avLst/>
              <a:gdLst>
                <a:gd name="T0" fmla="*/ 19 w 17"/>
                <a:gd name="T1" fmla="*/ 2 h 13"/>
                <a:gd name="T2" fmla="*/ 7 w 17"/>
                <a:gd name="T3" fmla="*/ 9 h 13"/>
                <a:gd name="T4" fmla="*/ 5 w 17"/>
                <a:gd name="T5" fmla="*/ 15 h 13"/>
                <a:gd name="T6" fmla="*/ 2 w 17"/>
                <a:gd name="T7" fmla="*/ 14 h 13"/>
                <a:gd name="T8" fmla="*/ 5 w 17"/>
                <a:gd name="T9" fmla="*/ 9 h 13"/>
                <a:gd name="T10" fmla="*/ 0 w 17"/>
                <a:gd name="T11" fmla="*/ 6 h 13"/>
                <a:gd name="T12" fmla="*/ 4 w 17"/>
                <a:gd name="T13" fmla="*/ 2 h 13"/>
                <a:gd name="T14" fmla="*/ 14 w 17"/>
                <a:gd name="T15" fmla="*/ 0 h 13"/>
                <a:gd name="T16" fmla="*/ 19 w 17"/>
                <a:gd name="T17" fmla="*/ 1 h 13"/>
                <a:gd name="T18" fmla="*/ 19 w 17"/>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3"/>
                <a:gd name="T32" fmla="*/ 17 w 1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3">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3" name="Freeform 2870"/>
            <p:cNvSpPr>
              <a:spLocks noChangeAspect="1"/>
            </p:cNvSpPr>
            <p:nvPr/>
          </p:nvSpPr>
          <p:spPr bwMode="auto">
            <a:xfrm>
              <a:off x="19404303" y="5596633"/>
              <a:ext cx="91566" cy="55984"/>
            </a:xfrm>
            <a:custGeom>
              <a:avLst/>
              <a:gdLst>
                <a:gd name="T0" fmla="*/ 8 w 12"/>
                <a:gd name="T1" fmla="*/ 0 h 8"/>
                <a:gd name="T2" fmla="*/ 14 w 12"/>
                <a:gd name="T3" fmla="*/ 6 h 8"/>
                <a:gd name="T4" fmla="*/ 9 w 12"/>
                <a:gd name="T5" fmla="*/ 6 h 8"/>
                <a:gd name="T6" fmla="*/ 8 w 12"/>
                <a:gd name="T7" fmla="*/ 9 h 8"/>
                <a:gd name="T8" fmla="*/ 4 w 12"/>
                <a:gd name="T9" fmla="*/ 6 h 8"/>
                <a:gd name="T10" fmla="*/ 1 w 12"/>
                <a:gd name="T11" fmla="*/ 3 h 8"/>
                <a:gd name="T12" fmla="*/ 7 w 12"/>
                <a:gd name="T13" fmla="*/ 2 h 8"/>
                <a:gd name="T14" fmla="*/ 8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4" name="Freeform 2871"/>
            <p:cNvSpPr>
              <a:spLocks noChangeAspect="1"/>
            </p:cNvSpPr>
            <p:nvPr/>
          </p:nvSpPr>
          <p:spPr bwMode="auto">
            <a:xfrm>
              <a:off x="20536422" y="8563915"/>
              <a:ext cx="258054" cy="143965"/>
            </a:xfrm>
            <a:custGeom>
              <a:avLst/>
              <a:gdLst>
                <a:gd name="T0" fmla="*/ 26 w 31"/>
                <a:gd name="T1" fmla="*/ 8 h 19"/>
                <a:gd name="T2" fmla="*/ 37 w 31"/>
                <a:gd name="T3" fmla="*/ 1 h 19"/>
                <a:gd name="T4" fmla="*/ 36 w 31"/>
                <a:gd name="T5" fmla="*/ 0 h 19"/>
                <a:gd name="T6" fmla="*/ 23 w 31"/>
                <a:gd name="T7" fmla="*/ 6 h 19"/>
                <a:gd name="T8" fmla="*/ 20 w 31"/>
                <a:gd name="T9" fmla="*/ 7 h 19"/>
                <a:gd name="T10" fmla="*/ 12 w 31"/>
                <a:gd name="T11" fmla="*/ 6 h 19"/>
                <a:gd name="T12" fmla="*/ 9 w 31"/>
                <a:gd name="T13" fmla="*/ 5 h 19"/>
                <a:gd name="T14" fmla="*/ 9 w 31"/>
                <a:gd name="T15" fmla="*/ 8 h 19"/>
                <a:gd name="T16" fmla="*/ 1 w 31"/>
                <a:gd name="T17" fmla="*/ 10 h 19"/>
                <a:gd name="T18" fmla="*/ 0 w 31"/>
                <a:gd name="T19" fmla="*/ 17 h 19"/>
                <a:gd name="T20" fmla="*/ 6 w 31"/>
                <a:gd name="T21" fmla="*/ 19 h 19"/>
                <a:gd name="T22" fmla="*/ 11 w 31"/>
                <a:gd name="T23" fmla="*/ 19 h 19"/>
                <a:gd name="T24" fmla="*/ 15 w 31"/>
                <a:gd name="T25" fmla="*/ 22 h 19"/>
                <a:gd name="T26" fmla="*/ 20 w 31"/>
                <a:gd name="T27" fmla="*/ 17 h 19"/>
                <a:gd name="T28" fmla="*/ 23 w 31"/>
                <a:gd name="T29" fmla="*/ 13 h 19"/>
                <a:gd name="T30" fmla="*/ 28 w 31"/>
                <a:gd name="T31" fmla="*/ 13 h 19"/>
                <a:gd name="T32" fmla="*/ 28 w 31"/>
                <a:gd name="T33" fmla="*/ 12 h 19"/>
                <a:gd name="T34" fmla="*/ 26 w 31"/>
                <a:gd name="T35" fmla="*/ 8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5" name="Freeform 2872"/>
            <p:cNvSpPr>
              <a:spLocks noChangeAspect="1"/>
            </p:cNvSpPr>
            <p:nvPr/>
          </p:nvSpPr>
          <p:spPr bwMode="auto">
            <a:xfrm>
              <a:off x="21660214" y="10443464"/>
              <a:ext cx="1082173" cy="687834"/>
            </a:xfrm>
            <a:custGeom>
              <a:avLst/>
              <a:gdLst>
                <a:gd name="T0" fmla="*/ 161 w 134"/>
                <a:gd name="T1" fmla="*/ 42 h 94"/>
                <a:gd name="T2" fmla="*/ 147 w 134"/>
                <a:gd name="T3" fmla="*/ 50 h 94"/>
                <a:gd name="T4" fmla="*/ 147 w 134"/>
                <a:gd name="T5" fmla="*/ 60 h 94"/>
                <a:gd name="T6" fmla="*/ 121 w 134"/>
                <a:gd name="T7" fmla="*/ 70 h 94"/>
                <a:gd name="T8" fmla="*/ 103 w 134"/>
                <a:gd name="T9" fmla="*/ 79 h 94"/>
                <a:gd name="T10" fmla="*/ 95 w 134"/>
                <a:gd name="T11" fmla="*/ 88 h 94"/>
                <a:gd name="T12" fmla="*/ 85 w 134"/>
                <a:gd name="T13" fmla="*/ 88 h 94"/>
                <a:gd name="T14" fmla="*/ 71 w 134"/>
                <a:gd name="T15" fmla="*/ 95 h 94"/>
                <a:gd name="T16" fmla="*/ 58 w 134"/>
                <a:gd name="T17" fmla="*/ 95 h 94"/>
                <a:gd name="T18" fmla="*/ 46 w 134"/>
                <a:gd name="T19" fmla="*/ 100 h 94"/>
                <a:gd name="T20" fmla="*/ 37 w 134"/>
                <a:gd name="T21" fmla="*/ 111 h 94"/>
                <a:gd name="T22" fmla="*/ 17 w 134"/>
                <a:gd name="T23" fmla="*/ 111 h 94"/>
                <a:gd name="T24" fmla="*/ 12 w 134"/>
                <a:gd name="T25" fmla="*/ 101 h 94"/>
                <a:gd name="T26" fmla="*/ 11 w 134"/>
                <a:gd name="T27" fmla="*/ 87 h 94"/>
                <a:gd name="T28" fmla="*/ 5 w 134"/>
                <a:gd name="T29" fmla="*/ 71 h 94"/>
                <a:gd name="T30" fmla="*/ 0 w 134"/>
                <a:gd name="T31" fmla="*/ 70 h 94"/>
                <a:gd name="T32" fmla="*/ 5 w 134"/>
                <a:gd name="T33" fmla="*/ 65 h 94"/>
                <a:gd name="T34" fmla="*/ 6 w 134"/>
                <a:gd name="T35" fmla="*/ 54 h 94"/>
                <a:gd name="T36" fmla="*/ 5 w 134"/>
                <a:gd name="T37" fmla="*/ 48 h 94"/>
                <a:gd name="T38" fmla="*/ 10 w 134"/>
                <a:gd name="T39" fmla="*/ 42 h 94"/>
                <a:gd name="T40" fmla="*/ 10 w 134"/>
                <a:gd name="T41" fmla="*/ 32 h 94"/>
                <a:gd name="T42" fmla="*/ 13 w 134"/>
                <a:gd name="T43" fmla="*/ 29 h 94"/>
                <a:gd name="T44" fmla="*/ 18 w 134"/>
                <a:gd name="T45" fmla="*/ 31 h 94"/>
                <a:gd name="T46" fmla="*/ 60 w 134"/>
                <a:gd name="T47" fmla="*/ 29 h 94"/>
                <a:gd name="T48" fmla="*/ 68 w 134"/>
                <a:gd name="T49" fmla="*/ 35 h 94"/>
                <a:gd name="T50" fmla="*/ 77 w 134"/>
                <a:gd name="T51" fmla="*/ 34 h 94"/>
                <a:gd name="T52" fmla="*/ 90 w 134"/>
                <a:gd name="T53" fmla="*/ 16 h 94"/>
                <a:gd name="T54" fmla="*/ 141 w 134"/>
                <a:gd name="T55" fmla="*/ 0 h 94"/>
                <a:gd name="T56" fmla="*/ 161 w 134"/>
                <a:gd name="T57" fmla="*/ 42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6" name="Freeform 2873"/>
            <p:cNvSpPr>
              <a:spLocks noChangeAspect="1"/>
            </p:cNvSpPr>
            <p:nvPr/>
          </p:nvSpPr>
          <p:spPr bwMode="auto">
            <a:xfrm>
              <a:off x="22992119" y="9611665"/>
              <a:ext cx="58273" cy="127969"/>
            </a:xfrm>
            <a:custGeom>
              <a:avLst/>
              <a:gdLst>
                <a:gd name="T0" fmla="*/ 3 w 7"/>
                <a:gd name="T1" fmla="*/ 20 h 18"/>
                <a:gd name="T2" fmla="*/ 6 w 7"/>
                <a:gd name="T3" fmla="*/ 14 h 18"/>
                <a:gd name="T4" fmla="*/ 6 w 7"/>
                <a:gd name="T5" fmla="*/ 2 h 18"/>
                <a:gd name="T6" fmla="*/ 0 w 7"/>
                <a:gd name="T7" fmla="*/ 8 h 18"/>
                <a:gd name="T8" fmla="*/ 1 w 7"/>
                <a:gd name="T9" fmla="*/ 14 h 18"/>
                <a:gd name="T10" fmla="*/ 1 w 7"/>
                <a:gd name="T11" fmla="*/ 21 h 18"/>
                <a:gd name="T12" fmla="*/ 3 w 7"/>
                <a:gd name="T13" fmla="*/ 20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7" name="Freeform 2874"/>
            <p:cNvSpPr>
              <a:spLocks noChangeAspect="1"/>
            </p:cNvSpPr>
            <p:nvPr/>
          </p:nvSpPr>
          <p:spPr bwMode="auto">
            <a:xfrm>
              <a:off x="22467684" y="9651652"/>
              <a:ext cx="99893" cy="199954"/>
            </a:xfrm>
            <a:custGeom>
              <a:avLst/>
              <a:gdLst>
                <a:gd name="T0" fmla="*/ 6 w 12"/>
                <a:gd name="T1" fmla="*/ 30 h 27"/>
                <a:gd name="T2" fmla="*/ 13 w 12"/>
                <a:gd name="T3" fmla="*/ 27 h 27"/>
                <a:gd name="T4" fmla="*/ 14 w 12"/>
                <a:gd name="T5" fmla="*/ 21 h 27"/>
                <a:gd name="T6" fmla="*/ 9 w 12"/>
                <a:gd name="T7" fmla="*/ 14 h 27"/>
                <a:gd name="T8" fmla="*/ 11 w 12"/>
                <a:gd name="T9" fmla="*/ 8 h 27"/>
                <a:gd name="T10" fmla="*/ 6 w 12"/>
                <a:gd name="T11" fmla="*/ 0 h 27"/>
                <a:gd name="T12" fmla="*/ 1 w 12"/>
                <a:gd name="T13" fmla="*/ 6 h 27"/>
                <a:gd name="T14" fmla="*/ 1 w 12"/>
                <a:gd name="T15" fmla="*/ 13 h 27"/>
                <a:gd name="T16" fmla="*/ 1 w 12"/>
                <a:gd name="T17" fmla="*/ 19 h 27"/>
                <a:gd name="T18" fmla="*/ 1 w 12"/>
                <a:gd name="T19" fmla="*/ 25 h 27"/>
                <a:gd name="T20" fmla="*/ 0 w 12"/>
                <a:gd name="T21" fmla="*/ 27 h 27"/>
                <a:gd name="T22" fmla="*/ 3 w 12"/>
                <a:gd name="T23" fmla="*/ 32 h 27"/>
                <a:gd name="T24" fmla="*/ 6 w 12"/>
                <a:gd name="T25" fmla="*/ 3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8" name="Freeform 2875"/>
            <p:cNvSpPr>
              <a:spLocks noChangeAspect="1"/>
            </p:cNvSpPr>
            <p:nvPr/>
          </p:nvSpPr>
          <p:spPr bwMode="auto">
            <a:xfrm>
              <a:off x="22168005" y="9235753"/>
              <a:ext cx="41619" cy="47988"/>
            </a:xfrm>
            <a:custGeom>
              <a:avLst/>
              <a:gdLst>
                <a:gd name="T0" fmla="*/ 0 w 5"/>
                <a:gd name="T1" fmla="*/ 1 h 6"/>
                <a:gd name="T2" fmla="*/ 1 w 5"/>
                <a:gd name="T3" fmla="*/ 7 h 6"/>
                <a:gd name="T4" fmla="*/ 4 w 5"/>
                <a:gd name="T5" fmla="*/ 7 h 6"/>
                <a:gd name="T6" fmla="*/ 6 w 5"/>
                <a:gd name="T7" fmla="*/ 4 h 6"/>
                <a:gd name="T8" fmla="*/ 4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9" name="Freeform 2877"/>
            <p:cNvSpPr>
              <a:spLocks noChangeAspect="1"/>
            </p:cNvSpPr>
            <p:nvPr/>
          </p:nvSpPr>
          <p:spPr bwMode="auto">
            <a:xfrm>
              <a:off x="22892226" y="9579672"/>
              <a:ext cx="108220" cy="55984"/>
            </a:xfrm>
            <a:custGeom>
              <a:avLst/>
              <a:gdLst>
                <a:gd name="T0" fmla="*/ 1 w 13"/>
                <a:gd name="T1" fmla="*/ 7 h 8"/>
                <a:gd name="T2" fmla="*/ 1 w 13"/>
                <a:gd name="T3" fmla="*/ 8 h 8"/>
                <a:gd name="T4" fmla="*/ 9 w 13"/>
                <a:gd name="T5" fmla="*/ 5 h 8"/>
                <a:gd name="T6" fmla="*/ 14 w 13"/>
                <a:gd name="T7" fmla="*/ 5 h 8"/>
                <a:gd name="T8" fmla="*/ 16 w 13"/>
                <a:gd name="T9" fmla="*/ 1 h 8"/>
                <a:gd name="T10" fmla="*/ 14 w 13"/>
                <a:gd name="T11" fmla="*/ 0 h 8"/>
                <a:gd name="T12" fmla="*/ 7 w 13"/>
                <a:gd name="T13" fmla="*/ 2 h 8"/>
                <a:gd name="T14" fmla="*/ 6 w 13"/>
                <a:gd name="T15" fmla="*/ 5 h 8"/>
                <a:gd name="T16" fmla="*/ 1 w 13"/>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0" name="Freeform 2878"/>
            <p:cNvSpPr>
              <a:spLocks noChangeAspect="1"/>
            </p:cNvSpPr>
            <p:nvPr/>
          </p:nvSpPr>
          <p:spPr bwMode="auto">
            <a:xfrm>
              <a:off x="27903518" y="11371240"/>
              <a:ext cx="33298" cy="47988"/>
            </a:xfrm>
            <a:custGeom>
              <a:avLst/>
              <a:gdLst>
                <a:gd name="T0" fmla="*/ 0 w 4"/>
                <a:gd name="T1" fmla="*/ 2 h 7"/>
                <a:gd name="T2" fmla="*/ 3 w 4"/>
                <a:gd name="T3" fmla="*/ 0 h 7"/>
                <a:gd name="T4" fmla="*/ 5 w 4"/>
                <a:gd name="T5" fmla="*/ 3 h 7"/>
                <a:gd name="T6" fmla="*/ 4 w 4"/>
                <a:gd name="T7" fmla="*/ 8 h 7"/>
                <a:gd name="T8" fmla="*/ 3 w 4"/>
                <a:gd name="T9" fmla="*/ 6 h 7"/>
                <a:gd name="T10" fmla="*/ 0 w 4"/>
                <a:gd name="T11" fmla="*/ 2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1" name="Freeform 2879"/>
            <p:cNvSpPr>
              <a:spLocks noChangeAspect="1"/>
            </p:cNvSpPr>
            <p:nvPr/>
          </p:nvSpPr>
          <p:spPr bwMode="auto">
            <a:xfrm>
              <a:off x="28303089" y="10323490"/>
              <a:ext cx="249732" cy="231947"/>
            </a:xfrm>
            <a:custGeom>
              <a:avLst/>
              <a:gdLst>
                <a:gd name="T0" fmla="*/ 35 w 31"/>
                <a:gd name="T1" fmla="*/ 0 h 31"/>
                <a:gd name="T2" fmla="*/ 37 w 31"/>
                <a:gd name="T3" fmla="*/ 7 h 31"/>
                <a:gd name="T4" fmla="*/ 33 w 31"/>
                <a:gd name="T5" fmla="*/ 13 h 31"/>
                <a:gd name="T6" fmla="*/ 32 w 31"/>
                <a:gd name="T7" fmla="*/ 25 h 31"/>
                <a:gd name="T8" fmla="*/ 26 w 31"/>
                <a:gd name="T9" fmla="*/ 31 h 31"/>
                <a:gd name="T10" fmla="*/ 19 w 31"/>
                <a:gd name="T11" fmla="*/ 32 h 31"/>
                <a:gd name="T12" fmla="*/ 19 w 31"/>
                <a:gd name="T13" fmla="*/ 36 h 31"/>
                <a:gd name="T14" fmla="*/ 14 w 31"/>
                <a:gd name="T15" fmla="*/ 35 h 31"/>
                <a:gd name="T16" fmla="*/ 5 w 31"/>
                <a:gd name="T17" fmla="*/ 31 h 31"/>
                <a:gd name="T18" fmla="*/ 2 w 31"/>
                <a:gd name="T19" fmla="*/ 24 h 31"/>
                <a:gd name="T20" fmla="*/ 2 w 31"/>
                <a:gd name="T21" fmla="*/ 13 h 31"/>
                <a:gd name="T22" fmla="*/ 11 w 31"/>
                <a:gd name="T23" fmla="*/ 7 h 31"/>
                <a:gd name="T24" fmla="*/ 10 w 31"/>
                <a:gd name="T25" fmla="*/ 6 h 31"/>
                <a:gd name="T26" fmla="*/ 12 w 31"/>
                <a:gd name="T27" fmla="*/ 4 h 31"/>
                <a:gd name="T28" fmla="*/ 13 w 31"/>
                <a:gd name="T29" fmla="*/ 5 h 31"/>
                <a:gd name="T30" fmla="*/ 19 w 31"/>
                <a:gd name="T31" fmla="*/ 4 h 31"/>
                <a:gd name="T32" fmla="*/ 24 w 31"/>
                <a:gd name="T33" fmla="*/ 4 h 31"/>
                <a:gd name="T34" fmla="*/ 29 w 31"/>
                <a:gd name="T35" fmla="*/ 2 h 31"/>
                <a:gd name="T36" fmla="*/ 31 w 31"/>
                <a:gd name="T37" fmla="*/ 4 h 31"/>
                <a:gd name="T38" fmla="*/ 35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2" name="Freeform 2880"/>
            <p:cNvSpPr>
              <a:spLocks noChangeAspect="1"/>
            </p:cNvSpPr>
            <p:nvPr/>
          </p:nvSpPr>
          <p:spPr bwMode="auto">
            <a:xfrm>
              <a:off x="29426887" y="9763625"/>
              <a:ext cx="166488" cy="375912"/>
            </a:xfrm>
            <a:custGeom>
              <a:avLst/>
              <a:gdLst>
                <a:gd name="T0" fmla="*/ 25 w 21"/>
                <a:gd name="T1" fmla="*/ 7 h 51"/>
                <a:gd name="T2" fmla="*/ 21 w 21"/>
                <a:gd name="T3" fmla="*/ 24 h 51"/>
                <a:gd name="T4" fmla="*/ 20 w 21"/>
                <a:gd name="T5" fmla="*/ 39 h 51"/>
                <a:gd name="T6" fmla="*/ 14 w 21"/>
                <a:gd name="T7" fmla="*/ 50 h 51"/>
                <a:gd name="T8" fmla="*/ 14 w 21"/>
                <a:gd name="T9" fmla="*/ 61 h 51"/>
                <a:gd name="T10" fmla="*/ 5 w 21"/>
                <a:gd name="T11" fmla="*/ 49 h 51"/>
                <a:gd name="T12" fmla="*/ 1 w 21"/>
                <a:gd name="T13" fmla="*/ 42 h 51"/>
                <a:gd name="T14" fmla="*/ 4 w 21"/>
                <a:gd name="T15" fmla="*/ 24 h 51"/>
                <a:gd name="T16" fmla="*/ 10 w 21"/>
                <a:gd name="T17" fmla="*/ 10 h 51"/>
                <a:gd name="T18" fmla="*/ 11 w 21"/>
                <a:gd name="T19" fmla="*/ 4 h 51"/>
                <a:gd name="T20" fmla="*/ 17 w 21"/>
                <a:gd name="T21" fmla="*/ 0 h 51"/>
                <a:gd name="T22" fmla="*/ 24 w 21"/>
                <a:gd name="T23" fmla="*/ 4 h 51"/>
                <a:gd name="T24" fmla="*/ 25 w 21"/>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3" name="Freeform 2885"/>
            <p:cNvSpPr>
              <a:spLocks noChangeAspect="1"/>
            </p:cNvSpPr>
            <p:nvPr/>
          </p:nvSpPr>
          <p:spPr bwMode="auto">
            <a:xfrm>
              <a:off x="29876405" y="8827854"/>
              <a:ext cx="83244" cy="47988"/>
            </a:xfrm>
            <a:custGeom>
              <a:avLst/>
              <a:gdLst>
                <a:gd name="T0" fmla="*/ 8 w 10"/>
                <a:gd name="T1" fmla="*/ 0 h 6"/>
                <a:gd name="T2" fmla="*/ 12 w 10"/>
                <a:gd name="T3" fmla="*/ 4 h 6"/>
                <a:gd name="T4" fmla="*/ 7 w 10"/>
                <a:gd name="T5" fmla="*/ 7 h 6"/>
                <a:gd name="T6" fmla="*/ 2 w 10"/>
                <a:gd name="T7" fmla="*/ 8 h 6"/>
                <a:gd name="T8" fmla="*/ 1 w 10"/>
                <a:gd name="T9" fmla="*/ 5 h 6"/>
                <a:gd name="T10" fmla="*/ 8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4" name="Freeform 2887"/>
            <p:cNvSpPr>
              <a:spLocks noChangeAspect="1"/>
            </p:cNvSpPr>
            <p:nvPr/>
          </p:nvSpPr>
          <p:spPr bwMode="auto">
            <a:xfrm>
              <a:off x="31000197" y="7388201"/>
              <a:ext cx="566060" cy="495880"/>
            </a:xfrm>
            <a:custGeom>
              <a:avLst/>
              <a:gdLst>
                <a:gd name="T0" fmla="*/ 18 w 71"/>
                <a:gd name="T1" fmla="*/ 1 h 68"/>
                <a:gd name="T2" fmla="*/ 42 w 71"/>
                <a:gd name="T3" fmla="*/ 23 h 68"/>
                <a:gd name="T4" fmla="*/ 57 w 71"/>
                <a:gd name="T5" fmla="*/ 29 h 68"/>
                <a:gd name="T6" fmla="*/ 66 w 71"/>
                <a:gd name="T7" fmla="*/ 31 h 68"/>
                <a:gd name="T8" fmla="*/ 72 w 71"/>
                <a:gd name="T9" fmla="*/ 25 h 68"/>
                <a:gd name="T10" fmla="*/ 71 w 71"/>
                <a:gd name="T11" fmla="*/ 35 h 68"/>
                <a:gd name="T12" fmla="*/ 75 w 71"/>
                <a:gd name="T13" fmla="*/ 45 h 68"/>
                <a:gd name="T14" fmla="*/ 84 w 71"/>
                <a:gd name="T15" fmla="*/ 43 h 68"/>
                <a:gd name="T16" fmla="*/ 73 w 71"/>
                <a:gd name="T17" fmla="*/ 51 h 68"/>
                <a:gd name="T18" fmla="*/ 67 w 71"/>
                <a:gd name="T19" fmla="*/ 52 h 68"/>
                <a:gd name="T20" fmla="*/ 61 w 71"/>
                <a:gd name="T21" fmla="*/ 52 h 68"/>
                <a:gd name="T22" fmla="*/ 54 w 71"/>
                <a:gd name="T23" fmla="*/ 63 h 68"/>
                <a:gd name="T24" fmla="*/ 51 w 71"/>
                <a:gd name="T25" fmla="*/ 73 h 68"/>
                <a:gd name="T26" fmla="*/ 26 w 71"/>
                <a:gd name="T27" fmla="*/ 58 h 68"/>
                <a:gd name="T28" fmla="*/ 19 w 71"/>
                <a:gd name="T29" fmla="*/ 64 h 68"/>
                <a:gd name="T30" fmla="*/ 10 w 71"/>
                <a:gd name="T31" fmla="*/ 60 h 68"/>
                <a:gd name="T32" fmla="*/ 10 w 71"/>
                <a:gd name="T33" fmla="*/ 63 h 68"/>
                <a:gd name="T34" fmla="*/ 18 w 71"/>
                <a:gd name="T35" fmla="*/ 71 h 68"/>
                <a:gd name="T36" fmla="*/ 23 w 71"/>
                <a:gd name="T37" fmla="*/ 75 h 68"/>
                <a:gd name="T38" fmla="*/ 14 w 71"/>
                <a:gd name="T39" fmla="*/ 75 h 68"/>
                <a:gd name="T40" fmla="*/ 11 w 71"/>
                <a:gd name="T41" fmla="*/ 81 h 68"/>
                <a:gd name="T42" fmla="*/ 8 w 71"/>
                <a:gd name="T43" fmla="*/ 77 h 68"/>
                <a:gd name="T44" fmla="*/ 8 w 71"/>
                <a:gd name="T45" fmla="*/ 71 h 68"/>
                <a:gd name="T46" fmla="*/ 2 w 71"/>
                <a:gd name="T47" fmla="*/ 68 h 68"/>
                <a:gd name="T48" fmla="*/ 1 w 71"/>
                <a:gd name="T49" fmla="*/ 58 h 68"/>
                <a:gd name="T50" fmla="*/ 7 w 71"/>
                <a:gd name="T51" fmla="*/ 52 h 68"/>
                <a:gd name="T52" fmla="*/ 2 w 71"/>
                <a:gd name="T53" fmla="*/ 46 h 68"/>
                <a:gd name="T54" fmla="*/ 5 w 71"/>
                <a:gd name="T55" fmla="*/ 44 h 68"/>
                <a:gd name="T56" fmla="*/ 17 w 71"/>
                <a:gd name="T57" fmla="*/ 46 h 68"/>
                <a:gd name="T58" fmla="*/ 14 w 71"/>
                <a:gd name="T59" fmla="*/ 38 h 68"/>
                <a:gd name="T60" fmla="*/ 20 w 71"/>
                <a:gd name="T61" fmla="*/ 30 h 68"/>
                <a:gd name="T62" fmla="*/ 18 w 71"/>
                <a:gd name="T63" fmla="*/ 21 h 68"/>
                <a:gd name="T64" fmla="*/ 18 w 71"/>
                <a:gd name="T65" fmla="*/ 13 h 68"/>
                <a:gd name="T66" fmla="*/ 12 w 71"/>
                <a:gd name="T67" fmla="*/ 6 h 68"/>
                <a:gd name="T68" fmla="*/ 18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5" name="Freeform 2888"/>
            <p:cNvSpPr>
              <a:spLocks noChangeAspect="1"/>
            </p:cNvSpPr>
            <p:nvPr/>
          </p:nvSpPr>
          <p:spPr bwMode="auto">
            <a:xfrm>
              <a:off x="30317596" y="7876081"/>
              <a:ext cx="990607" cy="975765"/>
            </a:xfrm>
            <a:custGeom>
              <a:avLst/>
              <a:gdLst>
                <a:gd name="T0" fmla="*/ 123 w 123"/>
                <a:gd name="T1" fmla="*/ 6 h 132"/>
                <a:gd name="T2" fmla="*/ 130 w 123"/>
                <a:gd name="T3" fmla="*/ 14 h 132"/>
                <a:gd name="T4" fmla="*/ 119 w 123"/>
                <a:gd name="T5" fmla="*/ 7 h 132"/>
                <a:gd name="T6" fmla="*/ 116 w 123"/>
                <a:gd name="T7" fmla="*/ 14 h 132"/>
                <a:gd name="T8" fmla="*/ 113 w 123"/>
                <a:gd name="T9" fmla="*/ 28 h 132"/>
                <a:gd name="T10" fmla="*/ 117 w 123"/>
                <a:gd name="T11" fmla="*/ 31 h 132"/>
                <a:gd name="T12" fmla="*/ 116 w 123"/>
                <a:gd name="T13" fmla="*/ 60 h 132"/>
                <a:gd name="T14" fmla="*/ 106 w 123"/>
                <a:gd name="T15" fmla="*/ 76 h 132"/>
                <a:gd name="T16" fmla="*/ 87 w 123"/>
                <a:gd name="T17" fmla="*/ 94 h 132"/>
                <a:gd name="T18" fmla="*/ 85 w 123"/>
                <a:gd name="T19" fmla="*/ 83 h 132"/>
                <a:gd name="T20" fmla="*/ 78 w 123"/>
                <a:gd name="T21" fmla="*/ 87 h 132"/>
                <a:gd name="T22" fmla="*/ 73 w 123"/>
                <a:gd name="T23" fmla="*/ 107 h 132"/>
                <a:gd name="T24" fmla="*/ 66 w 123"/>
                <a:gd name="T25" fmla="*/ 117 h 132"/>
                <a:gd name="T26" fmla="*/ 30 w 123"/>
                <a:gd name="T27" fmla="*/ 119 h 132"/>
                <a:gd name="T28" fmla="*/ 23 w 123"/>
                <a:gd name="T29" fmla="*/ 120 h 132"/>
                <a:gd name="T30" fmla="*/ 12 w 123"/>
                <a:gd name="T31" fmla="*/ 135 h 132"/>
                <a:gd name="T32" fmla="*/ 1 w 123"/>
                <a:gd name="T33" fmla="*/ 145 h 132"/>
                <a:gd name="T34" fmla="*/ 10 w 123"/>
                <a:gd name="T35" fmla="*/ 148 h 132"/>
                <a:gd name="T36" fmla="*/ 22 w 123"/>
                <a:gd name="T37" fmla="*/ 151 h 132"/>
                <a:gd name="T38" fmla="*/ 26 w 123"/>
                <a:gd name="T39" fmla="*/ 145 h 132"/>
                <a:gd name="T40" fmla="*/ 41 w 123"/>
                <a:gd name="T41" fmla="*/ 139 h 132"/>
                <a:gd name="T42" fmla="*/ 47 w 123"/>
                <a:gd name="T43" fmla="*/ 135 h 132"/>
                <a:gd name="T44" fmla="*/ 66 w 123"/>
                <a:gd name="T45" fmla="*/ 134 h 132"/>
                <a:gd name="T46" fmla="*/ 63 w 123"/>
                <a:gd name="T47" fmla="*/ 143 h 132"/>
                <a:gd name="T48" fmla="*/ 73 w 123"/>
                <a:gd name="T49" fmla="*/ 158 h 132"/>
                <a:gd name="T50" fmla="*/ 81 w 123"/>
                <a:gd name="T51" fmla="*/ 143 h 132"/>
                <a:gd name="T52" fmla="*/ 84 w 123"/>
                <a:gd name="T53" fmla="*/ 136 h 132"/>
                <a:gd name="T54" fmla="*/ 87 w 123"/>
                <a:gd name="T55" fmla="*/ 129 h 132"/>
                <a:gd name="T56" fmla="*/ 90 w 123"/>
                <a:gd name="T57" fmla="*/ 132 h 132"/>
                <a:gd name="T58" fmla="*/ 93 w 123"/>
                <a:gd name="T59" fmla="*/ 136 h 132"/>
                <a:gd name="T60" fmla="*/ 103 w 123"/>
                <a:gd name="T61" fmla="*/ 136 h 132"/>
                <a:gd name="T62" fmla="*/ 111 w 123"/>
                <a:gd name="T63" fmla="*/ 128 h 132"/>
                <a:gd name="T64" fmla="*/ 116 w 123"/>
                <a:gd name="T65" fmla="*/ 135 h 132"/>
                <a:gd name="T66" fmla="*/ 123 w 123"/>
                <a:gd name="T67" fmla="*/ 125 h 132"/>
                <a:gd name="T68" fmla="*/ 124 w 123"/>
                <a:gd name="T69" fmla="*/ 118 h 132"/>
                <a:gd name="T70" fmla="*/ 132 w 123"/>
                <a:gd name="T71" fmla="*/ 118 h 132"/>
                <a:gd name="T72" fmla="*/ 131 w 123"/>
                <a:gd name="T73" fmla="*/ 128 h 132"/>
                <a:gd name="T74" fmla="*/ 140 w 123"/>
                <a:gd name="T75" fmla="*/ 126 h 132"/>
                <a:gd name="T76" fmla="*/ 144 w 123"/>
                <a:gd name="T77" fmla="*/ 114 h 132"/>
                <a:gd name="T78" fmla="*/ 138 w 123"/>
                <a:gd name="T79" fmla="*/ 95 h 132"/>
                <a:gd name="T80" fmla="*/ 141 w 123"/>
                <a:gd name="T81" fmla="*/ 82 h 132"/>
                <a:gd name="T82" fmla="*/ 140 w 123"/>
                <a:gd name="T83" fmla="*/ 61 h 132"/>
                <a:gd name="T84" fmla="*/ 144 w 123"/>
                <a:gd name="T85" fmla="*/ 57 h 132"/>
                <a:gd name="T86" fmla="*/ 147 w 123"/>
                <a:gd name="T87" fmla="*/ 42 h 132"/>
                <a:gd name="T88" fmla="*/ 140 w 123"/>
                <a:gd name="T89" fmla="*/ 28 h 132"/>
                <a:gd name="T90" fmla="*/ 134 w 123"/>
                <a:gd name="T91" fmla="*/ 14 h 132"/>
                <a:gd name="T92" fmla="*/ 1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6" name="Freeform 2889"/>
            <p:cNvSpPr>
              <a:spLocks noChangeAspect="1"/>
            </p:cNvSpPr>
            <p:nvPr/>
          </p:nvSpPr>
          <p:spPr bwMode="auto">
            <a:xfrm>
              <a:off x="30484084" y="8747873"/>
              <a:ext cx="233083" cy="183953"/>
            </a:xfrm>
            <a:custGeom>
              <a:avLst/>
              <a:gdLst>
                <a:gd name="T0" fmla="*/ 0 w 28"/>
                <a:gd name="T1" fmla="*/ 16 h 25"/>
                <a:gd name="T2" fmla="*/ 2 w 28"/>
                <a:gd name="T3" fmla="*/ 26 h 25"/>
                <a:gd name="T4" fmla="*/ 10 w 28"/>
                <a:gd name="T5" fmla="*/ 29 h 25"/>
                <a:gd name="T6" fmla="*/ 13 w 28"/>
                <a:gd name="T7" fmla="*/ 29 h 25"/>
                <a:gd name="T8" fmla="*/ 13 w 28"/>
                <a:gd name="T9" fmla="*/ 24 h 25"/>
                <a:gd name="T10" fmla="*/ 17 w 28"/>
                <a:gd name="T11" fmla="*/ 17 h 25"/>
                <a:gd name="T12" fmla="*/ 23 w 28"/>
                <a:gd name="T13" fmla="*/ 18 h 25"/>
                <a:gd name="T14" fmla="*/ 27 w 28"/>
                <a:gd name="T15" fmla="*/ 20 h 25"/>
                <a:gd name="T16" fmla="*/ 29 w 28"/>
                <a:gd name="T17" fmla="*/ 13 h 25"/>
                <a:gd name="T18" fmla="*/ 33 w 28"/>
                <a:gd name="T19" fmla="*/ 8 h 25"/>
                <a:gd name="T20" fmla="*/ 32 w 28"/>
                <a:gd name="T21" fmla="*/ 6 h 25"/>
                <a:gd name="T22" fmla="*/ 30 w 28"/>
                <a:gd name="T23" fmla="*/ 1 h 25"/>
                <a:gd name="T24" fmla="*/ 23 w 28"/>
                <a:gd name="T25" fmla="*/ 1 h 25"/>
                <a:gd name="T26" fmla="*/ 19 w 28"/>
                <a:gd name="T27" fmla="*/ 1 h 25"/>
                <a:gd name="T28" fmla="*/ 16 w 28"/>
                <a:gd name="T29" fmla="*/ 8 h 25"/>
                <a:gd name="T30" fmla="*/ 11 w 28"/>
                <a:gd name="T31" fmla="*/ 8 h 25"/>
                <a:gd name="T32" fmla="*/ 7 w 28"/>
                <a:gd name="T33" fmla="*/ 6 h 25"/>
                <a:gd name="T34" fmla="*/ 4 w 28"/>
                <a:gd name="T35" fmla="*/ 10 h 25"/>
                <a:gd name="T36" fmla="*/ 0 w 28"/>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7" name="Freeform 2896"/>
            <p:cNvSpPr>
              <a:spLocks noChangeAspect="1"/>
            </p:cNvSpPr>
            <p:nvPr/>
          </p:nvSpPr>
          <p:spPr bwMode="auto">
            <a:xfrm>
              <a:off x="30217703" y="8803857"/>
              <a:ext cx="249732" cy="319923"/>
            </a:xfrm>
            <a:custGeom>
              <a:avLst/>
              <a:gdLst>
                <a:gd name="T0" fmla="*/ 32 w 31"/>
                <a:gd name="T1" fmla="*/ 45 h 44"/>
                <a:gd name="T2" fmla="*/ 33 w 31"/>
                <a:gd name="T3" fmla="*/ 38 h 44"/>
                <a:gd name="T4" fmla="*/ 31 w 31"/>
                <a:gd name="T5" fmla="*/ 33 h 44"/>
                <a:gd name="T6" fmla="*/ 33 w 31"/>
                <a:gd name="T7" fmla="*/ 26 h 44"/>
                <a:gd name="T8" fmla="*/ 37 w 31"/>
                <a:gd name="T9" fmla="*/ 20 h 44"/>
                <a:gd name="T10" fmla="*/ 37 w 31"/>
                <a:gd name="T11" fmla="*/ 14 h 44"/>
                <a:gd name="T12" fmla="*/ 33 w 31"/>
                <a:gd name="T13" fmla="*/ 12 h 44"/>
                <a:gd name="T14" fmla="*/ 30 w 31"/>
                <a:gd name="T15" fmla="*/ 12 h 44"/>
                <a:gd name="T16" fmla="*/ 31 w 31"/>
                <a:gd name="T17" fmla="*/ 9 h 44"/>
                <a:gd name="T18" fmla="*/ 32 w 31"/>
                <a:gd name="T19" fmla="*/ 6 h 44"/>
                <a:gd name="T20" fmla="*/ 29 w 31"/>
                <a:gd name="T21" fmla="*/ 5 h 44"/>
                <a:gd name="T22" fmla="*/ 26 w 31"/>
                <a:gd name="T23" fmla="*/ 7 h 44"/>
                <a:gd name="T24" fmla="*/ 21 w 31"/>
                <a:gd name="T25" fmla="*/ 5 h 44"/>
                <a:gd name="T26" fmla="*/ 20 w 31"/>
                <a:gd name="T27" fmla="*/ 1 h 44"/>
                <a:gd name="T28" fmla="*/ 16 w 31"/>
                <a:gd name="T29" fmla="*/ 1 h 44"/>
                <a:gd name="T30" fmla="*/ 13 w 31"/>
                <a:gd name="T31" fmla="*/ 1 h 44"/>
                <a:gd name="T32" fmla="*/ 11 w 31"/>
                <a:gd name="T33" fmla="*/ 6 h 44"/>
                <a:gd name="T34" fmla="*/ 7 w 31"/>
                <a:gd name="T35" fmla="*/ 7 h 44"/>
                <a:gd name="T36" fmla="*/ 5 w 31"/>
                <a:gd name="T37" fmla="*/ 5 h 44"/>
                <a:gd name="T38" fmla="*/ 0 w 31"/>
                <a:gd name="T39" fmla="*/ 8 h 44"/>
                <a:gd name="T40" fmla="*/ 1 w 31"/>
                <a:gd name="T41" fmla="*/ 12 h 44"/>
                <a:gd name="T42" fmla="*/ 7 w 31"/>
                <a:gd name="T43" fmla="*/ 15 h 44"/>
                <a:gd name="T44" fmla="*/ 7 w 31"/>
                <a:gd name="T45" fmla="*/ 18 h 44"/>
                <a:gd name="T46" fmla="*/ 2 w 31"/>
                <a:gd name="T47" fmla="*/ 15 h 44"/>
                <a:gd name="T48" fmla="*/ 4 w 31"/>
                <a:gd name="T49" fmla="*/ 20 h 44"/>
                <a:gd name="T50" fmla="*/ 6 w 31"/>
                <a:gd name="T51" fmla="*/ 22 h 44"/>
                <a:gd name="T52" fmla="*/ 8 w 31"/>
                <a:gd name="T53" fmla="*/ 21 h 44"/>
                <a:gd name="T54" fmla="*/ 12 w 31"/>
                <a:gd name="T55" fmla="*/ 22 h 44"/>
                <a:gd name="T56" fmla="*/ 10 w 31"/>
                <a:gd name="T57" fmla="*/ 28 h 44"/>
                <a:gd name="T58" fmla="*/ 13 w 31"/>
                <a:gd name="T59" fmla="*/ 26 h 44"/>
                <a:gd name="T60" fmla="*/ 13 w 31"/>
                <a:gd name="T61" fmla="*/ 21 h 44"/>
                <a:gd name="T62" fmla="*/ 11 w 31"/>
                <a:gd name="T63" fmla="*/ 20 h 44"/>
                <a:gd name="T64" fmla="*/ 11 w 31"/>
                <a:gd name="T65" fmla="*/ 18 h 44"/>
                <a:gd name="T66" fmla="*/ 10 w 31"/>
                <a:gd name="T67" fmla="*/ 13 h 44"/>
                <a:gd name="T68" fmla="*/ 14 w 31"/>
                <a:gd name="T69" fmla="*/ 15 h 44"/>
                <a:gd name="T70" fmla="*/ 17 w 31"/>
                <a:gd name="T71" fmla="*/ 22 h 44"/>
                <a:gd name="T72" fmla="*/ 18 w 31"/>
                <a:gd name="T73" fmla="*/ 25 h 44"/>
                <a:gd name="T74" fmla="*/ 14 w 31"/>
                <a:gd name="T75" fmla="*/ 32 h 44"/>
                <a:gd name="T76" fmla="*/ 13 w 31"/>
                <a:gd name="T77" fmla="*/ 39 h 44"/>
                <a:gd name="T78" fmla="*/ 17 w 31"/>
                <a:gd name="T79" fmla="*/ 44 h 44"/>
                <a:gd name="T80" fmla="*/ 16 w 31"/>
                <a:gd name="T81" fmla="*/ 47 h 44"/>
                <a:gd name="T82" fmla="*/ 21 w 31"/>
                <a:gd name="T83" fmla="*/ 48 h 44"/>
                <a:gd name="T84" fmla="*/ 19 w 31"/>
                <a:gd name="T85" fmla="*/ 41 h 44"/>
                <a:gd name="T86" fmla="*/ 24 w 31"/>
                <a:gd name="T87" fmla="*/ 43 h 44"/>
                <a:gd name="T88" fmla="*/ 23 w 31"/>
                <a:gd name="T89" fmla="*/ 48 h 44"/>
                <a:gd name="T90" fmla="*/ 23 w 31"/>
                <a:gd name="T91" fmla="*/ 52 h 44"/>
                <a:gd name="T92" fmla="*/ 29 w 31"/>
                <a:gd name="T93" fmla="*/ 50 h 44"/>
                <a:gd name="T94" fmla="*/ 29 w 31"/>
                <a:gd name="T95" fmla="*/ 45 h 44"/>
                <a:gd name="T96" fmla="*/ 32 w 31"/>
                <a:gd name="T97" fmla="*/ 45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8" name="Freeform 2900"/>
            <p:cNvSpPr>
              <a:spLocks noChangeAspect="1"/>
            </p:cNvSpPr>
            <p:nvPr/>
          </p:nvSpPr>
          <p:spPr bwMode="auto">
            <a:xfrm>
              <a:off x="25472795" y="11499203"/>
              <a:ext cx="249732" cy="399906"/>
            </a:xfrm>
            <a:custGeom>
              <a:avLst/>
              <a:gdLst>
                <a:gd name="T0" fmla="*/ 12 w 31"/>
                <a:gd name="T1" fmla="*/ 1 h 55"/>
                <a:gd name="T2" fmla="*/ 26 w 31"/>
                <a:gd name="T3" fmla="*/ 24 h 55"/>
                <a:gd name="T4" fmla="*/ 36 w 31"/>
                <a:gd name="T5" fmla="*/ 44 h 55"/>
                <a:gd name="T6" fmla="*/ 32 w 31"/>
                <a:gd name="T7" fmla="*/ 59 h 55"/>
                <a:gd name="T8" fmla="*/ 23 w 31"/>
                <a:gd name="T9" fmla="*/ 64 h 55"/>
                <a:gd name="T10" fmla="*/ 17 w 31"/>
                <a:gd name="T11" fmla="*/ 66 h 55"/>
                <a:gd name="T12" fmla="*/ 7 w 31"/>
                <a:gd name="T13" fmla="*/ 56 h 55"/>
                <a:gd name="T14" fmla="*/ 6 w 31"/>
                <a:gd name="T15" fmla="*/ 47 h 55"/>
                <a:gd name="T16" fmla="*/ 4 w 31"/>
                <a:gd name="T17" fmla="*/ 37 h 55"/>
                <a:gd name="T18" fmla="*/ 2 w 31"/>
                <a:gd name="T19" fmla="*/ 31 h 55"/>
                <a:gd name="T20" fmla="*/ 1 w 31"/>
                <a:gd name="T21" fmla="*/ 24 h 55"/>
                <a:gd name="T22" fmla="*/ 5 w 31"/>
                <a:gd name="T23" fmla="*/ 31 h 55"/>
                <a:gd name="T24" fmla="*/ 6 w 31"/>
                <a:gd name="T25" fmla="*/ 19 h 55"/>
                <a:gd name="T26" fmla="*/ 7 w 31"/>
                <a:gd name="T27" fmla="*/ 10 h 55"/>
                <a:gd name="T28" fmla="*/ 8 w 31"/>
                <a:gd name="T29" fmla="*/ 6 h 55"/>
                <a:gd name="T30" fmla="*/ 13 w 31"/>
                <a:gd name="T31" fmla="*/ 8 h 55"/>
                <a:gd name="T32" fmla="*/ 11 w 31"/>
                <a:gd name="T33" fmla="*/ 4 h 55"/>
                <a:gd name="T34" fmla="*/ 5 w 31"/>
                <a:gd name="T35" fmla="*/ 1 h 55"/>
                <a:gd name="T36" fmla="*/ 12 w 31"/>
                <a:gd name="T37" fmla="*/ 1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9" name="Freeform 2901"/>
            <p:cNvSpPr>
              <a:spLocks noChangeAspect="1"/>
            </p:cNvSpPr>
            <p:nvPr/>
          </p:nvSpPr>
          <p:spPr bwMode="auto">
            <a:xfrm>
              <a:off x="26871292" y="11715155"/>
              <a:ext cx="41625" cy="55989"/>
            </a:xfrm>
            <a:custGeom>
              <a:avLst/>
              <a:gdLst>
                <a:gd name="T0" fmla="*/ 0 w 5"/>
                <a:gd name="T1" fmla="*/ 1 h 8"/>
                <a:gd name="T2" fmla="*/ 4 w 5"/>
                <a:gd name="T3" fmla="*/ 1 h 8"/>
                <a:gd name="T4" fmla="*/ 5 w 5"/>
                <a:gd name="T5" fmla="*/ 9 h 8"/>
                <a:gd name="T6" fmla="*/ 0 w 5"/>
                <a:gd name="T7" fmla="*/ 6 h 8"/>
                <a:gd name="T8" fmla="*/ 0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0" name="Freeform 2902"/>
            <p:cNvSpPr>
              <a:spLocks noChangeAspect="1"/>
            </p:cNvSpPr>
            <p:nvPr/>
          </p:nvSpPr>
          <p:spPr bwMode="auto">
            <a:xfrm>
              <a:off x="27029458" y="11859120"/>
              <a:ext cx="1157090" cy="1231703"/>
            </a:xfrm>
            <a:custGeom>
              <a:avLst/>
              <a:gdLst>
                <a:gd name="T0" fmla="*/ 11 w 143"/>
                <a:gd name="T1" fmla="*/ 1 h 168"/>
                <a:gd name="T2" fmla="*/ 37 w 143"/>
                <a:gd name="T3" fmla="*/ 11 h 168"/>
                <a:gd name="T4" fmla="*/ 45 w 143"/>
                <a:gd name="T5" fmla="*/ 22 h 168"/>
                <a:gd name="T6" fmla="*/ 48 w 143"/>
                <a:gd name="T7" fmla="*/ 29 h 168"/>
                <a:gd name="T8" fmla="*/ 59 w 143"/>
                <a:gd name="T9" fmla="*/ 36 h 168"/>
                <a:gd name="T10" fmla="*/ 79 w 143"/>
                <a:gd name="T11" fmla="*/ 55 h 168"/>
                <a:gd name="T12" fmla="*/ 88 w 143"/>
                <a:gd name="T13" fmla="*/ 61 h 168"/>
                <a:gd name="T14" fmla="*/ 90 w 143"/>
                <a:gd name="T15" fmla="*/ 59 h 168"/>
                <a:gd name="T16" fmla="*/ 100 w 143"/>
                <a:gd name="T17" fmla="*/ 65 h 168"/>
                <a:gd name="T18" fmla="*/ 107 w 143"/>
                <a:gd name="T19" fmla="*/ 72 h 168"/>
                <a:gd name="T20" fmla="*/ 113 w 143"/>
                <a:gd name="T21" fmla="*/ 82 h 168"/>
                <a:gd name="T22" fmla="*/ 124 w 143"/>
                <a:gd name="T23" fmla="*/ 90 h 168"/>
                <a:gd name="T24" fmla="*/ 137 w 143"/>
                <a:gd name="T25" fmla="*/ 97 h 168"/>
                <a:gd name="T26" fmla="*/ 136 w 143"/>
                <a:gd name="T27" fmla="*/ 103 h 168"/>
                <a:gd name="T28" fmla="*/ 136 w 143"/>
                <a:gd name="T29" fmla="*/ 115 h 168"/>
                <a:gd name="T30" fmla="*/ 148 w 143"/>
                <a:gd name="T31" fmla="*/ 130 h 168"/>
                <a:gd name="T32" fmla="*/ 150 w 143"/>
                <a:gd name="T33" fmla="*/ 139 h 168"/>
                <a:gd name="T34" fmla="*/ 171 w 143"/>
                <a:gd name="T35" fmla="*/ 151 h 168"/>
                <a:gd name="T36" fmla="*/ 166 w 143"/>
                <a:gd name="T37" fmla="*/ 185 h 168"/>
                <a:gd name="T38" fmla="*/ 158 w 143"/>
                <a:gd name="T39" fmla="*/ 192 h 168"/>
                <a:gd name="T40" fmla="*/ 148 w 143"/>
                <a:gd name="T41" fmla="*/ 194 h 168"/>
                <a:gd name="T42" fmla="*/ 141 w 143"/>
                <a:gd name="T43" fmla="*/ 194 h 168"/>
                <a:gd name="T44" fmla="*/ 109 w 143"/>
                <a:gd name="T45" fmla="*/ 160 h 168"/>
                <a:gd name="T46" fmla="*/ 96 w 143"/>
                <a:gd name="T47" fmla="*/ 144 h 168"/>
                <a:gd name="T48" fmla="*/ 90 w 143"/>
                <a:gd name="T49" fmla="*/ 131 h 168"/>
                <a:gd name="T50" fmla="*/ 78 w 143"/>
                <a:gd name="T51" fmla="*/ 106 h 168"/>
                <a:gd name="T52" fmla="*/ 75 w 143"/>
                <a:gd name="T53" fmla="*/ 99 h 168"/>
                <a:gd name="T54" fmla="*/ 65 w 143"/>
                <a:gd name="T55" fmla="*/ 95 h 168"/>
                <a:gd name="T56" fmla="*/ 58 w 143"/>
                <a:gd name="T57" fmla="*/ 72 h 168"/>
                <a:gd name="T58" fmla="*/ 55 w 143"/>
                <a:gd name="T59" fmla="*/ 67 h 168"/>
                <a:gd name="T60" fmla="*/ 43 w 143"/>
                <a:gd name="T61" fmla="*/ 59 h 168"/>
                <a:gd name="T62" fmla="*/ 30 w 143"/>
                <a:gd name="T63" fmla="*/ 36 h 168"/>
                <a:gd name="T64" fmla="*/ 7 w 143"/>
                <a:gd name="T65" fmla="*/ 18 h 168"/>
                <a:gd name="T66" fmla="*/ 1 w 143"/>
                <a:gd name="T67" fmla="*/ 1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1" name="Freeform 2903"/>
            <p:cNvSpPr>
              <a:spLocks noChangeAspect="1"/>
            </p:cNvSpPr>
            <p:nvPr/>
          </p:nvSpPr>
          <p:spPr bwMode="auto">
            <a:xfrm>
              <a:off x="27745357" y="12267024"/>
              <a:ext cx="133190" cy="95977"/>
            </a:xfrm>
            <a:custGeom>
              <a:avLst/>
              <a:gdLst>
                <a:gd name="T0" fmla="*/ 2 w 17"/>
                <a:gd name="T1" fmla="*/ 1 h 13"/>
                <a:gd name="T2" fmla="*/ 13 w 17"/>
                <a:gd name="T3" fmla="*/ 5 h 13"/>
                <a:gd name="T4" fmla="*/ 13 w 17"/>
                <a:gd name="T5" fmla="*/ 11 h 13"/>
                <a:gd name="T6" fmla="*/ 20 w 17"/>
                <a:gd name="T7" fmla="*/ 14 h 13"/>
                <a:gd name="T8" fmla="*/ 18 w 17"/>
                <a:gd name="T9" fmla="*/ 16 h 13"/>
                <a:gd name="T10" fmla="*/ 8 w 17"/>
                <a:gd name="T11" fmla="*/ 14 h 13"/>
                <a:gd name="T12" fmla="*/ 7 w 17"/>
                <a:gd name="T13" fmla="*/ 6 h 13"/>
                <a:gd name="T14" fmla="*/ 2 w 17"/>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2" name="Freeform 2904"/>
            <p:cNvSpPr>
              <a:spLocks noChangeAspect="1"/>
            </p:cNvSpPr>
            <p:nvPr/>
          </p:nvSpPr>
          <p:spPr bwMode="auto">
            <a:xfrm>
              <a:off x="27712059" y="12235032"/>
              <a:ext cx="33298" cy="47988"/>
            </a:xfrm>
            <a:custGeom>
              <a:avLst/>
              <a:gdLst>
                <a:gd name="T0" fmla="*/ 3 w 4"/>
                <a:gd name="T1" fmla="*/ 0 h 6"/>
                <a:gd name="T2" fmla="*/ 5 w 4"/>
                <a:gd name="T3" fmla="*/ 3 h 6"/>
                <a:gd name="T4" fmla="*/ 3 w 4"/>
                <a:gd name="T5" fmla="*/ 7 h 6"/>
                <a:gd name="T6" fmla="*/ 0 w 4"/>
                <a:gd name="T7" fmla="*/ 4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3" name="Freeform 2905"/>
            <p:cNvSpPr>
              <a:spLocks noChangeAspect="1"/>
            </p:cNvSpPr>
            <p:nvPr/>
          </p:nvSpPr>
          <p:spPr bwMode="auto">
            <a:xfrm>
              <a:off x="28078333" y="12602943"/>
              <a:ext cx="183137" cy="175958"/>
            </a:xfrm>
            <a:custGeom>
              <a:avLst/>
              <a:gdLst>
                <a:gd name="T0" fmla="*/ 13 w 23"/>
                <a:gd name="T1" fmla="*/ 1 h 24"/>
                <a:gd name="T2" fmla="*/ 18 w 23"/>
                <a:gd name="T3" fmla="*/ 17 h 24"/>
                <a:gd name="T4" fmla="*/ 24 w 23"/>
                <a:gd name="T5" fmla="*/ 21 h 24"/>
                <a:gd name="T6" fmla="*/ 26 w 23"/>
                <a:gd name="T7" fmla="*/ 29 h 24"/>
                <a:gd name="T8" fmla="*/ 12 w 23"/>
                <a:gd name="T9" fmla="*/ 21 h 24"/>
                <a:gd name="T10" fmla="*/ 10 w 23"/>
                <a:gd name="T11" fmla="*/ 12 h 24"/>
                <a:gd name="T12" fmla="*/ 0 w 23"/>
                <a:gd name="T13" fmla="*/ 11 h 24"/>
                <a:gd name="T14" fmla="*/ 6 w 23"/>
                <a:gd name="T15" fmla="*/ 4 h 24"/>
                <a:gd name="T16" fmla="*/ 11 w 23"/>
                <a:gd name="T17" fmla="*/ 4 h 24"/>
                <a:gd name="T18" fmla="*/ 13 w 23"/>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4" name="Freeform 2906"/>
            <p:cNvSpPr>
              <a:spLocks noChangeAspect="1"/>
            </p:cNvSpPr>
            <p:nvPr/>
          </p:nvSpPr>
          <p:spPr bwMode="auto">
            <a:xfrm>
              <a:off x="28328065" y="12706916"/>
              <a:ext cx="91566" cy="95977"/>
            </a:xfrm>
            <a:custGeom>
              <a:avLst/>
              <a:gdLst>
                <a:gd name="T0" fmla="*/ 4 w 11"/>
                <a:gd name="T1" fmla="*/ 2 h 13"/>
                <a:gd name="T2" fmla="*/ 12 w 11"/>
                <a:gd name="T3" fmla="*/ 7 h 13"/>
                <a:gd name="T4" fmla="*/ 6 w 11"/>
                <a:gd name="T5" fmla="*/ 15 h 13"/>
                <a:gd name="T6" fmla="*/ 5 w 11"/>
                <a:gd name="T7" fmla="*/ 11 h 13"/>
                <a:gd name="T8" fmla="*/ 1 w 11"/>
                <a:gd name="T9" fmla="*/ 15 h 13"/>
                <a:gd name="T10" fmla="*/ 4 w 11"/>
                <a:gd name="T11" fmla="*/ 2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5" name="Freeform 2907"/>
            <p:cNvSpPr>
              <a:spLocks noChangeAspect="1"/>
            </p:cNvSpPr>
            <p:nvPr/>
          </p:nvSpPr>
          <p:spPr bwMode="auto">
            <a:xfrm>
              <a:off x="27096053" y="12155051"/>
              <a:ext cx="99893" cy="63985"/>
            </a:xfrm>
            <a:custGeom>
              <a:avLst/>
              <a:gdLst>
                <a:gd name="T0" fmla="*/ 5 w 13"/>
                <a:gd name="T1" fmla="*/ 0 h 9"/>
                <a:gd name="T2" fmla="*/ 10 w 13"/>
                <a:gd name="T3" fmla="*/ 6 h 9"/>
                <a:gd name="T4" fmla="*/ 15 w 13"/>
                <a:gd name="T5" fmla="*/ 7 h 9"/>
                <a:gd name="T6" fmla="*/ 12 w 13"/>
                <a:gd name="T7" fmla="*/ 11 h 9"/>
                <a:gd name="T8" fmla="*/ 7 w 13"/>
                <a:gd name="T9" fmla="*/ 7 h 9"/>
                <a:gd name="T10" fmla="*/ 0 w 13"/>
                <a:gd name="T11" fmla="*/ 5 h 9"/>
                <a:gd name="T12" fmla="*/ 5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6" name="Freeform 2908"/>
            <p:cNvSpPr>
              <a:spLocks noChangeAspect="1"/>
            </p:cNvSpPr>
            <p:nvPr/>
          </p:nvSpPr>
          <p:spPr bwMode="auto">
            <a:xfrm>
              <a:off x="27237566" y="12291016"/>
              <a:ext cx="108220" cy="119974"/>
            </a:xfrm>
            <a:custGeom>
              <a:avLst/>
              <a:gdLst>
                <a:gd name="T0" fmla="*/ 7 w 13"/>
                <a:gd name="T1" fmla="*/ 1 h 17"/>
                <a:gd name="T2" fmla="*/ 14 w 13"/>
                <a:gd name="T3" fmla="*/ 9 h 17"/>
                <a:gd name="T4" fmla="*/ 12 w 13"/>
                <a:gd name="T5" fmla="*/ 19 h 17"/>
                <a:gd name="T6" fmla="*/ 7 w 13"/>
                <a:gd name="T7" fmla="*/ 12 h 17"/>
                <a:gd name="T8" fmla="*/ 0 w 13"/>
                <a:gd name="T9" fmla="*/ 2 h 17"/>
                <a:gd name="T10" fmla="*/ 6 w 13"/>
                <a:gd name="T11" fmla="*/ 2 h 17"/>
                <a:gd name="T12" fmla="*/ 7 w 13"/>
                <a:gd name="T13" fmla="*/ 1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7" name="Freeform 2909"/>
            <p:cNvSpPr>
              <a:spLocks noChangeAspect="1"/>
            </p:cNvSpPr>
            <p:nvPr/>
          </p:nvSpPr>
          <p:spPr bwMode="auto">
            <a:xfrm>
              <a:off x="27412381" y="12554955"/>
              <a:ext cx="66595" cy="95977"/>
            </a:xfrm>
            <a:custGeom>
              <a:avLst/>
              <a:gdLst>
                <a:gd name="T0" fmla="*/ 1 w 9"/>
                <a:gd name="T1" fmla="*/ 1 h 13"/>
                <a:gd name="T2" fmla="*/ 9 w 9"/>
                <a:gd name="T3" fmla="*/ 12 h 13"/>
                <a:gd name="T4" fmla="*/ 8 w 9"/>
                <a:gd name="T5" fmla="*/ 15 h 13"/>
                <a:gd name="T6" fmla="*/ 2 w 9"/>
                <a:gd name="T7" fmla="*/ 10 h 13"/>
                <a:gd name="T8" fmla="*/ 1 w 9"/>
                <a:gd name="T9" fmla="*/ 4 h 13"/>
                <a:gd name="T10" fmla="*/ 1 w 9"/>
                <a:gd name="T11" fmla="*/ 1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8" name="Oval 2910"/>
            <p:cNvSpPr>
              <a:spLocks noChangeAspect="1" noChangeArrowheads="1"/>
            </p:cNvSpPr>
            <p:nvPr/>
          </p:nvSpPr>
          <p:spPr bwMode="auto">
            <a:xfrm>
              <a:off x="27995089" y="12490970"/>
              <a:ext cx="33298" cy="31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9" name="Freeform 2911"/>
            <p:cNvSpPr>
              <a:spLocks noChangeAspect="1"/>
            </p:cNvSpPr>
            <p:nvPr/>
          </p:nvSpPr>
          <p:spPr bwMode="auto">
            <a:xfrm>
              <a:off x="27578869" y="12762905"/>
              <a:ext cx="33298" cy="47988"/>
            </a:xfrm>
            <a:custGeom>
              <a:avLst/>
              <a:gdLst>
                <a:gd name="T0" fmla="*/ 5 w 5"/>
                <a:gd name="T1" fmla="*/ 3 h 7"/>
                <a:gd name="T2" fmla="*/ 5 w 5"/>
                <a:gd name="T3" fmla="*/ 7 h 7"/>
                <a:gd name="T4" fmla="*/ 1 w 5"/>
                <a:gd name="T5" fmla="*/ 5 h 7"/>
                <a:gd name="T6" fmla="*/ 1 w 5"/>
                <a:gd name="T7" fmla="*/ 0 h 7"/>
                <a:gd name="T8" fmla="*/ 5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0" name="Freeform 2912"/>
            <p:cNvSpPr>
              <a:spLocks noChangeAspect="1"/>
            </p:cNvSpPr>
            <p:nvPr/>
          </p:nvSpPr>
          <p:spPr bwMode="auto">
            <a:xfrm>
              <a:off x="27537244" y="12706916"/>
              <a:ext cx="41625" cy="39993"/>
            </a:xfrm>
            <a:custGeom>
              <a:avLst/>
              <a:gdLst>
                <a:gd name="T0" fmla="*/ 5 w 5"/>
                <a:gd name="T1" fmla="*/ 4 h 6"/>
                <a:gd name="T2" fmla="*/ 5 w 5"/>
                <a:gd name="T3" fmla="*/ 7 h 6"/>
                <a:gd name="T4" fmla="*/ 2 w 5"/>
                <a:gd name="T5" fmla="*/ 5 h 6"/>
                <a:gd name="T6" fmla="*/ 1 w 5"/>
                <a:gd name="T7" fmla="*/ 1 h 6"/>
                <a:gd name="T8" fmla="*/ 5 w 5"/>
                <a:gd name="T9" fmla="*/ 4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1" name="Freeform 2913"/>
            <p:cNvSpPr>
              <a:spLocks noChangeAspect="1"/>
            </p:cNvSpPr>
            <p:nvPr/>
          </p:nvSpPr>
          <p:spPr bwMode="auto">
            <a:xfrm>
              <a:off x="27503947" y="12674923"/>
              <a:ext cx="33298" cy="31992"/>
            </a:xfrm>
            <a:custGeom>
              <a:avLst/>
              <a:gdLst>
                <a:gd name="T0" fmla="*/ 4 w 4"/>
                <a:gd name="T1" fmla="*/ 3 h 4"/>
                <a:gd name="T2" fmla="*/ 4 w 4"/>
                <a:gd name="T3" fmla="*/ 5 h 4"/>
                <a:gd name="T4" fmla="*/ 1 w 4"/>
                <a:gd name="T5" fmla="*/ 4 h 4"/>
                <a:gd name="T6" fmla="*/ 1 w 4"/>
                <a:gd name="T7" fmla="*/ 0 h 4"/>
                <a:gd name="T8" fmla="*/ 4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2" name="Freeform 2925"/>
            <p:cNvSpPr>
              <a:spLocks noChangeAspect="1"/>
            </p:cNvSpPr>
            <p:nvPr/>
          </p:nvSpPr>
          <p:spPr bwMode="auto">
            <a:xfrm>
              <a:off x="27920167" y="12291016"/>
              <a:ext cx="66595" cy="31992"/>
            </a:xfrm>
            <a:custGeom>
              <a:avLst/>
              <a:gdLst>
                <a:gd name="T0" fmla="*/ 5 w 8"/>
                <a:gd name="T1" fmla="*/ 5 h 4"/>
                <a:gd name="T2" fmla="*/ 0 w 8"/>
                <a:gd name="T3" fmla="*/ 3 h 4"/>
                <a:gd name="T4" fmla="*/ 6 w 8"/>
                <a:gd name="T5" fmla="*/ 0 h 4"/>
                <a:gd name="T6" fmla="*/ 10 w 8"/>
                <a:gd name="T7" fmla="*/ 3 h 4"/>
                <a:gd name="T8" fmla="*/ 5 w 8"/>
                <a:gd name="T9" fmla="*/ 5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3" name="Freeform 2926"/>
            <p:cNvSpPr>
              <a:spLocks noChangeAspect="1"/>
            </p:cNvSpPr>
            <p:nvPr/>
          </p:nvSpPr>
          <p:spPr bwMode="auto">
            <a:xfrm>
              <a:off x="28078333" y="13074827"/>
              <a:ext cx="957304" cy="319923"/>
            </a:xfrm>
            <a:custGeom>
              <a:avLst/>
              <a:gdLst>
                <a:gd name="T0" fmla="*/ 11 w 119"/>
                <a:gd name="T1" fmla="*/ 2 h 43"/>
                <a:gd name="T2" fmla="*/ 25 w 119"/>
                <a:gd name="T3" fmla="*/ 4 h 43"/>
                <a:gd name="T4" fmla="*/ 25 w 119"/>
                <a:gd name="T5" fmla="*/ 1 h 43"/>
                <a:gd name="T6" fmla="*/ 32 w 119"/>
                <a:gd name="T7" fmla="*/ 2 h 43"/>
                <a:gd name="T8" fmla="*/ 38 w 119"/>
                <a:gd name="T9" fmla="*/ 7 h 43"/>
                <a:gd name="T10" fmla="*/ 48 w 119"/>
                <a:gd name="T11" fmla="*/ 8 h 43"/>
                <a:gd name="T12" fmla="*/ 53 w 119"/>
                <a:gd name="T13" fmla="*/ 17 h 43"/>
                <a:gd name="T14" fmla="*/ 83 w 119"/>
                <a:gd name="T15" fmla="*/ 19 h 43"/>
                <a:gd name="T16" fmla="*/ 85 w 119"/>
                <a:gd name="T17" fmla="*/ 12 h 43"/>
                <a:gd name="T18" fmla="*/ 97 w 119"/>
                <a:gd name="T19" fmla="*/ 16 h 43"/>
                <a:gd name="T20" fmla="*/ 111 w 119"/>
                <a:gd name="T21" fmla="*/ 21 h 43"/>
                <a:gd name="T22" fmla="*/ 113 w 119"/>
                <a:gd name="T23" fmla="*/ 30 h 43"/>
                <a:gd name="T24" fmla="*/ 126 w 119"/>
                <a:gd name="T25" fmla="*/ 34 h 43"/>
                <a:gd name="T26" fmla="*/ 137 w 119"/>
                <a:gd name="T27" fmla="*/ 34 h 43"/>
                <a:gd name="T28" fmla="*/ 137 w 119"/>
                <a:gd name="T29" fmla="*/ 46 h 43"/>
                <a:gd name="T30" fmla="*/ 141 w 119"/>
                <a:gd name="T31" fmla="*/ 52 h 43"/>
                <a:gd name="T32" fmla="*/ 120 w 119"/>
                <a:gd name="T33" fmla="*/ 46 h 43"/>
                <a:gd name="T34" fmla="*/ 113 w 119"/>
                <a:gd name="T35" fmla="*/ 47 h 43"/>
                <a:gd name="T36" fmla="*/ 94 w 119"/>
                <a:gd name="T37" fmla="*/ 44 h 43"/>
                <a:gd name="T38" fmla="*/ 89 w 119"/>
                <a:gd name="T39" fmla="*/ 45 h 43"/>
                <a:gd name="T40" fmla="*/ 71 w 119"/>
                <a:gd name="T41" fmla="*/ 36 h 43"/>
                <a:gd name="T42" fmla="*/ 56 w 119"/>
                <a:gd name="T43" fmla="*/ 34 h 43"/>
                <a:gd name="T44" fmla="*/ 42 w 119"/>
                <a:gd name="T45" fmla="*/ 35 h 43"/>
                <a:gd name="T46" fmla="*/ 28 w 119"/>
                <a:gd name="T47" fmla="*/ 28 h 43"/>
                <a:gd name="T48" fmla="*/ 17 w 119"/>
                <a:gd name="T49" fmla="*/ 27 h 43"/>
                <a:gd name="T50" fmla="*/ 17 w 119"/>
                <a:gd name="T51" fmla="*/ 21 h 43"/>
                <a:gd name="T52" fmla="*/ 1 w 119"/>
                <a:gd name="T53" fmla="*/ 15 h 43"/>
                <a:gd name="T54" fmla="*/ 10 w 119"/>
                <a:gd name="T55" fmla="*/ 6 h 43"/>
                <a:gd name="T56" fmla="*/ 11 w 119"/>
                <a:gd name="T57" fmla="*/ 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4" name="Freeform 2927"/>
            <p:cNvSpPr>
              <a:spLocks noChangeAspect="1"/>
            </p:cNvSpPr>
            <p:nvPr/>
          </p:nvSpPr>
          <p:spPr bwMode="auto">
            <a:xfrm>
              <a:off x="28344712" y="11967080"/>
              <a:ext cx="1065522" cy="895784"/>
            </a:xfrm>
            <a:custGeom>
              <a:avLst/>
              <a:gdLst>
                <a:gd name="T0" fmla="*/ 136 w 133"/>
                <a:gd name="T1" fmla="*/ 11 h 122"/>
                <a:gd name="T2" fmla="*/ 135 w 133"/>
                <a:gd name="T3" fmla="*/ 19 h 122"/>
                <a:gd name="T4" fmla="*/ 134 w 133"/>
                <a:gd name="T5" fmla="*/ 36 h 122"/>
                <a:gd name="T6" fmla="*/ 153 w 133"/>
                <a:gd name="T7" fmla="*/ 54 h 122"/>
                <a:gd name="T8" fmla="*/ 151 w 133"/>
                <a:gd name="T9" fmla="*/ 60 h 122"/>
                <a:gd name="T10" fmla="*/ 140 w 133"/>
                <a:gd name="T11" fmla="*/ 61 h 122"/>
                <a:gd name="T12" fmla="*/ 133 w 133"/>
                <a:gd name="T13" fmla="*/ 69 h 122"/>
                <a:gd name="T14" fmla="*/ 132 w 133"/>
                <a:gd name="T15" fmla="*/ 87 h 122"/>
                <a:gd name="T16" fmla="*/ 115 w 133"/>
                <a:gd name="T17" fmla="*/ 102 h 122"/>
                <a:gd name="T18" fmla="*/ 118 w 133"/>
                <a:gd name="T19" fmla="*/ 118 h 122"/>
                <a:gd name="T20" fmla="*/ 115 w 133"/>
                <a:gd name="T21" fmla="*/ 126 h 122"/>
                <a:gd name="T22" fmla="*/ 106 w 133"/>
                <a:gd name="T23" fmla="*/ 136 h 122"/>
                <a:gd name="T24" fmla="*/ 87 w 133"/>
                <a:gd name="T25" fmla="*/ 134 h 122"/>
                <a:gd name="T26" fmla="*/ 74 w 133"/>
                <a:gd name="T27" fmla="*/ 134 h 122"/>
                <a:gd name="T28" fmla="*/ 69 w 133"/>
                <a:gd name="T29" fmla="*/ 132 h 122"/>
                <a:gd name="T30" fmla="*/ 63 w 133"/>
                <a:gd name="T31" fmla="*/ 132 h 122"/>
                <a:gd name="T32" fmla="*/ 45 w 133"/>
                <a:gd name="T33" fmla="*/ 135 h 122"/>
                <a:gd name="T34" fmla="*/ 45 w 133"/>
                <a:gd name="T35" fmla="*/ 123 h 122"/>
                <a:gd name="T36" fmla="*/ 29 w 133"/>
                <a:gd name="T37" fmla="*/ 124 h 122"/>
                <a:gd name="T38" fmla="*/ 22 w 133"/>
                <a:gd name="T39" fmla="*/ 112 h 122"/>
                <a:gd name="T40" fmla="*/ 18 w 133"/>
                <a:gd name="T41" fmla="*/ 96 h 122"/>
                <a:gd name="T42" fmla="*/ 12 w 133"/>
                <a:gd name="T43" fmla="*/ 87 h 122"/>
                <a:gd name="T44" fmla="*/ 7 w 133"/>
                <a:gd name="T45" fmla="*/ 79 h 122"/>
                <a:gd name="T46" fmla="*/ 1 w 133"/>
                <a:gd name="T47" fmla="*/ 66 h 122"/>
                <a:gd name="T48" fmla="*/ 10 w 133"/>
                <a:gd name="T49" fmla="*/ 38 h 122"/>
                <a:gd name="T50" fmla="*/ 17 w 133"/>
                <a:gd name="T51" fmla="*/ 48 h 122"/>
                <a:gd name="T52" fmla="*/ 30 w 133"/>
                <a:gd name="T53" fmla="*/ 59 h 122"/>
                <a:gd name="T54" fmla="*/ 48 w 133"/>
                <a:gd name="T55" fmla="*/ 57 h 122"/>
                <a:gd name="T56" fmla="*/ 54 w 133"/>
                <a:gd name="T57" fmla="*/ 49 h 122"/>
                <a:gd name="T58" fmla="*/ 63 w 133"/>
                <a:gd name="T59" fmla="*/ 50 h 122"/>
                <a:gd name="T60" fmla="*/ 74 w 133"/>
                <a:gd name="T61" fmla="*/ 54 h 122"/>
                <a:gd name="T62" fmla="*/ 88 w 133"/>
                <a:gd name="T63" fmla="*/ 49 h 122"/>
                <a:gd name="T64" fmla="*/ 97 w 133"/>
                <a:gd name="T65" fmla="*/ 29 h 122"/>
                <a:gd name="T66" fmla="*/ 104 w 133"/>
                <a:gd name="T67" fmla="*/ 5 h 122"/>
                <a:gd name="T68" fmla="*/ 121 w 133"/>
                <a:gd name="T69" fmla="*/ 5 h 122"/>
                <a:gd name="T70" fmla="*/ 137 w 133"/>
                <a:gd name="T71" fmla="*/ 6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5" name="Freeform 2928"/>
            <p:cNvSpPr>
              <a:spLocks noChangeAspect="1"/>
            </p:cNvSpPr>
            <p:nvPr/>
          </p:nvSpPr>
          <p:spPr bwMode="auto">
            <a:xfrm>
              <a:off x="28852500" y="13186800"/>
              <a:ext cx="124869" cy="47988"/>
            </a:xfrm>
            <a:custGeom>
              <a:avLst/>
              <a:gdLst>
                <a:gd name="T0" fmla="*/ 1 w 16"/>
                <a:gd name="T1" fmla="*/ 1 h 6"/>
                <a:gd name="T2" fmla="*/ 18 w 16"/>
                <a:gd name="T3" fmla="*/ 1 h 6"/>
                <a:gd name="T4" fmla="*/ 14 w 16"/>
                <a:gd name="T5" fmla="*/ 5 h 6"/>
                <a:gd name="T6" fmla="*/ 4 w 16"/>
                <a:gd name="T7" fmla="*/ 7 h 6"/>
                <a:gd name="T8" fmla="*/ 1 w 16"/>
                <a:gd name="T9" fmla="*/ 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6" name="Freeform 2929"/>
            <p:cNvSpPr>
              <a:spLocks noChangeAspect="1"/>
            </p:cNvSpPr>
            <p:nvPr/>
          </p:nvSpPr>
          <p:spPr bwMode="auto">
            <a:xfrm>
              <a:off x="29460184" y="12283020"/>
              <a:ext cx="682601" cy="775810"/>
            </a:xfrm>
            <a:custGeom>
              <a:avLst/>
              <a:gdLst>
                <a:gd name="T0" fmla="*/ 97 w 85"/>
                <a:gd name="T1" fmla="*/ 4 h 106"/>
                <a:gd name="T2" fmla="*/ 89 w 85"/>
                <a:gd name="T3" fmla="*/ 17 h 106"/>
                <a:gd name="T4" fmla="*/ 72 w 85"/>
                <a:gd name="T5" fmla="*/ 24 h 106"/>
                <a:gd name="T6" fmla="*/ 48 w 85"/>
                <a:gd name="T7" fmla="*/ 22 h 106"/>
                <a:gd name="T8" fmla="*/ 35 w 85"/>
                <a:gd name="T9" fmla="*/ 23 h 106"/>
                <a:gd name="T10" fmla="*/ 23 w 85"/>
                <a:gd name="T11" fmla="*/ 23 h 106"/>
                <a:gd name="T12" fmla="*/ 31 w 85"/>
                <a:gd name="T13" fmla="*/ 54 h 106"/>
                <a:gd name="T14" fmla="*/ 44 w 85"/>
                <a:gd name="T15" fmla="*/ 43 h 106"/>
                <a:gd name="T16" fmla="*/ 64 w 85"/>
                <a:gd name="T17" fmla="*/ 40 h 106"/>
                <a:gd name="T18" fmla="*/ 70 w 85"/>
                <a:gd name="T19" fmla="*/ 46 h 106"/>
                <a:gd name="T20" fmla="*/ 55 w 85"/>
                <a:gd name="T21" fmla="*/ 55 h 106"/>
                <a:gd name="T22" fmla="*/ 40 w 85"/>
                <a:gd name="T23" fmla="*/ 60 h 106"/>
                <a:gd name="T24" fmla="*/ 54 w 85"/>
                <a:gd name="T25" fmla="*/ 79 h 106"/>
                <a:gd name="T26" fmla="*/ 56 w 85"/>
                <a:gd name="T27" fmla="*/ 95 h 106"/>
                <a:gd name="T28" fmla="*/ 50 w 85"/>
                <a:gd name="T29" fmla="*/ 104 h 106"/>
                <a:gd name="T30" fmla="*/ 41 w 85"/>
                <a:gd name="T31" fmla="*/ 113 h 106"/>
                <a:gd name="T32" fmla="*/ 35 w 85"/>
                <a:gd name="T33" fmla="*/ 93 h 106"/>
                <a:gd name="T34" fmla="*/ 37 w 85"/>
                <a:gd name="T35" fmla="*/ 79 h 106"/>
                <a:gd name="T36" fmla="*/ 23 w 85"/>
                <a:gd name="T37" fmla="*/ 79 h 106"/>
                <a:gd name="T38" fmla="*/ 24 w 85"/>
                <a:gd name="T39" fmla="*/ 98 h 106"/>
                <a:gd name="T40" fmla="*/ 22 w 85"/>
                <a:gd name="T41" fmla="*/ 113 h 106"/>
                <a:gd name="T42" fmla="*/ 22 w 85"/>
                <a:gd name="T43" fmla="*/ 127 h 106"/>
                <a:gd name="T44" fmla="*/ 7 w 85"/>
                <a:gd name="T45" fmla="*/ 120 h 106"/>
                <a:gd name="T46" fmla="*/ 11 w 85"/>
                <a:gd name="T47" fmla="*/ 87 h 106"/>
                <a:gd name="T48" fmla="*/ 2 w 85"/>
                <a:gd name="T49" fmla="*/ 86 h 106"/>
                <a:gd name="T50" fmla="*/ 10 w 85"/>
                <a:gd name="T51" fmla="*/ 67 h 106"/>
                <a:gd name="T52" fmla="*/ 14 w 85"/>
                <a:gd name="T53" fmla="*/ 41 h 106"/>
                <a:gd name="T54" fmla="*/ 17 w 85"/>
                <a:gd name="T55" fmla="*/ 30 h 106"/>
                <a:gd name="T56" fmla="*/ 24 w 85"/>
                <a:gd name="T57" fmla="*/ 12 h 106"/>
                <a:gd name="T58" fmla="*/ 30 w 85"/>
                <a:gd name="T59" fmla="*/ 6 h 106"/>
                <a:gd name="T60" fmla="*/ 43 w 85"/>
                <a:gd name="T61" fmla="*/ 10 h 106"/>
                <a:gd name="T62" fmla="*/ 62 w 85"/>
                <a:gd name="T63" fmla="*/ 13 h 106"/>
                <a:gd name="T64" fmla="*/ 84 w 85"/>
                <a:gd name="T65" fmla="*/ 11 h 106"/>
                <a:gd name="T66" fmla="*/ 96 w 85"/>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7" name="Freeform 2930"/>
            <p:cNvSpPr>
              <a:spLocks noChangeAspect="1"/>
            </p:cNvSpPr>
            <p:nvPr/>
          </p:nvSpPr>
          <p:spPr bwMode="auto">
            <a:xfrm>
              <a:off x="29185476" y="12810893"/>
              <a:ext cx="33298" cy="79981"/>
            </a:xfrm>
            <a:custGeom>
              <a:avLst/>
              <a:gdLst>
                <a:gd name="T0" fmla="*/ 5 w 5"/>
                <a:gd name="T1" fmla="*/ 0 h 11"/>
                <a:gd name="T2" fmla="*/ 6 w 5"/>
                <a:gd name="T3" fmla="*/ 2 h 11"/>
                <a:gd name="T4" fmla="*/ 5 w 5"/>
                <a:gd name="T5" fmla="*/ 12 h 11"/>
                <a:gd name="T6" fmla="*/ 1 w 5"/>
                <a:gd name="T7" fmla="*/ 12 h 11"/>
                <a:gd name="T8" fmla="*/ 2 w 5"/>
                <a:gd name="T9" fmla="*/ 2 h 11"/>
                <a:gd name="T10" fmla="*/ 5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8" name="Freeform 2931"/>
            <p:cNvSpPr>
              <a:spLocks noChangeAspect="1"/>
            </p:cNvSpPr>
            <p:nvPr/>
          </p:nvSpPr>
          <p:spPr bwMode="auto">
            <a:xfrm>
              <a:off x="29010667" y="13314769"/>
              <a:ext cx="133190" cy="87981"/>
            </a:xfrm>
            <a:custGeom>
              <a:avLst/>
              <a:gdLst>
                <a:gd name="T0" fmla="*/ 1 w 16"/>
                <a:gd name="T1" fmla="*/ 1 h 12"/>
                <a:gd name="T2" fmla="*/ 8 w 16"/>
                <a:gd name="T3" fmla="*/ 2 h 12"/>
                <a:gd name="T4" fmla="*/ 14 w 16"/>
                <a:gd name="T5" fmla="*/ 2 h 12"/>
                <a:gd name="T6" fmla="*/ 19 w 16"/>
                <a:gd name="T7" fmla="*/ 6 h 12"/>
                <a:gd name="T8" fmla="*/ 11 w 16"/>
                <a:gd name="T9" fmla="*/ 11 h 12"/>
                <a:gd name="T10" fmla="*/ 10 w 16"/>
                <a:gd name="T11" fmla="*/ 14 h 12"/>
                <a:gd name="T12" fmla="*/ 7 w 16"/>
                <a:gd name="T13" fmla="*/ 7 h 12"/>
                <a:gd name="T14" fmla="*/ 1 w 16"/>
                <a:gd name="T15" fmla="*/ 6 h 12"/>
                <a:gd name="T16" fmla="*/ 1 w 16"/>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9" name="Freeform 2932"/>
            <p:cNvSpPr>
              <a:spLocks noChangeAspect="1"/>
            </p:cNvSpPr>
            <p:nvPr/>
          </p:nvSpPr>
          <p:spPr bwMode="auto">
            <a:xfrm>
              <a:off x="29118881" y="13330765"/>
              <a:ext cx="116542" cy="87981"/>
            </a:xfrm>
            <a:custGeom>
              <a:avLst/>
              <a:gdLst>
                <a:gd name="T0" fmla="*/ 10 w 14"/>
                <a:gd name="T1" fmla="*/ 0 h 11"/>
                <a:gd name="T2" fmla="*/ 16 w 14"/>
                <a:gd name="T3" fmla="*/ 4 h 11"/>
                <a:gd name="T4" fmla="*/ 13 w 14"/>
                <a:gd name="T5" fmla="*/ 14 h 11"/>
                <a:gd name="T6" fmla="*/ 1 w 14"/>
                <a:gd name="T7" fmla="*/ 10 h 11"/>
                <a:gd name="T8" fmla="*/ 6 w 14"/>
                <a:gd name="T9" fmla="*/ 9 h 11"/>
                <a:gd name="T10" fmla="*/ 6 w 14"/>
                <a:gd name="T11" fmla="*/ 4 h 11"/>
                <a:gd name="T12" fmla="*/ 10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0" name="Freeform 2933"/>
            <p:cNvSpPr>
              <a:spLocks noChangeAspect="1"/>
            </p:cNvSpPr>
            <p:nvPr/>
          </p:nvSpPr>
          <p:spPr bwMode="auto">
            <a:xfrm>
              <a:off x="29227101" y="13314769"/>
              <a:ext cx="258054" cy="111973"/>
            </a:xfrm>
            <a:custGeom>
              <a:avLst/>
              <a:gdLst>
                <a:gd name="T0" fmla="*/ 2 w 32"/>
                <a:gd name="T1" fmla="*/ 8 h 15"/>
                <a:gd name="T2" fmla="*/ 1 w 32"/>
                <a:gd name="T3" fmla="*/ 17 h 15"/>
                <a:gd name="T4" fmla="*/ 7 w 32"/>
                <a:gd name="T5" fmla="*/ 17 h 15"/>
                <a:gd name="T6" fmla="*/ 19 w 32"/>
                <a:gd name="T7" fmla="*/ 14 h 15"/>
                <a:gd name="T8" fmla="*/ 28 w 32"/>
                <a:gd name="T9" fmla="*/ 13 h 15"/>
                <a:gd name="T10" fmla="*/ 36 w 32"/>
                <a:gd name="T11" fmla="*/ 11 h 15"/>
                <a:gd name="T12" fmla="*/ 38 w 32"/>
                <a:gd name="T13" fmla="*/ 11 h 15"/>
                <a:gd name="T14" fmla="*/ 34 w 32"/>
                <a:gd name="T15" fmla="*/ 4 h 15"/>
                <a:gd name="T16" fmla="*/ 26 w 32"/>
                <a:gd name="T17" fmla="*/ 4 h 15"/>
                <a:gd name="T18" fmla="*/ 21 w 32"/>
                <a:gd name="T19" fmla="*/ 0 h 15"/>
                <a:gd name="T20" fmla="*/ 17 w 32"/>
                <a:gd name="T21" fmla="*/ 1 h 15"/>
                <a:gd name="T22" fmla="*/ 19 w 32"/>
                <a:gd name="T23" fmla="*/ 6 h 15"/>
                <a:gd name="T24" fmla="*/ 23 w 32"/>
                <a:gd name="T25" fmla="*/ 8 h 15"/>
                <a:gd name="T26" fmla="*/ 18 w 32"/>
                <a:gd name="T27" fmla="*/ 10 h 15"/>
                <a:gd name="T28" fmla="*/ 12 w 32"/>
                <a:gd name="T29" fmla="*/ 6 h 15"/>
                <a:gd name="T30" fmla="*/ 7 w 32"/>
                <a:gd name="T31" fmla="*/ 6 h 15"/>
                <a:gd name="T32" fmla="*/ 2 w 32"/>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1" name="Freeform 2934"/>
            <p:cNvSpPr>
              <a:spLocks noChangeAspect="1"/>
            </p:cNvSpPr>
            <p:nvPr/>
          </p:nvSpPr>
          <p:spPr bwMode="auto">
            <a:xfrm>
              <a:off x="29435209" y="13450739"/>
              <a:ext cx="224762" cy="119969"/>
            </a:xfrm>
            <a:custGeom>
              <a:avLst/>
              <a:gdLst>
                <a:gd name="T0" fmla="*/ 4 w 27"/>
                <a:gd name="T1" fmla="*/ 2 h 16"/>
                <a:gd name="T2" fmla="*/ 16 w 27"/>
                <a:gd name="T3" fmla="*/ 1 h 16"/>
                <a:gd name="T4" fmla="*/ 26 w 27"/>
                <a:gd name="T5" fmla="*/ 7 h 16"/>
                <a:gd name="T6" fmla="*/ 33 w 27"/>
                <a:gd name="T7" fmla="*/ 14 h 16"/>
                <a:gd name="T8" fmla="*/ 27 w 27"/>
                <a:gd name="T9" fmla="*/ 19 h 16"/>
                <a:gd name="T10" fmla="*/ 18 w 27"/>
                <a:gd name="T11" fmla="*/ 14 h 16"/>
                <a:gd name="T12" fmla="*/ 9 w 27"/>
                <a:gd name="T13" fmla="*/ 10 h 16"/>
                <a:gd name="T14" fmla="*/ 1 w 27"/>
                <a:gd name="T15" fmla="*/ 7 h 16"/>
                <a:gd name="T16" fmla="*/ 4 w 27"/>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2" name="Freeform 2935"/>
            <p:cNvSpPr>
              <a:spLocks noChangeAspect="1"/>
            </p:cNvSpPr>
            <p:nvPr/>
          </p:nvSpPr>
          <p:spPr bwMode="auto">
            <a:xfrm>
              <a:off x="29535101" y="13330765"/>
              <a:ext cx="374601" cy="87981"/>
            </a:xfrm>
            <a:custGeom>
              <a:avLst/>
              <a:gdLst>
                <a:gd name="T0" fmla="*/ 12 w 47"/>
                <a:gd name="T1" fmla="*/ 0 h 12"/>
                <a:gd name="T2" fmla="*/ 23 w 47"/>
                <a:gd name="T3" fmla="*/ 4 h 12"/>
                <a:gd name="T4" fmla="*/ 27 w 47"/>
                <a:gd name="T5" fmla="*/ 8 h 12"/>
                <a:gd name="T6" fmla="*/ 33 w 47"/>
                <a:gd name="T7" fmla="*/ 4 h 12"/>
                <a:gd name="T8" fmla="*/ 41 w 47"/>
                <a:gd name="T9" fmla="*/ 8 h 12"/>
                <a:gd name="T10" fmla="*/ 45 w 47"/>
                <a:gd name="T11" fmla="*/ 4 h 12"/>
                <a:gd name="T12" fmla="*/ 50 w 47"/>
                <a:gd name="T13" fmla="*/ 1 h 12"/>
                <a:gd name="T14" fmla="*/ 52 w 47"/>
                <a:gd name="T15" fmla="*/ 3 h 12"/>
                <a:gd name="T16" fmla="*/ 56 w 47"/>
                <a:gd name="T17" fmla="*/ 1 h 12"/>
                <a:gd name="T18" fmla="*/ 51 w 47"/>
                <a:gd name="T19" fmla="*/ 5 h 12"/>
                <a:gd name="T20" fmla="*/ 46 w 47"/>
                <a:gd name="T21" fmla="*/ 6 h 12"/>
                <a:gd name="T22" fmla="*/ 42 w 47"/>
                <a:gd name="T23" fmla="*/ 9 h 12"/>
                <a:gd name="T24" fmla="*/ 32 w 47"/>
                <a:gd name="T25" fmla="*/ 11 h 12"/>
                <a:gd name="T26" fmla="*/ 27 w 47"/>
                <a:gd name="T27" fmla="*/ 11 h 12"/>
                <a:gd name="T28" fmla="*/ 19 w 47"/>
                <a:gd name="T29" fmla="*/ 15 h 12"/>
                <a:gd name="T30" fmla="*/ 1 w 47"/>
                <a:gd name="T31" fmla="*/ 9 h 12"/>
                <a:gd name="T32" fmla="*/ 5 w 47"/>
                <a:gd name="T33" fmla="*/ 4 h 12"/>
                <a:gd name="T34" fmla="*/ 12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3" name="Freeform 2936"/>
            <p:cNvSpPr>
              <a:spLocks noChangeAspect="1"/>
            </p:cNvSpPr>
            <p:nvPr/>
          </p:nvSpPr>
          <p:spPr bwMode="auto">
            <a:xfrm>
              <a:off x="31466364" y="14218554"/>
              <a:ext cx="41625" cy="39988"/>
            </a:xfrm>
            <a:custGeom>
              <a:avLst/>
              <a:gdLst>
                <a:gd name="T0" fmla="*/ 5 w 5"/>
                <a:gd name="T1" fmla="*/ 5 h 5"/>
                <a:gd name="T2" fmla="*/ 1 w 5"/>
                <a:gd name="T3" fmla="*/ 5 h 5"/>
                <a:gd name="T4" fmla="*/ 0 w 5"/>
                <a:gd name="T5" fmla="*/ 2 h 5"/>
                <a:gd name="T6" fmla="*/ 4 w 5"/>
                <a:gd name="T7" fmla="*/ 0 h 5"/>
                <a:gd name="T8" fmla="*/ 5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4" name="Freeform 2937"/>
            <p:cNvSpPr>
              <a:spLocks noChangeAspect="1"/>
            </p:cNvSpPr>
            <p:nvPr/>
          </p:nvSpPr>
          <p:spPr bwMode="auto">
            <a:xfrm>
              <a:off x="28702661" y="15218310"/>
              <a:ext cx="33298" cy="63985"/>
            </a:xfrm>
            <a:custGeom>
              <a:avLst/>
              <a:gdLst>
                <a:gd name="T0" fmla="*/ 4 w 3"/>
                <a:gd name="T1" fmla="*/ 6 h 9"/>
                <a:gd name="T2" fmla="*/ 3 w 3"/>
                <a:gd name="T3" fmla="*/ 11 h 9"/>
                <a:gd name="T4" fmla="*/ 1 w 3"/>
                <a:gd name="T5" fmla="*/ 6 h 9"/>
                <a:gd name="T6" fmla="*/ 1 w 3"/>
                <a:gd name="T7" fmla="*/ 0 h 9"/>
                <a:gd name="T8" fmla="*/ 4 w 3"/>
                <a:gd name="T9" fmla="*/ 6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5" name="Freeform 2938"/>
            <p:cNvSpPr>
              <a:spLocks noChangeAspect="1"/>
            </p:cNvSpPr>
            <p:nvPr/>
          </p:nvSpPr>
          <p:spPr bwMode="auto">
            <a:xfrm>
              <a:off x="28752607" y="15210314"/>
              <a:ext cx="24976" cy="71980"/>
            </a:xfrm>
            <a:custGeom>
              <a:avLst/>
              <a:gdLst>
                <a:gd name="T0" fmla="*/ 4 w 3"/>
                <a:gd name="T1" fmla="*/ 7 h 10"/>
                <a:gd name="T2" fmla="*/ 4 w 3"/>
                <a:gd name="T3" fmla="*/ 12 h 10"/>
                <a:gd name="T4" fmla="*/ 1 w 3"/>
                <a:gd name="T5" fmla="*/ 7 h 10"/>
                <a:gd name="T6" fmla="*/ 1 w 3"/>
                <a:gd name="T7" fmla="*/ 1 h 10"/>
                <a:gd name="T8" fmla="*/ 4 w 3"/>
                <a:gd name="T9" fmla="*/ 7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6" name="Freeform 2939"/>
            <p:cNvSpPr>
              <a:spLocks noChangeAspect="1"/>
            </p:cNvSpPr>
            <p:nvPr/>
          </p:nvSpPr>
          <p:spPr bwMode="auto">
            <a:xfrm>
              <a:off x="31874262" y="16921902"/>
              <a:ext cx="41619" cy="15996"/>
            </a:xfrm>
            <a:custGeom>
              <a:avLst/>
              <a:gdLst>
                <a:gd name="T0" fmla="*/ 2 w 5"/>
                <a:gd name="T1" fmla="*/ 3 h 2"/>
                <a:gd name="T2" fmla="*/ 1 w 5"/>
                <a:gd name="T3" fmla="*/ 2 h 2"/>
                <a:gd name="T4" fmla="*/ 4 w 5"/>
                <a:gd name="T5" fmla="*/ 0 h 2"/>
                <a:gd name="T6" fmla="*/ 6 w 5"/>
                <a:gd name="T7" fmla="*/ 2 h 2"/>
                <a:gd name="T8" fmla="*/ 2 w 5"/>
                <a:gd name="T9" fmla="*/ 3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7" name="Freeform 2940"/>
            <p:cNvSpPr>
              <a:spLocks noChangeAspect="1"/>
            </p:cNvSpPr>
            <p:nvPr/>
          </p:nvSpPr>
          <p:spPr bwMode="auto">
            <a:xfrm>
              <a:off x="31474691" y="16833920"/>
              <a:ext cx="41619" cy="63985"/>
            </a:xfrm>
            <a:custGeom>
              <a:avLst/>
              <a:gdLst>
                <a:gd name="T0" fmla="*/ 5 w 6"/>
                <a:gd name="T1" fmla="*/ 7 h 9"/>
                <a:gd name="T2" fmla="*/ 1 w 6"/>
                <a:gd name="T3" fmla="*/ 11 h 9"/>
                <a:gd name="T4" fmla="*/ 1 w 6"/>
                <a:gd name="T5" fmla="*/ 5 h 9"/>
                <a:gd name="T6" fmla="*/ 5 w 6"/>
                <a:gd name="T7" fmla="*/ 1 h 9"/>
                <a:gd name="T8" fmla="*/ 5 w 6"/>
                <a:gd name="T9" fmla="*/ 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8" name="Freeform 2946"/>
            <p:cNvSpPr>
              <a:spLocks noChangeAspect="1"/>
            </p:cNvSpPr>
            <p:nvPr/>
          </p:nvSpPr>
          <p:spPr bwMode="auto">
            <a:xfrm>
              <a:off x="34388232" y="14066588"/>
              <a:ext cx="16649" cy="55989"/>
            </a:xfrm>
            <a:custGeom>
              <a:avLst/>
              <a:gdLst>
                <a:gd name="T0" fmla="*/ 2 w 2"/>
                <a:gd name="T1" fmla="*/ 6 h 8"/>
                <a:gd name="T2" fmla="*/ 1 w 2"/>
                <a:gd name="T3" fmla="*/ 9 h 8"/>
                <a:gd name="T4" fmla="*/ 0 w 2"/>
                <a:gd name="T5" fmla="*/ 5 h 8"/>
                <a:gd name="T6" fmla="*/ 1 w 2"/>
                <a:gd name="T7" fmla="*/ 0 h 8"/>
                <a:gd name="T8" fmla="*/ 2 w 2"/>
                <a:gd name="T9" fmla="*/ 6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9" name="Freeform 2947"/>
            <p:cNvSpPr>
              <a:spLocks noChangeAspect="1"/>
            </p:cNvSpPr>
            <p:nvPr/>
          </p:nvSpPr>
          <p:spPr bwMode="auto">
            <a:xfrm>
              <a:off x="34388232" y="14138573"/>
              <a:ext cx="16649" cy="47988"/>
            </a:xfrm>
            <a:custGeom>
              <a:avLst/>
              <a:gdLst>
                <a:gd name="T0" fmla="*/ 2 w 2"/>
                <a:gd name="T1" fmla="*/ 5 h 6"/>
                <a:gd name="T2" fmla="*/ 1 w 2"/>
                <a:gd name="T3" fmla="*/ 8 h 6"/>
                <a:gd name="T4" fmla="*/ 0 w 2"/>
                <a:gd name="T5" fmla="*/ 4 h 6"/>
                <a:gd name="T6" fmla="*/ 1 w 2"/>
                <a:gd name="T7" fmla="*/ 0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0" name="Freeform 2957"/>
            <p:cNvSpPr>
              <a:spLocks noChangeAspect="1"/>
            </p:cNvSpPr>
            <p:nvPr/>
          </p:nvSpPr>
          <p:spPr bwMode="auto">
            <a:xfrm>
              <a:off x="30667221" y="13322770"/>
              <a:ext cx="33298" cy="39988"/>
            </a:xfrm>
            <a:custGeom>
              <a:avLst/>
              <a:gdLst>
                <a:gd name="T0" fmla="*/ 3 w 4"/>
                <a:gd name="T1" fmla="*/ 5 h 5"/>
                <a:gd name="T2" fmla="*/ 0 w 4"/>
                <a:gd name="T3" fmla="*/ 5 h 5"/>
                <a:gd name="T4" fmla="*/ 1 w 4"/>
                <a:gd name="T5" fmla="*/ 2 h 5"/>
                <a:gd name="T6" fmla="*/ 4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1" name="Oval 2973"/>
            <p:cNvSpPr>
              <a:spLocks noChangeAspect="1" noChangeArrowheads="1"/>
            </p:cNvSpPr>
            <p:nvPr/>
          </p:nvSpPr>
          <p:spPr bwMode="auto">
            <a:xfrm>
              <a:off x="30683869" y="12554955"/>
              <a:ext cx="24976" cy="39988"/>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2" name="Freeform 2977"/>
            <p:cNvSpPr>
              <a:spLocks noChangeAspect="1"/>
            </p:cNvSpPr>
            <p:nvPr/>
          </p:nvSpPr>
          <p:spPr bwMode="auto">
            <a:xfrm>
              <a:off x="31716096" y="17273817"/>
              <a:ext cx="8327" cy="23992"/>
            </a:xfrm>
            <a:custGeom>
              <a:avLst/>
              <a:gdLst>
                <a:gd name="T0" fmla="*/ 2 w 2"/>
                <a:gd name="T1" fmla="*/ 3 h 3"/>
                <a:gd name="T2" fmla="*/ 1 w 2"/>
                <a:gd name="T3" fmla="*/ 3 h 3"/>
                <a:gd name="T4" fmla="*/ 0 w 2"/>
                <a:gd name="T5" fmla="*/ 1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3" name="Freeform 2980"/>
            <p:cNvSpPr>
              <a:spLocks noChangeAspect="1"/>
            </p:cNvSpPr>
            <p:nvPr/>
          </p:nvSpPr>
          <p:spPr bwMode="auto">
            <a:xfrm>
              <a:off x="34213417" y="14890392"/>
              <a:ext cx="16649" cy="31992"/>
            </a:xfrm>
            <a:custGeom>
              <a:avLst/>
              <a:gdLst>
                <a:gd name="T0" fmla="*/ 3 w 2"/>
                <a:gd name="T1" fmla="*/ 3 h 3"/>
                <a:gd name="T2" fmla="*/ 2 w 2"/>
                <a:gd name="T3" fmla="*/ 4 h 3"/>
                <a:gd name="T4" fmla="*/ 0 w 2"/>
                <a:gd name="T5" fmla="*/ 1 h 3"/>
                <a:gd name="T6" fmla="*/ 2 w 2"/>
                <a:gd name="T7" fmla="*/ 0 h 3"/>
                <a:gd name="T8" fmla="*/ 3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4" name="Freeform 3012"/>
            <p:cNvSpPr>
              <a:spLocks noChangeAspect="1"/>
            </p:cNvSpPr>
            <p:nvPr/>
          </p:nvSpPr>
          <p:spPr bwMode="auto">
            <a:xfrm>
              <a:off x="31466364" y="13346761"/>
              <a:ext cx="8327" cy="15996"/>
            </a:xfrm>
            <a:custGeom>
              <a:avLst/>
              <a:gdLst>
                <a:gd name="T0" fmla="*/ 1 w 2"/>
                <a:gd name="T1" fmla="*/ 2 h 2"/>
                <a:gd name="T2" fmla="*/ 0 w 2"/>
                <a:gd name="T3" fmla="*/ 1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5" name="Freeform 3033"/>
            <p:cNvSpPr>
              <a:spLocks noChangeAspect="1"/>
            </p:cNvSpPr>
            <p:nvPr/>
          </p:nvSpPr>
          <p:spPr bwMode="auto">
            <a:xfrm>
              <a:off x="29901375" y="13330765"/>
              <a:ext cx="58273" cy="47988"/>
            </a:xfrm>
            <a:custGeom>
              <a:avLst/>
              <a:gdLst>
                <a:gd name="T0" fmla="*/ 7 w 7"/>
                <a:gd name="T1" fmla="*/ 1 h 6"/>
                <a:gd name="T2" fmla="*/ 5 w 7"/>
                <a:gd name="T3" fmla="*/ 7 h 6"/>
                <a:gd name="T4" fmla="*/ 1 w 7"/>
                <a:gd name="T5" fmla="*/ 7 h 6"/>
                <a:gd name="T6" fmla="*/ 3 w 7"/>
                <a:gd name="T7" fmla="*/ 1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6" name="Freeform 3034"/>
            <p:cNvSpPr>
              <a:spLocks noChangeAspect="1"/>
            </p:cNvSpPr>
            <p:nvPr/>
          </p:nvSpPr>
          <p:spPr bwMode="auto">
            <a:xfrm>
              <a:off x="30017917" y="13322770"/>
              <a:ext cx="91571" cy="39988"/>
            </a:xfrm>
            <a:custGeom>
              <a:avLst/>
              <a:gdLst>
                <a:gd name="T0" fmla="*/ 1 w 11"/>
                <a:gd name="T1" fmla="*/ 1 h 5"/>
                <a:gd name="T2" fmla="*/ 12 w 11"/>
                <a:gd name="T3" fmla="*/ 1 h 5"/>
                <a:gd name="T4" fmla="*/ 12 w 11"/>
                <a:gd name="T5" fmla="*/ 5 h 5"/>
                <a:gd name="T6" fmla="*/ 2 w 11"/>
                <a:gd name="T7" fmla="*/ 4 h 5"/>
                <a:gd name="T8" fmla="*/ 1 w 11"/>
                <a:gd name="T9" fmla="*/ 1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7" name="Freeform 3035"/>
            <p:cNvSpPr>
              <a:spLocks noChangeAspect="1"/>
            </p:cNvSpPr>
            <p:nvPr/>
          </p:nvSpPr>
          <p:spPr bwMode="auto">
            <a:xfrm>
              <a:off x="30142786" y="13266781"/>
              <a:ext cx="124863" cy="47988"/>
            </a:xfrm>
            <a:custGeom>
              <a:avLst/>
              <a:gdLst>
                <a:gd name="T0" fmla="*/ 4 w 15"/>
                <a:gd name="T1" fmla="*/ 1 h 7"/>
                <a:gd name="T2" fmla="*/ 1 w 15"/>
                <a:gd name="T3" fmla="*/ 7 h 7"/>
                <a:gd name="T4" fmla="*/ 6 w 15"/>
                <a:gd name="T5" fmla="*/ 6 h 7"/>
                <a:gd name="T6" fmla="*/ 13 w 15"/>
                <a:gd name="T7" fmla="*/ 7 h 7"/>
                <a:gd name="T8" fmla="*/ 18 w 15"/>
                <a:gd name="T9" fmla="*/ 2 h 7"/>
                <a:gd name="T10" fmla="*/ 13 w 15"/>
                <a:gd name="T11" fmla="*/ 1 h 7"/>
                <a:gd name="T12" fmla="*/ 7 w 15"/>
                <a:gd name="T13" fmla="*/ 2 h 7"/>
                <a:gd name="T14" fmla="*/ 4 w 15"/>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
                <a:gd name="T26" fmla="*/ 15 w 1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8" name="Freeform 3036"/>
            <p:cNvSpPr>
              <a:spLocks noChangeAspect="1"/>
            </p:cNvSpPr>
            <p:nvPr/>
          </p:nvSpPr>
          <p:spPr bwMode="auto">
            <a:xfrm>
              <a:off x="29801482" y="12946858"/>
              <a:ext cx="66595" cy="87981"/>
            </a:xfrm>
            <a:custGeom>
              <a:avLst/>
              <a:gdLst>
                <a:gd name="T0" fmla="*/ 6 w 7"/>
                <a:gd name="T1" fmla="*/ 1 h 13"/>
                <a:gd name="T2" fmla="*/ 8 w 7"/>
                <a:gd name="T3" fmla="*/ 6 h 13"/>
                <a:gd name="T4" fmla="*/ 5 w 7"/>
                <a:gd name="T5" fmla="*/ 14 h 13"/>
                <a:gd name="T6" fmla="*/ 1 w 7"/>
                <a:gd name="T7" fmla="*/ 13 h 13"/>
                <a:gd name="T8" fmla="*/ 1 w 7"/>
                <a:gd name="T9" fmla="*/ 5 h 13"/>
                <a:gd name="T10" fmla="*/ 6 w 7"/>
                <a:gd name="T11" fmla="*/ 1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9" name="Freeform 3037"/>
            <p:cNvSpPr>
              <a:spLocks noChangeAspect="1"/>
            </p:cNvSpPr>
            <p:nvPr/>
          </p:nvSpPr>
          <p:spPr bwMode="auto">
            <a:xfrm>
              <a:off x="29759863" y="13010842"/>
              <a:ext cx="41619" cy="23997"/>
            </a:xfrm>
            <a:custGeom>
              <a:avLst/>
              <a:gdLst>
                <a:gd name="T0" fmla="*/ 4 w 5"/>
                <a:gd name="T1" fmla="*/ 0 h 4"/>
                <a:gd name="T2" fmla="*/ 5 w 5"/>
                <a:gd name="T3" fmla="*/ 4 h 4"/>
                <a:gd name="T4" fmla="*/ 1 w 5"/>
                <a:gd name="T5" fmla="*/ 5 h 4"/>
                <a:gd name="T6" fmla="*/ 4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0"/>
                  </a:moveTo>
                  <a:cubicBezTo>
                    <a:pt x="4" y="0"/>
                    <a:pt x="5" y="2"/>
                    <a:pt x="4" y="3"/>
                  </a:cubicBezTo>
                  <a:cubicBezTo>
                    <a:pt x="4" y="4"/>
                    <a:pt x="2" y="4"/>
                    <a:pt x="1" y="4"/>
                  </a:cubicBezTo>
                  <a:cubicBezTo>
                    <a:pt x="0" y="2"/>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0" name="Freeform 3038"/>
            <p:cNvSpPr>
              <a:spLocks noChangeAspect="1"/>
            </p:cNvSpPr>
            <p:nvPr/>
          </p:nvSpPr>
          <p:spPr bwMode="auto">
            <a:xfrm>
              <a:off x="29843107" y="12922866"/>
              <a:ext cx="74917" cy="143965"/>
            </a:xfrm>
            <a:custGeom>
              <a:avLst/>
              <a:gdLst>
                <a:gd name="T0" fmla="*/ 10 w 9"/>
                <a:gd name="T1" fmla="*/ 1 h 20"/>
                <a:gd name="T2" fmla="*/ 10 w 9"/>
                <a:gd name="T3" fmla="*/ 5 h 20"/>
                <a:gd name="T4" fmla="*/ 6 w 9"/>
                <a:gd name="T5" fmla="*/ 5 h 20"/>
                <a:gd name="T6" fmla="*/ 5 w 9"/>
                <a:gd name="T7" fmla="*/ 14 h 20"/>
                <a:gd name="T8" fmla="*/ 9 w 9"/>
                <a:gd name="T9" fmla="*/ 16 h 20"/>
                <a:gd name="T10" fmla="*/ 7 w 9"/>
                <a:gd name="T11" fmla="*/ 19 h 20"/>
                <a:gd name="T12" fmla="*/ 4 w 9"/>
                <a:gd name="T13" fmla="*/ 19 h 20"/>
                <a:gd name="T14" fmla="*/ 1 w 9"/>
                <a:gd name="T15" fmla="*/ 23 h 20"/>
                <a:gd name="T16" fmla="*/ 1 w 9"/>
                <a:gd name="T17" fmla="*/ 17 h 20"/>
                <a:gd name="T18" fmla="*/ 4 w 9"/>
                <a:gd name="T19" fmla="*/ 6 h 20"/>
                <a:gd name="T20" fmla="*/ 5 w 9"/>
                <a:gd name="T21" fmla="*/ 1 h 20"/>
                <a:gd name="T22" fmla="*/ 10 w 9"/>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0"/>
                <a:gd name="T38" fmla="*/ 9 w 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1" name="Freeform 3039"/>
            <p:cNvSpPr>
              <a:spLocks noChangeAspect="1"/>
            </p:cNvSpPr>
            <p:nvPr/>
          </p:nvSpPr>
          <p:spPr bwMode="auto">
            <a:xfrm>
              <a:off x="30067863" y="13346761"/>
              <a:ext cx="233083" cy="127969"/>
            </a:xfrm>
            <a:custGeom>
              <a:avLst/>
              <a:gdLst>
                <a:gd name="T0" fmla="*/ 4 w 29"/>
                <a:gd name="T1" fmla="*/ 20 h 17"/>
                <a:gd name="T2" fmla="*/ 10 w 29"/>
                <a:gd name="T3" fmla="*/ 18 h 17"/>
                <a:gd name="T4" fmla="*/ 16 w 29"/>
                <a:gd name="T5" fmla="*/ 14 h 17"/>
                <a:gd name="T6" fmla="*/ 24 w 29"/>
                <a:gd name="T7" fmla="*/ 11 h 17"/>
                <a:gd name="T8" fmla="*/ 28 w 29"/>
                <a:gd name="T9" fmla="*/ 8 h 17"/>
                <a:gd name="T10" fmla="*/ 34 w 29"/>
                <a:gd name="T11" fmla="*/ 4 h 17"/>
                <a:gd name="T12" fmla="*/ 35 w 29"/>
                <a:gd name="T13" fmla="*/ 1 h 17"/>
                <a:gd name="T14" fmla="*/ 29 w 29"/>
                <a:gd name="T15" fmla="*/ 1 h 17"/>
                <a:gd name="T16" fmla="*/ 17 w 29"/>
                <a:gd name="T17" fmla="*/ 2 h 17"/>
                <a:gd name="T18" fmla="*/ 5 w 29"/>
                <a:gd name="T19" fmla="*/ 5 h 17"/>
                <a:gd name="T20" fmla="*/ 0 w 29"/>
                <a:gd name="T21" fmla="*/ 11 h 17"/>
                <a:gd name="T22" fmla="*/ 4 w 29"/>
                <a:gd name="T23" fmla="*/ 14 h 17"/>
                <a:gd name="T24" fmla="*/ 4 w 29"/>
                <a:gd name="T25" fmla="*/ 2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7"/>
                <a:gd name="T41" fmla="*/ 29 w 2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7">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2" name="Freeform 3040"/>
            <p:cNvSpPr>
              <a:spLocks noChangeAspect="1"/>
            </p:cNvSpPr>
            <p:nvPr/>
          </p:nvSpPr>
          <p:spPr bwMode="auto">
            <a:xfrm>
              <a:off x="30026244" y="12626935"/>
              <a:ext cx="116542" cy="47988"/>
            </a:xfrm>
            <a:custGeom>
              <a:avLst/>
              <a:gdLst>
                <a:gd name="T0" fmla="*/ 4 w 14"/>
                <a:gd name="T1" fmla="*/ 1 h 7"/>
                <a:gd name="T2" fmla="*/ 13 w 14"/>
                <a:gd name="T3" fmla="*/ 1 h 7"/>
                <a:gd name="T4" fmla="*/ 17 w 14"/>
                <a:gd name="T5" fmla="*/ 3 h 7"/>
                <a:gd name="T6" fmla="*/ 13 w 14"/>
                <a:gd name="T7" fmla="*/ 6 h 7"/>
                <a:gd name="T8" fmla="*/ 6 w 14"/>
                <a:gd name="T9" fmla="*/ 6 h 7"/>
                <a:gd name="T10" fmla="*/ 1 w 14"/>
                <a:gd name="T11" fmla="*/ 7 h 7"/>
                <a:gd name="T12" fmla="*/ 4 w 14"/>
                <a:gd name="T13" fmla="*/ 1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3" name="Freeform 3041"/>
            <p:cNvSpPr>
              <a:spLocks noChangeAspect="1"/>
            </p:cNvSpPr>
            <p:nvPr/>
          </p:nvSpPr>
          <p:spPr bwMode="auto">
            <a:xfrm>
              <a:off x="29868078" y="12578947"/>
              <a:ext cx="108220" cy="55989"/>
            </a:xfrm>
            <a:custGeom>
              <a:avLst/>
              <a:gdLst>
                <a:gd name="T0" fmla="*/ 9 w 13"/>
                <a:gd name="T1" fmla="*/ 3 h 8"/>
                <a:gd name="T2" fmla="*/ 12 w 13"/>
                <a:gd name="T3" fmla="*/ 1 h 8"/>
                <a:gd name="T4" fmla="*/ 15 w 13"/>
                <a:gd name="T5" fmla="*/ 7 h 8"/>
                <a:gd name="T6" fmla="*/ 10 w 13"/>
                <a:gd name="T7" fmla="*/ 6 h 8"/>
                <a:gd name="T8" fmla="*/ 6 w 13"/>
                <a:gd name="T9" fmla="*/ 7 h 8"/>
                <a:gd name="T10" fmla="*/ 5 w 13"/>
                <a:gd name="T11" fmla="*/ 6 h 8"/>
                <a:gd name="T12" fmla="*/ 1 w 13"/>
                <a:gd name="T13" fmla="*/ 7 h 8"/>
                <a:gd name="T14" fmla="*/ 1 w 13"/>
                <a:gd name="T15" fmla="*/ 2 h 8"/>
                <a:gd name="T16" fmla="*/ 9 w 13"/>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4" name="Freeform 3042"/>
            <p:cNvSpPr>
              <a:spLocks noChangeAspect="1"/>
            </p:cNvSpPr>
            <p:nvPr/>
          </p:nvSpPr>
          <p:spPr bwMode="auto">
            <a:xfrm>
              <a:off x="30142786" y="12642931"/>
              <a:ext cx="99893" cy="15996"/>
            </a:xfrm>
            <a:custGeom>
              <a:avLst/>
              <a:gdLst>
                <a:gd name="T0" fmla="*/ 0 w 13"/>
                <a:gd name="T1" fmla="*/ 0 h 2"/>
                <a:gd name="T2" fmla="*/ 0 w 13"/>
                <a:gd name="T3" fmla="*/ 3 h 2"/>
                <a:gd name="T4" fmla="*/ 15 w 13"/>
                <a:gd name="T5" fmla="*/ 2 h 2"/>
                <a:gd name="T6" fmla="*/ 0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0" y="0"/>
                  </a:moveTo>
                  <a:cubicBezTo>
                    <a:pt x="0" y="0"/>
                    <a:pt x="0" y="2"/>
                    <a:pt x="0" y="2"/>
                  </a:cubicBezTo>
                  <a:cubicBezTo>
                    <a:pt x="4" y="2"/>
                    <a:pt x="9" y="2"/>
                    <a:pt x="13" y="1"/>
                  </a:cubicBezTo>
                  <a:cubicBezTo>
                    <a:pt x="9" y="0"/>
                    <a:pt x="4"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5" name="Freeform 3043"/>
            <p:cNvSpPr>
              <a:spLocks noChangeAspect="1"/>
            </p:cNvSpPr>
            <p:nvPr/>
          </p:nvSpPr>
          <p:spPr bwMode="auto">
            <a:xfrm>
              <a:off x="30192732" y="12778901"/>
              <a:ext cx="133190" cy="95977"/>
            </a:xfrm>
            <a:custGeom>
              <a:avLst/>
              <a:gdLst>
                <a:gd name="T0" fmla="*/ 2 w 17"/>
                <a:gd name="T1" fmla="*/ 3 h 12"/>
                <a:gd name="T2" fmla="*/ 13 w 17"/>
                <a:gd name="T3" fmla="*/ 1 h 12"/>
                <a:gd name="T4" fmla="*/ 18 w 17"/>
                <a:gd name="T5" fmla="*/ 4 h 12"/>
                <a:gd name="T6" fmla="*/ 15 w 17"/>
                <a:gd name="T7" fmla="*/ 6 h 12"/>
                <a:gd name="T8" fmla="*/ 19 w 17"/>
                <a:gd name="T9" fmla="*/ 11 h 12"/>
                <a:gd name="T10" fmla="*/ 12 w 17"/>
                <a:gd name="T11" fmla="*/ 15 h 12"/>
                <a:gd name="T12" fmla="*/ 1 w 17"/>
                <a:gd name="T13" fmla="*/ 9 h 12"/>
                <a:gd name="T14" fmla="*/ 2 w 17"/>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6" name="Freeform 3044"/>
            <p:cNvSpPr>
              <a:spLocks noChangeAspect="1"/>
            </p:cNvSpPr>
            <p:nvPr/>
          </p:nvSpPr>
          <p:spPr bwMode="auto">
            <a:xfrm>
              <a:off x="30325923" y="12594943"/>
              <a:ext cx="91566" cy="47988"/>
            </a:xfrm>
            <a:custGeom>
              <a:avLst/>
              <a:gdLst>
                <a:gd name="T0" fmla="*/ 6 w 11"/>
                <a:gd name="T1" fmla="*/ 0 h 6"/>
                <a:gd name="T2" fmla="*/ 14 w 11"/>
                <a:gd name="T3" fmla="*/ 5 h 6"/>
                <a:gd name="T4" fmla="*/ 11 w 11"/>
                <a:gd name="T5" fmla="*/ 7 h 6"/>
                <a:gd name="T6" fmla="*/ 5 w 11"/>
                <a:gd name="T7" fmla="*/ 7 h 6"/>
                <a:gd name="T8" fmla="*/ 0 w 11"/>
                <a:gd name="T9" fmla="*/ 5 h 6"/>
                <a:gd name="T10" fmla="*/ 6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7" name="Freeform 3045"/>
            <p:cNvSpPr>
              <a:spLocks noChangeAspect="1"/>
            </p:cNvSpPr>
            <p:nvPr/>
          </p:nvSpPr>
          <p:spPr bwMode="auto">
            <a:xfrm>
              <a:off x="30342571" y="12227031"/>
              <a:ext cx="141512" cy="319923"/>
            </a:xfrm>
            <a:custGeom>
              <a:avLst/>
              <a:gdLst>
                <a:gd name="T0" fmla="*/ 9 w 19"/>
                <a:gd name="T1" fmla="*/ 1 h 44"/>
                <a:gd name="T2" fmla="*/ 6 w 19"/>
                <a:gd name="T3" fmla="*/ 6 h 44"/>
                <a:gd name="T4" fmla="*/ 8 w 19"/>
                <a:gd name="T5" fmla="*/ 13 h 44"/>
                <a:gd name="T6" fmla="*/ 3 w 19"/>
                <a:gd name="T7" fmla="*/ 22 h 44"/>
                <a:gd name="T8" fmla="*/ 8 w 19"/>
                <a:gd name="T9" fmla="*/ 24 h 44"/>
                <a:gd name="T10" fmla="*/ 12 w 19"/>
                <a:gd name="T11" fmla="*/ 17 h 44"/>
                <a:gd name="T12" fmla="*/ 19 w 19"/>
                <a:gd name="T13" fmla="*/ 12 h 44"/>
                <a:gd name="T14" fmla="*/ 20 w 19"/>
                <a:gd name="T15" fmla="*/ 20 h 44"/>
                <a:gd name="T16" fmla="*/ 13 w 19"/>
                <a:gd name="T17" fmla="*/ 23 h 44"/>
                <a:gd name="T18" fmla="*/ 13 w 19"/>
                <a:gd name="T19" fmla="*/ 25 h 44"/>
                <a:gd name="T20" fmla="*/ 21 w 19"/>
                <a:gd name="T21" fmla="*/ 31 h 44"/>
                <a:gd name="T22" fmla="*/ 19 w 19"/>
                <a:gd name="T23" fmla="*/ 31 h 44"/>
                <a:gd name="T24" fmla="*/ 8 w 19"/>
                <a:gd name="T25" fmla="*/ 30 h 44"/>
                <a:gd name="T26" fmla="*/ 8 w 19"/>
                <a:gd name="T27" fmla="*/ 35 h 44"/>
                <a:gd name="T28" fmla="*/ 7 w 19"/>
                <a:gd name="T29" fmla="*/ 42 h 44"/>
                <a:gd name="T30" fmla="*/ 15 w 19"/>
                <a:gd name="T31" fmla="*/ 53 h 44"/>
                <a:gd name="T32" fmla="*/ 8 w 19"/>
                <a:gd name="T33" fmla="*/ 51 h 44"/>
                <a:gd name="T34" fmla="*/ 5 w 19"/>
                <a:gd name="T35" fmla="*/ 40 h 44"/>
                <a:gd name="T36" fmla="*/ 3 w 19"/>
                <a:gd name="T37" fmla="*/ 33 h 44"/>
                <a:gd name="T38" fmla="*/ 1 w 19"/>
                <a:gd name="T39" fmla="*/ 23 h 44"/>
                <a:gd name="T40" fmla="*/ 1 w 19"/>
                <a:gd name="T41" fmla="*/ 8 h 44"/>
                <a:gd name="T42" fmla="*/ 7 w 19"/>
                <a:gd name="T43" fmla="*/ 0 h 44"/>
                <a:gd name="T44" fmla="*/ 9 w 19"/>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8" name="Freeform 3046"/>
            <p:cNvSpPr>
              <a:spLocks noChangeAspect="1"/>
            </p:cNvSpPr>
            <p:nvPr/>
          </p:nvSpPr>
          <p:spPr bwMode="auto">
            <a:xfrm>
              <a:off x="30417488" y="12179043"/>
              <a:ext cx="58273" cy="71985"/>
            </a:xfrm>
            <a:custGeom>
              <a:avLst/>
              <a:gdLst>
                <a:gd name="T0" fmla="*/ 6 w 7"/>
                <a:gd name="T1" fmla="*/ 1 h 9"/>
                <a:gd name="T2" fmla="*/ 7 w 7"/>
                <a:gd name="T3" fmla="*/ 9 h 9"/>
                <a:gd name="T4" fmla="*/ 2 w 7"/>
                <a:gd name="T5" fmla="*/ 10 h 9"/>
                <a:gd name="T6" fmla="*/ 2 w 7"/>
                <a:gd name="T7" fmla="*/ 4 h 9"/>
                <a:gd name="T8" fmla="*/ 6 w 7"/>
                <a:gd name="T9" fmla="*/ 1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9" name="Freeform 3048"/>
            <p:cNvSpPr>
              <a:spLocks noChangeAspect="1"/>
            </p:cNvSpPr>
            <p:nvPr/>
          </p:nvSpPr>
          <p:spPr bwMode="auto">
            <a:xfrm>
              <a:off x="30409167" y="12746909"/>
              <a:ext cx="283030" cy="111973"/>
            </a:xfrm>
            <a:custGeom>
              <a:avLst/>
              <a:gdLst>
                <a:gd name="T0" fmla="*/ 1 w 35"/>
                <a:gd name="T1" fmla="*/ 1 h 16"/>
                <a:gd name="T2" fmla="*/ 13 w 35"/>
                <a:gd name="T3" fmla="*/ 2 h 16"/>
                <a:gd name="T4" fmla="*/ 18 w 35"/>
                <a:gd name="T5" fmla="*/ 4 h 16"/>
                <a:gd name="T6" fmla="*/ 22 w 35"/>
                <a:gd name="T7" fmla="*/ 1 h 16"/>
                <a:gd name="T8" fmla="*/ 31 w 35"/>
                <a:gd name="T9" fmla="*/ 6 h 16"/>
                <a:gd name="T10" fmla="*/ 37 w 35"/>
                <a:gd name="T11" fmla="*/ 6 h 16"/>
                <a:gd name="T12" fmla="*/ 41 w 35"/>
                <a:gd name="T13" fmla="*/ 14 h 16"/>
                <a:gd name="T14" fmla="*/ 40 w 35"/>
                <a:gd name="T15" fmla="*/ 18 h 16"/>
                <a:gd name="T16" fmla="*/ 34 w 35"/>
                <a:gd name="T17" fmla="*/ 15 h 16"/>
                <a:gd name="T18" fmla="*/ 24 w 35"/>
                <a:gd name="T19" fmla="*/ 11 h 16"/>
                <a:gd name="T20" fmla="*/ 19 w 35"/>
                <a:gd name="T21" fmla="*/ 12 h 16"/>
                <a:gd name="T22" fmla="*/ 11 w 35"/>
                <a:gd name="T23" fmla="*/ 11 h 16"/>
                <a:gd name="T24" fmla="*/ 7 w 35"/>
                <a:gd name="T25" fmla="*/ 12 h 16"/>
                <a:gd name="T26" fmla="*/ 0 w 35"/>
                <a:gd name="T27" fmla="*/ 6 h 16"/>
                <a:gd name="T28" fmla="*/ 1 w 35"/>
                <a:gd name="T29" fmla="*/ 1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0" name="Freeform 3049"/>
            <p:cNvSpPr>
              <a:spLocks noChangeAspect="1"/>
            </p:cNvSpPr>
            <p:nvPr/>
          </p:nvSpPr>
          <p:spPr bwMode="auto">
            <a:xfrm>
              <a:off x="30567328" y="12634936"/>
              <a:ext cx="83244" cy="39988"/>
            </a:xfrm>
            <a:custGeom>
              <a:avLst/>
              <a:gdLst>
                <a:gd name="T0" fmla="*/ 4 w 10"/>
                <a:gd name="T1" fmla="*/ 1 h 5"/>
                <a:gd name="T2" fmla="*/ 1 w 10"/>
                <a:gd name="T3" fmla="*/ 2 h 5"/>
                <a:gd name="T4" fmla="*/ 6 w 10"/>
                <a:gd name="T5" fmla="*/ 5 h 5"/>
                <a:gd name="T6" fmla="*/ 11 w 10"/>
                <a:gd name="T7" fmla="*/ 5 h 5"/>
                <a:gd name="T8" fmla="*/ 11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1" name="Freeform 3050"/>
            <p:cNvSpPr>
              <a:spLocks noChangeAspect="1"/>
            </p:cNvSpPr>
            <p:nvPr/>
          </p:nvSpPr>
          <p:spPr bwMode="auto">
            <a:xfrm>
              <a:off x="30633923" y="12458978"/>
              <a:ext cx="124869" cy="55984"/>
            </a:xfrm>
            <a:custGeom>
              <a:avLst/>
              <a:gdLst>
                <a:gd name="T0" fmla="*/ 2 w 15"/>
                <a:gd name="T1" fmla="*/ 0 h 7"/>
                <a:gd name="T2" fmla="*/ 16 w 15"/>
                <a:gd name="T3" fmla="*/ 1 h 7"/>
                <a:gd name="T4" fmla="*/ 17 w 15"/>
                <a:gd name="T5" fmla="*/ 8 h 7"/>
                <a:gd name="T6" fmla="*/ 4 w 15"/>
                <a:gd name="T7" fmla="*/ 5 h 7"/>
                <a:gd name="T8" fmla="*/ 1 w 15"/>
                <a:gd name="T9" fmla="*/ 1 h 7"/>
                <a:gd name="T10" fmla="*/ 2 w 15"/>
                <a:gd name="T11" fmla="*/ 0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2" name="Freeform 3052"/>
            <p:cNvSpPr>
              <a:spLocks noChangeAspect="1"/>
            </p:cNvSpPr>
            <p:nvPr/>
          </p:nvSpPr>
          <p:spPr bwMode="auto">
            <a:xfrm>
              <a:off x="30700518" y="13234788"/>
              <a:ext cx="58273" cy="87981"/>
            </a:xfrm>
            <a:custGeom>
              <a:avLst/>
              <a:gdLst>
                <a:gd name="T0" fmla="*/ 8 w 8"/>
                <a:gd name="T1" fmla="*/ 1 h 13"/>
                <a:gd name="T2" fmla="*/ 8 w 8"/>
                <a:gd name="T3" fmla="*/ 7 h 13"/>
                <a:gd name="T4" fmla="*/ 3 w 8"/>
                <a:gd name="T5" fmla="*/ 14 h 13"/>
                <a:gd name="T6" fmla="*/ 0 w 8"/>
                <a:gd name="T7" fmla="*/ 13 h 13"/>
                <a:gd name="T8" fmla="*/ 3 w 8"/>
                <a:gd name="T9" fmla="*/ 5 h 13"/>
                <a:gd name="T10" fmla="*/ 8 w 8"/>
                <a:gd name="T11" fmla="*/ 1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3" name="Freeform 3053"/>
            <p:cNvSpPr>
              <a:spLocks noChangeAspect="1"/>
            </p:cNvSpPr>
            <p:nvPr/>
          </p:nvSpPr>
          <p:spPr bwMode="auto">
            <a:xfrm>
              <a:off x="31158363" y="12522963"/>
              <a:ext cx="108215" cy="71980"/>
            </a:xfrm>
            <a:custGeom>
              <a:avLst/>
              <a:gdLst>
                <a:gd name="T0" fmla="*/ 2 w 14"/>
                <a:gd name="T1" fmla="*/ 0 h 9"/>
                <a:gd name="T2" fmla="*/ 16 w 14"/>
                <a:gd name="T3" fmla="*/ 9 h 9"/>
                <a:gd name="T4" fmla="*/ 6 w 14"/>
                <a:gd name="T5" fmla="*/ 10 h 9"/>
                <a:gd name="T6" fmla="*/ 5 w 14"/>
                <a:gd name="T7" fmla="*/ 4 h 9"/>
                <a:gd name="T8" fmla="*/ 0 w 14"/>
                <a:gd name="T9" fmla="*/ 2 h 9"/>
                <a:gd name="T10" fmla="*/ 2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4" name="Freeform 3054"/>
            <p:cNvSpPr>
              <a:spLocks noChangeAspect="1"/>
            </p:cNvSpPr>
            <p:nvPr/>
          </p:nvSpPr>
          <p:spPr bwMode="auto">
            <a:xfrm>
              <a:off x="31166685" y="12634936"/>
              <a:ext cx="108220" cy="23992"/>
            </a:xfrm>
            <a:custGeom>
              <a:avLst/>
              <a:gdLst>
                <a:gd name="T0" fmla="*/ 9 w 14"/>
                <a:gd name="T1" fmla="*/ 0 h 3"/>
                <a:gd name="T2" fmla="*/ 17 w 14"/>
                <a:gd name="T3" fmla="*/ 3 h 3"/>
                <a:gd name="T4" fmla="*/ 9 w 14"/>
                <a:gd name="T5" fmla="*/ 4 h 3"/>
                <a:gd name="T6" fmla="*/ 0 w 14"/>
                <a:gd name="T7" fmla="*/ 1 h 3"/>
                <a:gd name="T8" fmla="*/ 9 w 14"/>
                <a:gd name="T9" fmla="*/ 0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5" name="Freeform 3055"/>
            <p:cNvSpPr>
              <a:spLocks noChangeAspect="1"/>
            </p:cNvSpPr>
            <p:nvPr/>
          </p:nvSpPr>
          <p:spPr bwMode="auto">
            <a:xfrm>
              <a:off x="31358149" y="13242789"/>
              <a:ext cx="149839" cy="127969"/>
            </a:xfrm>
            <a:custGeom>
              <a:avLst/>
              <a:gdLst>
                <a:gd name="T0" fmla="*/ 12 w 18"/>
                <a:gd name="T1" fmla="*/ 1 h 17"/>
                <a:gd name="T2" fmla="*/ 20 w 18"/>
                <a:gd name="T3" fmla="*/ 1 h 17"/>
                <a:gd name="T4" fmla="*/ 21 w 18"/>
                <a:gd name="T5" fmla="*/ 6 h 17"/>
                <a:gd name="T6" fmla="*/ 16 w 18"/>
                <a:gd name="T7" fmla="*/ 14 h 17"/>
                <a:gd name="T8" fmla="*/ 12 w 18"/>
                <a:gd name="T9" fmla="*/ 19 h 17"/>
                <a:gd name="T10" fmla="*/ 4 w 18"/>
                <a:gd name="T11" fmla="*/ 19 h 17"/>
                <a:gd name="T12" fmla="*/ 0 w 18"/>
                <a:gd name="T13" fmla="*/ 18 h 17"/>
                <a:gd name="T14" fmla="*/ 7 w 18"/>
                <a:gd name="T15" fmla="*/ 6 h 17"/>
                <a:gd name="T16" fmla="*/ 12 w 18"/>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6" name="Freeform 3056"/>
            <p:cNvSpPr>
              <a:spLocks noChangeAspect="1"/>
            </p:cNvSpPr>
            <p:nvPr/>
          </p:nvSpPr>
          <p:spPr bwMode="auto">
            <a:xfrm>
              <a:off x="31025173" y="13058831"/>
              <a:ext cx="58268" cy="47988"/>
            </a:xfrm>
            <a:custGeom>
              <a:avLst/>
              <a:gdLst>
                <a:gd name="T0" fmla="*/ 5 w 8"/>
                <a:gd name="T1" fmla="*/ 0 h 6"/>
                <a:gd name="T2" fmla="*/ 8 w 8"/>
                <a:gd name="T3" fmla="*/ 5 h 6"/>
                <a:gd name="T4" fmla="*/ 1 w 8"/>
                <a:gd name="T5" fmla="*/ 5 h 6"/>
                <a:gd name="T6" fmla="*/ 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7" name="Freeform 3057"/>
            <p:cNvSpPr>
              <a:spLocks noChangeAspect="1"/>
            </p:cNvSpPr>
            <p:nvPr/>
          </p:nvSpPr>
          <p:spPr bwMode="auto">
            <a:xfrm>
              <a:off x="31033494" y="13098824"/>
              <a:ext cx="41625" cy="39988"/>
            </a:xfrm>
            <a:custGeom>
              <a:avLst/>
              <a:gdLst>
                <a:gd name="T0" fmla="*/ 5 w 5"/>
                <a:gd name="T1" fmla="*/ 6 h 5"/>
                <a:gd name="T2" fmla="*/ 6 w 5"/>
                <a:gd name="T3" fmla="*/ 4 h 5"/>
                <a:gd name="T4" fmla="*/ 2 w 5"/>
                <a:gd name="T5" fmla="*/ 0 h 5"/>
                <a:gd name="T6" fmla="*/ 0 w 5"/>
                <a:gd name="T7" fmla="*/ 4 h 5"/>
                <a:gd name="T8" fmla="*/ 5 w 5"/>
                <a:gd name="T9" fmla="*/ 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8" name="Freeform 3058"/>
            <p:cNvSpPr>
              <a:spLocks noChangeAspect="1"/>
            </p:cNvSpPr>
            <p:nvPr/>
          </p:nvSpPr>
          <p:spPr bwMode="auto">
            <a:xfrm>
              <a:off x="31000197" y="13106819"/>
              <a:ext cx="66595" cy="95977"/>
            </a:xfrm>
            <a:custGeom>
              <a:avLst/>
              <a:gdLst>
                <a:gd name="T0" fmla="*/ 1 w 7"/>
                <a:gd name="T1" fmla="*/ 0 h 13"/>
                <a:gd name="T2" fmla="*/ 8 w 7"/>
                <a:gd name="T3" fmla="*/ 6 h 13"/>
                <a:gd name="T4" fmla="*/ 8 w 7"/>
                <a:gd name="T5" fmla="*/ 9 h 13"/>
                <a:gd name="T6" fmla="*/ 3 w 7"/>
                <a:gd name="T7" fmla="*/ 15 h 13"/>
                <a:gd name="T8" fmla="*/ 0 w 7"/>
                <a:gd name="T9" fmla="*/ 14 h 13"/>
                <a:gd name="T10" fmla="*/ 1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9" name="Freeform 3059"/>
            <p:cNvSpPr>
              <a:spLocks noChangeAspect="1"/>
            </p:cNvSpPr>
            <p:nvPr/>
          </p:nvSpPr>
          <p:spPr bwMode="auto">
            <a:xfrm>
              <a:off x="31691125" y="12738908"/>
              <a:ext cx="982280" cy="839800"/>
            </a:xfrm>
            <a:custGeom>
              <a:avLst/>
              <a:gdLst>
                <a:gd name="T0" fmla="*/ 0 w 121"/>
                <a:gd name="T1" fmla="*/ 114 h 115"/>
                <a:gd name="T2" fmla="*/ 7 w 121"/>
                <a:gd name="T3" fmla="*/ 116 h 115"/>
                <a:gd name="T4" fmla="*/ 16 w 121"/>
                <a:gd name="T5" fmla="*/ 115 h 115"/>
                <a:gd name="T6" fmla="*/ 25 w 121"/>
                <a:gd name="T7" fmla="*/ 116 h 115"/>
                <a:gd name="T8" fmla="*/ 35 w 121"/>
                <a:gd name="T9" fmla="*/ 114 h 115"/>
                <a:gd name="T10" fmla="*/ 40 w 121"/>
                <a:gd name="T11" fmla="*/ 108 h 115"/>
                <a:gd name="T12" fmla="*/ 28 w 121"/>
                <a:gd name="T13" fmla="*/ 102 h 115"/>
                <a:gd name="T14" fmla="*/ 27 w 121"/>
                <a:gd name="T15" fmla="*/ 100 h 115"/>
                <a:gd name="T16" fmla="*/ 41 w 121"/>
                <a:gd name="T17" fmla="*/ 98 h 115"/>
                <a:gd name="T18" fmla="*/ 45 w 121"/>
                <a:gd name="T19" fmla="*/ 90 h 115"/>
                <a:gd name="T20" fmla="*/ 54 w 121"/>
                <a:gd name="T21" fmla="*/ 86 h 115"/>
                <a:gd name="T22" fmla="*/ 65 w 121"/>
                <a:gd name="T23" fmla="*/ 91 h 115"/>
                <a:gd name="T24" fmla="*/ 80 w 121"/>
                <a:gd name="T25" fmla="*/ 101 h 115"/>
                <a:gd name="T26" fmla="*/ 84 w 121"/>
                <a:gd name="T27" fmla="*/ 112 h 115"/>
                <a:gd name="T28" fmla="*/ 88 w 121"/>
                <a:gd name="T29" fmla="*/ 115 h 115"/>
                <a:gd name="T30" fmla="*/ 100 w 121"/>
                <a:gd name="T31" fmla="*/ 130 h 115"/>
                <a:gd name="T32" fmla="*/ 105 w 121"/>
                <a:gd name="T33" fmla="*/ 132 h 115"/>
                <a:gd name="T34" fmla="*/ 117 w 121"/>
                <a:gd name="T35" fmla="*/ 133 h 115"/>
                <a:gd name="T36" fmla="*/ 133 w 121"/>
                <a:gd name="T37" fmla="*/ 136 h 115"/>
                <a:gd name="T38" fmla="*/ 141 w 121"/>
                <a:gd name="T39" fmla="*/ 137 h 115"/>
                <a:gd name="T40" fmla="*/ 145 w 121"/>
                <a:gd name="T41" fmla="*/ 133 h 115"/>
                <a:gd name="T42" fmla="*/ 134 w 121"/>
                <a:gd name="T43" fmla="*/ 128 h 115"/>
                <a:gd name="T44" fmla="*/ 139 w 121"/>
                <a:gd name="T45" fmla="*/ 124 h 115"/>
                <a:gd name="T46" fmla="*/ 130 w 121"/>
                <a:gd name="T47" fmla="*/ 124 h 115"/>
                <a:gd name="T48" fmla="*/ 125 w 121"/>
                <a:gd name="T49" fmla="*/ 119 h 115"/>
                <a:gd name="T50" fmla="*/ 129 w 121"/>
                <a:gd name="T51" fmla="*/ 114 h 115"/>
                <a:gd name="T52" fmla="*/ 125 w 121"/>
                <a:gd name="T53" fmla="*/ 113 h 115"/>
                <a:gd name="T54" fmla="*/ 116 w 121"/>
                <a:gd name="T55" fmla="*/ 113 h 115"/>
                <a:gd name="T56" fmla="*/ 110 w 121"/>
                <a:gd name="T57" fmla="*/ 107 h 115"/>
                <a:gd name="T58" fmla="*/ 110 w 121"/>
                <a:gd name="T59" fmla="*/ 95 h 115"/>
                <a:gd name="T60" fmla="*/ 105 w 121"/>
                <a:gd name="T61" fmla="*/ 94 h 115"/>
                <a:gd name="T62" fmla="*/ 97 w 121"/>
                <a:gd name="T63" fmla="*/ 85 h 115"/>
                <a:gd name="T64" fmla="*/ 97 w 121"/>
                <a:gd name="T65" fmla="*/ 79 h 115"/>
                <a:gd name="T66" fmla="*/ 93 w 121"/>
                <a:gd name="T67" fmla="*/ 74 h 115"/>
                <a:gd name="T68" fmla="*/ 100 w 121"/>
                <a:gd name="T69" fmla="*/ 71 h 115"/>
                <a:gd name="T70" fmla="*/ 109 w 121"/>
                <a:gd name="T71" fmla="*/ 71 h 115"/>
                <a:gd name="T72" fmla="*/ 103 w 121"/>
                <a:gd name="T73" fmla="*/ 59 h 115"/>
                <a:gd name="T74" fmla="*/ 97 w 121"/>
                <a:gd name="T75" fmla="*/ 59 h 115"/>
                <a:gd name="T76" fmla="*/ 87 w 121"/>
                <a:gd name="T77" fmla="*/ 54 h 115"/>
                <a:gd name="T78" fmla="*/ 75 w 121"/>
                <a:gd name="T79" fmla="*/ 49 h 115"/>
                <a:gd name="T80" fmla="*/ 75 w 121"/>
                <a:gd name="T81" fmla="*/ 43 h 115"/>
                <a:gd name="T82" fmla="*/ 72 w 121"/>
                <a:gd name="T83" fmla="*/ 35 h 115"/>
                <a:gd name="T84" fmla="*/ 63 w 121"/>
                <a:gd name="T85" fmla="*/ 29 h 115"/>
                <a:gd name="T86" fmla="*/ 59 w 121"/>
                <a:gd name="T87" fmla="*/ 22 h 115"/>
                <a:gd name="T88" fmla="*/ 49 w 121"/>
                <a:gd name="T89" fmla="*/ 20 h 115"/>
                <a:gd name="T90" fmla="*/ 39 w 121"/>
                <a:gd name="T91" fmla="*/ 14 h 115"/>
                <a:gd name="T92" fmla="*/ 19 w 121"/>
                <a:gd name="T93" fmla="*/ 7 h 115"/>
                <a:gd name="T94" fmla="*/ 8 w 121"/>
                <a:gd name="T95" fmla="*/ 1 h 115"/>
                <a:gd name="T96" fmla="*/ 4 w 121"/>
                <a:gd name="T97" fmla="*/ 1 h 115"/>
                <a:gd name="T98" fmla="*/ 4 w 121"/>
                <a:gd name="T99" fmla="*/ 65 h 115"/>
                <a:gd name="T100" fmla="*/ 0 w 121"/>
                <a:gd name="T101" fmla="*/ 71 h 115"/>
                <a:gd name="T102" fmla="*/ 2 w 121"/>
                <a:gd name="T103" fmla="*/ 76 h 115"/>
                <a:gd name="T104" fmla="*/ 0 w 121"/>
                <a:gd name="T105" fmla="*/ 114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0" name="Freeform 3060"/>
            <p:cNvSpPr>
              <a:spLocks noChangeAspect="1"/>
            </p:cNvSpPr>
            <p:nvPr/>
          </p:nvSpPr>
          <p:spPr bwMode="auto">
            <a:xfrm>
              <a:off x="32290482" y="12658927"/>
              <a:ext cx="74917" cy="39993"/>
            </a:xfrm>
            <a:custGeom>
              <a:avLst/>
              <a:gdLst>
                <a:gd name="T0" fmla="*/ 1 w 10"/>
                <a:gd name="T1" fmla="*/ 1 h 6"/>
                <a:gd name="T2" fmla="*/ 11 w 10"/>
                <a:gd name="T3" fmla="*/ 1 h 6"/>
                <a:gd name="T4" fmla="*/ 11 w 10"/>
                <a:gd name="T5" fmla="*/ 5 h 6"/>
                <a:gd name="T6" fmla="*/ 1 w 10"/>
                <a:gd name="T7" fmla="*/ 6 h 6"/>
                <a:gd name="T8" fmla="*/ 1 w 10"/>
                <a:gd name="T9" fmla="*/ 1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1" name="Freeform 3061"/>
            <p:cNvSpPr>
              <a:spLocks noChangeAspect="1"/>
            </p:cNvSpPr>
            <p:nvPr/>
          </p:nvSpPr>
          <p:spPr bwMode="auto">
            <a:xfrm>
              <a:off x="32456970" y="12898869"/>
              <a:ext cx="416220" cy="231947"/>
            </a:xfrm>
            <a:custGeom>
              <a:avLst/>
              <a:gdLst>
                <a:gd name="T0" fmla="*/ 4 w 51"/>
                <a:gd name="T1" fmla="*/ 23 h 31"/>
                <a:gd name="T2" fmla="*/ 18 w 51"/>
                <a:gd name="T3" fmla="*/ 25 h 31"/>
                <a:gd name="T4" fmla="*/ 26 w 51"/>
                <a:gd name="T5" fmla="*/ 23 h 31"/>
                <a:gd name="T6" fmla="*/ 26 w 51"/>
                <a:gd name="T7" fmla="*/ 18 h 31"/>
                <a:gd name="T8" fmla="*/ 30 w 51"/>
                <a:gd name="T9" fmla="*/ 23 h 31"/>
                <a:gd name="T10" fmla="*/ 39 w 51"/>
                <a:gd name="T11" fmla="*/ 22 h 31"/>
                <a:gd name="T12" fmla="*/ 44 w 51"/>
                <a:gd name="T13" fmla="*/ 13 h 31"/>
                <a:gd name="T14" fmla="*/ 51 w 51"/>
                <a:gd name="T15" fmla="*/ 13 h 31"/>
                <a:gd name="T16" fmla="*/ 50 w 51"/>
                <a:gd name="T17" fmla="*/ 4 h 31"/>
                <a:gd name="T18" fmla="*/ 56 w 51"/>
                <a:gd name="T19" fmla="*/ 2 h 31"/>
                <a:gd name="T20" fmla="*/ 61 w 51"/>
                <a:gd name="T21" fmla="*/ 1 h 31"/>
                <a:gd name="T22" fmla="*/ 61 w 51"/>
                <a:gd name="T23" fmla="*/ 11 h 31"/>
                <a:gd name="T24" fmla="*/ 57 w 51"/>
                <a:gd name="T25" fmla="*/ 15 h 31"/>
                <a:gd name="T26" fmla="*/ 57 w 51"/>
                <a:gd name="T27" fmla="*/ 21 h 31"/>
                <a:gd name="T28" fmla="*/ 51 w 51"/>
                <a:gd name="T29" fmla="*/ 27 h 31"/>
                <a:gd name="T30" fmla="*/ 47 w 51"/>
                <a:gd name="T31" fmla="*/ 27 h 31"/>
                <a:gd name="T32" fmla="*/ 43 w 51"/>
                <a:gd name="T33" fmla="*/ 32 h 31"/>
                <a:gd name="T34" fmla="*/ 27 w 51"/>
                <a:gd name="T35" fmla="*/ 37 h 31"/>
                <a:gd name="T36" fmla="*/ 16 w 51"/>
                <a:gd name="T37" fmla="*/ 37 h 31"/>
                <a:gd name="T38" fmla="*/ 2 w 51"/>
                <a:gd name="T39" fmla="*/ 29 h 31"/>
                <a:gd name="T40" fmla="*/ 1 w 51"/>
                <a:gd name="T41" fmla="*/ 26 h 31"/>
                <a:gd name="T42" fmla="*/ 4 w 51"/>
                <a:gd name="T43" fmla="*/ 2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2" name="Freeform 3062"/>
            <p:cNvSpPr>
              <a:spLocks noChangeAspect="1"/>
            </p:cNvSpPr>
            <p:nvPr/>
          </p:nvSpPr>
          <p:spPr bwMode="auto">
            <a:xfrm>
              <a:off x="32706703" y="12714916"/>
              <a:ext cx="233083" cy="255938"/>
            </a:xfrm>
            <a:custGeom>
              <a:avLst/>
              <a:gdLst>
                <a:gd name="T0" fmla="*/ 34 w 29"/>
                <a:gd name="T1" fmla="*/ 35 h 35"/>
                <a:gd name="T2" fmla="*/ 32 w 29"/>
                <a:gd name="T3" fmla="*/ 42 h 35"/>
                <a:gd name="T4" fmla="*/ 28 w 29"/>
                <a:gd name="T5" fmla="*/ 41 h 35"/>
                <a:gd name="T6" fmla="*/ 27 w 29"/>
                <a:gd name="T7" fmla="*/ 30 h 35"/>
                <a:gd name="T8" fmla="*/ 20 w 29"/>
                <a:gd name="T9" fmla="*/ 20 h 35"/>
                <a:gd name="T10" fmla="*/ 11 w 29"/>
                <a:gd name="T11" fmla="*/ 13 h 35"/>
                <a:gd name="T12" fmla="*/ 1 w 29"/>
                <a:gd name="T13" fmla="*/ 4 h 35"/>
                <a:gd name="T14" fmla="*/ 2 w 29"/>
                <a:gd name="T15" fmla="*/ 1 h 35"/>
                <a:gd name="T16" fmla="*/ 13 w 29"/>
                <a:gd name="T17" fmla="*/ 10 h 35"/>
                <a:gd name="T18" fmla="*/ 20 w 29"/>
                <a:gd name="T19" fmla="*/ 17 h 35"/>
                <a:gd name="T20" fmla="*/ 26 w 29"/>
                <a:gd name="T21" fmla="*/ 26 h 35"/>
                <a:gd name="T22" fmla="*/ 30 w 29"/>
                <a:gd name="T23" fmla="*/ 28 h 35"/>
                <a:gd name="T24" fmla="*/ 34 w 2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3" name="Freeform 3063"/>
            <p:cNvSpPr>
              <a:spLocks noChangeAspect="1"/>
            </p:cNvSpPr>
            <p:nvPr/>
          </p:nvSpPr>
          <p:spPr bwMode="auto">
            <a:xfrm>
              <a:off x="33097947" y="13034839"/>
              <a:ext cx="124869" cy="151961"/>
            </a:xfrm>
            <a:custGeom>
              <a:avLst/>
              <a:gdLst>
                <a:gd name="T0" fmla="*/ 1 w 15"/>
                <a:gd name="T1" fmla="*/ 2 h 20"/>
                <a:gd name="T2" fmla="*/ 1 w 15"/>
                <a:gd name="T3" fmla="*/ 8 h 20"/>
                <a:gd name="T4" fmla="*/ 7 w 15"/>
                <a:gd name="T5" fmla="*/ 16 h 20"/>
                <a:gd name="T6" fmla="*/ 7 w 15"/>
                <a:gd name="T7" fmla="*/ 22 h 20"/>
                <a:gd name="T8" fmla="*/ 14 w 15"/>
                <a:gd name="T9" fmla="*/ 23 h 20"/>
                <a:gd name="T10" fmla="*/ 17 w 15"/>
                <a:gd name="T11" fmla="*/ 17 h 20"/>
                <a:gd name="T12" fmla="*/ 10 w 15"/>
                <a:gd name="T13" fmla="*/ 11 h 20"/>
                <a:gd name="T14" fmla="*/ 6 w 15"/>
                <a:gd name="T15" fmla="*/ 5 h 20"/>
                <a:gd name="T16" fmla="*/ 1 w 15"/>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4" name="Freeform 3064"/>
            <p:cNvSpPr>
              <a:spLocks noChangeAspect="1"/>
            </p:cNvSpPr>
            <p:nvPr/>
          </p:nvSpPr>
          <p:spPr bwMode="auto">
            <a:xfrm>
              <a:off x="33272762" y="13170804"/>
              <a:ext cx="91566" cy="87981"/>
            </a:xfrm>
            <a:custGeom>
              <a:avLst/>
              <a:gdLst>
                <a:gd name="T0" fmla="*/ 2 w 12"/>
                <a:gd name="T1" fmla="*/ 0 h 12"/>
                <a:gd name="T2" fmla="*/ 1 w 12"/>
                <a:gd name="T3" fmla="*/ 1 h 12"/>
                <a:gd name="T4" fmla="*/ 7 w 12"/>
                <a:gd name="T5" fmla="*/ 11 h 12"/>
                <a:gd name="T6" fmla="*/ 13 w 12"/>
                <a:gd name="T7" fmla="*/ 13 h 12"/>
                <a:gd name="T8" fmla="*/ 11 w 12"/>
                <a:gd name="T9" fmla="*/ 6 h 12"/>
                <a:gd name="T10" fmla="*/ 2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5" name="Freeform 3065"/>
            <p:cNvSpPr>
              <a:spLocks noChangeAspect="1"/>
            </p:cNvSpPr>
            <p:nvPr/>
          </p:nvSpPr>
          <p:spPr bwMode="auto">
            <a:xfrm>
              <a:off x="33464221" y="13274781"/>
              <a:ext cx="149839" cy="95977"/>
            </a:xfrm>
            <a:custGeom>
              <a:avLst/>
              <a:gdLst>
                <a:gd name="T0" fmla="*/ 3 w 19"/>
                <a:gd name="T1" fmla="*/ 0 h 13"/>
                <a:gd name="T2" fmla="*/ 0 w 19"/>
                <a:gd name="T3" fmla="*/ 1 h 13"/>
                <a:gd name="T4" fmla="*/ 3 w 19"/>
                <a:gd name="T5" fmla="*/ 7 h 13"/>
                <a:gd name="T6" fmla="*/ 13 w 19"/>
                <a:gd name="T7" fmla="*/ 13 h 13"/>
                <a:gd name="T8" fmla="*/ 20 w 19"/>
                <a:gd name="T9" fmla="*/ 15 h 13"/>
                <a:gd name="T10" fmla="*/ 21 w 19"/>
                <a:gd name="T11" fmla="*/ 12 h 13"/>
                <a:gd name="T12" fmla="*/ 15 w 19"/>
                <a:gd name="T13" fmla="*/ 7 h 13"/>
                <a:gd name="T14" fmla="*/ 7 w 19"/>
                <a:gd name="T15" fmla="*/ 5 h 13"/>
                <a:gd name="T16" fmla="*/ 3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6" name="Freeform 3066"/>
            <p:cNvSpPr>
              <a:spLocks noChangeAspect="1"/>
            </p:cNvSpPr>
            <p:nvPr/>
          </p:nvSpPr>
          <p:spPr bwMode="auto">
            <a:xfrm>
              <a:off x="33680655" y="13346761"/>
              <a:ext cx="83244" cy="151966"/>
            </a:xfrm>
            <a:custGeom>
              <a:avLst/>
              <a:gdLst>
                <a:gd name="T0" fmla="*/ 5 w 11"/>
                <a:gd name="T1" fmla="*/ 1 h 21"/>
                <a:gd name="T2" fmla="*/ 1 w 11"/>
                <a:gd name="T3" fmla="*/ 1 h 21"/>
                <a:gd name="T4" fmla="*/ 2 w 11"/>
                <a:gd name="T5" fmla="*/ 6 h 21"/>
                <a:gd name="T6" fmla="*/ 4 w 11"/>
                <a:gd name="T7" fmla="*/ 15 h 21"/>
                <a:gd name="T8" fmla="*/ 11 w 11"/>
                <a:gd name="T9" fmla="*/ 25 h 21"/>
                <a:gd name="T10" fmla="*/ 11 w 11"/>
                <a:gd name="T11" fmla="*/ 17 h 21"/>
                <a:gd name="T12" fmla="*/ 6 w 11"/>
                <a:gd name="T13" fmla="*/ 10 h 21"/>
                <a:gd name="T14" fmla="*/ 6 w 11"/>
                <a:gd name="T15" fmla="*/ 5 h 21"/>
                <a:gd name="T16" fmla="*/ 5 w 1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7" name="Freeform 3067"/>
            <p:cNvSpPr>
              <a:spLocks noChangeAspect="1"/>
            </p:cNvSpPr>
            <p:nvPr/>
          </p:nvSpPr>
          <p:spPr bwMode="auto">
            <a:xfrm>
              <a:off x="33747251" y="13562712"/>
              <a:ext cx="99893" cy="63985"/>
            </a:xfrm>
            <a:custGeom>
              <a:avLst/>
              <a:gdLst>
                <a:gd name="T0" fmla="*/ 3 w 13"/>
                <a:gd name="T1" fmla="*/ 0 h 9"/>
                <a:gd name="T2" fmla="*/ 0 w 13"/>
                <a:gd name="T3" fmla="*/ 2 h 9"/>
                <a:gd name="T4" fmla="*/ 3 w 13"/>
                <a:gd name="T5" fmla="*/ 4 h 9"/>
                <a:gd name="T6" fmla="*/ 8 w 13"/>
                <a:gd name="T7" fmla="*/ 9 h 9"/>
                <a:gd name="T8" fmla="*/ 13 w 13"/>
                <a:gd name="T9" fmla="*/ 10 h 9"/>
                <a:gd name="T10" fmla="*/ 15 w 13"/>
                <a:gd name="T11" fmla="*/ 8 h 9"/>
                <a:gd name="T12" fmla="*/ 13 w 13"/>
                <a:gd name="T13" fmla="*/ 4 h 9"/>
                <a:gd name="T14" fmla="*/ 7 w 13"/>
                <a:gd name="T15" fmla="*/ 2 h 9"/>
                <a:gd name="T16" fmla="*/ 3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8" name="Freeform 3068"/>
            <p:cNvSpPr>
              <a:spLocks noChangeAspect="1"/>
            </p:cNvSpPr>
            <p:nvPr/>
          </p:nvSpPr>
          <p:spPr bwMode="auto">
            <a:xfrm>
              <a:off x="33331030" y="13314769"/>
              <a:ext cx="66595" cy="55989"/>
            </a:xfrm>
            <a:custGeom>
              <a:avLst/>
              <a:gdLst>
                <a:gd name="T0" fmla="*/ 7 w 8"/>
                <a:gd name="T1" fmla="*/ 1 h 8"/>
                <a:gd name="T2" fmla="*/ 4 w 8"/>
                <a:gd name="T3" fmla="*/ 1 h 8"/>
                <a:gd name="T4" fmla="*/ 1 w 8"/>
                <a:gd name="T5" fmla="*/ 6 h 8"/>
                <a:gd name="T6" fmla="*/ 7 w 8"/>
                <a:gd name="T7" fmla="*/ 9 h 8"/>
                <a:gd name="T8" fmla="*/ 10 w 8"/>
                <a:gd name="T9" fmla="*/ 8 h 8"/>
                <a:gd name="T10" fmla="*/ 7 w 8"/>
                <a:gd name="T11" fmla="*/ 3 h 8"/>
                <a:gd name="T12" fmla="*/ 7 w 8"/>
                <a:gd name="T13" fmla="*/ 1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9" name="Freeform 3069"/>
            <p:cNvSpPr>
              <a:spLocks noChangeAspect="1"/>
            </p:cNvSpPr>
            <p:nvPr/>
          </p:nvSpPr>
          <p:spPr bwMode="auto">
            <a:xfrm>
              <a:off x="33572441" y="13466735"/>
              <a:ext cx="133190" cy="63985"/>
            </a:xfrm>
            <a:custGeom>
              <a:avLst/>
              <a:gdLst>
                <a:gd name="T0" fmla="*/ 4 w 16"/>
                <a:gd name="T1" fmla="*/ 0 h 9"/>
                <a:gd name="T2" fmla="*/ 0 w 16"/>
                <a:gd name="T3" fmla="*/ 1 h 9"/>
                <a:gd name="T4" fmla="*/ 1 w 16"/>
                <a:gd name="T5" fmla="*/ 7 h 9"/>
                <a:gd name="T6" fmla="*/ 14 w 16"/>
                <a:gd name="T7" fmla="*/ 10 h 9"/>
                <a:gd name="T8" fmla="*/ 19 w 16"/>
                <a:gd name="T9" fmla="*/ 10 h 9"/>
                <a:gd name="T10" fmla="*/ 17 w 16"/>
                <a:gd name="T11" fmla="*/ 6 h 9"/>
                <a:gd name="T12" fmla="*/ 14 w 16"/>
                <a:gd name="T13" fmla="*/ 1 h 9"/>
                <a:gd name="T14" fmla="*/ 7 w 16"/>
                <a:gd name="T15" fmla="*/ 1 h 9"/>
                <a:gd name="T16" fmla="*/ 4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0" name="Freeform 3070"/>
            <p:cNvSpPr>
              <a:spLocks noChangeAspect="1"/>
            </p:cNvSpPr>
            <p:nvPr/>
          </p:nvSpPr>
          <p:spPr bwMode="auto">
            <a:xfrm>
              <a:off x="33589090" y="13706677"/>
              <a:ext cx="83244" cy="23992"/>
            </a:xfrm>
            <a:custGeom>
              <a:avLst/>
              <a:gdLst>
                <a:gd name="T0" fmla="*/ 2 w 11"/>
                <a:gd name="T1" fmla="*/ 0 h 4"/>
                <a:gd name="T2" fmla="*/ 1 w 11"/>
                <a:gd name="T3" fmla="*/ 2 h 4"/>
                <a:gd name="T4" fmla="*/ 12 w 11"/>
                <a:gd name="T5" fmla="*/ 4 h 4"/>
                <a:gd name="T6" fmla="*/ 12 w 11"/>
                <a:gd name="T7" fmla="*/ 2 h 4"/>
                <a:gd name="T8" fmla="*/ 2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1" name="Freeform 3071"/>
            <p:cNvSpPr>
              <a:spLocks noChangeAspect="1"/>
            </p:cNvSpPr>
            <p:nvPr/>
          </p:nvSpPr>
          <p:spPr bwMode="auto">
            <a:xfrm>
              <a:off x="29468506" y="10491452"/>
              <a:ext cx="482816" cy="639846"/>
            </a:xfrm>
            <a:custGeom>
              <a:avLst/>
              <a:gdLst>
                <a:gd name="T0" fmla="*/ 35 w 60"/>
                <a:gd name="T1" fmla="*/ 1 h 88"/>
                <a:gd name="T2" fmla="*/ 38 w 60"/>
                <a:gd name="T3" fmla="*/ 6 h 88"/>
                <a:gd name="T4" fmla="*/ 35 w 60"/>
                <a:gd name="T5" fmla="*/ 17 h 88"/>
                <a:gd name="T6" fmla="*/ 42 w 60"/>
                <a:gd name="T7" fmla="*/ 27 h 88"/>
                <a:gd name="T8" fmla="*/ 38 w 60"/>
                <a:gd name="T9" fmla="*/ 43 h 88"/>
                <a:gd name="T10" fmla="*/ 29 w 60"/>
                <a:gd name="T11" fmla="*/ 54 h 88"/>
                <a:gd name="T12" fmla="*/ 29 w 60"/>
                <a:gd name="T13" fmla="*/ 61 h 88"/>
                <a:gd name="T14" fmla="*/ 34 w 60"/>
                <a:gd name="T15" fmla="*/ 70 h 88"/>
                <a:gd name="T16" fmla="*/ 29 w 60"/>
                <a:gd name="T17" fmla="*/ 76 h 88"/>
                <a:gd name="T18" fmla="*/ 43 w 60"/>
                <a:gd name="T19" fmla="*/ 85 h 88"/>
                <a:gd name="T20" fmla="*/ 48 w 60"/>
                <a:gd name="T21" fmla="*/ 79 h 88"/>
                <a:gd name="T22" fmla="*/ 58 w 60"/>
                <a:gd name="T23" fmla="*/ 89 h 88"/>
                <a:gd name="T24" fmla="*/ 60 w 60"/>
                <a:gd name="T25" fmla="*/ 82 h 88"/>
                <a:gd name="T26" fmla="*/ 71 w 60"/>
                <a:gd name="T27" fmla="*/ 86 h 88"/>
                <a:gd name="T28" fmla="*/ 62 w 60"/>
                <a:gd name="T29" fmla="*/ 89 h 88"/>
                <a:gd name="T30" fmla="*/ 70 w 60"/>
                <a:gd name="T31" fmla="*/ 99 h 88"/>
                <a:gd name="T32" fmla="*/ 70 w 60"/>
                <a:gd name="T33" fmla="*/ 105 h 88"/>
                <a:gd name="T34" fmla="*/ 61 w 60"/>
                <a:gd name="T35" fmla="*/ 99 h 88"/>
                <a:gd name="T36" fmla="*/ 52 w 60"/>
                <a:gd name="T37" fmla="*/ 91 h 88"/>
                <a:gd name="T38" fmla="*/ 47 w 60"/>
                <a:gd name="T39" fmla="*/ 86 h 88"/>
                <a:gd name="T40" fmla="*/ 46 w 60"/>
                <a:gd name="T41" fmla="*/ 88 h 88"/>
                <a:gd name="T42" fmla="*/ 47 w 60"/>
                <a:gd name="T43" fmla="*/ 94 h 88"/>
                <a:gd name="T44" fmla="*/ 41 w 60"/>
                <a:gd name="T45" fmla="*/ 88 h 88"/>
                <a:gd name="T46" fmla="*/ 31 w 60"/>
                <a:gd name="T47" fmla="*/ 85 h 88"/>
                <a:gd name="T48" fmla="*/ 30 w 60"/>
                <a:gd name="T49" fmla="*/ 87 h 88"/>
                <a:gd name="T50" fmla="*/ 19 w 60"/>
                <a:gd name="T51" fmla="*/ 85 h 88"/>
                <a:gd name="T52" fmla="*/ 16 w 60"/>
                <a:gd name="T53" fmla="*/ 80 h 88"/>
                <a:gd name="T54" fmla="*/ 20 w 60"/>
                <a:gd name="T55" fmla="*/ 78 h 88"/>
                <a:gd name="T56" fmla="*/ 28 w 60"/>
                <a:gd name="T57" fmla="*/ 78 h 88"/>
                <a:gd name="T58" fmla="*/ 19 w 60"/>
                <a:gd name="T59" fmla="*/ 72 h 88"/>
                <a:gd name="T60" fmla="*/ 14 w 60"/>
                <a:gd name="T61" fmla="*/ 70 h 88"/>
                <a:gd name="T62" fmla="*/ 14 w 60"/>
                <a:gd name="T63" fmla="*/ 76 h 88"/>
                <a:gd name="T64" fmla="*/ 8 w 60"/>
                <a:gd name="T65" fmla="*/ 72 h 88"/>
                <a:gd name="T66" fmla="*/ 6 w 60"/>
                <a:gd name="T67" fmla="*/ 63 h 88"/>
                <a:gd name="T68" fmla="*/ 4 w 60"/>
                <a:gd name="T69" fmla="*/ 58 h 88"/>
                <a:gd name="T70" fmla="*/ 5 w 60"/>
                <a:gd name="T71" fmla="*/ 51 h 88"/>
                <a:gd name="T72" fmla="*/ 0 w 60"/>
                <a:gd name="T73" fmla="*/ 45 h 88"/>
                <a:gd name="T74" fmla="*/ 2 w 60"/>
                <a:gd name="T75" fmla="*/ 39 h 88"/>
                <a:gd name="T76" fmla="*/ 8 w 60"/>
                <a:gd name="T77" fmla="*/ 47 h 88"/>
                <a:gd name="T78" fmla="*/ 8 w 60"/>
                <a:gd name="T79" fmla="*/ 33 h 88"/>
                <a:gd name="T80" fmla="*/ 5 w 60"/>
                <a:gd name="T81" fmla="*/ 19 h 88"/>
                <a:gd name="T82" fmla="*/ 10 w 60"/>
                <a:gd name="T83" fmla="*/ 2 h 88"/>
                <a:gd name="T84" fmla="*/ 20 w 60"/>
                <a:gd name="T85" fmla="*/ 4 h 88"/>
                <a:gd name="T86" fmla="*/ 31 w 60"/>
                <a:gd name="T87" fmla="*/ 7 h 88"/>
                <a:gd name="T88" fmla="*/ 35 w 60"/>
                <a:gd name="T89" fmla="*/ 1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2" name="Freeform 3072"/>
            <p:cNvSpPr>
              <a:spLocks noChangeAspect="1"/>
            </p:cNvSpPr>
            <p:nvPr/>
          </p:nvSpPr>
          <p:spPr bwMode="auto">
            <a:xfrm>
              <a:off x="29543428" y="11043317"/>
              <a:ext cx="166488" cy="151966"/>
            </a:xfrm>
            <a:custGeom>
              <a:avLst/>
              <a:gdLst>
                <a:gd name="T0" fmla="*/ 11 w 21"/>
                <a:gd name="T1" fmla="*/ 1 h 21"/>
                <a:gd name="T2" fmla="*/ 23 w 21"/>
                <a:gd name="T3" fmla="*/ 6 h 21"/>
                <a:gd name="T4" fmla="*/ 23 w 21"/>
                <a:gd name="T5" fmla="*/ 10 h 21"/>
                <a:gd name="T6" fmla="*/ 23 w 21"/>
                <a:gd name="T7" fmla="*/ 23 h 21"/>
                <a:gd name="T8" fmla="*/ 14 w 21"/>
                <a:gd name="T9" fmla="*/ 23 h 21"/>
                <a:gd name="T10" fmla="*/ 8 w 21"/>
                <a:gd name="T11" fmla="*/ 8 h 21"/>
                <a:gd name="T12" fmla="*/ 0 w 21"/>
                <a:gd name="T13" fmla="*/ 5 h 21"/>
                <a:gd name="T14" fmla="*/ 4 w 21"/>
                <a:gd name="T15" fmla="*/ 1 h 21"/>
                <a:gd name="T16" fmla="*/ 11 w 2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3" name="Freeform 3073"/>
            <p:cNvSpPr>
              <a:spLocks noChangeAspect="1"/>
            </p:cNvSpPr>
            <p:nvPr/>
          </p:nvSpPr>
          <p:spPr bwMode="auto">
            <a:xfrm>
              <a:off x="29967971" y="11147294"/>
              <a:ext cx="158166" cy="159961"/>
            </a:xfrm>
            <a:custGeom>
              <a:avLst/>
              <a:gdLst>
                <a:gd name="T0" fmla="*/ 2 w 20"/>
                <a:gd name="T1" fmla="*/ 0 h 22"/>
                <a:gd name="T2" fmla="*/ 0 w 20"/>
                <a:gd name="T3" fmla="*/ 2 h 22"/>
                <a:gd name="T4" fmla="*/ 6 w 20"/>
                <a:gd name="T5" fmla="*/ 12 h 22"/>
                <a:gd name="T6" fmla="*/ 10 w 20"/>
                <a:gd name="T7" fmla="*/ 13 h 22"/>
                <a:gd name="T8" fmla="*/ 11 w 20"/>
                <a:gd name="T9" fmla="*/ 20 h 22"/>
                <a:gd name="T10" fmla="*/ 18 w 20"/>
                <a:gd name="T11" fmla="*/ 24 h 22"/>
                <a:gd name="T12" fmla="*/ 23 w 20"/>
                <a:gd name="T13" fmla="*/ 25 h 22"/>
                <a:gd name="T14" fmla="*/ 20 w 20"/>
                <a:gd name="T15" fmla="*/ 20 h 22"/>
                <a:gd name="T16" fmla="*/ 23 w 20"/>
                <a:gd name="T17" fmla="*/ 18 h 22"/>
                <a:gd name="T18" fmla="*/ 19 w 20"/>
                <a:gd name="T19" fmla="*/ 12 h 22"/>
                <a:gd name="T20" fmla="*/ 19 w 20"/>
                <a:gd name="T21" fmla="*/ 5 h 22"/>
                <a:gd name="T22" fmla="*/ 14 w 20"/>
                <a:gd name="T23" fmla="*/ 0 h 22"/>
                <a:gd name="T24" fmla="*/ 6 w 20"/>
                <a:gd name="T25" fmla="*/ 0 h 22"/>
                <a:gd name="T26" fmla="*/ 2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4" name="Freeform 3074"/>
            <p:cNvSpPr>
              <a:spLocks noChangeAspect="1"/>
            </p:cNvSpPr>
            <p:nvPr/>
          </p:nvSpPr>
          <p:spPr bwMode="auto">
            <a:xfrm>
              <a:off x="29718238" y="11203278"/>
              <a:ext cx="149839" cy="175958"/>
            </a:xfrm>
            <a:custGeom>
              <a:avLst/>
              <a:gdLst>
                <a:gd name="T0" fmla="*/ 4 w 19"/>
                <a:gd name="T1" fmla="*/ 1 h 23"/>
                <a:gd name="T2" fmla="*/ 1 w 19"/>
                <a:gd name="T3" fmla="*/ 4 h 23"/>
                <a:gd name="T4" fmla="*/ 7 w 19"/>
                <a:gd name="T5" fmla="*/ 10 h 23"/>
                <a:gd name="T6" fmla="*/ 2 w 19"/>
                <a:gd name="T7" fmla="*/ 23 h 23"/>
                <a:gd name="T8" fmla="*/ 2 w 19"/>
                <a:gd name="T9" fmla="*/ 28 h 23"/>
                <a:gd name="T10" fmla="*/ 8 w 19"/>
                <a:gd name="T11" fmla="*/ 23 h 23"/>
                <a:gd name="T12" fmla="*/ 15 w 19"/>
                <a:gd name="T13" fmla="*/ 21 h 23"/>
                <a:gd name="T14" fmla="*/ 16 w 19"/>
                <a:gd name="T15" fmla="*/ 18 h 23"/>
                <a:gd name="T16" fmla="*/ 22 w 19"/>
                <a:gd name="T17" fmla="*/ 9 h 23"/>
                <a:gd name="T18" fmla="*/ 19 w 19"/>
                <a:gd name="T19" fmla="*/ 5 h 23"/>
                <a:gd name="T20" fmla="*/ 15 w 19"/>
                <a:gd name="T21" fmla="*/ 7 h 23"/>
                <a:gd name="T22" fmla="*/ 8 w 19"/>
                <a:gd name="T23" fmla="*/ 4 h 23"/>
                <a:gd name="T24" fmla="*/ 4 w 19"/>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5" name="Freeform 3076"/>
            <p:cNvSpPr>
              <a:spLocks noChangeAspect="1"/>
            </p:cNvSpPr>
            <p:nvPr/>
          </p:nvSpPr>
          <p:spPr bwMode="auto">
            <a:xfrm>
              <a:off x="29784834" y="11307256"/>
              <a:ext cx="116542" cy="207950"/>
            </a:xfrm>
            <a:custGeom>
              <a:avLst/>
              <a:gdLst>
                <a:gd name="T0" fmla="*/ 16 w 14"/>
                <a:gd name="T1" fmla="*/ 2 h 28"/>
                <a:gd name="T2" fmla="*/ 12 w 14"/>
                <a:gd name="T3" fmla="*/ 0 h 28"/>
                <a:gd name="T4" fmla="*/ 9 w 14"/>
                <a:gd name="T5" fmla="*/ 4 h 28"/>
                <a:gd name="T6" fmla="*/ 9 w 14"/>
                <a:gd name="T7" fmla="*/ 17 h 28"/>
                <a:gd name="T8" fmla="*/ 1 w 14"/>
                <a:gd name="T9" fmla="*/ 19 h 28"/>
                <a:gd name="T10" fmla="*/ 4 w 14"/>
                <a:gd name="T11" fmla="*/ 28 h 28"/>
                <a:gd name="T12" fmla="*/ 10 w 14"/>
                <a:gd name="T13" fmla="*/ 34 h 28"/>
                <a:gd name="T14" fmla="*/ 15 w 14"/>
                <a:gd name="T15" fmla="*/ 30 h 28"/>
                <a:gd name="T16" fmla="*/ 11 w 14"/>
                <a:gd name="T17" fmla="*/ 22 h 28"/>
                <a:gd name="T18" fmla="*/ 16 w 14"/>
                <a:gd name="T19" fmla="*/ 5 h 28"/>
                <a:gd name="T20" fmla="*/ 16 w 14"/>
                <a:gd name="T21" fmla="*/ 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6" name="Freeform 3077"/>
            <p:cNvSpPr>
              <a:spLocks noChangeAspect="1"/>
            </p:cNvSpPr>
            <p:nvPr/>
          </p:nvSpPr>
          <p:spPr bwMode="auto">
            <a:xfrm>
              <a:off x="29884726" y="11275263"/>
              <a:ext cx="74922" cy="207950"/>
            </a:xfrm>
            <a:custGeom>
              <a:avLst/>
              <a:gdLst>
                <a:gd name="T0" fmla="*/ 7 w 9"/>
                <a:gd name="T1" fmla="*/ 1 h 28"/>
                <a:gd name="T2" fmla="*/ 10 w 9"/>
                <a:gd name="T3" fmla="*/ 2 h 28"/>
                <a:gd name="T4" fmla="*/ 10 w 9"/>
                <a:gd name="T5" fmla="*/ 18 h 28"/>
                <a:gd name="T6" fmla="*/ 5 w 9"/>
                <a:gd name="T7" fmla="*/ 23 h 28"/>
                <a:gd name="T8" fmla="*/ 2 w 9"/>
                <a:gd name="T9" fmla="*/ 33 h 28"/>
                <a:gd name="T10" fmla="*/ 0 w 9"/>
                <a:gd name="T11" fmla="*/ 32 h 28"/>
                <a:gd name="T12" fmla="*/ 6 w 9"/>
                <a:gd name="T13" fmla="*/ 15 h 28"/>
                <a:gd name="T14" fmla="*/ 7 w 9"/>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7" name="Freeform 3078"/>
            <p:cNvSpPr>
              <a:spLocks noChangeAspect="1"/>
            </p:cNvSpPr>
            <p:nvPr/>
          </p:nvSpPr>
          <p:spPr bwMode="auto">
            <a:xfrm>
              <a:off x="29967971" y="11267263"/>
              <a:ext cx="108220" cy="159961"/>
            </a:xfrm>
            <a:custGeom>
              <a:avLst/>
              <a:gdLst>
                <a:gd name="T0" fmla="*/ 2 w 14"/>
                <a:gd name="T1" fmla="*/ 0 h 22"/>
                <a:gd name="T2" fmla="*/ 1 w 14"/>
                <a:gd name="T3" fmla="*/ 1 h 22"/>
                <a:gd name="T4" fmla="*/ 1 w 14"/>
                <a:gd name="T5" fmla="*/ 9 h 22"/>
                <a:gd name="T6" fmla="*/ 5 w 14"/>
                <a:gd name="T7" fmla="*/ 11 h 22"/>
                <a:gd name="T8" fmla="*/ 6 w 14"/>
                <a:gd name="T9" fmla="*/ 7 h 22"/>
                <a:gd name="T10" fmla="*/ 7 w 14"/>
                <a:gd name="T11" fmla="*/ 9 h 22"/>
                <a:gd name="T12" fmla="*/ 9 w 14"/>
                <a:gd name="T13" fmla="*/ 21 h 22"/>
                <a:gd name="T14" fmla="*/ 15 w 14"/>
                <a:gd name="T15" fmla="*/ 25 h 22"/>
                <a:gd name="T16" fmla="*/ 15 w 14"/>
                <a:gd name="T17" fmla="*/ 19 h 22"/>
                <a:gd name="T18" fmla="*/ 17 w 14"/>
                <a:gd name="T19" fmla="*/ 18 h 22"/>
                <a:gd name="T20" fmla="*/ 12 w 14"/>
                <a:gd name="T21" fmla="*/ 12 h 22"/>
                <a:gd name="T22" fmla="*/ 11 w 14"/>
                <a:gd name="T23" fmla="*/ 4 h 22"/>
                <a:gd name="T24" fmla="*/ 10 w 14"/>
                <a:gd name="T25" fmla="*/ 0 h 22"/>
                <a:gd name="T26" fmla="*/ 2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8" name="Freeform 3079"/>
            <p:cNvSpPr>
              <a:spLocks noChangeAspect="1"/>
            </p:cNvSpPr>
            <p:nvPr/>
          </p:nvSpPr>
          <p:spPr bwMode="auto">
            <a:xfrm>
              <a:off x="29934673" y="11395232"/>
              <a:ext cx="66595" cy="63985"/>
            </a:xfrm>
            <a:custGeom>
              <a:avLst/>
              <a:gdLst>
                <a:gd name="T0" fmla="*/ 6 w 9"/>
                <a:gd name="T1" fmla="*/ 1 h 9"/>
                <a:gd name="T2" fmla="*/ 9 w 9"/>
                <a:gd name="T3" fmla="*/ 2 h 9"/>
                <a:gd name="T4" fmla="*/ 9 w 9"/>
                <a:gd name="T5" fmla="*/ 9 h 9"/>
                <a:gd name="T6" fmla="*/ 1 w 9"/>
                <a:gd name="T7" fmla="*/ 11 h 9"/>
                <a:gd name="T8" fmla="*/ 1 w 9"/>
                <a:gd name="T9" fmla="*/ 9 h 9"/>
                <a:gd name="T10" fmla="*/ 6 w 9"/>
                <a:gd name="T11" fmla="*/ 1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9" name="Freeform 3080"/>
            <p:cNvSpPr>
              <a:spLocks noChangeAspect="1"/>
            </p:cNvSpPr>
            <p:nvPr/>
          </p:nvSpPr>
          <p:spPr bwMode="auto">
            <a:xfrm>
              <a:off x="29268720" y="11267263"/>
              <a:ext cx="249732" cy="327923"/>
            </a:xfrm>
            <a:custGeom>
              <a:avLst/>
              <a:gdLst>
                <a:gd name="T0" fmla="*/ 33 w 31"/>
                <a:gd name="T1" fmla="*/ 1 h 45"/>
                <a:gd name="T2" fmla="*/ 30 w 31"/>
                <a:gd name="T3" fmla="*/ 1 h 45"/>
                <a:gd name="T4" fmla="*/ 30 w 31"/>
                <a:gd name="T5" fmla="*/ 7 h 45"/>
                <a:gd name="T6" fmla="*/ 31 w 31"/>
                <a:gd name="T7" fmla="*/ 13 h 45"/>
                <a:gd name="T8" fmla="*/ 29 w 31"/>
                <a:gd name="T9" fmla="*/ 12 h 45"/>
                <a:gd name="T10" fmla="*/ 29 w 31"/>
                <a:gd name="T11" fmla="*/ 16 h 45"/>
                <a:gd name="T12" fmla="*/ 24 w 31"/>
                <a:gd name="T13" fmla="*/ 20 h 45"/>
                <a:gd name="T14" fmla="*/ 21 w 31"/>
                <a:gd name="T15" fmla="*/ 23 h 45"/>
                <a:gd name="T16" fmla="*/ 17 w 31"/>
                <a:gd name="T17" fmla="*/ 31 h 45"/>
                <a:gd name="T18" fmla="*/ 10 w 31"/>
                <a:gd name="T19" fmla="*/ 38 h 45"/>
                <a:gd name="T20" fmla="*/ 1 w 31"/>
                <a:gd name="T21" fmla="*/ 49 h 45"/>
                <a:gd name="T22" fmla="*/ 1 w 31"/>
                <a:gd name="T23" fmla="*/ 53 h 45"/>
                <a:gd name="T24" fmla="*/ 6 w 31"/>
                <a:gd name="T25" fmla="*/ 50 h 45"/>
                <a:gd name="T26" fmla="*/ 16 w 31"/>
                <a:gd name="T27" fmla="*/ 41 h 45"/>
                <a:gd name="T28" fmla="*/ 19 w 31"/>
                <a:gd name="T29" fmla="*/ 32 h 45"/>
                <a:gd name="T30" fmla="*/ 21 w 31"/>
                <a:gd name="T31" fmla="*/ 28 h 45"/>
                <a:gd name="T32" fmla="*/ 29 w 31"/>
                <a:gd name="T33" fmla="*/ 24 h 45"/>
                <a:gd name="T34" fmla="*/ 31 w 31"/>
                <a:gd name="T35" fmla="*/ 20 h 45"/>
                <a:gd name="T36" fmla="*/ 36 w 31"/>
                <a:gd name="T37" fmla="*/ 20 h 45"/>
                <a:gd name="T38" fmla="*/ 36 w 31"/>
                <a:gd name="T39" fmla="*/ 16 h 45"/>
                <a:gd name="T40" fmla="*/ 32 w 31"/>
                <a:gd name="T41" fmla="*/ 10 h 45"/>
                <a:gd name="T42" fmla="*/ 33 w 31"/>
                <a:gd name="T43" fmla="*/ 5 h 45"/>
                <a:gd name="T44" fmla="*/ 33 w 31"/>
                <a:gd name="T45" fmla="*/ 1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0" name="Freeform 3081"/>
            <p:cNvSpPr>
              <a:spLocks noChangeAspect="1"/>
            </p:cNvSpPr>
            <p:nvPr/>
          </p:nvSpPr>
          <p:spPr bwMode="auto">
            <a:xfrm>
              <a:off x="29510131" y="11163290"/>
              <a:ext cx="66595" cy="47988"/>
            </a:xfrm>
            <a:custGeom>
              <a:avLst/>
              <a:gdLst>
                <a:gd name="T0" fmla="*/ 5 w 8"/>
                <a:gd name="T1" fmla="*/ 2 h 7"/>
                <a:gd name="T2" fmla="*/ 10 w 8"/>
                <a:gd name="T3" fmla="*/ 7 h 7"/>
                <a:gd name="T4" fmla="*/ 4 w 8"/>
                <a:gd name="T5" fmla="*/ 7 h 7"/>
                <a:gd name="T6" fmla="*/ 0 w 8"/>
                <a:gd name="T7" fmla="*/ 1 h 7"/>
                <a:gd name="T8" fmla="*/ 5 w 8"/>
                <a:gd name="T9" fmla="*/ 2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1" name="Freeform 3082"/>
            <p:cNvSpPr>
              <a:spLocks noChangeAspect="1"/>
            </p:cNvSpPr>
            <p:nvPr/>
          </p:nvSpPr>
          <p:spPr bwMode="auto">
            <a:xfrm>
              <a:off x="29701590" y="10875360"/>
              <a:ext cx="33298" cy="55984"/>
            </a:xfrm>
            <a:custGeom>
              <a:avLst/>
              <a:gdLst>
                <a:gd name="T0" fmla="*/ 1 w 4"/>
                <a:gd name="T1" fmla="*/ 0 h 7"/>
                <a:gd name="T2" fmla="*/ 5 w 4"/>
                <a:gd name="T3" fmla="*/ 3 h 7"/>
                <a:gd name="T4" fmla="*/ 1 w 4"/>
                <a:gd name="T5" fmla="*/ 5 h 7"/>
                <a:gd name="T6" fmla="*/ 4 w 4"/>
                <a:gd name="T7" fmla="*/ 8 h 7"/>
                <a:gd name="T8" fmla="*/ 1 w 4"/>
                <a:gd name="T9" fmla="*/ 9 h 7"/>
                <a:gd name="T10" fmla="*/ 0 w 4"/>
                <a:gd name="T11" fmla="*/ 6 h 7"/>
                <a:gd name="T12" fmla="*/ 1 w 4"/>
                <a:gd name="T13" fmla="*/ 5 h 7"/>
                <a:gd name="T14" fmla="*/ 0 w 4"/>
                <a:gd name="T15" fmla="*/ 3 h 7"/>
                <a:gd name="T16" fmla="*/ 1 w 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2" name="Freeform 3083"/>
            <p:cNvSpPr>
              <a:spLocks noChangeAspect="1"/>
            </p:cNvSpPr>
            <p:nvPr/>
          </p:nvSpPr>
          <p:spPr bwMode="auto">
            <a:xfrm>
              <a:off x="29943000" y="10979332"/>
              <a:ext cx="41619" cy="63985"/>
            </a:xfrm>
            <a:custGeom>
              <a:avLst/>
              <a:gdLst>
                <a:gd name="T0" fmla="*/ 1 w 5"/>
                <a:gd name="T1" fmla="*/ 1 h 8"/>
                <a:gd name="T2" fmla="*/ 4 w 5"/>
                <a:gd name="T3" fmla="*/ 1 h 8"/>
                <a:gd name="T4" fmla="*/ 5 w 5"/>
                <a:gd name="T5" fmla="*/ 6 h 8"/>
                <a:gd name="T6" fmla="*/ 1 w 5"/>
                <a:gd name="T7" fmla="*/ 10 h 8"/>
                <a:gd name="T8" fmla="*/ 1 w 5"/>
                <a:gd name="T9" fmla="*/ 6 h 8"/>
                <a:gd name="T10" fmla="*/ 1 w 5"/>
                <a:gd name="T11" fmla="*/ 1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3" name="Freeform 3086"/>
            <p:cNvSpPr>
              <a:spLocks noChangeAspect="1"/>
            </p:cNvSpPr>
            <p:nvPr/>
          </p:nvSpPr>
          <p:spPr bwMode="auto">
            <a:xfrm>
              <a:off x="35262292" y="14322526"/>
              <a:ext cx="158166" cy="103977"/>
            </a:xfrm>
            <a:custGeom>
              <a:avLst/>
              <a:gdLst>
                <a:gd name="T0" fmla="*/ 18 w 20"/>
                <a:gd name="T1" fmla="*/ 1 h 14"/>
                <a:gd name="T2" fmla="*/ 12 w 20"/>
                <a:gd name="T3" fmla="*/ 1 h 14"/>
                <a:gd name="T4" fmla="*/ 5 w 20"/>
                <a:gd name="T5" fmla="*/ 6 h 14"/>
                <a:gd name="T6" fmla="*/ 5 w 20"/>
                <a:gd name="T7" fmla="*/ 7 h 14"/>
                <a:gd name="T8" fmla="*/ 1 w 20"/>
                <a:gd name="T9" fmla="*/ 12 h 14"/>
                <a:gd name="T10" fmla="*/ 4 w 20"/>
                <a:gd name="T11" fmla="*/ 16 h 14"/>
                <a:gd name="T12" fmla="*/ 19 w 20"/>
                <a:gd name="T13" fmla="*/ 16 h 14"/>
                <a:gd name="T14" fmla="*/ 24 w 20"/>
                <a:gd name="T15" fmla="*/ 12 h 14"/>
                <a:gd name="T16" fmla="*/ 22 w 20"/>
                <a:gd name="T17" fmla="*/ 2 h 14"/>
                <a:gd name="T18" fmla="*/ 18 w 20"/>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4"/>
                <a:gd name="T32" fmla="*/ 20 w 2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4">
                  <a:moveTo>
                    <a:pt x="15" y="1"/>
                  </a:moveTo>
                  <a:cubicBezTo>
                    <a:pt x="13" y="0"/>
                    <a:pt x="11" y="0"/>
                    <a:pt x="10" y="1"/>
                  </a:cubicBezTo>
                  <a:cubicBezTo>
                    <a:pt x="8" y="2"/>
                    <a:pt x="6" y="3"/>
                    <a:pt x="4" y="5"/>
                  </a:cubicBezTo>
                  <a:cubicBezTo>
                    <a:pt x="3" y="5"/>
                    <a:pt x="4" y="6"/>
                    <a:pt x="4" y="6"/>
                  </a:cubicBezTo>
                  <a:cubicBezTo>
                    <a:pt x="3" y="8"/>
                    <a:pt x="1" y="9"/>
                    <a:pt x="1" y="10"/>
                  </a:cubicBezTo>
                  <a:cubicBezTo>
                    <a:pt x="0" y="11"/>
                    <a:pt x="2" y="13"/>
                    <a:pt x="3" y="13"/>
                  </a:cubicBezTo>
                  <a:cubicBezTo>
                    <a:pt x="7" y="14"/>
                    <a:pt x="12" y="14"/>
                    <a:pt x="16" y="13"/>
                  </a:cubicBezTo>
                  <a:cubicBezTo>
                    <a:pt x="18" y="13"/>
                    <a:pt x="19" y="11"/>
                    <a:pt x="20" y="10"/>
                  </a:cubicBezTo>
                  <a:cubicBezTo>
                    <a:pt x="20" y="7"/>
                    <a:pt x="19" y="5"/>
                    <a:pt x="18" y="2"/>
                  </a:cubicBezTo>
                  <a:cubicBezTo>
                    <a:pt x="17" y="1"/>
                    <a:pt x="16" y="1"/>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4" name="Freeform 3087"/>
            <p:cNvSpPr>
              <a:spLocks noChangeAspect="1"/>
            </p:cNvSpPr>
            <p:nvPr/>
          </p:nvSpPr>
          <p:spPr bwMode="auto">
            <a:xfrm>
              <a:off x="35420459" y="14194557"/>
              <a:ext cx="141512" cy="79981"/>
            </a:xfrm>
            <a:custGeom>
              <a:avLst/>
              <a:gdLst>
                <a:gd name="T0" fmla="*/ 17 w 17"/>
                <a:gd name="T1" fmla="*/ 0 h 11"/>
                <a:gd name="T2" fmla="*/ 12 w 17"/>
                <a:gd name="T3" fmla="*/ 5 h 11"/>
                <a:gd name="T4" fmla="*/ 1 w 17"/>
                <a:gd name="T5" fmla="*/ 8 h 11"/>
                <a:gd name="T6" fmla="*/ 4 w 17"/>
                <a:gd name="T7" fmla="*/ 13 h 11"/>
                <a:gd name="T8" fmla="*/ 11 w 17"/>
                <a:gd name="T9" fmla="*/ 11 h 11"/>
                <a:gd name="T10" fmla="*/ 16 w 17"/>
                <a:gd name="T11" fmla="*/ 11 h 11"/>
                <a:gd name="T12" fmla="*/ 21 w 17"/>
                <a:gd name="T13" fmla="*/ 2 h 11"/>
                <a:gd name="T14" fmla="*/ 17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14" y="0"/>
                  </a:moveTo>
                  <a:cubicBezTo>
                    <a:pt x="12" y="0"/>
                    <a:pt x="12" y="3"/>
                    <a:pt x="10" y="4"/>
                  </a:cubicBezTo>
                  <a:cubicBezTo>
                    <a:pt x="7" y="5"/>
                    <a:pt x="3" y="5"/>
                    <a:pt x="1" y="7"/>
                  </a:cubicBezTo>
                  <a:cubicBezTo>
                    <a:pt x="0" y="8"/>
                    <a:pt x="1" y="11"/>
                    <a:pt x="3" y="11"/>
                  </a:cubicBezTo>
                  <a:cubicBezTo>
                    <a:pt x="5" y="11"/>
                    <a:pt x="7" y="9"/>
                    <a:pt x="9" y="9"/>
                  </a:cubicBezTo>
                  <a:cubicBezTo>
                    <a:pt x="10" y="8"/>
                    <a:pt x="12" y="9"/>
                    <a:pt x="13" y="9"/>
                  </a:cubicBezTo>
                  <a:cubicBezTo>
                    <a:pt x="13" y="5"/>
                    <a:pt x="15" y="3"/>
                    <a:pt x="17" y="2"/>
                  </a:cubicBezTo>
                  <a:cubicBezTo>
                    <a:pt x="17" y="1"/>
                    <a:pt x="15" y="0"/>
                    <a:pt x="1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5" name="Freeform 3088"/>
            <p:cNvSpPr>
              <a:spLocks noChangeAspect="1"/>
            </p:cNvSpPr>
            <p:nvPr/>
          </p:nvSpPr>
          <p:spPr bwMode="auto">
            <a:xfrm>
              <a:off x="34230066" y="14026600"/>
              <a:ext cx="66595" cy="127969"/>
            </a:xfrm>
            <a:custGeom>
              <a:avLst/>
              <a:gdLst>
                <a:gd name="T0" fmla="*/ 0 w 9"/>
                <a:gd name="T1" fmla="*/ 1 h 17"/>
                <a:gd name="T2" fmla="*/ 2 w 9"/>
                <a:gd name="T3" fmla="*/ 1 h 17"/>
                <a:gd name="T4" fmla="*/ 3 w 9"/>
                <a:gd name="T5" fmla="*/ 10 h 17"/>
                <a:gd name="T6" fmla="*/ 6 w 9"/>
                <a:gd name="T7" fmla="*/ 9 h 17"/>
                <a:gd name="T8" fmla="*/ 7 w 9"/>
                <a:gd name="T9" fmla="*/ 4 h 17"/>
                <a:gd name="T10" fmla="*/ 10 w 9"/>
                <a:gd name="T11" fmla="*/ 5 h 17"/>
                <a:gd name="T12" fmla="*/ 10 w 9"/>
                <a:gd name="T13" fmla="*/ 12 h 17"/>
                <a:gd name="T14" fmla="*/ 10 w 9"/>
                <a:gd name="T15" fmla="*/ 17 h 17"/>
                <a:gd name="T16" fmla="*/ 6 w 9"/>
                <a:gd name="T17" fmla="*/ 19 h 17"/>
                <a:gd name="T18" fmla="*/ 1 w 9"/>
                <a:gd name="T19" fmla="*/ 20 h 17"/>
                <a:gd name="T20" fmla="*/ 0 w 9"/>
                <a:gd name="T21" fmla="*/ 15 h 17"/>
                <a:gd name="T22" fmla="*/ 0 w 9"/>
                <a:gd name="T23" fmla="*/ 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6" name="Freeform 3089"/>
            <p:cNvSpPr>
              <a:spLocks noChangeAspect="1"/>
            </p:cNvSpPr>
            <p:nvPr/>
          </p:nvSpPr>
          <p:spPr bwMode="auto">
            <a:xfrm>
              <a:off x="34280013" y="14170565"/>
              <a:ext cx="58273" cy="71980"/>
            </a:xfrm>
            <a:custGeom>
              <a:avLst/>
              <a:gdLst>
                <a:gd name="T0" fmla="*/ 3 w 8"/>
                <a:gd name="T1" fmla="*/ 1 h 10"/>
                <a:gd name="T2" fmla="*/ 9 w 8"/>
                <a:gd name="T3" fmla="*/ 11 h 10"/>
                <a:gd name="T4" fmla="*/ 3 w 8"/>
                <a:gd name="T5" fmla="*/ 12 h 10"/>
                <a:gd name="T6" fmla="*/ 2 w 8"/>
                <a:gd name="T7" fmla="*/ 8 h 10"/>
                <a:gd name="T8" fmla="*/ 0 w 8"/>
                <a:gd name="T9" fmla="*/ 2 h 10"/>
                <a:gd name="T10" fmla="*/ 3 w 8"/>
                <a:gd name="T11" fmla="*/ 1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7" name="Freeform 3090"/>
            <p:cNvSpPr>
              <a:spLocks noChangeAspect="1"/>
            </p:cNvSpPr>
            <p:nvPr/>
          </p:nvSpPr>
          <p:spPr bwMode="auto">
            <a:xfrm>
              <a:off x="33905417" y="14626453"/>
              <a:ext cx="274703" cy="255938"/>
            </a:xfrm>
            <a:custGeom>
              <a:avLst/>
              <a:gdLst>
                <a:gd name="T0" fmla="*/ 1 w 34"/>
                <a:gd name="T1" fmla="*/ 0 h 35"/>
                <a:gd name="T2" fmla="*/ 0 w 34"/>
                <a:gd name="T3" fmla="*/ 2 h 35"/>
                <a:gd name="T4" fmla="*/ 2 w 34"/>
                <a:gd name="T5" fmla="*/ 10 h 35"/>
                <a:gd name="T6" fmla="*/ 7 w 34"/>
                <a:gd name="T7" fmla="*/ 14 h 35"/>
                <a:gd name="T8" fmla="*/ 11 w 34"/>
                <a:gd name="T9" fmla="*/ 22 h 35"/>
                <a:gd name="T10" fmla="*/ 20 w 34"/>
                <a:gd name="T11" fmla="*/ 30 h 35"/>
                <a:gd name="T12" fmla="*/ 27 w 34"/>
                <a:gd name="T13" fmla="*/ 32 h 35"/>
                <a:gd name="T14" fmla="*/ 28 w 34"/>
                <a:gd name="T15" fmla="*/ 40 h 35"/>
                <a:gd name="T16" fmla="*/ 38 w 34"/>
                <a:gd name="T17" fmla="*/ 41 h 35"/>
                <a:gd name="T18" fmla="*/ 38 w 34"/>
                <a:gd name="T19" fmla="*/ 34 h 35"/>
                <a:gd name="T20" fmla="*/ 26 w 34"/>
                <a:gd name="T21" fmla="*/ 25 h 35"/>
                <a:gd name="T22" fmla="*/ 19 w 34"/>
                <a:gd name="T23" fmla="*/ 14 h 35"/>
                <a:gd name="T24" fmla="*/ 9 w 34"/>
                <a:gd name="T25" fmla="*/ 5 h 35"/>
                <a:gd name="T26" fmla="*/ 1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8" name="Freeform 3091"/>
            <p:cNvSpPr>
              <a:spLocks noChangeAspect="1"/>
            </p:cNvSpPr>
            <p:nvPr/>
          </p:nvSpPr>
          <p:spPr bwMode="auto">
            <a:xfrm>
              <a:off x="34196769" y="14682442"/>
              <a:ext cx="49946" cy="63985"/>
            </a:xfrm>
            <a:custGeom>
              <a:avLst/>
              <a:gdLst>
                <a:gd name="T0" fmla="*/ 5 w 6"/>
                <a:gd name="T1" fmla="*/ 1 h 9"/>
                <a:gd name="T2" fmla="*/ 6 w 6"/>
                <a:gd name="T3" fmla="*/ 7 h 9"/>
                <a:gd name="T4" fmla="*/ 6 w 6"/>
                <a:gd name="T5" fmla="*/ 11 h 9"/>
                <a:gd name="T6" fmla="*/ 1 w 6"/>
                <a:gd name="T7" fmla="*/ 7 h 9"/>
                <a:gd name="T8" fmla="*/ 2 w 6"/>
                <a:gd name="T9" fmla="*/ 2 h 9"/>
                <a:gd name="T10" fmla="*/ 5 w 6"/>
                <a:gd name="T11" fmla="*/ 1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9" name="Freeform 3092"/>
            <p:cNvSpPr>
              <a:spLocks noChangeAspect="1"/>
            </p:cNvSpPr>
            <p:nvPr/>
          </p:nvSpPr>
          <p:spPr bwMode="auto">
            <a:xfrm>
              <a:off x="34271691" y="14754422"/>
              <a:ext cx="41619" cy="39993"/>
            </a:xfrm>
            <a:custGeom>
              <a:avLst/>
              <a:gdLst>
                <a:gd name="T0" fmla="*/ 2 w 5"/>
                <a:gd name="T1" fmla="*/ 1 h 6"/>
                <a:gd name="T2" fmla="*/ 6 w 5"/>
                <a:gd name="T3" fmla="*/ 4 h 6"/>
                <a:gd name="T4" fmla="*/ 2 w 5"/>
                <a:gd name="T5" fmla="*/ 7 h 6"/>
                <a:gd name="T6" fmla="*/ 0 w 5"/>
                <a:gd name="T7" fmla="*/ 6 h 6"/>
                <a:gd name="T8" fmla="*/ 2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0" name="Freeform 3093"/>
            <p:cNvSpPr>
              <a:spLocks noChangeAspect="1"/>
            </p:cNvSpPr>
            <p:nvPr/>
          </p:nvSpPr>
          <p:spPr bwMode="auto">
            <a:xfrm>
              <a:off x="28629511" y="13618695"/>
              <a:ext cx="3979066" cy="3135242"/>
            </a:xfrm>
            <a:custGeom>
              <a:avLst/>
              <a:gdLst>
                <a:gd name="T0" fmla="*/ 86 w 496"/>
                <a:gd name="T1" fmla="*/ 169 h 427"/>
                <a:gd name="T2" fmla="*/ 130 w 496"/>
                <a:gd name="T3" fmla="*/ 155 h 427"/>
                <a:gd name="T4" fmla="*/ 149 w 496"/>
                <a:gd name="T5" fmla="*/ 125 h 427"/>
                <a:gd name="T6" fmla="*/ 163 w 496"/>
                <a:gd name="T7" fmla="*/ 99 h 427"/>
                <a:gd name="T8" fmla="*/ 172 w 496"/>
                <a:gd name="T9" fmla="*/ 103 h 427"/>
                <a:gd name="T10" fmla="*/ 190 w 496"/>
                <a:gd name="T11" fmla="*/ 96 h 427"/>
                <a:gd name="T12" fmla="*/ 187 w 496"/>
                <a:gd name="T13" fmla="*/ 80 h 427"/>
                <a:gd name="T14" fmla="*/ 197 w 496"/>
                <a:gd name="T15" fmla="*/ 67 h 427"/>
                <a:gd name="T16" fmla="*/ 217 w 496"/>
                <a:gd name="T17" fmla="*/ 56 h 427"/>
                <a:gd name="T18" fmla="*/ 241 w 496"/>
                <a:gd name="T19" fmla="*/ 72 h 427"/>
                <a:gd name="T20" fmla="*/ 254 w 496"/>
                <a:gd name="T21" fmla="*/ 77 h 427"/>
                <a:gd name="T22" fmla="*/ 272 w 496"/>
                <a:gd name="T23" fmla="*/ 84 h 427"/>
                <a:gd name="T24" fmla="*/ 262 w 496"/>
                <a:gd name="T25" fmla="*/ 64 h 427"/>
                <a:gd name="T26" fmla="*/ 288 w 496"/>
                <a:gd name="T27" fmla="*/ 32 h 427"/>
                <a:gd name="T28" fmla="*/ 315 w 496"/>
                <a:gd name="T29" fmla="*/ 24 h 427"/>
                <a:gd name="T30" fmla="*/ 309 w 496"/>
                <a:gd name="T31" fmla="*/ 11 h 427"/>
                <a:gd name="T32" fmla="*/ 336 w 496"/>
                <a:gd name="T33" fmla="*/ 23 h 427"/>
                <a:gd name="T34" fmla="*/ 365 w 496"/>
                <a:gd name="T35" fmla="*/ 30 h 427"/>
                <a:gd name="T36" fmla="*/ 357 w 496"/>
                <a:gd name="T37" fmla="*/ 49 h 427"/>
                <a:gd name="T38" fmla="*/ 384 w 496"/>
                <a:gd name="T39" fmla="*/ 96 h 427"/>
                <a:gd name="T40" fmla="*/ 428 w 496"/>
                <a:gd name="T41" fmla="*/ 121 h 427"/>
                <a:gd name="T42" fmla="*/ 447 w 496"/>
                <a:gd name="T43" fmla="*/ 38 h 427"/>
                <a:gd name="T44" fmla="*/ 463 w 496"/>
                <a:gd name="T45" fmla="*/ 1 h 427"/>
                <a:gd name="T46" fmla="*/ 473 w 496"/>
                <a:gd name="T47" fmla="*/ 30 h 427"/>
                <a:gd name="T48" fmla="*/ 491 w 496"/>
                <a:gd name="T49" fmla="*/ 59 h 427"/>
                <a:gd name="T50" fmla="*/ 506 w 496"/>
                <a:gd name="T51" fmla="*/ 109 h 427"/>
                <a:gd name="T52" fmla="*/ 519 w 496"/>
                <a:gd name="T53" fmla="*/ 153 h 427"/>
                <a:gd name="T54" fmla="*/ 541 w 496"/>
                <a:gd name="T55" fmla="*/ 167 h 427"/>
                <a:gd name="T56" fmla="*/ 551 w 496"/>
                <a:gd name="T57" fmla="*/ 204 h 427"/>
                <a:gd name="T58" fmla="*/ 569 w 496"/>
                <a:gd name="T59" fmla="*/ 207 h 427"/>
                <a:gd name="T60" fmla="*/ 583 w 496"/>
                <a:gd name="T61" fmla="*/ 241 h 427"/>
                <a:gd name="T62" fmla="*/ 595 w 496"/>
                <a:gd name="T63" fmla="*/ 278 h 427"/>
                <a:gd name="T64" fmla="*/ 584 w 496"/>
                <a:gd name="T65" fmla="*/ 347 h 427"/>
                <a:gd name="T66" fmla="*/ 547 w 496"/>
                <a:gd name="T67" fmla="*/ 410 h 427"/>
                <a:gd name="T68" fmla="*/ 523 w 496"/>
                <a:gd name="T69" fmla="*/ 446 h 427"/>
                <a:gd name="T70" fmla="*/ 477 w 496"/>
                <a:gd name="T71" fmla="*/ 494 h 427"/>
                <a:gd name="T72" fmla="*/ 439 w 496"/>
                <a:gd name="T73" fmla="*/ 502 h 427"/>
                <a:gd name="T74" fmla="*/ 422 w 496"/>
                <a:gd name="T75" fmla="*/ 505 h 427"/>
                <a:gd name="T76" fmla="*/ 385 w 496"/>
                <a:gd name="T77" fmla="*/ 501 h 427"/>
                <a:gd name="T78" fmla="*/ 365 w 496"/>
                <a:gd name="T79" fmla="*/ 470 h 427"/>
                <a:gd name="T80" fmla="*/ 344 w 496"/>
                <a:gd name="T81" fmla="*/ 451 h 427"/>
                <a:gd name="T82" fmla="*/ 344 w 496"/>
                <a:gd name="T83" fmla="*/ 424 h 427"/>
                <a:gd name="T84" fmla="*/ 330 w 496"/>
                <a:gd name="T85" fmla="*/ 435 h 427"/>
                <a:gd name="T86" fmla="*/ 348 w 496"/>
                <a:gd name="T87" fmla="*/ 396 h 427"/>
                <a:gd name="T88" fmla="*/ 314 w 496"/>
                <a:gd name="T89" fmla="*/ 433 h 427"/>
                <a:gd name="T90" fmla="*/ 300 w 496"/>
                <a:gd name="T91" fmla="*/ 406 h 427"/>
                <a:gd name="T92" fmla="*/ 270 w 496"/>
                <a:gd name="T93" fmla="*/ 383 h 427"/>
                <a:gd name="T94" fmla="*/ 178 w 496"/>
                <a:gd name="T95" fmla="*/ 386 h 427"/>
                <a:gd name="T96" fmla="*/ 112 w 496"/>
                <a:gd name="T97" fmla="*/ 416 h 427"/>
                <a:gd name="T98" fmla="*/ 50 w 496"/>
                <a:gd name="T99" fmla="*/ 439 h 427"/>
                <a:gd name="T100" fmla="*/ 8 w 496"/>
                <a:gd name="T101" fmla="*/ 411 h 427"/>
                <a:gd name="T102" fmla="*/ 18 w 496"/>
                <a:gd name="T103" fmla="*/ 365 h 427"/>
                <a:gd name="T104" fmla="*/ 0 w 496"/>
                <a:gd name="T105" fmla="*/ 278 h 427"/>
                <a:gd name="T106" fmla="*/ 14 w 496"/>
                <a:gd name="T107" fmla="*/ 280 h 427"/>
                <a:gd name="T108" fmla="*/ 13 w 496"/>
                <a:gd name="T109" fmla="*/ 216 h 427"/>
                <a:gd name="T110" fmla="*/ 20 w 496"/>
                <a:gd name="T111" fmla="*/ 205 h 427"/>
                <a:gd name="T112" fmla="*/ 55 w 496"/>
                <a:gd name="T113" fmla="*/ 178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1" name="Freeform 3094"/>
            <p:cNvSpPr>
              <a:spLocks noChangeAspect="1"/>
            </p:cNvSpPr>
            <p:nvPr/>
          </p:nvSpPr>
          <p:spPr bwMode="auto">
            <a:xfrm>
              <a:off x="30608952" y="13674685"/>
              <a:ext cx="116542" cy="55984"/>
            </a:xfrm>
            <a:custGeom>
              <a:avLst/>
              <a:gdLst>
                <a:gd name="T0" fmla="*/ 1 w 14"/>
                <a:gd name="T1" fmla="*/ 0 h 8"/>
                <a:gd name="T2" fmla="*/ 5 w 14"/>
                <a:gd name="T3" fmla="*/ 5 h 8"/>
                <a:gd name="T4" fmla="*/ 13 w 14"/>
                <a:gd name="T5" fmla="*/ 1 h 8"/>
                <a:gd name="T6" fmla="*/ 16 w 14"/>
                <a:gd name="T7" fmla="*/ 5 h 8"/>
                <a:gd name="T8" fmla="*/ 7 w 14"/>
                <a:gd name="T9" fmla="*/ 9 h 8"/>
                <a:gd name="T10" fmla="*/ 1 w 14"/>
                <a:gd name="T11" fmla="*/ 7 h 8"/>
                <a:gd name="T12" fmla="*/ 0 w 14"/>
                <a:gd name="T13" fmla="*/ 1 h 8"/>
                <a:gd name="T14" fmla="*/ 1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2" name="Freeform 3095"/>
            <p:cNvSpPr>
              <a:spLocks noChangeAspect="1"/>
            </p:cNvSpPr>
            <p:nvPr/>
          </p:nvSpPr>
          <p:spPr bwMode="auto">
            <a:xfrm>
              <a:off x="30567328" y="13682680"/>
              <a:ext cx="41625" cy="47988"/>
            </a:xfrm>
            <a:custGeom>
              <a:avLst/>
              <a:gdLst>
                <a:gd name="T0" fmla="*/ 4 w 5"/>
                <a:gd name="T1" fmla="*/ 0 h 6"/>
                <a:gd name="T2" fmla="*/ 0 w 5"/>
                <a:gd name="T3" fmla="*/ 6 h 6"/>
                <a:gd name="T4" fmla="*/ 6 w 5"/>
                <a:gd name="T5" fmla="*/ 6 h 6"/>
                <a:gd name="T6" fmla="*/ 4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0"/>
                  </a:moveTo>
                  <a:cubicBezTo>
                    <a:pt x="3" y="0"/>
                    <a:pt x="2" y="4"/>
                    <a:pt x="0" y="5"/>
                  </a:cubicBezTo>
                  <a:cubicBezTo>
                    <a:pt x="1" y="6"/>
                    <a:pt x="5" y="6"/>
                    <a:pt x="5" y="5"/>
                  </a:cubicBezTo>
                  <a:cubicBezTo>
                    <a:pt x="5" y="4"/>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3" name="Freeform 3096"/>
            <p:cNvSpPr>
              <a:spLocks noChangeAspect="1"/>
            </p:cNvSpPr>
            <p:nvPr/>
          </p:nvSpPr>
          <p:spPr bwMode="auto">
            <a:xfrm>
              <a:off x="31166685" y="13938619"/>
              <a:ext cx="74922" cy="63985"/>
            </a:xfrm>
            <a:custGeom>
              <a:avLst/>
              <a:gdLst>
                <a:gd name="T0" fmla="*/ 2 w 10"/>
                <a:gd name="T1" fmla="*/ 1 h 8"/>
                <a:gd name="T2" fmla="*/ 2 w 10"/>
                <a:gd name="T3" fmla="*/ 7 h 8"/>
                <a:gd name="T4" fmla="*/ 11 w 10"/>
                <a:gd name="T5" fmla="*/ 9 h 8"/>
                <a:gd name="T6" fmla="*/ 10 w 10"/>
                <a:gd name="T7" fmla="*/ 5 h 8"/>
                <a:gd name="T8" fmla="*/ 11 w 10"/>
                <a:gd name="T9" fmla="*/ 1 h 8"/>
                <a:gd name="T10" fmla="*/ 7 w 10"/>
                <a:gd name="T11" fmla="*/ 3 h 8"/>
                <a:gd name="T12" fmla="*/ 5 w 10"/>
                <a:gd name="T13" fmla="*/ 0 h 8"/>
                <a:gd name="T14" fmla="*/ 5 w 10"/>
                <a:gd name="T15" fmla="*/ 3 h 8"/>
                <a:gd name="T16" fmla="*/ 2 w 10"/>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4" name="Freeform 3097"/>
            <p:cNvSpPr>
              <a:spLocks noChangeAspect="1"/>
            </p:cNvSpPr>
            <p:nvPr/>
          </p:nvSpPr>
          <p:spPr bwMode="auto">
            <a:xfrm>
              <a:off x="31233280" y="14122577"/>
              <a:ext cx="33298" cy="39988"/>
            </a:xfrm>
            <a:custGeom>
              <a:avLst/>
              <a:gdLst>
                <a:gd name="T0" fmla="*/ 4 w 4"/>
                <a:gd name="T1" fmla="*/ 1 h 6"/>
                <a:gd name="T2" fmla="*/ 4 w 4"/>
                <a:gd name="T3" fmla="*/ 7 h 6"/>
                <a:gd name="T4" fmla="*/ 0 w 4"/>
                <a:gd name="T5" fmla="*/ 6 h 6"/>
                <a:gd name="T6" fmla="*/ 0 w 4"/>
                <a:gd name="T7" fmla="*/ 2 h 6"/>
                <a:gd name="T8" fmla="*/ 4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5" name="Freeform 3098"/>
            <p:cNvSpPr>
              <a:spLocks noChangeAspect="1"/>
            </p:cNvSpPr>
            <p:nvPr/>
          </p:nvSpPr>
          <p:spPr bwMode="auto">
            <a:xfrm>
              <a:off x="32715024" y="15154325"/>
              <a:ext cx="49946" cy="79981"/>
            </a:xfrm>
            <a:custGeom>
              <a:avLst/>
              <a:gdLst>
                <a:gd name="T0" fmla="*/ 6 w 6"/>
                <a:gd name="T1" fmla="*/ 0 h 12"/>
                <a:gd name="T2" fmla="*/ 7 w 6"/>
                <a:gd name="T3" fmla="*/ 2 h 12"/>
                <a:gd name="T4" fmla="*/ 2 w 6"/>
                <a:gd name="T5" fmla="*/ 14 h 12"/>
                <a:gd name="T6" fmla="*/ 0 w 6"/>
                <a:gd name="T7" fmla="*/ 12 h 12"/>
                <a:gd name="T8" fmla="*/ 1 w 6"/>
                <a:gd name="T9" fmla="*/ 5 h 12"/>
                <a:gd name="T10" fmla="*/ 6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6" name="Freeform 3099"/>
            <p:cNvSpPr>
              <a:spLocks noChangeAspect="1"/>
            </p:cNvSpPr>
            <p:nvPr/>
          </p:nvSpPr>
          <p:spPr bwMode="auto">
            <a:xfrm>
              <a:off x="31874262" y="16841921"/>
              <a:ext cx="41619" cy="71980"/>
            </a:xfrm>
            <a:custGeom>
              <a:avLst/>
              <a:gdLst>
                <a:gd name="T0" fmla="*/ 0 w 5"/>
                <a:gd name="T1" fmla="*/ 2 h 10"/>
                <a:gd name="T2" fmla="*/ 4 w 5"/>
                <a:gd name="T3" fmla="*/ 1 h 10"/>
                <a:gd name="T4" fmla="*/ 6 w 5"/>
                <a:gd name="T5" fmla="*/ 7 h 10"/>
                <a:gd name="T6" fmla="*/ 5 w 5"/>
                <a:gd name="T7" fmla="*/ 12 h 10"/>
                <a:gd name="T8" fmla="*/ 1 w 5"/>
                <a:gd name="T9" fmla="*/ 8 h 10"/>
                <a:gd name="T10" fmla="*/ 0 w 5"/>
                <a:gd name="T11" fmla="*/ 2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7" name="Freeform 3100"/>
            <p:cNvSpPr>
              <a:spLocks noChangeAspect="1"/>
            </p:cNvSpPr>
            <p:nvPr/>
          </p:nvSpPr>
          <p:spPr bwMode="auto">
            <a:xfrm>
              <a:off x="31532959" y="16953894"/>
              <a:ext cx="341303" cy="367911"/>
            </a:xfrm>
            <a:custGeom>
              <a:avLst/>
              <a:gdLst>
                <a:gd name="T0" fmla="*/ 19 w 42"/>
                <a:gd name="T1" fmla="*/ 10 h 50"/>
                <a:gd name="T2" fmla="*/ 29 w 42"/>
                <a:gd name="T3" fmla="*/ 10 h 50"/>
                <a:gd name="T4" fmla="*/ 40 w 42"/>
                <a:gd name="T5" fmla="*/ 7 h 50"/>
                <a:gd name="T6" fmla="*/ 49 w 42"/>
                <a:gd name="T7" fmla="*/ 5 h 50"/>
                <a:gd name="T8" fmla="*/ 51 w 42"/>
                <a:gd name="T9" fmla="*/ 10 h 50"/>
                <a:gd name="T10" fmla="*/ 47 w 42"/>
                <a:gd name="T11" fmla="*/ 28 h 50"/>
                <a:gd name="T12" fmla="*/ 44 w 42"/>
                <a:gd name="T13" fmla="*/ 32 h 50"/>
                <a:gd name="T14" fmla="*/ 39 w 42"/>
                <a:gd name="T15" fmla="*/ 43 h 50"/>
                <a:gd name="T16" fmla="*/ 38 w 42"/>
                <a:gd name="T17" fmla="*/ 52 h 50"/>
                <a:gd name="T18" fmla="*/ 35 w 42"/>
                <a:gd name="T19" fmla="*/ 52 h 50"/>
                <a:gd name="T20" fmla="*/ 34 w 42"/>
                <a:gd name="T21" fmla="*/ 46 h 50"/>
                <a:gd name="T22" fmla="*/ 30 w 42"/>
                <a:gd name="T23" fmla="*/ 48 h 50"/>
                <a:gd name="T24" fmla="*/ 28 w 42"/>
                <a:gd name="T25" fmla="*/ 50 h 50"/>
                <a:gd name="T26" fmla="*/ 23 w 42"/>
                <a:gd name="T27" fmla="*/ 53 h 50"/>
                <a:gd name="T28" fmla="*/ 18 w 42"/>
                <a:gd name="T29" fmla="*/ 59 h 50"/>
                <a:gd name="T30" fmla="*/ 16 w 42"/>
                <a:gd name="T31" fmla="*/ 56 h 50"/>
                <a:gd name="T32" fmla="*/ 10 w 42"/>
                <a:gd name="T33" fmla="*/ 58 h 50"/>
                <a:gd name="T34" fmla="*/ 6 w 42"/>
                <a:gd name="T35" fmla="*/ 52 h 50"/>
                <a:gd name="T36" fmla="*/ 2 w 42"/>
                <a:gd name="T37" fmla="*/ 43 h 50"/>
                <a:gd name="T38" fmla="*/ 2 w 42"/>
                <a:gd name="T39" fmla="*/ 34 h 50"/>
                <a:gd name="T40" fmla="*/ 6 w 42"/>
                <a:gd name="T41" fmla="*/ 34 h 50"/>
                <a:gd name="T42" fmla="*/ 0 w 42"/>
                <a:gd name="T43" fmla="*/ 18 h 50"/>
                <a:gd name="T44" fmla="*/ 0 w 42"/>
                <a:gd name="T45" fmla="*/ 7 h 50"/>
                <a:gd name="T46" fmla="*/ 4 w 42"/>
                <a:gd name="T47" fmla="*/ 1 h 50"/>
                <a:gd name="T48" fmla="*/ 10 w 42"/>
                <a:gd name="T49" fmla="*/ 5 h 50"/>
                <a:gd name="T50" fmla="*/ 19 w 42"/>
                <a:gd name="T51" fmla="*/ 1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8" name="Freeform 3101"/>
            <p:cNvSpPr>
              <a:spLocks noChangeAspect="1"/>
            </p:cNvSpPr>
            <p:nvPr/>
          </p:nvSpPr>
          <p:spPr bwMode="auto">
            <a:xfrm>
              <a:off x="30867006" y="16362037"/>
              <a:ext cx="158166" cy="63985"/>
            </a:xfrm>
            <a:custGeom>
              <a:avLst/>
              <a:gdLst>
                <a:gd name="T0" fmla="*/ 1 w 19"/>
                <a:gd name="T1" fmla="*/ 2 h 9"/>
                <a:gd name="T2" fmla="*/ 0 w 19"/>
                <a:gd name="T3" fmla="*/ 6 h 9"/>
                <a:gd name="T4" fmla="*/ 6 w 19"/>
                <a:gd name="T5" fmla="*/ 10 h 9"/>
                <a:gd name="T6" fmla="*/ 10 w 19"/>
                <a:gd name="T7" fmla="*/ 9 h 9"/>
                <a:gd name="T8" fmla="*/ 13 w 19"/>
                <a:gd name="T9" fmla="*/ 10 h 9"/>
                <a:gd name="T10" fmla="*/ 18 w 19"/>
                <a:gd name="T11" fmla="*/ 5 h 9"/>
                <a:gd name="T12" fmla="*/ 22 w 19"/>
                <a:gd name="T13" fmla="*/ 6 h 9"/>
                <a:gd name="T14" fmla="*/ 23 w 19"/>
                <a:gd name="T15" fmla="*/ 4 h 9"/>
                <a:gd name="T16" fmla="*/ 21 w 19"/>
                <a:gd name="T17" fmla="*/ 4 h 9"/>
                <a:gd name="T18" fmla="*/ 17 w 19"/>
                <a:gd name="T19" fmla="*/ 4 h 9"/>
                <a:gd name="T20" fmla="*/ 16 w 19"/>
                <a:gd name="T21" fmla="*/ 2 h 9"/>
                <a:gd name="T22" fmla="*/ 16 w 19"/>
                <a:gd name="T23" fmla="*/ 0 h 9"/>
                <a:gd name="T24" fmla="*/ 1 w 19"/>
                <a:gd name="T25" fmla="*/ 2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
                <a:gd name="T41" fmla="*/ 19 w 19"/>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9" name="Freeform 3118"/>
            <p:cNvSpPr>
              <a:spLocks noChangeAspect="1"/>
            </p:cNvSpPr>
            <p:nvPr/>
          </p:nvSpPr>
          <p:spPr bwMode="auto">
            <a:xfrm>
              <a:off x="34679584" y="16466009"/>
              <a:ext cx="8327" cy="31992"/>
            </a:xfrm>
            <a:custGeom>
              <a:avLst/>
              <a:gdLst>
                <a:gd name="T0" fmla="*/ 2 w 2"/>
                <a:gd name="T1" fmla="*/ 3 h 4"/>
                <a:gd name="T2" fmla="*/ 1 w 2"/>
                <a:gd name="T3" fmla="*/ 5 h 4"/>
                <a:gd name="T4" fmla="*/ 0 w 2"/>
                <a:gd name="T5" fmla="*/ 3 h 4"/>
                <a:gd name="T6" fmla="*/ 1 w 2"/>
                <a:gd name="T7" fmla="*/ 0 h 4"/>
                <a:gd name="T8" fmla="*/ 2 w 2"/>
                <a:gd name="T9" fmla="*/ 3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0" name="Freeform 3119"/>
            <p:cNvSpPr>
              <a:spLocks noChangeAspect="1"/>
            </p:cNvSpPr>
            <p:nvPr/>
          </p:nvSpPr>
          <p:spPr bwMode="auto">
            <a:xfrm>
              <a:off x="34687911" y="16410025"/>
              <a:ext cx="8322" cy="31992"/>
            </a:xfrm>
            <a:custGeom>
              <a:avLst/>
              <a:gdLst>
                <a:gd name="T0" fmla="*/ 2 w 2"/>
                <a:gd name="T1" fmla="*/ 4 h 4"/>
                <a:gd name="T2" fmla="*/ 1 w 2"/>
                <a:gd name="T3" fmla="*/ 5 h 4"/>
                <a:gd name="T4" fmla="*/ 0 w 2"/>
                <a:gd name="T5" fmla="*/ 3 h 4"/>
                <a:gd name="T6" fmla="*/ 1 w 2"/>
                <a:gd name="T7" fmla="*/ 1 h 4"/>
                <a:gd name="T8" fmla="*/ 2 w 2"/>
                <a:gd name="T9" fmla="*/ 4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1" name="Oval 3131"/>
            <p:cNvSpPr>
              <a:spLocks noChangeAspect="1" noChangeArrowheads="1"/>
            </p:cNvSpPr>
            <p:nvPr/>
          </p:nvSpPr>
          <p:spPr bwMode="auto">
            <a:xfrm>
              <a:off x="34396554" y="16937898"/>
              <a:ext cx="8327" cy="23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2" name="Freeform 3132"/>
            <p:cNvSpPr>
              <a:spLocks noChangeAspect="1"/>
            </p:cNvSpPr>
            <p:nvPr/>
          </p:nvSpPr>
          <p:spPr bwMode="auto">
            <a:xfrm>
              <a:off x="34306759" y="16498001"/>
              <a:ext cx="557737" cy="591855"/>
            </a:xfrm>
            <a:custGeom>
              <a:avLst/>
              <a:gdLst>
                <a:gd name="T0" fmla="*/ 53 w 69"/>
                <a:gd name="T1" fmla="*/ 23 h 81"/>
                <a:gd name="T2" fmla="*/ 66 w 69"/>
                <a:gd name="T3" fmla="*/ 22 h 81"/>
                <a:gd name="T4" fmla="*/ 75 w 69"/>
                <a:gd name="T5" fmla="*/ 14 h 81"/>
                <a:gd name="T6" fmla="*/ 83 w 69"/>
                <a:gd name="T7" fmla="*/ 19 h 81"/>
                <a:gd name="T8" fmla="*/ 77 w 69"/>
                <a:gd name="T9" fmla="*/ 24 h 81"/>
                <a:gd name="T10" fmla="*/ 73 w 69"/>
                <a:gd name="T11" fmla="*/ 35 h 81"/>
                <a:gd name="T12" fmla="*/ 65 w 69"/>
                <a:gd name="T13" fmla="*/ 36 h 81"/>
                <a:gd name="T14" fmla="*/ 64 w 69"/>
                <a:gd name="T15" fmla="*/ 44 h 81"/>
                <a:gd name="T16" fmla="*/ 64 w 69"/>
                <a:gd name="T17" fmla="*/ 47 h 81"/>
                <a:gd name="T18" fmla="*/ 61 w 69"/>
                <a:gd name="T19" fmla="*/ 49 h 81"/>
                <a:gd name="T20" fmla="*/ 60 w 69"/>
                <a:gd name="T21" fmla="*/ 46 h 81"/>
                <a:gd name="T22" fmla="*/ 53 w 69"/>
                <a:gd name="T23" fmla="*/ 46 h 81"/>
                <a:gd name="T24" fmla="*/ 46 w 69"/>
                <a:gd name="T25" fmla="*/ 53 h 81"/>
                <a:gd name="T26" fmla="*/ 49 w 69"/>
                <a:gd name="T27" fmla="*/ 57 h 81"/>
                <a:gd name="T28" fmla="*/ 38 w 69"/>
                <a:gd name="T29" fmla="*/ 69 h 81"/>
                <a:gd name="T30" fmla="*/ 30 w 69"/>
                <a:gd name="T31" fmla="*/ 83 h 81"/>
                <a:gd name="T32" fmla="*/ 16 w 69"/>
                <a:gd name="T33" fmla="*/ 96 h 81"/>
                <a:gd name="T34" fmla="*/ 8 w 69"/>
                <a:gd name="T35" fmla="*/ 93 h 81"/>
                <a:gd name="T36" fmla="*/ 5 w 69"/>
                <a:gd name="T37" fmla="*/ 89 h 81"/>
                <a:gd name="T38" fmla="*/ 13 w 69"/>
                <a:gd name="T39" fmla="*/ 78 h 81"/>
                <a:gd name="T40" fmla="*/ 18 w 69"/>
                <a:gd name="T41" fmla="*/ 71 h 81"/>
                <a:gd name="T42" fmla="*/ 16 w 69"/>
                <a:gd name="T43" fmla="*/ 61 h 81"/>
                <a:gd name="T44" fmla="*/ 10 w 69"/>
                <a:gd name="T45" fmla="*/ 59 h 81"/>
                <a:gd name="T46" fmla="*/ 5 w 69"/>
                <a:gd name="T47" fmla="*/ 55 h 81"/>
                <a:gd name="T48" fmla="*/ 1 w 69"/>
                <a:gd name="T49" fmla="*/ 51 h 81"/>
                <a:gd name="T50" fmla="*/ 7 w 69"/>
                <a:gd name="T51" fmla="*/ 46 h 81"/>
                <a:gd name="T52" fmla="*/ 16 w 69"/>
                <a:gd name="T53" fmla="*/ 42 h 81"/>
                <a:gd name="T54" fmla="*/ 22 w 69"/>
                <a:gd name="T55" fmla="*/ 29 h 81"/>
                <a:gd name="T56" fmla="*/ 25 w 69"/>
                <a:gd name="T57" fmla="*/ 24 h 81"/>
                <a:gd name="T58" fmla="*/ 24 w 69"/>
                <a:gd name="T59" fmla="*/ 13 h 81"/>
                <a:gd name="T60" fmla="*/ 26 w 69"/>
                <a:gd name="T61" fmla="*/ 6 h 81"/>
                <a:gd name="T62" fmla="*/ 30 w 69"/>
                <a:gd name="T63" fmla="*/ 7 h 81"/>
                <a:gd name="T64" fmla="*/ 31 w 69"/>
                <a:gd name="T65" fmla="*/ 4 h 81"/>
                <a:gd name="T66" fmla="*/ 35 w 69"/>
                <a:gd name="T67" fmla="*/ 5 h 81"/>
                <a:gd name="T68" fmla="*/ 35 w 69"/>
                <a:gd name="T69" fmla="*/ 10 h 81"/>
                <a:gd name="T70" fmla="*/ 40 w 69"/>
                <a:gd name="T71" fmla="*/ 10 h 81"/>
                <a:gd name="T72" fmla="*/ 40 w 69"/>
                <a:gd name="T73" fmla="*/ 2 h 81"/>
                <a:gd name="T74" fmla="*/ 43 w 69"/>
                <a:gd name="T75" fmla="*/ 2 h 81"/>
                <a:gd name="T76" fmla="*/ 43 w 69"/>
                <a:gd name="T77" fmla="*/ 18 h 81"/>
                <a:gd name="T78" fmla="*/ 53 w 69"/>
                <a:gd name="T79" fmla="*/ 23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3" name="Freeform 3133"/>
            <p:cNvSpPr>
              <a:spLocks noChangeAspect="1"/>
            </p:cNvSpPr>
            <p:nvPr/>
          </p:nvSpPr>
          <p:spPr bwMode="auto">
            <a:xfrm>
              <a:off x="34471477" y="16218071"/>
              <a:ext cx="158161" cy="295926"/>
            </a:xfrm>
            <a:custGeom>
              <a:avLst/>
              <a:gdLst>
                <a:gd name="T0" fmla="*/ 16 w 20"/>
                <a:gd name="T1" fmla="*/ 41 h 40"/>
                <a:gd name="T2" fmla="*/ 17 w 20"/>
                <a:gd name="T3" fmla="*/ 47 h 40"/>
                <a:gd name="T4" fmla="*/ 20 w 20"/>
                <a:gd name="T5" fmla="*/ 47 h 40"/>
                <a:gd name="T6" fmla="*/ 24 w 20"/>
                <a:gd name="T7" fmla="*/ 35 h 40"/>
                <a:gd name="T8" fmla="*/ 20 w 20"/>
                <a:gd name="T9" fmla="*/ 25 h 40"/>
                <a:gd name="T10" fmla="*/ 24 w 20"/>
                <a:gd name="T11" fmla="*/ 25 h 40"/>
                <a:gd name="T12" fmla="*/ 22 w 20"/>
                <a:gd name="T13" fmla="*/ 17 h 40"/>
                <a:gd name="T14" fmla="*/ 12 w 20"/>
                <a:gd name="T15" fmla="*/ 10 h 40"/>
                <a:gd name="T16" fmla="*/ 6 w 20"/>
                <a:gd name="T17" fmla="*/ 6 h 40"/>
                <a:gd name="T18" fmla="*/ 6 w 20"/>
                <a:gd name="T19" fmla="*/ 2 h 40"/>
                <a:gd name="T20" fmla="*/ 1 w 20"/>
                <a:gd name="T21" fmla="*/ 2 h 40"/>
                <a:gd name="T22" fmla="*/ 6 w 20"/>
                <a:gd name="T23" fmla="*/ 12 h 40"/>
                <a:gd name="T24" fmla="*/ 5 w 20"/>
                <a:gd name="T25" fmla="*/ 16 h 40"/>
                <a:gd name="T26" fmla="*/ 14 w 20"/>
                <a:gd name="T27" fmla="*/ 35 h 40"/>
                <a:gd name="T28" fmla="*/ 19 w 20"/>
                <a:gd name="T29" fmla="*/ 36 h 40"/>
                <a:gd name="T30" fmla="*/ 16 w 20"/>
                <a:gd name="T31" fmla="*/ 4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4" name="Freeform 3134"/>
            <p:cNvSpPr>
              <a:spLocks noChangeAspect="1"/>
            </p:cNvSpPr>
            <p:nvPr/>
          </p:nvSpPr>
          <p:spPr bwMode="auto">
            <a:xfrm>
              <a:off x="33455901" y="16937899"/>
              <a:ext cx="973952" cy="767816"/>
            </a:xfrm>
            <a:custGeom>
              <a:avLst/>
              <a:gdLst>
                <a:gd name="T0" fmla="*/ 140 w 121"/>
                <a:gd name="T1" fmla="*/ 28 h 105"/>
                <a:gd name="T2" fmla="*/ 128 w 121"/>
                <a:gd name="T3" fmla="*/ 38 h 105"/>
                <a:gd name="T4" fmla="*/ 119 w 121"/>
                <a:gd name="T5" fmla="*/ 49 h 105"/>
                <a:gd name="T6" fmla="*/ 110 w 121"/>
                <a:gd name="T7" fmla="*/ 58 h 105"/>
                <a:gd name="T8" fmla="*/ 110 w 121"/>
                <a:gd name="T9" fmla="*/ 61 h 105"/>
                <a:gd name="T10" fmla="*/ 116 w 121"/>
                <a:gd name="T11" fmla="*/ 64 h 105"/>
                <a:gd name="T12" fmla="*/ 115 w 121"/>
                <a:gd name="T13" fmla="*/ 67 h 105"/>
                <a:gd name="T14" fmla="*/ 103 w 121"/>
                <a:gd name="T15" fmla="*/ 66 h 105"/>
                <a:gd name="T16" fmla="*/ 88 w 121"/>
                <a:gd name="T17" fmla="*/ 72 h 105"/>
                <a:gd name="T18" fmla="*/ 81 w 121"/>
                <a:gd name="T19" fmla="*/ 79 h 105"/>
                <a:gd name="T20" fmla="*/ 78 w 121"/>
                <a:gd name="T21" fmla="*/ 90 h 105"/>
                <a:gd name="T22" fmla="*/ 70 w 121"/>
                <a:gd name="T23" fmla="*/ 101 h 105"/>
                <a:gd name="T24" fmla="*/ 56 w 121"/>
                <a:gd name="T25" fmla="*/ 113 h 105"/>
                <a:gd name="T26" fmla="*/ 41 w 121"/>
                <a:gd name="T27" fmla="*/ 125 h 105"/>
                <a:gd name="T28" fmla="*/ 33 w 121"/>
                <a:gd name="T29" fmla="*/ 124 h 105"/>
                <a:gd name="T30" fmla="*/ 28 w 121"/>
                <a:gd name="T31" fmla="*/ 116 h 105"/>
                <a:gd name="T32" fmla="*/ 19 w 121"/>
                <a:gd name="T33" fmla="*/ 114 h 105"/>
                <a:gd name="T34" fmla="*/ 4 w 121"/>
                <a:gd name="T35" fmla="*/ 113 h 105"/>
                <a:gd name="T36" fmla="*/ 1 w 121"/>
                <a:gd name="T37" fmla="*/ 107 h 105"/>
                <a:gd name="T38" fmla="*/ 13 w 121"/>
                <a:gd name="T39" fmla="*/ 92 h 105"/>
                <a:gd name="T40" fmla="*/ 31 w 121"/>
                <a:gd name="T41" fmla="*/ 78 h 105"/>
                <a:gd name="T42" fmla="*/ 46 w 121"/>
                <a:gd name="T43" fmla="*/ 68 h 105"/>
                <a:gd name="T44" fmla="*/ 56 w 121"/>
                <a:gd name="T45" fmla="*/ 66 h 105"/>
                <a:gd name="T46" fmla="*/ 76 w 121"/>
                <a:gd name="T47" fmla="*/ 52 h 105"/>
                <a:gd name="T48" fmla="*/ 92 w 121"/>
                <a:gd name="T49" fmla="*/ 42 h 105"/>
                <a:gd name="T50" fmla="*/ 101 w 121"/>
                <a:gd name="T51" fmla="*/ 28 h 105"/>
                <a:gd name="T52" fmla="*/ 112 w 121"/>
                <a:gd name="T53" fmla="*/ 16 h 105"/>
                <a:gd name="T54" fmla="*/ 121 w 121"/>
                <a:gd name="T55" fmla="*/ 0 h 105"/>
                <a:gd name="T56" fmla="*/ 125 w 121"/>
                <a:gd name="T57" fmla="*/ 0 h 105"/>
                <a:gd name="T58" fmla="*/ 125 w 121"/>
                <a:gd name="T59" fmla="*/ 5 h 105"/>
                <a:gd name="T60" fmla="*/ 129 w 121"/>
                <a:gd name="T61" fmla="*/ 7 h 105"/>
                <a:gd name="T62" fmla="*/ 127 w 121"/>
                <a:gd name="T63" fmla="*/ 13 h 105"/>
                <a:gd name="T64" fmla="*/ 132 w 121"/>
                <a:gd name="T65" fmla="*/ 17 h 105"/>
                <a:gd name="T66" fmla="*/ 138 w 121"/>
                <a:gd name="T67" fmla="*/ 8 h 105"/>
                <a:gd name="T68" fmla="*/ 142 w 121"/>
                <a:gd name="T69" fmla="*/ 6 h 105"/>
                <a:gd name="T70" fmla="*/ 145 w 121"/>
                <a:gd name="T71" fmla="*/ 12 h 105"/>
                <a:gd name="T72" fmla="*/ 146 w 121"/>
                <a:gd name="T73" fmla="*/ 17 h 105"/>
                <a:gd name="T74" fmla="*/ 140 w 121"/>
                <a:gd name="T75" fmla="*/ 22 h 105"/>
                <a:gd name="T76" fmla="*/ 140 w 121"/>
                <a:gd name="T77" fmla="*/ 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5" name="Freeform 3135"/>
            <p:cNvSpPr>
              <a:spLocks noChangeAspect="1"/>
            </p:cNvSpPr>
            <p:nvPr/>
          </p:nvSpPr>
          <p:spPr bwMode="auto">
            <a:xfrm>
              <a:off x="33530816" y="17689717"/>
              <a:ext cx="83244" cy="95977"/>
            </a:xfrm>
            <a:custGeom>
              <a:avLst/>
              <a:gdLst>
                <a:gd name="T0" fmla="*/ 9 w 11"/>
                <a:gd name="T1" fmla="*/ 0 h 12"/>
                <a:gd name="T2" fmla="*/ 12 w 11"/>
                <a:gd name="T3" fmla="*/ 4 h 12"/>
                <a:gd name="T4" fmla="*/ 9 w 11"/>
                <a:gd name="T5" fmla="*/ 6 h 12"/>
                <a:gd name="T6" fmla="*/ 13 w 11"/>
                <a:gd name="T7" fmla="*/ 10 h 12"/>
                <a:gd name="T8" fmla="*/ 9 w 11"/>
                <a:gd name="T9" fmla="*/ 13 h 12"/>
                <a:gd name="T10" fmla="*/ 1 w 11"/>
                <a:gd name="T11" fmla="*/ 15 h 12"/>
                <a:gd name="T12" fmla="*/ 1 w 11"/>
                <a:gd name="T13" fmla="*/ 13 h 12"/>
                <a:gd name="T14" fmla="*/ 7 w 11"/>
                <a:gd name="T15" fmla="*/ 1 h 12"/>
                <a:gd name="T16" fmla="*/ 9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6" name="Freeform 3138"/>
            <p:cNvSpPr>
              <a:spLocks noChangeAspect="1"/>
            </p:cNvSpPr>
            <p:nvPr/>
          </p:nvSpPr>
          <p:spPr bwMode="auto">
            <a:xfrm>
              <a:off x="15125558" y="4476903"/>
              <a:ext cx="1023899" cy="503876"/>
            </a:xfrm>
            <a:custGeom>
              <a:avLst/>
              <a:gdLst>
                <a:gd name="T0" fmla="*/ 123 w 127"/>
                <a:gd name="T1" fmla="*/ 59 h 68"/>
                <a:gd name="T2" fmla="*/ 92 w 127"/>
                <a:gd name="T3" fmla="*/ 72 h 68"/>
                <a:gd name="T4" fmla="*/ 69 w 127"/>
                <a:gd name="T5" fmla="*/ 80 h 68"/>
                <a:gd name="T6" fmla="*/ 54 w 127"/>
                <a:gd name="T7" fmla="*/ 70 h 68"/>
                <a:gd name="T8" fmla="*/ 46 w 127"/>
                <a:gd name="T9" fmla="*/ 70 h 68"/>
                <a:gd name="T10" fmla="*/ 25 w 127"/>
                <a:gd name="T11" fmla="*/ 69 h 68"/>
                <a:gd name="T12" fmla="*/ 39 w 127"/>
                <a:gd name="T13" fmla="*/ 63 h 68"/>
                <a:gd name="T14" fmla="*/ 35 w 127"/>
                <a:gd name="T15" fmla="*/ 54 h 68"/>
                <a:gd name="T16" fmla="*/ 30 w 127"/>
                <a:gd name="T17" fmla="*/ 46 h 68"/>
                <a:gd name="T18" fmla="*/ 10 w 127"/>
                <a:gd name="T19" fmla="*/ 48 h 68"/>
                <a:gd name="T20" fmla="*/ 19 w 127"/>
                <a:gd name="T21" fmla="*/ 42 h 68"/>
                <a:gd name="T22" fmla="*/ 39 w 127"/>
                <a:gd name="T23" fmla="*/ 40 h 68"/>
                <a:gd name="T24" fmla="*/ 31 w 127"/>
                <a:gd name="T25" fmla="*/ 37 h 68"/>
                <a:gd name="T26" fmla="*/ 37 w 127"/>
                <a:gd name="T27" fmla="*/ 33 h 68"/>
                <a:gd name="T28" fmla="*/ 22 w 127"/>
                <a:gd name="T29" fmla="*/ 28 h 68"/>
                <a:gd name="T30" fmla="*/ 10 w 127"/>
                <a:gd name="T31" fmla="*/ 33 h 68"/>
                <a:gd name="T32" fmla="*/ 5 w 127"/>
                <a:gd name="T33" fmla="*/ 27 h 68"/>
                <a:gd name="T34" fmla="*/ 8 w 127"/>
                <a:gd name="T35" fmla="*/ 22 h 68"/>
                <a:gd name="T36" fmla="*/ 16 w 127"/>
                <a:gd name="T37" fmla="*/ 22 h 68"/>
                <a:gd name="T38" fmla="*/ 16 w 127"/>
                <a:gd name="T39" fmla="*/ 18 h 68"/>
                <a:gd name="T40" fmla="*/ 16 w 127"/>
                <a:gd name="T41" fmla="*/ 7 h 68"/>
                <a:gd name="T42" fmla="*/ 33 w 127"/>
                <a:gd name="T43" fmla="*/ 19 h 68"/>
                <a:gd name="T44" fmla="*/ 24 w 127"/>
                <a:gd name="T45" fmla="*/ 8 h 68"/>
                <a:gd name="T46" fmla="*/ 22 w 127"/>
                <a:gd name="T47" fmla="*/ 4 h 68"/>
                <a:gd name="T48" fmla="*/ 40 w 127"/>
                <a:gd name="T49" fmla="*/ 12 h 68"/>
                <a:gd name="T50" fmla="*/ 45 w 127"/>
                <a:gd name="T51" fmla="*/ 18 h 68"/>
                <a:gd name="T52" fmla="*/ 42 w 127"/>
                <a:gd name="T53" fmla="*/ 22 h 68"/>
                <a:gd name="T54" fmla="*/ 48 w 127"/>
                <a:gd name="T55" fmla="*/ 39 h 68"/>
                <a:gd name="T56" fmla="*/ 54 w 127"/>
                <a:gd name="T57" fmla="*/ 25 h 68"/>
                <a:gd name="T58" fmla="*/ 60 w 127"/>
                <a:gd name="T59" fmla="*/ 25 h 68"/>
                <a:gd name="T60" fmla="*/ 61 w 127"/>
                <a:gd name="T61" fmla="*/ 12 h 68"/>
                <a:gd name="T62" fmla="*/ 73 w 127"/>
                <a:gd name="T63" fmla="*/ 27 h 68"/>
                <a:gd name="T64" fmla="*/ 82 w 127"/>
                <a:gd name="T65" fmla="*/ 11 h 68"/>
                <a:gd name="T66" fmla="*/ 92 w 127"/>
                <a:gd name="T67" fmla="*/ 23 h 68"/>
                <a:gd name="T68" fmla="*/ 95 w 127"/>
                <a:gd name="T69" fmla="*/ 13 h 68"/>
                <a:gd name="T70" fmla="*/ 99 w 127"/>
                <a:gd name="T71" fmla="*/ 17 h 68"/>
                <a:gd name="T72" fmla="*/ 107 w 127"/>
                <a:gd name="T73" fmla="*/ 10 h 68"/>
                <a:gd name="T74" fmla="*/ 113 w 127"/>
                <a:gd name="T75" fmla="*/ 7 h 68"/>
                <a:gd name="T76" fmla="*/ 119 w 127"/>
                <a:gd name="T77" fmla="*/ 4 h 68"/>
                <a:gd name="T78" fmla="*/ 133 w 127"/>
                <a:gd name="T79" fmla="*/ 7 h 68"/>
                <a:gd name="T80" fmla="*/ 133 w 127"/>
                <a:gd name="T81" fmla="*/ 16 h 68"/>
                <a:gd name="T82" fmla="*/ 135 w 127"/>
                <a:gd name="T83" fmla="*/ 24 h 68"/>
                <a:gd name="T84" fmla="*/ 147 w 127"/>
                <a:gd name="T85" fmla="*/ 29 h 68"/>
                <a:gd name="T86" fmla="*/ 145 w 127"/>
                <a:gd name="T87" fmla="*/ 39 h 68"/>
                <a:gd name="T88" fmla="*/ 139 w 127"/>
                <a:gd name="T89" fmla="*/ 55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7" name="Freeform 3139"/>
            <p:cNvSpPr>
              <a:spLocks noChangeAspect="1"/>
            </p:cNvSpPr>
            <p:nvPr/>
          </p:nvSpPr>
          <p:spPr bwMode="auto">
            <a:xfrm>
              <a:off x="16549029" y="3765072"/>
              <a:ext cx="124869" cy="87981"/>
            </a:xfrm>
            <a:custGeom>
              <a:avLst/>
              <a:gdLst>
                <a:gd name="T0" fmla="*/ 4 w 16"/>
                <a:gd name="T1" fmla="*/ 15 h 13"/>
                <a:gd name="T2" fmla="*/ 1 w 16"/>
                <a:gd name="T3" fmla="*/ 13 h 13"/>
                <a:gd name="T4" fmla="*/ 6 w 16"/>
                <a:gd name="T5" fmla="*/ 7 h 13"/>
                <a:gd name="T6" fmla="*/ 12 w 16"/>
                <a:gd name="T7" fmla="*/ 1 h 13"/>
                <a:gd name="T8" fmla="*/ 17 w 16"/>
                <a:gd name="T9" fmla="*/ 1 h 13"/>
                <a:gd name="T10" fmla="*/ 17 w 16"/>
                <a:gd name="T11" fmla="*/ 7 h 13"/>
                <a:gd name="T12" fmla="*/ 7 w 16"/>
                <a:gd name="T13" fmla="*/ 9 h 13"/>
                <a:gd name="T14" fmla="*/ 4 w 16"/>
                <a:gd name="T15" fmla="*/ 15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8" name="Freeform 3147"/>
            <p:cNvSpPr>
              <a:spLocks noChangeAspect="1"/>
            </p:cNvSpPr>
            <p:nvPr/>
          </p:nvSpPr>
          <p:spPr bwMode="auto">
            <a:xfrm>
              <a:off x="30275976" y="6124505"/>
              <a:ext cx="91566" cy="71980"/>
            </a:xfrm>
            <a:custGeom>
              <a:avLst/>
              <a:gdLst>
                <a:gd name="T0" fmla="*/ 13 w 12"/>
                <a:gd name="T1" fmla="*/ 2 h 10"/>
                <a:gd name="T2" fmla="*/ 11 w 12"/>
                <a:gd name="T3" fmla="*/ 10 h 10"/>
                <a:gd name="T4" fmla="*/ 2 w 12"/>
                <a:gd name="T5" fmla="*/ 10 h 10"/>
                <a:gd name="T6" fmla="*/ 6 w 12"/>
                <a:gd name="T7" fmla="*/ 1 h 10"/>
                <a:gd name="T8" fmla="*/ 13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9" name="Freeform 3148"/>
            <p:cNvSpPr>
              <a:spLocks noChangeAspect="1"/>
            </p:cNvSpPr>
            <p:nvPr/>
          </p:nvSpPr>
          <p:spPr bwMode="auto">
            <a:xfrm>
              <a:off x="32565185" y="5596633"/>
              <a:ext cx="91571" cy="87976"/>
            </a:xfrm>
            <a:custGeom>
              <a:avLst/>
              <a:gdLst>
                <a:gd name="T0" fmla="*/ 12 w 12"/>
                <a:gd name="T1" fmla="*/ 1 h 13"/>
                <a:gd name="T2" fmla="*/ 12 w 12"/>
                <a:gd name="T3" fmla="*/ 8 h 13"/>
                <a:gd name="T4" fmla="*/ 0 w 12"/>
                <a:gd name="T5" fmla="*/ 14 h 13"/>
                <a:gd name="T6" fmla="*/ 2 w 12"/>
                <a:gd name="T7" fmla="*/ 3 h 13"/>
                <a:gd name="T8" fmla="*/ 12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0" name="Freeform 3226"/>
            <p:cNvSpPr>
              <a:spLocks noChangeAspect="1"/>
            </p:cNvSpPr>
            <p:nvPr/>
          </p:nvSpPr>
          <p:spPr bwMode="auto">
            <a:xfrm>
              <a:off x="31832637" y="7300219"/>
              <a:ext cx="74922" cy="79981"/>
            </a:xfrm>
            <a:custGeom>
              <a:avLst/>
              <a:gdLst>
                <a:gd name="T0" fmla="*/ 5 w 9"/>
                <a:gd name="T1" fmla="*/ 9 h 11"/>
                <a:gd name="T2" fmla="*/ 0 w 9"/>
                <a:gd name="T3" fmla="*/ 13 h 11"/>
                <a:gd name="T4" fmla="*/ 4 w 9"/>
                <a:gd name="T5" fmla="*/ 6 h 11"/>
                <a:gd name="T6" fmla="*/ 10 w 9"/>
                <a:gd name="T7" fmla="*/ 1 h 11"/>
                <a:gd name="T8" fmla="*/ 5 w 9"/>
                <a:gd name="T9" fmla="*/ 9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1" name="Freeform 3271"/>
            <p:cNvSpPr>
              <a:spLocks noChangeAspect="1"/>
            </p:cNvSpPr>
            <p:nvPr/>
          </p:nvSpPr>
          <p:spPr bwMode="auto">
            <a:xfrm>
              <a:off x="30242679" y="6148497"/>
              <a:ext cx="33298" cy="23997"/>
            </a:xfrm>
            <a:custGeom>
              <a:avLst/>
              <a:gdLst>
                <a:gd name="T0" fmla="*/ 5 w 4"/>
                <a:gd name="T1" fmla="*/ 3 h 3"/>
                <a:gd name="T2" fmla="*/ 3 w 4"/>
                <a:gd name="T3" fmla="*/ 4 h 3"/>
                <a:gd name="T4" fmla="*/ 0 w 4"/>
                <a:gd name="T5" fmla="*/ 3 h 3"/>
                <a:gd name="T6" fmla="*/ 3 w 4"/>
                <a:gd name="T7" fmla="*/ 0 h 3"/>
                <a:gd name="T8" fmla="*/ 5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2" name="Freeform 3454"/>
            <p:cNvSpPr>
              <a:spLocks noChangeAspect="1"/>
            </p:cNvSpPr>
            <p:nvPr/>
          </p:nvSpPr>
          <p:spPr bwMode="auto">
            <a:xfrm>
              <a:off x="32948108" y="6108509"/>
              <a:ext cx="133190" cy="111973"/>
            </a:xfrm>
            <a:custGeom>
              <a:avLst/>
              <a:gdLst>
                <a:gd name="T0" fmla="*/ 4 w 16"/>
                <a:gd name="T1" fmla="*/ 0 h 15"/>
                <a:gd name="T2" fmla="*/ 8 w 16"/>
                <a:gd name="T3" fmla="*/ 1 h 15"/>
                <a:gd name="T4" fmla="*/ 8 w 16"/>
                <a:gd name="T5" fmla="*/ 5 h 15"/>
                <a:gd name="T6" fmla="*/ 19 w 16"/>
                <a:gd name="T7" fmla="*/ 14 h 15"/>
                <a:gd name="T8" fmla="*/ 18 w 16"/>
                <a:gd name="T9" fmla="*/ 17 h 15"/>
                <a:gd name="T10" fmla="*/ 8 w 16"/>
                <a:gd name="T11" fmla="*/ 10 h 15"/>
                <a:gd name="T12" fmla="*/ 0 w 16"/>
                <a:gd name="T13" fmla="*/ 4 h 15"/>
                <a:gd name="T14" fmla="*/ 4 w 16"/>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3" name="Freeform 3455"/>
            <p:cNvSpPr>
              <a:spLocks noChangeAspect="1"/>
            </p:cNvSpPr>
            <p:nvPr/>
          </p:nvSpPr>
          <p:spPr bwMode="auto">
            <a:xfrm>
              <a:off x="33131245" y="6188490"/>
              <a:ext cx="74922" cy="47988"/>
            </a:xfrm>
            <a:custGeom>
              <a:avLst/>
              <a:gdLst>
                <a:gd name="T0" fmla="*/ 4 w 9"/>
                <a:gd name="T1" fmla="*/ 0 h 7"/>
                <a:gd name="T2" fmla="*/ 0 w 9"/>
                <a:gd name="T3" fmla="*/ 2 h 7"/>
                <a:gd name="T4" fmla="*/ 9 w 9"/>
                <a:gd name="T5" fmla="*/ 7 h 7"/>
                <a:gd name="T6" fmla="*/ 11 w 9"/>
                <a:gd name="T7" fmla="*/ 6 h 7"/>
                <a:gd name="T8" fmla="*/ 4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4" name="Freeform 3456"/>
            <p:cNvSpPr>
              <a:spLocks noChangeAspect="1"/>
            </p:cNvSpPr>
            <p:nvPr/>
          </p:nvSpPr>
          <p:spPr bwMode="auto">
            <a:xfrm>
              <a:off x="32190589" y="6732359"/>
              <a:ext cx="74917" cy="103972"/>
            </a:xfrm>
            <a:custGeom>
              <a:avLst/>
              <a:gdLst>
                <a:gd name="T0" fmla="*/ 11 w 10"/>
                <a:gd name="T1" fmla="*/ 0 h 14"/>
                <a:gd name="T2" fmla="*/ 7 w 10"/>
                <a:gd name="T3" fmla="*/ 0 h 14"/>
                <a:gd name="T4" fmla="*/ 4 w 10"/>
                <a:gd name="T5" fmla="*/ 9 h 14"/>
                <a:gd name="T6" fmla="*/ 0 w 10"/>
                <a:gd name="T7" fmla="*/ 11 h 14"/>
                <a:gd name="T8" fmla="*/ 4 w 10"/>
                <a:gd name="T9" fmla="*/ 17 h 14"/>
                <a:gd name="T10" fmla="*/ 10 w 10"/>
                <a:gd name="T11" fmla="*/ 10 h 14"/>
                <a:gd name="T12" fmla="*/ 12 w 10"/>
                <a:gd name="T13" fmla="*/ 5 h 14"/>
                <a:gd name="T14" fmla="*/ 11 w 1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5" name="Freeform 3457"/>
            <p:cNvSpPr>
              <a:spLocks noChangeAspect="1"/>
            </p:cNvSpPr>
            <p:nvPr/>
          </p:nvSpPr>
          <p:spPr bwMode="auto">
            <a:xfrm>
              <a:off x="31616203" y="7380200"/>
              <a:ext cx="158166" cy="151966"/>
            </a:xfrm>
            <a:custGeom>
              <a:avLst/>
              <a:gdLst>
                <a:gd name="T0" fmla="*/ 23 w 20"/>
                <a:gd name="T1" fmla="*/ 0 h 20"/>
                <a:gd name="T2" fmla="*/ 23 w 20"/>
                <a:gd name="T3" fmla="*/ 4 h 20"/>
                <a:gd name="T4" fmla="*/ 19 w 20"/>
                <a:gd name="T5" fmla="*/ 4 h 20"/>
                <a:gd name="T6" fmla="*/ 12 w 20"/>
                <a:gd name="T7" fmla="*/ 12 h 20"/>
                <a:gd name="T8" fmla="*/ 8 w 20"/>
                <a:gd name="T9" fmla="*/ 13 h 20"/>
                <a:gd name="T10" fmla="*/ 1 w 20"/>
                <a:gd name="T11" fmla="*/ 24 h 20"/>
                <a:gd name="T12" fmla="*/ 0 w 20"/>
                <a:gd name="T13" fmla="*/ 20 h 20"/>
                <a:gd name="T14" fmla="*/ 5 w 20"/>
                <a:gd name="T15" fmla="*/ 14 h 20"/>
                <a:gd name="T16" fmla="*/ 10 w 20"/>
                <a:gd name="T17" fmla="*/ 4 h 20"/>
                <a:gd name="T18" fmla="*/ 16 w 20"/>
                <a:gd name="T19" fmla="*/ 6 h 20"/>
                <a:gd name="T20" fmla="*/ 23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6" name="Freeform 3458"/>
            <p:cNvSpPr>
              <a:spLocks noChangeAspect="1"/>
            </p:cNvSpPr>
            <p:nvPr/>
          </p:nvSpPr>
          <p:spPr bwMode="auto">
            <a:xfrm>
              <a:off x="31491339" y="7508169"/>
              <a:ext cx="91566" cy="103977"/>
            </a:xfrm>
            <a:custGeom>
              <a:avLst/>
              <a:gdLst>
                <a:gd name="T0" fmla="*/ 9 w 11"/>
                <a:gd name="T1" fmla="*/ 1 h 13"/>
                <a:gd name="T2" fmla="*/ 14 w 11"/>
                <a:gd name="T3" fmla="*/ 2 h 13"/>
                <a:gd name="T4" fmla="*/ 10 w 11"/>
                <a:gd name="T5" fmla="*/ 7 h 13"/>
                <a:gd name="T6" fmla="*/ 4 w 11"/>
                <a:gd name="T7" fmla="*/ 16 h 13"/>
                <a:gd name="T8" fmla="*/ 0 w 11"/>
                <a:gd name="T9" fmla="*/ 14 h 13"/>
                <a:gd name="T10" fmla="*/ 8 w 11"/>
                <a:gd name="T11" fmla="*/ 4 h 13"/>
                <a:gd name="T12" fmla="*/ 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7" name="Freeform 3459"/>
            <p:cNvSpPr>
              <a:spLocks noChangeAspect="1"/>
            </p:cNvSpPr>
            <p:nvPr/>
          </p:nvSpPr>
          <p:spPr bwMode="auto">
            <a:xfrm>
              <a:off x="30792089" y="6236478"/>
              <a:ext cx="83244" cy="95977"/>
            </a:xfrm>
            <a:custGeom>
              <a:avLst/>
              <a:gdLst>
                <a:gd name="T0" fmla="*/ 6 w 11"/>
                <a:gd name="T1" fmla="*/ 1 h 13"/>
                <a:gd name="T2" fmla="*/ 8 w 11"/>
                <a:gd name="T3" fmla="*/ 7 h 13"/>
                <a:gd name="T4" fmla="*/ 12 w 11"/>
                <a:gd name="T5" fmla="*/ 7 h 13"/>
                <a:gd name="T6" fmla="*/ 12 w 11"/>
                <a:gd name="T7" fmla="*/ 15 h 13"/>
                <a:gd name="T8" fmla="*/ 7 w 11"/>
                <a:gd name="T9" fmla="*/ 15 h 13"/>
                <a:gd name="T10" fmla="*/ 7 w 11"/>
                <a:gd name="T11" fmla="*/ 10 h 13"/>
                <a:gd name="T12" fmla="*/ 0 w 11"/>
                <a:gd name="T13" fmla="*/ 4 h 13"/>
                <a:gd name="T14" fmla="*/ 4 w 11"/>
                <a:gd name="T15" fmla="*/ 4 h 13"/>
                <a:gd name="T16" fmla="*/ 6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8" name="Freeform 3460"/>
            <p:cNvSpPr>
              <a:spLocks noChangeAspect="1"/>
            </p:cNvSpPr>
            <p:nvPr/>
          </p:nvSpPr>
          <p:spPr bwMode="auto">
            <a:xfrm>
              <a:off x="30792089" y="6340451"/>
              <a:ext cx="474488" cy="1015758"/>
            </a:xfrm>
            <a:custGeom>
              <a:avLst/>
              <a:gdLst>
                <a:gd name="T0" fmla="*/ 13 w 58"/>
                <a:gd name="T1" fmla="*/ 1 h 138"/>
                <a:gd name="T2" fmla="*/ 22 w 58"/>
                <a:gd name="T3" fmla="*/ 18 h 138"/>
                <a:gd name="T4" fmla="*/ 27 w 58"/>
                <a:gd name="T5" fmla="*/ 31 h 138"/>
                <a:gd name="T6" fmla="*/ 29 w 58"/>
                <a:gd name="T7" fmla="*/ 47 h 138"/>
                <a:gd name="T8" fmla="*/ 31 w 58"/>
                <a:gd name="T9" fmla="*/ 45 h 138"/>
                <a:gd name="T10" fmla="*/ 46 w 58"/>
                <a:gd name="T11" fmla="*/ 73 h 138"/>
                <a:gd name="T12" fmla="*/ 60 w 58"/>
                <a:gd name="T13" fmla="*/ 93 h 138"/>
                <a:gd name="T14" fmla="*/ 65 w 58"/>
                <a:gd name="T15" fmla="*/ 103 h 138"/>
                <a:gd name="T16" fmla="*/ 70 w 58"/>
                <a:gd name="T17" fmla="*/ 106 h 138"/>
                <a:gd name="T18" fmla="*/ 69 w 58"/>
                <a:gd name="T19" fmla="*/ 111 h 138"/>
                <a:gd name="T20" fmla="*/ 68 w 58"/>
                <a:gd name="T21" fmla="*/ 108 h 138"/>
                <a:gd name="T22" fmla="*/ 63 w 58"/>
                <a:gd name="T23" fmla="*/ 103 h 138"/>
                <a:gd name="T24" fmla="*/ 57 w 58"/>
                <a:gd name="T25" fmla="*/ 96 h 138"/>
                <a:gd name="T26" fmla="*/ 47 w 58"/>
                <a:gd name="T27" fmla="*/ 93 h 138"/>
                <a:gd name="T28" fmla="*/ 41 w 58"/>
                <a:gd name="T29" fmla="*/ 97 h 138"/>
                <a:gd name="T30" fmla="*/ 41 w 58"/>
                <a:gd name="T31" fmla="*/ 118 h 138"/>
                <a:gd name="T32" fmla="*/ 40 w 58"/>
                <a:gd name="T33" fmla="*/ 124 h 138"/>
                <a:gd name="T34" fmla="*/ 51 w 58"/>
                <a:gd name="T35" fmla="*/ 132 h 138"/>
                <a:gd name="T36" fmla="*/ 56 w 58"/>
                <a:gd name="T37" fmla="*/ 144 h 138"/>
                <a:gd name="T38" fmla="*/ 62 w 58"/>
                <a:gd name="T39" fmla="*/ 147 h 138"/>
                <a:gd name="T40" fmla="*/ 64 w 58"/>
                <a:gd name="T41" fmla="*/ 158 h 138"/>
                <a:gd name="T42" fmla="*/ 63 w 58"/>
                <a:gd name="T43" fmla="*/ 159 h 138"/>
                <a:gd name="T44" fmla="*/ 60 w 58"/>
                <a:gd name="T45" fmla="*/ 153 h 138"/>
                <a:gd name="T46" fmla="*/ 52 w 58"/>
                <a:gd name="T47" fmla="*/ 150 h 138"/>
                <a:gd name="T48" fmla="*/ 49 w 58"/>
                <a:gd name="T49" fmla="*/ 153 h 138"/>
                <a:gd name="T50" fmla="*/ 48 w 58"/>
                <a:gd name="T51" fmla="*/ 164 h 138"/>
                <a:gd name="T52" fmla="*/ 46 w 58"/>
                <a:gd name="T53" fmla="*/ 165 h 138"/>
                <a:gd name="T54" fmla="*/ 42 w 58"/>
                <a:gd name="T55" fmla="*/ 156 h 138"/>
                <a:gd name="T56" fmla="*/ 40 w 58"/>
                <a:gd name="T57" fmla="*/ 150 h 138"/>
                <a:gd name="T58" fmla="*/ 40 w 58"/>
                <a:gd name="T59" fmla="*/ 141 h 138"/>
                <a:gd name="T60" fmla="*/ 35 w 58"/>
                <a:gd name="T61" fmla="*/ 132 h 138"/>
                <a:gd name="T62" fmla="*/ 35 w 58"/>
                <a:gd name="T63" fmla="*/ 120 h 138"/>
                <a:gd name="T64" fmla="*/ 28 w 58"/>
                <a:gd name="T65" fmla="*/ 113 h 138"/>
                <a:gd name="T66" fmla="*/ 28 w 58"/>
                <a:gd name="T67" fmla="*/ 107 h 138"/>
                <a:gd name="T68" fmla="*/ 27 w 58"/>
                <a:gd name="T69" fmla="*/ 91 h 138"/>
                <a:gd name="T70" fmla="*/ 19 w 58"/>
                <a:gd name="T71" fmla="*/ 61 h 138"/>
                <a:gd name="T72" fmla="*/ 19 w 58"/>
                <a:gd name="T73" fmla="*/ 52 h 138"/>
                <a:gd name="T74" fmla="*/ 10 w 58"/>
                <a:gd name="T75" fmla="*/ 42 h 138"/>
                <a:gd name="T76" fmla="*/ 8 w 58"/>
                <a:gd name="T77" fmla="*/ 38 h 138"/>
                <a:gd name="T78" fmla="*/ 5 w 58"/>
                <a:gd name="T79" fmla="*/ 36 h 138"/>
                <a:gd name="T80" fmla="*/ 4 w 58"/>
                <a:gd name="T81" fmla="*/ 18 h 138"/>
                <a:gd name="T82" fmla="*/ 0 w 58"/>
                <a:gd name="T83" fmla="*/ 7 h 138"/>
                <a:gd name="T84" fmla="*/ 4 w 58"/>
                <a:gd name="T85" fmla="*/ 4 h 138"/>
                <a:gd name="T86" fmla="*/ 8 w 58"/>
                <a:gd name="T87" fmla="*/ 7 h 138"/>
                <a:gd name="T88" fmla="*/ 10 w 58"/>
                <a:gd name="T89" fmla="*/ 1 h 138"/>
                <a:gd name="T90" fmla="*/ 13 w 58"/>
                <a:gd name="T91" fmla="*/ 1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9" name="Freeform 3649"/>
            <p:cNvSpPr>
              <a:spLocks noChangeAspect="1"/>
            </p:cNvSpPr>
            <p:nvPr/>
          </p:nvSpPr>
          <p:spPr bwMode="auto">
            <a:xfrm>
              <a:off x="28344714" y="12011086"/>
              <a:ext cx="83244" cy="63985"/>
            </a:xfrm>
            <a:custGeom>
              <a:avLst/>
              <a:gdLst>
                <a:gd name="T0" fmla="*/ 1 w 10"/>
                <a:gd name="T1" fmla="*/ 4 h 9"/>
                <a:gd name="T2" fmla="*/ 7 w 10"/>
                <a:gd name="T3" fmla="*/ 1 h 9"/>
                <a:gd name="T4" fmla="*/ 11 w 10"/>
                <a:gd name="T5" fmla="*/ 9 h 9"/>
                <a:gd name="T6" fmla="*/ 5 w 10"/>
                <a:gd name="T7" fmla="*/ 7 h 9"/>
                <a:gd name="T8" fmla="*/ 1 w 10"/>
                <a:gd name="T9" fmla="*/ 4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0" name="Freeform 3650"/>
            <p:cNvSpPr>
              <a:spLocks noChangeAspect="1"/>
            </p:cNvSpPr>
            <p:nvPr/>
          </p:nvSpPr>
          <p:spPr bwMode="auto">
            <a:xfrm>
              <a:off x="29743214" y="11483213"/>
              <a:ext cx="499464" cy="415900"/>
            </a:xfrm>
            <a:custGeom>
              <a:avLst/>
              <a:gdLst>
                <a:gd name="T0" fmla="*/ 69 w 63"/>
                <a:gd name="T1" fmla="*/ 56 h 58"/>
                <a:gd name="T2" fmla="*/ 69 w 63"/>
                <a:gd name="T3" fmla="*/ 45 h 58"/>
                <a:gd name="T4" fmla="*/ 75 w 63"/>
                <a:gd name="T5" fmla="*/ 38 h 58"/>
                <a:gd name="T6" fmla="*/ 70 w 63"/>
                <a:gd name="T7" fmla="*/ 29 h 58"/>
                <a:gd name="T8" fmla="*/ 69 w 63"/>
                <a:gd name="T9" fmla="*/ 17 h 58"/>
                <a:gd name="T10" fmla="*/ 64 w 63"/>
                <a:gd name="T11" fmla="*/ 17 h 58"/>
                <a:gd name="T12" fmla="*/ 69 w 63"/>
                <a:gd name="T13" fmla="*/ 11 h 58"/>
                <a:gd name="T14" fmla="*/ 64 w 63"/>
                <a:gd name="T15" fmla="*/ 5 h 58"/>
                <a:gd name="T16" fmla="*/ 57 w 63"/>
                <a:gd name="T17" fmla="*/ 1 h 58"/>
                <a:gd name="T18" fmla="*/ 54 w 63"/>
                <a:gd name="T19" fmla="*/ 8 h 58"/>
                <a:gd name="T20" fmla="*/ 49 w 63"/>
                <a:gd name="T21" fmla="*/ 6 h 58"/>
                <a:gd name="T22" fmla="*/ 48 w 63"/>
                <a:gd name="T23" fmla="*/ 10 h 58"/>
                <a:gd name="T24" fmla="*/ 43 w 63"/>
                <a:gd name="T25" fmla="*/ 8 h 58"/>
                <a:gd name="T26" fmla="*/ 40 w 63"/>
                <a:gd name="T27" fmla="*/ 18 h 58"/>
                <a:gd name="T28" fmla="*/ 36 w 63"/>
                <a:gd name="T29" fmla="*/ 17 h 58"/>
                <a:gd name="T30" fmla="*/ 35 w 63"/>
                <a:gd name="T31" fmla="*/ 24 h 58"/>
                <a:gd name="T32" fmla="*/ 27 w 63"/>
                <a:gd name="T33" fmla="*/ 25 h 58"/>
                <a:gd name="T34" fmla="*/ 30 w 63"/>
                <a:gd name="T35" fmla="*/ 18 h 58"/>
                <a:gd name="T36" fmla="*/ 23 w 63"/>
                <a:gd name="T37" fmla="*/ 17 h 58"/>
                <a:gd name="T38" fmla="*/ 17 w 63"/>
                <a:gd name="T39" fmla="*/ 21 h 58"/>
                <a:gd name="T40" fmla="*/ 10 w 63"/>
                <a:gd name="T41" fmla="*/ 25 h 58"/>
                <a:gd name="T42" fmla="*/ 1 w 63"/>
                <a:gd name="T43" fmla="*/ 37 h 58"/>
                <a:gd name="T44" fmla="*/ 2 w 63"/>
                <a:gd name="T45" fmla="*/ 45 h 58"/>
                <a:gd name="T46" fmla="*/ 13 w 63"/>
                <a:gd name="T47" fmla="*/ 31 h 58"/>
                <a:gd name="T48" fmla="*/ 14 w 63"/>
                <a:gd name="T49" fmla="*/ 36 h 58"/>
                <a:gd name="T50" fmla="*/ 19 w 63"/>
                <a:gd name="T51" fmla="*/ 30 h 58"/>
                <a:gd name="T52" fmla="*/ 24 w 63"/>
                <a:gd name="T53" fmla="*/ 36 h 58"/>
                <a:gd name="T54" fmla="*/ 27 w 63"/>
                <a:gd name="T55" fmla="*/ 30 h 58"/>
                <a:gd name="T56" fmla="*/ 38 w 63"/>
                <a:gd name="T57" fmla="*/ 36 h 58"/>
                <a:gd name="T58" fmla="*/ 32 w 63"/>
                <a:gd name="T59" fmla="*/ 43 h 58"/>
                <a:gd name="T60" fmla="*/ 37 w 63"/>
                <a:gd name="T61" fmla="*/ 56 h 58"/>
                <a:gd name="T62" fmla="*/ 49 w 63"/>
                <a:gd name="T63" fmla="*/ 63 h 58"/>
                <a:gd name="T64" fmla="*/ 54 w 63"/>
                <a:gd name="T65" fmla="*/ 58 h 58"/>
                <a:gd name="T66" fmla="*/ 56 w 63"/>
                <a:gd name="T67" fmla="*/ 68 h 58"/>
                <a:gd name="T68" fmla="*/ 61 w 63"/>
                <a:gd name="T69" fmla="*/ 59 h 58"/>
                <a:gd name="T70" fmla="*/ 57 w 63"/>
                <a:gd name="T71" fmla="*/ 51 h 58"/>
                <a:gd name="T72" fmla="*/ 55 w 63"/>
                <a:gd name="T73" fmla="*/ 44 h 58"/>
                <a:gd name="T74" fmla="*/ 62 w 63"/>
                <a:gd name="T75" fmla="*/ 38 h 58"/>
                <a:gd name="T76" fmla="*/ 64 w 63"/>
                <a:gd name="T77" fmla="*/ 51 h 58"/>
                <a:gd name="T78" fmla="*/ 69 w 63"/>
                <a:gd name="T79" fmla="*/ 56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1" name="Freeform 2653"/>
            <p:cNvSpPr>
              <a:spLocks noChangeAspect="1"/>
            </p:cNvSpPr>
            <p:nvPr/>
          </p:nvSpPr>
          <p:spPr bwMode="auto">
            <a:xfrm>
              <a:off x="17764392" y="6356447"/>
              <a:ext cx="274708" cy="343920"/>
            </a:xfrm>
            <a:custGeom>
              <a:avLst/>
              <a:gdLst>
                <a:gd name="T0" fmla="*/ 1 w 35"/>
                <a:gd name="T1" fmla="*/ 43 h 47"/>
                <a:gd name="T2" fmla="*/ 0 w 35"/>
                <a:gd name="T3" fmla="*/ 37 h 47"/>
                <a:gd name="T4" fmla="*/ 0 w 35"/>
                <a:gd name="T5" fmla="*/ 32 h 47"/>
                <a:gd name="T6" fmla="*/ 0 w 35"/>
                <a:gd name="T7" fmla="*/ 27 h 47"/>
                <a:gd name="T8" fmla="*/ 4 w 35"/>
                <a:gd name="T9" fmla="*/ 21 h 47"/>
                <a:gd name="T10" fmla="*/ 5 w 35"/>
                <a:gd name="T11" fmla="*/ 14 h 47"/>
                <a:gd name="T12" fmla="*/ 7 w 35"/>
                <a:gd name="T13" fmla="*/ 11 h 47"/>
                <a:gd name="T14" fmla="*/ 12 w 35"/>
                <a:gd name="T15" fmla="*/ 10 h 47"/>
                <a:gd name="T16" fmla="*/ 16 w 35"/>
                <a:gd name="T17" fmla="*/ 6 h 47"/>
                <a:gd name="T18" fmla="*/ 23 w 35"/>
                <a:gd name="T19" fmla="*/ 1 h 47"/>
                <a:gd name="T20" fmla="*/ 28 w 35"/>
                <a:gd name="T21" fmla="*/ 2 h 47"/>
                <a:gd name="T22" fmla="*/ 30 w 35"/>
                <a:gd name="T23" fmla="*/ 1 h 47"/>
                <a:gd name="T24" fmla="*/ 36 w 35"/>
                <a:gd name="T25" fmla="*/ 0 h 47"/>
                <a:gd name="T26" fmla="*/ 37 w 35"/>
                <a:gd name="T27" fmla="*/ 2 h 47"/>
                <a:gd name="T28" fmla="*/ 40 w 35"/>
                <a:gd name="T29" fmla="*/ 4 h 47"/>
                <a:gd name="T30" fmla="*/ 42 w 35"/>
                <a:gd name="T31" fmla="*/ 6 h 47"/>
                <a:gd name="T32" fmla="*/ 41 w 35"/>
                <a:gd name="T33" fmla="*/ 11 h 47"/>
                <a:gd name="T34" fmla="*/ 38 w 35"/>
                <a:gd name="T35" fmla="*/ 17 h 47"/>
                <a:gd name="T36" fmla="*/ 40 w 35"/>
                <a:gd name="T37" fmla="*/ 24 h 47"/>
                <a:gd name="T38" fmla="*/ 35 w 35"/>
                <a:gd name="T39" fmla="*/ 27 h 47"/>
                <a:gd name="T40" fmla="*/ 35 w 35"/>
                <a:gd name="T41" fmla="*/ 32 h 47"/>
                <a:gd name="T42" fmla="*/ 30 w 35"/>
                <a:gd name="T43" fmla="*/ 33 h 47"/>
                <a:gd name="T44" fmla="*/ 25 w 35"/>
                <a:gd name="T45" fmla="*/ 33 h 47"/>
                <a:gd name="T46" fmla="*/ 28 w 35"/>
                <a:gd name="T47" fmla="*/ 43 h 47"/>
                <a:gd name="T48" fmla="*/ 26 w 35"/>
                <a:gd name="T49" fmla="*/ 48 h 47"/>
                <a:gd name="T50" fmla="*/ 25 w 35"/>
                <a:gd name="T51" fmla="*/ 51 h 47"/>
                <a:gd name="T52" fmla="*/ 25 w 35"/>
                <a:gd name="T53" fmla="*/ 55 h 47"/>
                <a:gd name="T54" fmla="*/ 20 w 35"/>
                <a:gd name="T55" fmla="*/ 55 h 47"/>
                <a:gd name="T56" fmla="*/ 22 w 35"/>
                <a:gd name="T57" fmla="*/ 49 h 47"/>
                <a:gd name="T58" fmla="*/ 18 w 35"/>
                <a:gd name="T59" fmla="*/ 46 h 47"/>
                <a:gd name="T60" fmla="*/ 14 w 35"/>
                <a:gd name="T61" fmla="*/ 46 h 47"/>
                <a:gd name="T62" fmla="*/ 13 w 35"/>
                <a:gd name="T63" fmla="*/ 44 h 47"/>
                <a:gd name="T64" fmla="*/ 10 w 35"/>
                <a:gd name="T65" fmla="*/ 42 h 47"/>
                <a:gd name="T66" fmla="*/ 4 w 35"/>
                <a:gd name="T67" fmla="*/ 42 h 47"/>
                <a:gd name="T68" fmla="*/ 1 w 35"/>
                <a:gd name="T69" fmla="*/ 43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grpSp>
      <p:grpSp>
        <p:nvGrpSpPr>
          <p:cNvPr id="8" name="Gruppo 7"/>
          <p:cNvGrpSpPr/>
          <p:nvPr/>
        </p:nvGrpSpPr>
        <p:grpSpPr>
          <a:xfrm>
            <a:off x="595996" y="1693533"/>
            <a:ext cx="2677050" cy="860125"/>
            <a:chOff x="305107" y="1213275"/>
            <a:chExt cx="2677050" cy="903956"/>
          </a:xfrm>
        </p:grpSpPr>
        <p:cxnSp>
          <p:nvCxnSpPr>
            <p:cNvPr id="10" name="Connettore diritto 9"/>
            <p:cNvCxnSpPr/>
            <p:nvPr/>
          </p:nvCxnSpPr>
          <p:spPr>
            <a:xfrm>
              <a:off x="409573" y="2117231"/>
              <a:ext cx="2371725" cy="0"/>
            </a:xfrm>
            <a:prstGeom prst="line">
              <a:avLst/>
            </a:prstGeom>
            <a:ln w="9525">
              <a:solidFill>
                <a:schemeClr val="accent5">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1" name="CasellaDiTesto 10"/>
            <p:cNvSpPr txBox="1"/>
            <p:nvPr/>
          </p:nvSpPr>
          <p:spPr>
            <a:xfrm>
              <a:off x="305107" y="1779192"/>
              <a:ext cx="2677050"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PAESI DI DESTINAZIONE</a:t>
              </a:r>
            </a:p>
          </p:txBody>
        </p:sp>
        <p:sp>
          <p:nvSpPr>
            <p:cNvPr id="12" name="CasellaDiTesto 11"/>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123</a:t>
              </a:r>
            </a:p>
          </p:txBody>
        </p:sp>
      </p:grpSp>
      <p:grpSp>
        <p:nvGrpSpPr>
          <p:cNvPr id="15" name="Gruppo 14"/>
          <p:cNvGrpSpPr/>
          <p:nvPr/>
        </p:nvGrpSpPr>
        <p:grpSpPr>
          <a:xfrm>
            <a:off x="360038" y="3487692"/>
            <a:ext cx="3148966" cy="860125"/>
            <a:chOff x="63605" y="1213275"/>
            <a:chExt cx="3148966" cy="903956"/>
          </a:xfrm>
        </p:grpSpPr>
        <p:cxnSp>
          <p:nvCxnSpPr>
            <p:cNvPr id="16" name="Connettore diritto 15"/>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17" name="CasellaDiTesto 16"/>
            <p:cNvSpPr txBox="1"/>
            <p:nvPr/>
          </p:nvSpPr>
          <p:spPr>
            <a:xfrm>
              <a:off x="63605" y="1783299"/>
              <a:ext cx="3148966"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PARTECIPAZIONI IN IMPRESE</a:t>
              </a:r>
            </a:p>
          </p:txBody>
        </p:sp>
        <p:sp>
          <p:nvSpPr>
            <p:cNvPr id="18" name="CasellaDiTesto 17"/>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221</a:t>
              </a:r>
            </a:p>
          </p:txBody>
        </p:sp>
      </p:grpSp>
      <p:grpSp>
        <p:nvGrpSpPr>
          <p:cNvPr id="20" name="Gruppo 19"/>
          <p:cNvGrpSpPr/>
          <p:nvPr/>
        </p:nvGrpSpPr>
        <p:grpSpPr>
          <a:xfrm>
            <a:off x="593362" y="5247070"/>
            <a:ext cx="2682319" cy="860125"/>
            <a:chOff x="254273" y="1213275"/>
            <a:chExt cx="2682319" cy="903956"/>
          </a:xfrm>
        </p:grpSpPr>
        <p:cxnSp>
          <p:nvCxnSpPr>
            <p:cNvPr id="24" name="Connettore diritto 23"/>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25" name="CasellaDiTesto 24"/>
            <p:cNvSpPr txBox="1"/>
            <p:nvPr/>
          </p:nvSpPr>
          <p:spPr>
            <a:xfrm>
              <a:off x="254273" y="1797103"/>
              <a:ext cx="2682319"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IMPRESE SUPPORTATE</a:t>
              </a:r>
            </a:p>
          </p:txBody>
        </p:sp>
        <p:sp>
          <p:nvSpPr>
            <p:cNvPr id="26" name="CasellaDiTesto 25"/>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15.850</a:t>
              </a:r>
            </a:p>
          </p:txBody>
        </p:sp>
      </p:grpSp>
      <p:pic>
        <p:nvPicPr>
          <p:cNvPr id="30" name="Immagine 29"/>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592521" y="960443"/>
            <a:ext cx="684000" cy="650835"/>
          </a:xfrm>
          <a:prstGeom prst="rect">
            <a:avLst/>
          </a:prstGeom>
        </p:spPr>
      </p:pic>
      <p:pic>
        <p:nvPicPr>
          <p:cNvPr id="31" name="Immagine 30"/>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1538521" y="2716778"/>
            <a:ext cx="792000" cy="792000"/>
          </a:xfrm>
          <a:prstGeom prst="rect">
            <a:avLst/>
          </a:prstGeom>
        </p:spPr>
      </p:pic>
      <p:pic>
        <p:nvPicPr>
          <p:cNvPr id="32" name="Immagine 31"/>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664521" y="4670721"/>
            <a:ext cx="540000" cy="540000"/>
          </a:xfrm>
          <a:prstGeom prst="rect">
            <a:avLst/>
          </a:prstGeom>
        </p:spPr>
      </p:pic>
      <p:pic>
        <p:nvPicPr>
          <p:cNvPr id="33" name="Immagine 32"/>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664521" y="4672872"/>
            <a:ext cx="540000" cy="540000"/>
          </a:xfrm>
          <a:prstGeom prst="rect">
            <a:avLst/>
          </a:prstGeom>
        </p:spPr>
      </p:pic>
      <p:sp>
        <p:nvSpPr>
          <p:cNvPr id="622" name="Segnaposto numero diapositiva 3">
            <a:extLst>
              <a:ext uri="{FF2B5EF4-FFF2-40B4-BE49-F238E27FC236}">
                <a16:creationId xmlns:a16="http://schemas.microsoft.com/office/drawing/2014/main" id="{13E04CA0-07DF-4B42-B4EA-5DFBB4DB5E7D}"/>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EFD"/>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it-IT" sz="1067" b="0" i="0" u="none" strike="noStrike" kern="120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sp>
        <p:nvSpPr>
          <p:cNvPr id="6" name="Rettangolo arrotondato 52">
            <a:extLst>
              <a:ext uri="{FF2B5EF4-FFF2-40B4-BE49-F238E27FC236}">
                <a16:creationId xmlns:a16="http://schemas.microsoft.com/office/drawing/2014/main" id="{26FB6291-E143-0D3C-5C76-D3F67D8EFB35}"/>
              </a:ext>
            </a:extLst>
          </p:cNvPr>
          <p:cNvSpPr/>
          <p:nvPr/>
        </p:nvSpPr>
        <p:spPr bwMode="auto">
          <a:xfrm>
            <a:off x="4326272" y="2377782"/>
            <a:ext cx="2059017" cy="1022596"/>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NORD AMERICA</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 200 €mln</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96 €mln </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1.555 €mln</a:t>
            </a:r>
          </a:p>
        </p:txBody>
      </p:sp>
      <p:sp>
        <p:nvSpPr>
          <p:cNvPr id="9" name="Rettangolo arrotondato 50">
            <a:extLst>
              <a:ext uri="{FF2B5EF4-FFF2-40B4-BE49-F238E27FC236}">
                <a16:creationId xmlns:a16="http://schemas.microsoft.com/office/drawing/2014/main" id="{97924DC7-3E47-1112-B7EB-4F6BD3976C4F}"/>
              </a:ext>
            </a:extLst>
          </p:cNvPr>
          <p:cNvSpPr/>
          <p:nvPr/>
        </p:nvSpPr>
        <p:spPr bwMode="auto">
          <a:xfrm>
            <a:off x="7278214" y="2349618"/>
            <a:ext cx="2131853" cy="96193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EUROPA E CSI</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349 €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3</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t>
            </a:r>
            <a:r>
              <a:rPr lang="en-US" sz="851" b="1" dirty="0">
                <a:solidFill>
                  <a:srgbClr val="415364"/>
                </a:solidFill>
                <a:latin typeface="Arial" panose="020B0604020202020204" pitchFamily="34" charset="0"/>
                <a:cs typeface="Arial" panose="020B0604020202020204" pitchFamily="34" charset="0"/>
              </a:rPr>
              <a:t>113</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5.261</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9" name="Rettangolo arrotondato 48">
            <a:extLst>
              <a:ext uri="{FF2B5EF4-FFF2-40B4-BE49-F238E27FC236}">
                <a16:creationId xmlns:a16="http://schemas.microsoft.com/office/drawing/2014/main" id="{75964E82-3F63-5F53-B787-BA1FCCD4701A}"/>
              </a:ext>
            </a:extLst>
          </p:cNvPr>
          <p:cNvSpPr/>
          <p:nvPr/>
        </p:nvSpPr>
        <p:spPr bwMode="auto">
          <a:xfrm>
            <a:off x="9691192" y="2369117"/>
            <a:ext cx="2068786" cy="92505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ASIA</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114 €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30 €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116 €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2" name="Rettangolo arrotondato 46">
            <a:extLst>
              <a:ext uri="{FF2B5EF4-FFF2-40B4-BE49-F238E27FC236}">
                <a16:creationId xmlns:a16="http://schemas.microsoft.com/office/drawing/2014/main" id="{66D3F08E-0645-EC93-3BD8-704884FE6AA5}"/>
              </a:ext>
            </a:extLst>
          </p:cNvPr>
          <p:cNvSpPr/>
          <p:nvPr/>
        </p:nvSpPr>
        <p:spPr bwMode="auto">
          <a:xfrm>
            <a:off x="4931299" y="4360145"/>
            <a:ext cx="2222238" cy="107459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AMERICA Latina </a:t>
            </a:r>
          </a:p>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 CARAIBI</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118 €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14 €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8.767 €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7" name="Rettangolo arrotondato 44">
            <a:extLst>
              <a:ext uri="{FF2B5EF4-FFF2-40B4-BE49-F238E27FC236}">
                <a16:creationId xmlns:a16="http://schemas.microsoft.com/office/drawing/2014/main" id="{EBA99A6F-8FD1-FFC3-3816-1A2BD005900C}"/>
              </a:ext>
            </a:extLst>
          </p:cNvPr>
          <p:cNvSpPr/>
          <p:nvPr/>
        </p:nvSpPr>
        <p:spPr bwMode="auto">
          <a:xfrm>
            <a:off x="7377043" y="4158936"/>
            <a:ext cx="2123806" cy="1167477"/>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AFRICA E </a:t>
            </a:r>
          </a:p>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MEDIO ORIENTE</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54 €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40 €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10.481</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623" name="Rettangolo arrotondato 42">
            <a:extLst>
              <a:ext uri="{FF2B5EF4-FFF2-40B4-BE49-F238E27FC236}">
                <a16:creationId xmlns:a16="http://schemas.microsoft.com/office/drawing/2014/main" id="{55381AC8-024F-E530-449C-34843ECA4C10}"/>
              </a:ext>
            </a:extLst>
          </p:cNvPr>
          <p:cNvSpPr/>
          <p:nvPr/>
        </p:nvSpPr>
        <p:spPr bwMode="auto">
          <a:xfrm>
            <a:off x="9747452" y="4200531"/>
            <a:ext cx="2021120" cy="987225"/>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OCEANIA</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6 €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3</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18 €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 name="CasellaDiTesto 2">
            <a:extLst>
              <a:ext uri="{FF2B5EF4-FFF2-40B4-BE49-F238E27FC236}">
                <a16:creationId xmlns:a16="http://schemas.microsoft.com/office/drawing/2014/main" id="{E2DDFA15-429A-6B39-F947-E2C85BE58688}"/>
              </a:ext>
            </a:extLst>
          </p:cNvPr>
          <p:cNvSpPr txBox="1"/>
          <p:nvPr/>
        </p:nvSpPr>
        <p:spPr>
          <a:xfrm>
            <a:off x="5098555" y="357459"/>
            <a:ext cx="59582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tl val="0"/>
              </a:rPr>
              <a:t>~</a:t>
            </a:r>
            <a:r>
              <a:rPr kumimoji="0" lang="it-IT" sz="28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31</a:t>
            </a:r>
            <a:r>
              <a:rPr kumimoji="0" lang="it-IT"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 miliardi gestiti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797979"/>
                </a:solidFill>
                <a:effectLst/>
                <a:uLnTx/>
                <a:uFillTx/>
                <a:latin typeface="Arial" panose="020B0604020202020204" pitchFamily="34" charset="0"/>
                <a:ea typeface="+mn-ea"/>
                <a:cs typeface="Arial" panose="020B0604020202020204" pitchFamily="34" charset="0"/>
                <a:rtl val="0"/>
              </a:rPr>
              <a:t>~48 miliardi inclusi impegni Credito Acquirente</a:t>
            </a:r>
          </a:p>
        </p:txBody>
      </p:sp>
      <p:sp>
        <p:nvSpPr>
          <p:cNvPr id="34" name="CasellaDiTesto 33">
            <a:extLst>
              <a:ext uri="{FF2B5EF4-FFF2-40B4-BE49-F238E27FC236}">
                <a16:creationId xmlns:a16="http://schemas.microsoft.com/office/drawing/2014/main" id="{F1ACD684-C300-AB19-EABF-E6F075942043}"/>
              </a:ext>
            </a:extLst>
          </p:cNvPr>
          <p:cNvSpPr txBox="1"/>
          <p:nvPr/>
        </p:nvSpPr>
        <p:spPr>
          <a:xfrm>
            <a:off x="4273382" y="1283135"/>
            <a:ext cx="1094606" cy="373195"/>
          </a:xfrm>
          <a:prstGeom prst="round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pic>
        <p:nvPicPr>
          <p:cNvPr id="5" name="Elemento grafico 4" descr="Indicatore con riempimento a tinta unita">
            <a:extLst>
              <a:ext uri="{FF2B5EF4-FFF2-40B4-BE49-F238E27FC236}">
                <a16:creationId xmlns:a16="http://schemas.microsoft.com/office/drawing/2014/main" id="{0C029FE0-A2D1-5D80-AF26-DC9FEA46D01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93514" y="2386092"/>
            <a:ext cx="378192" cy="378192"/>
          </a:xfrm>
          <a:prstGeom prst="rect">
            <a:avLst/>
          </a:prstGeom>
        </p:spPr>
      </p:pic>
      <p:pic>
        <p:nvPicPr>
          <p:cNvPr id="40" name="Elemento grafico 39" descr="Indicatore con riempimento a tinta unita">
            <a:extLst>
              <a:ext uri="{FF2B5EF4-FFF2-40B4-BE49-F238E27FC236}">
                <a16:creationId xmlns:a16="http://schemas.microsoft.com/office/drawing/2014/main" id="{F9225E4A-624D-C795-5666-AAA0B3E7EA9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65947" y="2365733"/>
            <a:ext cx="378192" cy="378192"/>
          </a:xfrm>
          <a:prstGeom prst="rect">
            <a:avLst/>
          </a:prstGeom>
        </p:spPr>
      </p:pic>
      <p:pic>
        <p:nvPicPr>
          <p:cNvPr id="41" name="Elemento grafico 40" descr="Indicatore con riempimento a tinta unita">
            <a:extLst>
              <a:ext uri="{FF2B5EF4-FFF2-40B4-BE49-F238E27FC236}">
                <a16:creationId xmlns:a16="http://schemas.microsoft.com/office/drawing/2014/main" id="{373C0CBA-CEF5-D546-8148-28FB6095EAB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73875" y="2365733"/>
            <a:ext cx="378192" cy="378192"/>
          </a:xfrm>
          <a:prstGeom prst="rect">
            <a:avLst/>
          </a:prstGeom>
        </p:spPr>
      </p:pic>
      <p:pic>
        <p:nvPicPr>
          <p:cNvPr id="42" name="Elemento grafico 41" descr="Indicatore con riempimento a tinta unita">
            <a:extLst>
              <a:ext uri="{FF2B5EF4-FFF2-40B4-BE49-F238E27FC236}">
                <a16:creationId xmlns:a16="http://schemas.microsoft.com/office/drawing/2014/main" id="{7C9E367A-E575-E912-D4D9-247021EB722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02353" y="4470957"/>
            <a:ext cx="378192" cy="378192"/>
          </a:xfrm>
          <a:prstGeom prst="rect">
            <a:avLst/>
          </a:prstGeom>
        </p:spPr>
      </p:pic>
      <p:pic>
        <p:nvPicPr>
          <p:cNvPr id="43" name="Elemento grafico 42" descr="Indicatore con riempimento a tinta unita">
            <a:extLst>
              <a:ext uri="{FF2B5EF4-FFF2-40B4-BE49-F238E27FC236}">
                <a16:creationId xmlns:a16="http://schemas.microsoft.com/office/drawing/2014/main" id="{4AC09EC6-6317-A7D9-D6BE-F2FA02330FA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60233" y="4297318"/>
            <a:ext cx="378192" cy="378192"/>
          </a:xfrm>
          <a:prstGeom prst="rect">
            <a:avLst/>
          </a:prstGeom>
        </p:spPr>
      </p:pic>
      <p:pic>
        <p:nvPicPr>
          <p:cNvPr id="44" name="Elemento grafico 43" descr="Indicatore con riempimento a tinta unita">
            <a:extLst>
              <a:ext uri="{FF2B5EF4-FFF2-40B4-BE49-F238E27FC236}">
                <a16:creationId xmlns:a16="http://schemas.microsoft.com/office/drawing/2014/main" id="{756051A3-8F16-E2DB-9FCB-EEEDE7D1B90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1903" y="4231713"/>
            <a:ext cx="378192" cy="378192"/>
          </a:xfrm>
          <a:prstGeom prst="rect">
            <a:avLst/>
          </a:prstGeom>
        </p:spPr>
      </p:pic>
    </p:spTree>
    <p:extLst>
      <p:ext uri="{BB962C8B-B14F-4D97-AF65-F5344CB8AC3E}">
        <p14:creationId xmlns:p14="http://schemas.microsoft.com/office/powerpoint/2010/main" val="345373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FINANZIAMENTI</a:t>
            </a:r>
          </a:p>
          <a:p>
            <a:r>
              <a:rPr lang="it-IT" sz="4400" b="1" dirty="0"/>
              <a:t>AGEVOLATI</a:t>
            </a:r>
          </a:p>
        </p:txBody>
      </p:sp>
      <p:sp>
        <p:nvSpPr>
          <p:cNvPr id="3" name="Rettangolo 2">
            <a:extLst>
              <a:ext uri="{FF2B5EF4-FFF2-40B4-BE49-F238E27FC236}">
                <a16:creationId xmlns:a16="http://schemas.microsoft.com/office/drawing/2014/main" id="{4FCF2215-1837-0184-74E4-DE335AA42DB8}"/>
              </a:ext>
            </a:extLst>
          </p:cNvPr>
          <p:cNvSpPr/>
          <p:nvPr/>
        </p:nvSpPr>
        <p:spPr>
          <a:xfrm>
            <a:off x="3663934" y="2359794"/>
            <a:ext cx="501404" cy="2108397"/>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19C1937-00CB-BCD8-25F2-A04A1DBF908C}"/>
              </a:ext>
            </a:extLst>
          </p:cNvPr>
          <p:cNvSpPr/>
          <p:nvPr/>
        </p:nvSpPr>
        <p:spPr>
          <a:xfrm>
            <a:off x="3374794" y="3121794"/>
            <a:ext cx="289874" cy="1827277"/>
          </a:xfrm>
          <a:prstGeom prst="rect">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uppo 4">
            <a:extLst>
              <a:ext uri="{FF2B5EF4-FFF2-40B4-BE49-F238E27FC236}">
                <a16:creationId xmlns:a16="http://schemas.microsoft.com/office/drawing/2014/main" id="{90E06C9A-4161-45D4-6E64-BCB4E8904C36}"/>
              </a:ext>
            </a:extLst>
          </p:cNvPr>
          <p:cNvGrpSpPr/>
          <p:nvPr/>
        </p:nvGrpSpPr>
        <p:grpSpPr>
          <a:xfrm>
            <a:off x="0" y="6213622"/>
            <a:ext cx="12192000" cy="672550"/>
            <a:chOff x="0" y="4337050"/>
            <a:chExt cx="9144000" cy="812800"/>
          </a:xfrm>
        </p:grpSpPr>
        <p:sp>
          <p:nvSpPr>
            <p:cNvPr id="6" name="Rettangolo 5">
              <a:extLst>
                <a:ext uri="{FF2B5EF4-FFF2-40B4-BE49-F238E27FC236}">
                  <a16:creationId xmlns:a16="http://schemas.microsoft.com/office/drawing/2014/main" id="{2D8DB59C-5DB7-C441-CF63-71011AE7D7C0}"/>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7" name="Rettangolo 6">
              <a:extLst>
                <a:ext uri="{FF2B5EF4-FFF2-40B4-BE49-F238E27FC236}">
                  <a16:creationId xmlns:a16="http://schemas.microsoft.com/office/drawing/2014/main" id="{21DB8620-DFE5-C03D-1163-6698CF4BAF8A}"/>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8" name="Rettangolo 7">
              <a:extLst>
                <a:ext uri="{FF2B5EF4-FFF2-40B4-BE49-F238E27FC236}">
                  <a16:creationId xmlns:a16="http://schemas.microsoft.com/office/drawing/2014/main" id="{63E27924-BD03-C96B-327E-80AAE63322A9}"/>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9" name="Rettangolo 8">
              <a:extLst>
                <a:ext uri="{FF2B5EF4-FFF2-40B4-BE49-F238E27FC236}">
                  <a16:creationId xmlns:a16="http://schemas.microsoft.com/office/drawing/2014/main" id="{640D9828-C33D-33EE-6CAA-9A55970D9250}"/>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0" name="Rettangolo 9">
              <a:extLst>
                <a:ext uri="{FF2B5EF4-FFF2-40B4-BE49-F238E27FC236}">
                  <a16:creationId xmlns:a16="http://schemas.microsoft.com/office/drawing/2014/main" id="{D29E24F7-C70F-6DF8-0D1F-41C2FB1B4581}"/>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AC6D99A1-097C-A696-691A-225C59913E0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A2E53C8A-21AC-1E9E-A323-4472CCD8CBF2}"/>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C24870B0-5C8E-CCBC-9B07-C6FFE39233A9}"/>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317059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4985962" y="1973076"/>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05620"/>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TEMPORARY MANAGER</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6321899" y="1962400"/>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mj-lt"/>
                  <a:sym typeface="Avenir Heavy"/>
                </a:rPr>
                <a:t>FIERE ED EVENTI</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052721"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17969"/>
              <a:ext cx="1045475" cy="4366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3676153" y="1972820"/>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61581"/>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CERTIFICAZIONI E CONSULENZE</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2376275" y="1973529"/>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112335"/>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Inserimento mercati</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8929053" y="1962400"/>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mj-lt"/>
                <a:ea typeface="+mn-ea"/>
                <a:cs typeface="+mn-cs"/>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63" t="-18422" r="1563"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mj-lt"/>
                  <a:ea typeface="+mn-ea"/>
                  <a:cs typeface="+mn-cs"/>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8840776" y="2028377"/>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mj-lt"/>
                <a:ea typeface="+mn-ea"/>
                <a:cs typeface="+mn-cs"/>
              </a:rPr>
              <a:t>POTENZIAMENTO MERCATI AFRICANI</a:t>
            </a:r>
            <a:endParaRPr kumimoji="0" lang="it-IT" sz="800" i="0" u="none" strike="noStrike" kern="1200" cap="none" spc="0" normalizeH="0" baseline="0" noProof="0" dirty="0">
              <a:ln>
                <a:noFill/>
              </a:ln>
              <a:solidFill>
                <a:srgbClr val="415364"/>
              </a:solidFill>
              <a:effectLst/>
              <a:highlight>
                <a:srgbClr val="F2EFEC"/>
              </a:highlight>
              <a:uLnTx/>
              <a:uFillTx/>
              <a:latin typeface="+mj-lt"/>
              <a:ea typeface="+mn-ea"/>
              <a:cs typeface="+mn-cs"/>
            </a:endParaRP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10233179" y="2028377"/>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mj-lt"/>
                <a:ea typeface="+mn-ea"/>
                <a:cs typeface="+mn-cs"/>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mj-lt"/>
                <a:ea typeface="+mn-ea"/>
                <a:cs typeface="+mn-cs"/>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7637142" y="1944277"/>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mj-lt"/>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j-lt"/>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it-IT" sz="1067" b="0" i="0" u="none" strike="noStrike" kern="1200" cap="none" spc="0" normalizeH="0" baseline="0" noProof="0" dirty="0">
              <a:ln>
                <a:noFill/>
              </a:ln>
              <a:solidFill>
                <a:srgbClr val="415064"/>
              </a:solidFill>
              <a:effectLst/>
              <a:uLnTx/>
              <a:uFillTx/>
              <a:latin typeface="+mj-lt"/>
              <a:cs typeface="Arial" panose="020B0604020202020204" pitchFamily="34" charset="0"/>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935317" y="5417333"/>
            <a:ext cx="5196604"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mj-lt"/>
                <a:ea typeface="+mn-ea"/>
                <a:cs typeface="+mn-cs"/>
              </a:rPr>
              <a:t>Benefici Misura Africa e Misura America Latina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mj-lt"/>
                <a:ea typeface="+mn-ea"/>
                <a:cs typeface="+mn-cs"/>
              </a:rPr>
              <a:t>finanziamenti su plafond dedicati, esenzione garanzie </a:t>
            </a:r>
            <a:r>
              <a:rPr kumimoji="0" lang="it-IT" sz="1200" b="0" i="0" u="none" strike="noStrike" kern="1200" cap="none" spc="0" normalizeH="0" baseline="0" noProof="0" dirty="0">
                <a:ln>
                  <a:noFill/>
                </a:ln>
                <a:solidFill>
                  <a:srgbClr val="415364"/>
                </a:solidFill>
                <a:effectLst/>
                <a:uLnTx/>
                <a:uFillTx/>
                <a:latin typeface="+mj-lt"/>
                <a:ea typeface="+mn-ea"/>
                <a:cs typeface="+mn-cs"/>
              </a:rPr>
              <a:t>e </a:t>
            </a:r>
            <a:r>
              <a:rPr kumimoji="0" lang="it-IT" sz="1200" b="1" i="0" u="none" strike="noStrike" kern="1200" cap="none" spc="0" normalizeH="0" baseline="0" noProof="0" dirty="0">
                <a:ln>
                  <a:noFill/>
                </a:ln>
                <a:solidFill>
                  <a:srgbClr val="415364"/>
                </a:solidFill>
                <a:effectLst/>
                <a:uLnTx/>
                <a:uFillTx/>
                <a:latin typeface="+mj-lt"/>
                <a:ea typeface="+mn-ea"/>
                <a:cs typeface="+mn-cs"/>
              </a:rPr>
              <a:t>fondo perduto, </a:t>
            </a:r>
            <a:r>
              <a:rPr kumimoji="0" lang="it-IT" sz="1200" b="0" i="0" u="none" strike="noStrike" kern="1200" cap="none" spc="0" normalizeH="0" baseline="0" noProof="0" dirty="0">
                <a:ln>
                  <a:noFill/>
                </a:ln>
                <a:solidFill>
                  <a:srgbClr val="415364"/>
                </a:solidFill>
                <a:effectLst/>
                <a:uLnTx/>
                <a:uFillTx/>
                <a:latin typeface="+mj-lt"/>
                <a:ea typeface="+mn-ea"/>
                <a:cs typeface="+mn-cs"/>
              </a:rPr>
              <a:t>elevato fino al </a:t>
            </a:r>
            <a:r>
              <a:rPr kumimoji="0" lang="it-IT" sz="1200" b="1" i="0" u="none" strike="noStrike" kern="1200" cap="none" spc="0" normalizeH="0" baseline="0" noProof="0" dirty="0">
                <a:ln>
                  <a:noFill/>
                </a:ln>
                <a:solidFill>
                  <a:srgbClr val="415364"/>
                </a:solidFill>
                <a:effectLst/>
                <a:uLnTx/>
                <a:uFillTx/>
                <a:latin typeface="+mj-lt"/>
                <a:ea typeface="+mn-ea"/>
                <a:cs typeface="+mn-cs"/>
              </a:rPr>
              <a:t>20% per imprese del Sud</a:t>
            </a: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r>
              <a:rPr lang="it-IT" dirty="0">
                <a:latin typeface="+mj-lt"/>
              </a:rPr>
              <a:t>Finanziamenti agevolati</a:t>
            </a: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52505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mn-cs"/>
              </a:rPr>
              <a:t>Finanziamenti agevolati </a:t>
            </a:r>
            <a:r>
              <a:rPr kumimoji="0" lang="it-IT" b="0" i="0" u="none" strike="noStrike" kern="1200" cap="none" spc="0" normalizeH="0" baseline="0" noProof="0" dirty="0">
                <a:ln>
                  <a:noFill/>
                </a:ln>
                <a:solidFill>
                  <a:srgbClr val="415364"/>
                </a:solidFill>
                <a:effectLst/>
                <a:uLnTx/>
                <a:uFillTx/>
                <a:latin typeface="+mj-lt"/>
                <a:ea typeface="+mn-ea"/>
                <a:cs typeface="+mn-cs"/>
              </a:rPr>
              <a:t>a valere sul </a:t>
            </a:r>
            <a:r>
              <a:rPr kumimoji="0" lang="it-IT" b="1" i="0" u="none" strike="noStrike" kern="1200" cap="none" spc="0" normalizeH="0" baseline="0" noProof="0" dirty="0">
                <a:ln>
                  <a:noFill/>
                </a:ln>
                <a:solidFill>
                  <a:srgbClr val="415364"/>
                </a:solidFill>
                <a:effectLst/>
                <a:uLnTx/>
                <a:uFillTx/>
                <a:latin typeface="+mj-lt"/>
                <a:ea typeface="+mn-ea"/>
                <a:cs typeface="+mn-cs"/>
              </a:rPr>
              <a:t>Fondo 394* </a:t>
            </a:r>
            <a:r>
              <a:rPr kumimoji="0" lang="it-IT" b="0" i="0" u="none" strike="noStrike" kern="1200" cap="none" spc="0" normalizeH="0" baseline="0" noProof="0" dirty="0">
                <a:ln>
                  <a:noFill/>
                </a:ln>
                <a:solidFill>
                  <a:srgbClr val="415364"/>
                </a:solidFill>
                <a:effectLst/>
                <a:uLnTx/>
                <a:uFillTx/>
                <a:latin typeface="+mj-lt"/>
                <a:ea typeface="+mn-ea"/>
                <a:cs typeface="+mn-cs"/>
              </a:rPr>
              <a:t>per la </a:t>
            </a:r>
            <a:r>
              <a:rPr kumimoji="0" lang="it-IT" b="1" i="0" u="none" strike="noStrike" kern="1200" cap="none" spc="0" normalizeH="0" baseline="0" noProof="0" dirty="0">
                <a:ln>
                  <a:noFill/>
                </a:ln>
                <a:solidFill>
                  <a:srgbClr val="415364"/>
                </a:solidFill>
                <a:effectLst/>
                <a:uLnTx/>
                <a:uFillTx/>
                <a:latin typeface="+mj-lt"/>
                <a:ea typeface="+mn-ea"/>
                <a:cs typeface="+mn-cs"/>
              </a:rPr>
              <a:t>competitività internazionale </a:t>
            </a:r>
            <a:r>
              <a:rPr kumimoji="0" lang="it-IT" b="0" i="0" u="none" strike="noStrike" kern="1200" cap="none" spc="0" normalizeH="0" baseline="0" noProof="0" dirty="0">
                <a:ln>
                  <a:noFill/>
                </a:ln>
                <a:solidFill>
                  <a:srgbClr val="415364"/>
                </a:solidFill>
                <a:effectLst/>
                <a:uLnTx/>
                <a:uFillTx/>
                <a:latin typeface="+mj-lt"/>
                <a:ea typeface="+mn-ea"/>
                <a:cs typeface="+mn-cs"/>
              </a:rPr>
              <a:t>delle imprese italiane.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rgbClr val="415364"/>
                </a:solidFill>
                <a:effectLst/>
                <a:uLnTx/>
                <a:uFillTx/>
                <a:latin typeface="+mj-lt"/>
                <a:ea typeface="+mn-ea"/>
                <a:cs typeface="+mn-cs"/>
              </a:rPr>
              <a:t>Focus su </a:t>
            </a:r>
            <a:r>
              <a:rPr kumimoji="0" lang="it-IT" b="1" i="0" u="none" strike="noStrike" kern="1200" cap="none" spc="0" normalizeH="0" baseline="0" noProof="0" dirty="0">
                <a:ln>
                  <a:noFill/>
                </a:ln>
                <a:solidFill>
                  <a:srgbClr val="005392"/>
                </a:solidFill>
                <a:effectLst/>
                <a:uLnTx/>
                <a:uFillTx/>
                <a:latin typeface="+mj-lt"/>
                <a:ea typeface="+mn-ea"/>
                <a:cs typeface="+mn-cs"/>
              </a:rPr>
              <a:t>digitalizzazione, sostenibilità, crescita sui mercati esteri </a:t>
            </a:r>
            <a:r>
              <a:rPr kumimoji="0" lang="it-IT" b="0" i="0" u="none" strike="noStrike" kern="1200" cap="none" spc="0" normalizeH="0" baseline="0" noProof="0" dirty="0">
                <a:ln>
                  <a:noFill/>
                </a:ln>
                <a:solidFill>
                  <a:srgbClr val="415364"/>
                </a:solidFill>
                <a:effectLst/>
                <a:uLnTx/>
                <a:uFillTx/>
                <a:latin typeface="+mj-lt"/>
                <a:ea typeface="+mn-ea"/>
                <a:cs typeface="+mn-cs"/>
              </a:rPr>
              <a:t>e</a:t>
            </a:r>
            <a:r>
              <a:rPr kumimoji="0" lang="it-IT" b="1" i="0" u="none" strike="noStrike" kern="1200" cap="none" spc="0" normalizeH="0" baseline="0" noProof="0" dirty="0">
                <a:ln>
                  <a:noFill/>
                </a:ln>
                <a:solidFill>
                  <a:srgbClr val="005392"/>
                </a:solidFill>
                <a:effectLst/>
                <a:uLnTx/>
                <a:uFillTx/>
                <a:latin typeface="+mj-lt"/>
                <a:ea typeface="+mn-ea"/>
                <a:cs typeface="+mn-cs"/>
              </a:rPr>
              <a:t> filiere</a:t>
            </a: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315521"/>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mj-lt"/>
                <a:ea typeface="+mn-ea"/>
                <a:cs typeface="+mn-cs"/>
              </a:rPr>
              <a:t>* Risorse a valere su fondi pubblici gestiti da SIMEST per conto del MAECI</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Fondo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Perduto 10%</a:t>
            </a: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Tasso Agevolato ~0,5% </a:t>
            </a: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con scelta in base a capienza de </a:t>
            </a:r>
            <a:r>
              <a:rPr kumimoji="0" lang="it-IT" sz="1200" b="0" i="0" u="none" strike="noStrike" kern="1200" cap="none" spc="0" normalizeH="0" baseline="0" noProof="0" dirty="0" err="1">
                <a:ln>
                  <a:noFill/>
                </a:ln>
                <a:solidFill>
                  <a:srgbClr val="415364"/>
                </a:solidFill>
                <a:effectLst/>
                <a:uLnTx/>
                <a:uFillTx/>
                <a:latin typeface="+mj-lt"/>
                <a:ea typeface="+mn-ea"/>
                <a:cs typeface="+mn-cs"/>
              </a:rPr>
              <a:t>minimis</a:t>
            </a:r>
            <a:endParaRPr kumimoji="0" lang="it-IT" sz="1200" b="0" i="0" u="none" strike="noStrike" kern="1200" cap="none" spc="0" normalizeH="0" baseline="0" noProof="0" dirty="0">
              <a:ln>
                <a:noFill/>
              </a:ln>
              <a:solidFill>
                <a:srgbClr val="415364"/>
              </a:solidFill>
              <a:effectLst/>
              <a:uLnTx/>
              <a:uFillTx/>
              <a:latin typeface="+mj-lt"/>
              <a:ea typeface="+mn-ea"/>
              <a:cs typeface="+mn-cs"/>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3061020" y="4555807"/>
            <a:ext cx="2791484"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per PMI del Sud, giovanili, femminili, sostenibilità, </a:t>
            </a:r>
            <a:r>
              <a:rPr kumimoji="0" lang="it-IT" sz="1200" b="1" i="0" u="none" strike="noStrike" kern="1200" cap="none" spc="0" normalizeH="0" baseline="0" noProof="0" dirty="0">
                <a:ln>
                  <a:noFill/>
                </a:ln>
                <a:solidFill>
                  <a:srgbClr val="415364"/>
                </a:solidFill>
                <a:effectLst/>
                <a:uLnTx/>
                <a:uFillTx/>
                <a:latin typeface="+mj-lt"/>
                <a:ea typeface="+mn-ea"/>
                <a:cs typeface="+mn-cs"/>
              </a:rPr>
              <a:t>mercati strategici (Balcani, Africa, America Latina)</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fino a 6 anni</a:t>
            </a: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18617"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durata finanziamenti</a:t>
            </a:r>
            <a:endParaRPr kumimoji="0" lang="it-IT" sz="1600" b="0" i="0" u="none" strike="noStrike" kern="1200" cap="none" spc="0" normalizeH="0" baseline="0" noProof="0" dirty="0">
              <a:ln>
                <a:noFill/>
              </a:ln>
              <a:solidFill>
                <a:srgbClr val="415364"/>
              </a:solidFill>
              <a:effectLst/>
              <a:uLnTx/>
              <a:uFillTx/>
              <a:latin typeface="+mj-lt"/>
              <a:ea typeface="+mn-ea"/>
              <a:cs typeface="+mn-cs"/>
            </a:endParaRP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25% in anticipo</a:t>
            </a: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ulteriori erogazioni a saldo del rendicontato</a:t>
            </a:r>
            <a:endParaRPr kumimoji="0" lang="it-IT" sz="1600" b="0" i="0" u="none" strike="noStrike" kern="1200" cap="none" spc="0" normalizeH="0" baseline="0" noProof="0" dirty="0">
              <a:ln>
                <a:noFill/>
              </a:ln>
              <a:solidFill>
                <a:srgbClr val="415364"/>
              </a:solidFill>
              <a:effectLst/>
              <a:uLnTx/>
              <a:uFillTx/>
              <a:latin typeface="+mj-lt"/>
              <a:ea typeface="+mn-ea"/>
              <a:cs typeface="+mn-cs"/>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fino a 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i</a:t>
            </a:r>
            <a:r>
              <a:rPr kumimoji="0" lang="it-IT" sz="1200" b="0" i="0" u="none" strike="noStrike" kern="1200" cap="none" spc="0" normalizeH="0" baseline="0" noProof="0" dirty="0" err="1">
                <a:ln>
                  <a:noFill/>
                </a:ln>
                <a:solidFill>
                  <a:srgbClr val="415364"/>
                </a:solidFill>
                <a:effectLst/>
                <a:uLnTx/>
                <a:uFillTx/>
                <a:latin typeface="+mj-lt"/>
                <a:ea typeface="+mn-ea"/>
                <a:cs typeface="+mn-cs"/>
              </a:rPr>
              <a:t>mporti</a:t>
            </a:r>
            <a:r>
              <a:rPr kumimoji="0" lang="it-IT" sz="1200" b="0" i="0" u="none" strike="noStrike" kern="1200" cap="none" spc="0" normalizeH="0" baseline="0" noProof="0" dirty="0">
                <a:ln>
                  <a:noFill/>
                </a:ln>
                <a:solidFill>
                  <a:srgbClr val="415364"/>
                </a:solidFill>
                <a:effectLst/>
                <a:uLnTx/>
                <a:uFillTx/>
                <a:latin typeface="+mj-lt"/>
                <a:ea typeface="+mn-ea"/>
                <a:cs typeface="+mn-cs"/>
              </a:rPr>
              <a:t> massimi in base allo strumento</a:t>
            </a:r>
            <a:endParaRPr kumimoji="0" lang="it-IT" sz="1600" b="1" i="0" u="none" strike="noStrike" kern="1200" cap="none" spc="0" normalizeH="0" baseline="0" noProof="0" dirty="0">
              <a:ln>
                <a:noFill/>
              </a:ln>
              <a:solidFill>
                <a:srgbClr val="415364"/>
              </a:solidFill>
              <a:effectLst/>
              <a:uLnTx/>
              <a:uFillTx/>
              <a:latin typeface="+mj-lt"/>
              <a:ea typeface="+mn-ea"/>
              <a:cs typeface="+mn-cs"/>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586078" y="5447570"/>
            <a:ext cx="5215210"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mj-lt"/>
                <a:ea typeface="+mn-ea"/>
                <a:cs typeface="+mn-cs"/>
              </a:rPr>
              <a:t>Misure dedicate per eventi straordinari</a:t>
            </a:r>
            <a:endParaRPr lang="it-IT" sz="1400" b="1" dirty="0">
              <a:solidFill>
                <a:srgbClr val="415364"/>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per le imprese colpite </a:t>
            </a:r>
            <a:r>
              <a:rPr kumimoji="0" lang="it-IT" sz="1200" b="1" i="0" u="none" strike="noStrike" kern="1200" cap="none" spc="0" normalizeH="0" baseline="0" noProof="0" dirty="0">
                <a:ln>
                  <a:noFill/>
                </a:ln>
                <a:solidFill>
                  <a:srgbClr val="415364"/>
                </a:solidFill>
                <a:effectLst/>
                <a:uLnTx/>
                <a:uFillTx/>
                <a:latin typeface="+mj-lt"/>
                <a:ea typeface="+mn-ea"/>
                <a:cs typeface="+mn-cs"/>
              </a:rPr>
              <a:t>dalle alluvioni</a:t>
            </a:r>
            <a:r>
              <a:rPr kumimoji="0" lang="it-IT" sz="1200" b="0" i="0" u="none" strike="noStrike" kern="1200" cap="none" spc="0" normalizeH="0" baseline="0" noProof="0" dirty="0">
                <a:ln>
                  <a:noFill/>
                </a:ln>
                <a:solidFill>
                  <a:srgbClr val="415364"/>
                </a:solidFill>
                <a:effectLst/>
                <a:uLnTx/>
                <a:uFillTx/>
                <a:latin typeface="+mj-lt"/>
                <a:ea typeface="+mn-ea"/>
                <a:cs typeface="+mn-cs"/>
              </a:rPr>
              <a:t> 2023 e per le </a:t>
            </a:r>
            <a:r>
              <a:rPr kumimoji="0" lang="it-IT" sz="1200" b="1" i="0" u="none" strike="noStrike" kern="1200" cap="none" spc="0" normalizeH="0" baseline="0" noProof="0" dirty="0">
                <a:ln>
                  <a:noFill/>
                </a:ln>
                <a:solidFill>
                  <a:srgbClr val="415364"/>
                </a:solidFill>
                <a:effectLst/>
                <a:uLnTx/>
                <a:uFillTx/>
                <a:latin typeface="+mj-lt"/>
                <a:ea typeface="+mn-ea"/>
                <a:cs typeface="+mn-cs"/>
              </a:rPr>
              <a:t>imprese energivore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mj-lt"/>
                <a:ea typeface="+mn-ea"/>
                <a:cs typeface="+mn-cs"/>
              </a:rPr>
              <a:t>o che hanno intrapreso percorsi di efficientamento energetico</a:t>
            </a:r>
            <a:endParaRPr kumimoji="0" lang="it-IT" sz="1200" b="0" i="0" u="none" strike="noStrike" kern="1200" cap="none" spc="0" normalizeH="0" baseline="0" noProof="0" dirty="0">
              <a:ln>
                <a:noFill/>
              </a:ln>
              <a:solidFill>
                <a:srgbClr val="415364"/>
              </a:solidFill>
              <a:effectLst/>
              <a:uLnTx/>
              <a:uFillTx/>
              <a:latin typeface="+mj-lt"/>
              <a:ea typeface="+mn-ea"/>
              <a:cs typeface="+mn-cs"/>
            </a:endParaRP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err="1">
                <a:ln>
                  <a:noFill/>
                </a:ln>
                <a:solidFill>
                  <a:srgbClr val="005392"/>
                </a:solidFill>
                <a:effectLst/>
                <a:uLnTx/>
                <a:uFillTx/>
                <a:latin typeface="+mj-lt"/>
                <a:ea typeface="+mn-ea"/>
                <a:cs typeface="+mn-cs"/>
              </a:rPr>
              <a:t>Onboarding</a:t>
            </a:r>
            <a:r>
              <a:rPr kumimoji="0" lang="it-IT" sz="1600" b="1" i="0" u="none" strike="noStrike" kern="1200" cap="none" spc="0" normalizeH="0" baseline="0" noProof="0" dirty="0">
                <a:ln>
                  <a:noFill/>
                </a:ln>
                <a:solidFill>
                  <a:srgbClr val="005392"/>
                </a:solidFill>
                <a:effectLst/>
                <a:uLnTx/>
                <a:uFillTx/>
                <a:latin typeface="+mj-lt"/>
                <a:ea typeface="+mn-ea"/>
                <a:cs typeface="+mn-cs"/>
              </a:rPr>
              <a:t> digitalizzato</a:t>
            </a: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simest.it</a:t>
            </a:r>
            <a:endParaRPr kumimoji="0" lang="it-IT" sz="1600" b="0" i="0" u="none" strike="noStrike" kern="1200" cap="none" spc="0" normalizeH="0" baseline="0" noProof="0" dirty="0">
              <a:ln>
                <a:noFill/>
              </a:ln>
              <a:solidFill>
                <a:srgbClr val="415364"/>
              </a:solidFill>
              <a:effectLst/>
              <a:uLnTx/>
              <a:uFillTx/>
              <a:latin typeface="+mj-lt"/>
              <a:ea typeface="+mn-ea"/>
              <a:cs typeface="+mn-cs"/>
            </a:endParaRP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227" y="545415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67895" y="548005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BENEFICI</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8856361" y="1650314"/>
            <a:ext cx="2791736" cy="2804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rgbClr val="00B050"/>
                </a:solidFill>
                <a:latin typeface="Arial" panose="020B0604020202020204"/>
              </a:rPr>
              <a:t>Finanziamenti dedicati ai mercati strategici</a:t>
            </a:r>
            <a:endParaRPr kumimoji="0" lang="it-IT" sz="10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10358230" y="2002035"/>
            <a:ext cx="1140326" cy="1656000"/>
            <a:chOff x="10186888" y="1837756"/>
            <a:chExt cx="1140326"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6"/>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249515" y="1899483"/>
              <a:ext cx="999940" cy="303663"/>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Univers Condensed" panose="020B0506020202050204" pitchFamily="34" charset="0"/>
                  <a:ea typeface="+mn-ea"/>
                  <a:cs typeface="+mn-cs"/>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Univers Condensed" panose="020B0506020202050204" pitchFamily="34" charset="0"/>
                  <a:ea typeface="+mn-ea"/>
                  <a:cs typeface="+mn-cs"/>
                </a:rPr>
                <a:t>AMERICA LATINA</a:t>
              </a:r>
            </a:p>
          </p:txBody>
        </p:sp>
      </p:grpSp>
    </p:spTree>
    <p:extLst>
      <p:ext uri="{BB962C8B-B14F-4D97-AF65-F5344CB8AC3E}">
        <p14:creationId xmlns:p14="http://schemas.microsoft.com/office/powerpoint/2010/main" val="421914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9</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Immagine 4" descr="Immagine che contiene montagna, aria aperta, natura, cielo&#10;&#10;Descrizione generata automaticamente">
            <a:extLst>
              <a:ext uri="{FF2B5EF4-FFF2-40B4-BE49-F238E27FC236}">
                <a16:creationId xmlns:a16="http://schemas.microsoft.com/office/drawing/2014/main" id="{F20314DD-45C5-AAEE-B310-3DA85758D3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24" y="-37459"/>
            <a:ext cx="12233155" cy="6899552"/>
          </a:xfrm>
          <a:prstGeom prst="rect">
            <a:avLst/>
          </a:prstGeom>
        </p:spPr>
      </p:pic>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rPr>
              <a:t>Finanziamenti agevolati - </a:t>
            </a:r>
            <a:r>
              <a:rPr kumimoji="0" lang="it-IT" sz="2400" b="1" i="0" u="none" strike="noStrike" kern="100" cap="none" spc="0" normalizeH="0" baseline="0" noProof="0" dirty="0">
                <a:ln>
                  <a:noFill/>
                </a:ln>
                <a:solidFill>
                  <a:srgbClr val="415064"/>
                </a:solidFill>
                <a:effectLst/>
                <a:uLnTx/>
                <a:uFillTx/>
              </a:rPr>
              <a:t>Focus «Misura Africa»</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40597" y="2307169"/>
            <a:ext cx="5322199"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10% di Cofinanziamento a fondo perduto, 20% per il Sud</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Sub-riserva per imprese giovanili, femminili, start up/PMI innovative</a:t>
            </a: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cs typeface="Arial" panose="020B0604020202020204" pitchFamily="34" charset="0"/>
              </a:rPr>
              <a:t>CONDIZIONI DEDICATE</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Riserva dedicata al nuovo strumento lanciato a luglio 2024: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635949"/>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  IMPRESE BENEFICIARIE</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012651" y="4891233"/>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export, import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(anche di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materie prime strategiche</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 o</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presenza in Africa</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e imprese della loro </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filiera</a:t>
            </a: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932420" y="4870869"/>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che richiedono </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fino al 31.12.2025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finanziamenti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con focus Africa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cs typeface="Arial" panose="020B0604020202020204" pitchFamily="34" charset="0"/>
              </a:rPr>
              <a:t>Inserimento Mercati, Certificazioni e Consulenze, Fiere ed Eventi,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cs typeface="Arial" panose="020B0604020202020204" pitchFamily="34" charset="0"/>
              </a:rPr>
              <a:t>E-commerce, </a:t>
            </a:r>
            <a:r>
              <a:rPr kumimoji="0" lang="it-IT" altLang="it-IT" sz="1000" b="0" i="1" u="none" strike="noStrike" kern="1200" cap="none" spc="0" normalizeH="0" baseline="0" noProof="0" dirty="0" err="1">
                <a:ln>
                  <a:noFill/>
                </a:ln>
                <a:solidFill>
                  <a:srgbClr val="415364"/>
                </a:solidFill>
                <a:effectLst/>
                <a:uLnTx/>
                <a:uFillTx/>
                <a:cs typeface="Arial" panose="020B0604020202020204" pitchFamily="34" charset="0"/>
              </a:rPr>
              <a:t>Temporary</a:t>
            </a:r>
            <a:r>
              <a:rPr kumimoji="0" lang="it-IT" altLang="it-IT" sz="1000" b="0" i="1" u="none" strike="noStrike" kern="1200" cap="none" spc="0" normalizeH="0" baseline="0" noProof="0" dirty="0">
                <a:ln>
                  <a:noFill/>
                </a:ln>
                <a:solidFill>
                  <a:srgbClr val="415364"/>
                </a:solidFill>
                <a:effectLst/>
                <a:uLnTx/>
                <a:uFillTx/>
                <a:cs typeface="Arial" panose="020B0604020202020204" pitchFamily="34" charset="0"/>
              </a:rPr>
              <a:t> Manager</a:t>
            </a:r>
          </a:p>
        </p:txBody>
      </p:sp>
      <p:sp>
        <p:nvSpPr>
          <p:cNvPr id="27" name="Rettangolo 26">
            <a:extLst>
              <a:ext uri="{FF2B5EF4-FFF2-40B4-BE49-F238E27FC236}">
                <a16:creationId xmlns:a16="http://schemas.microsoft.com/office/drawing/2014/main" id="{63EDFF87-CD37-D05D-E268-CBEBFFD98DA1}"/>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2B5D94AA-8A00-F1D7-DDD1-2E30B8ED1F44}"/>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p:txBody>
      </p:sp>
      <p:sp>
        <p:nvSpPr>
          <p:cNvPr id="49" name="Rettangolo 48">
            <a:extLst>
              <a:ext uri="{FF2B5EF4-FFF2-40B4-BE49-F238E27FC236}">
                <a16:creationId xmlns:a16="http://schemas.microsoft.com/office/drawing/2014/main" id="{3377D4D0-A72C-1C1C-36C9-CC7B631292FE}"/>
              </a:ext>
            </a:extLst>
          </p:cNvPr>
          <p:cNvSpPr/>
          <p:nvPr/>
        </p:nvSpPr>
        <p:spPr>
          <a:xfrm>
            <a:off x="7180759" y="1709337"/>
            <a:ext cx="4775080" cy="80127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FORMAZIONE PERSONALE AFRICANO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Incluse strutture dedicate e viaggi, soggiorni, ingresso e regolarizzazione, instaurazione di contratti di lavoro del personale formato</a:t>
            </a:r>
          </a:p>
        </p:txBody>
      </p:sp>
      <p:sp>
        <p:nvSpPr>
          <p:cNvPr id="50" name="Rettangolo 49">
            <a:extLst>
              <a:ext uri="{FF2B5EF4-FFF2-40B4-BE49-F238E27FC236}">
                <a16:creationId xmlns:a16="http://schemas.microsoft.com/office/drawing/2014/main" id="{3A3BFC1C-ABDE-2352-F867-AAB9D15B5533}"/>
              </a:ext>
            </a:extLst>
          </p:cNvPr>
          <p:cNvSpPr/>
          <p:nvPr/>
        </p:nvSpPr>
        <p:spPr>
          <a:xfrm>
            <a:off x="7281145" y="2716924"/>
            <a:ext cx="4689208" cy="6072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INNOVAZIONE E TRASFERIMENTO KNOW-HOW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Investimenti produttivi e commerciali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 Italia e in Africa </a:t>
            </a:r>
            <a:r>
              <a:rPr kumimoji="0" lang="it-IT" sz="11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 finanziamenti alle società controllate</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p:txBody>
      </p:sp>
      <p:sp>
        <p:nvSpPr>
          <p:cNvPr id="51" name="Rettangolo 50">
            <a:extLst>
              <a:ext uri="{FF2B5EF4-FFF2-40B4-BE49-F238E27FC236}">
                <a16:creationId xmlns:a16="http://schemas.microsoft.com/office/drawing/2014/main" id="{60E525C1-EAE6-DAFB-3CB7-63272AE297D1}"/>
              </a:ext>
            </a:extLst>
          </p:cNvPr>
          <p:cNvSpPr/>
          <p:nvPr/>
        </p:nvSpPr>
        <p:spPr>
          <a:xfrm>
            <a:off x="7391513" y="3465694"/>
            <a:ext cx="4375347" cy="60723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COMPETITIVITÀ</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Sostenibilità e digitalizzazione, consulenze specialistiche e certificazioni, e-commerce e fiere con focus Africa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p:txBody>
      </p:sp>
      <p:sp>
        <p:nvSpPr>
          <p:cNvPr id="52" name="Rettangolo 51">
            <a:extLst>
              <a:ext uri="{FF2B5EF4-FFF2-40B4-BE49-F238E27FC236}">
                <a16:creationId xmlns:a16="http://schemas.microsoft.com/office/drawing/2014/main" id="{B2E56AF4-973F-4DF9-87E2-BF36D63744B2}"/>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PER FINANZIARE</a:t>
            </a:r>
          </a:p>
        </p:txBody>
      </p:sp>
      <p:sp>
        <p:nvSpPr>
          <p:cNvPr id="2" name="CasellaDiTesto 32">
            <a:extLst>
              <a:ext uri="{FF2B5EF4-FFF2-40B4-BE49-F238E27FC236}">
                <a16:creationId xmlns:a16="http://schemas.microsoft.com/office/drawing/2014/main" id="{BA38C88D-C7C4-EAF9-6991-3953A9B49E57}"/>
              </a:ext>
            </a:extLst>
          </p:cNvPr>
          <p:cNvSpPr txBox="1">
            <a:spLocks noChangeArrowheads="1"/>
          </p:cNvSpPr>
          <p:nvPr/>
        </p:nvSpPr>
        <p:spPr bwMode="auto">
          <a:xfrm>
            <a:off x="673577" y="5002818"/>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anche non esportatici che intendono investire in loco</a:t>
            </a:r>
          </a:p>
        </p:txBody>
      </p:sp>
      <p:sp>
        <p:nvSpPr>
          <p:cNvPr id="3" name="Rettangolo arrotondato 85">
            <a:extLst>
              <a:ext uri="{FF2B5EF4-FFF2-40B4-BE49-F238E27FC236}">
                <a16:creationId xmlns:a16="http://schemas.microsoft.com/office/drawing/2014/main" id="{0A007050-20B1-36A1-B89E-C900F6D90CA3}"/>
              </a:ext>
            </a:extLst>
          </p:cNvPr>
          <p:cNvSpPr/>
          <p:nvPr/>
        </p:nvSpPr>
        <p:spPr>
          <a:xfrm rot="20581436">
            <a:off x="664080" y="4828034"/>
            <a:ext cx="532374" cy="19093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NEW</a:t>
            </a:r>
          </a:p>
        </p:txBody>
      </p:sp>
      <p:sp>
        <p:nvSpPr>
          <p:cNvPr id="15" name="Segnaposto numero diapositiva 3">
            <a:extLst>
              <a:ext uri="{FF2B5EF4-FFF2-40B4-BE49-F238E27FC236}">
                <a16:creationId xmlns:a16="http://schemas.microsoft.com/office/drawing/2014/main" id="{AEB325A9-E98F-1815-BC42-267FF057BC6B}"/>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769766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F99B52BC81DC645A672F37DC31456A5" ma:contentTypeVersion="19" ma:contentTypeDescription="Creare un nuovo documento." ma:contentTypeScope="" ma:versionID="502ea5c0970fef4d2bcfbf903b6e462b">
  <xsd:schema xmlns:xsd="http://www.w3.org/2001/XMLSchema" xmlns:xs="http://www.w3.org/2001/XMLSchema" xmlns:p="http://schemas.microsoft.com/office/2006/metadata/properties" xmlns:ns3="fcc4f7ef-23f9-4d59-9b4d-756b359ee462" xmlns:ns4="ad2f20cc-6725-4d82-94d0-0caecf977905" targetNamespace="http://schemas.microsoft.com/office/2006/metadata/properties" ma:root="true" ma:fieldsID="dbb1874b531d374a06f9054374f3db05" ns3:_="" ns4:_="">
    <xsd:import namespace="fcc4f7ef-23f9-4d59-9b4d-756b359ee462"/>
    <xsd:import namespace="ad2f20cc-6725-4d82-94d0-0caecf97790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4f7ef-23f9-4d59-9b4d-756b359ee46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2f20cc-6725-4d82-94d0-0caecf977905"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fcc4f7ef-23f9-4d59-9b4d-756b359ee462" xsi:nil="true"/>
    <MigrationWizId xmlns="fcc4f7ef-23f9-4d59-9b4d-756b359ee462" xsi:nil="true"/>
    <MigrationWizIdSecurityGroups xmlns="fcc4f7ef-23f9-4d59-9b4d-756b359ee462" xsi:nil="true"/>
    <_activity xmlns="fcc4f7ef-23f9-4d59-9b4d-756b359ee462" xsi:nil="true"/>
    <MigrationWizIdPermissions xmlns="fcc4f7ef-23f9-4d59-9b4d-756b359ee462" xsi:nil="true"/>
    <MigrationWizIdDocumentLibraryPermissions xmlns="fcc4f7ef-23f9-4d59-9b4d-756b359ee462" xsi:nil="true"/>
  </documentManagement>
</p:properties>
</file>

<file path=customXml/itemProps1.xml><?xml version="1.0" encoding="utf-8"?>
<ds:datastoreItem xmlns:ds="http://schemas.openxmlformats.org/officeDocument/2006/customXml" ds:itemID="{0574762E-2ED0-499C-BEAA-D01B99EB47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4f7ef-23f9-4d59-9b4d-756b359ee462"/>
    <ds:schemaRef ds:uri="ad2f20cc-6725-4d82-94d0-0caecf97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5FE238-B2CA-43EA-BA2B-A3419063DDAF}">
  <ds:schemaRefs>
    <ds:schemaRef ds:uri="http://schemas.microsoft.com/sharepoint/v3/contenttype/forms"/>
  </ds:schemaRefs>
</ds:datastoreItem>
</file>

<file path=customXml/itemProps3.xml><?xml version="1.0" encoding="utf-8"?>
<ds:datastoreItem xmlns:ds="http://schemas.openxmlformats.org/officeDocument/2006/customXml" ds:itemID="{0661168D-57C9-4963-A4C1-60388381E3E2}">
  <ds:schemaRefs>
    <ds:schemaRef ds:uri="http://purl.org/dc/terms/"/>
    <ds:schemaRef ds:uri="http://schemas.openxmlformats.org/package/2006/metadata/core-properties"/>
    <ds:schemaRef ds:uri="http://schemas.microsoft.com/office/2006/documentManagement/types"/>
    <ds:schemaRef ds:uri="fcc4f7ef-23f9-4d59-9b4d-756b359ee462"/>
    <ds:schemaRef ds:uri="http://purl.org/dc/elements/1.1/"/>
    <ds:schemaRef ds:uri="http://schemas.microsoft.com/office/2006/metadata/properties"/>
    <ds:schemaRef ds:uri="ad2f20cc-6725-4d82-94d0-0caecf977905"/>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8464</TotalTime>
  <Words>10751</Words>
  <Application>Microsoft Office PowerPoint</Application>
  <PresentationFormat>Widescreen</PresentationFormat>
  <Paragraphs>930</Paragraphs>
  <Slides>43</Slides>
  <Notes>11</Notes>
  <HiddenSlides>0</HiddenSlides>
  <MMClips>0</MMClips>
  <ScaleCrop>false</ScaleCrop>
  <HeadingPairs>
    <vt:vector size="8" baseType="variant">
      <vt:variant>
        <vt:lpstr>Caratteri utilizzati</vt:lpstr>
      </vt:variant>
      <vt:variant>
        <vt:i4>7</vt:i4>
      </vt:variant>
      <vt:variant>
        <vt:lpstr>Tema</vt:lpstr>
      </vt:variant>
      <vt:variant>
        <vt:i4>9</vt:i4>
      </vt:variant>
      <vt:variant>
        <vt:lpstr>Server OLE incorporati</vt:lpstr>
      </vt:variant>
      <vt:variant>
        <vt:i4>2</vt:i4>
      </vt:variant>
      <vt:variant>
        <vt:lpstr>Titoli diapositive</vt:lpstr>
      </vt:variant>
      <vt:variant>
        <vt:i4>43</vt:i4>
      </vt:variant>
    </vt:vector>
  </HeadingPairs>
  <TitlesOfParts>
    <vt:vector size="61" baseType="lpstr">
      <vt:lpstr>Arial</vt:lpstr>
      <vt:lpstr>Bressay</vt:lpstr>
      <vt:lpstr>Calibri</vt:lpstr>
      <vt:lpstr>Courier New</vt:lpstr>
      <vt:lpstr>Georgia</vt:lpstr>
      <vt:lpstr>Univers Condensed</vt:lpstr>
      <vt:lpstr>Wingdings</vt:lpstr>
      <vt:lpstr>1_Tema di Office</vt:lpstr>
      <vt:lpstr>2_Tema di Office</vt:lpstr>
      <vt:lpstr>4_Tema di Office</vt:lpstr>
      <vt:lpstr>Simest Grid Custom - 18797</vt:lpstr>
      <vt:lpstr>5_Tema di Office</vt:lpstr>
      <vt:lpstr>Office Theme</vt:lpstr>
      <vt:lpstr>3_Tema di Office</vt:lpstr>
      <vt:lpstr>1_Simest Grid Custom - 18797</vt:lpstr>
      <vt:lpstr>7_Tema di Office</vt:lpstr>
      <vt:lpstr>think-cell Slide</vt:lpstr>
      <vt:lpstr>Diapositiva think-cell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SACE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Mearelli, Chiara</cp:lastModifiedBy>
  <cp:revision>162</cp:revision>
  <dcterms:created xsi:type="dcterms:W3CDTF">2022-11-09T08:33:09Z</dcterms:created>
  <dcterms:modified xsi:type="dcterms:W3CDTF">2025-03-27T08:09:52Z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62b6ef-db1a-4e15-b1cb-16e3a6a11a3f_Enabled">
    <vt:lpwstr>true</vt:lpwstr>
  </property>
  <property fmtid="{D5CDD505-2E9C-101B-9397-08002B2CF9AE}" pid="3" name="MSIP_Label_be62b6ef-db1a-4e15-b1cb-16e3a6a11a3f_SetDate">
    <vt:lpwstr>2022-11-09T08:46:37Z</vt:lpwstr>
  </property>
  <property fmtid="{D5CDD505-2E9C-101B-9397-08002B2CF9AE}" pid="4" name="MSIP_Label_be62b6ef-db1a-4e15-b1cb-16e3a6a11a3f_Method">
    <vt:lpwstr>Privileged</vt:lpwstr>
  </property>
  <property fmtid="{D5CDD505-2E9C-101B-9397-08002B2CF9AE}" pid="5" name="MSIP_Label_be62b6ef-db1a-4e15-b1cb-16e3a6a11a3f_Name">
    <vt:lpwstr>sace_0002</vt:lpwstr>
  </property>
  <property fmtid="{D5CDD505-2E9C-101B-9397-08002B2CF9AE}" pid="6" name="MSIP_Label_be62b6ef-db1a-4e15-b1cb-16e3a6a11a3f_SiteId">
    <vt:lpwstr>91443f7c-eefc-48b6-9946-a96937f65fc0</vt:lpwstr>
  </property>
  <property fmtid="{D5CDD505-2E9C-101B-9397-08002B2CF9AE}" pid="7" name="MSIP_Label_be62b6ef-db1a-4e15-b1cb-16e3a6a11a3f_ActionId">
    <vt:lpwstr>cadc79ee-5a06-4242-b6dc-288e492439b6</vt:lpwstr>
  </property>
  <property fmtid="{D5CDD505-2E9C-101B-9397-08002B2CF9AE}" pid="8" name="MSIP_Label_be62b6ef-db1a-4e15-b1cb-16e3a6a11a3f_ContentBits">
    <vt:lpwstr>0</vt:lpwstr>
  </property>
  <property fmtid="{D5CDD505-2E9C-101B-9397-08002B2CF9AE}" pid="9" name="ClassificationContentMarkingFooterLocations">
    <vt:lpwstr>1_Tema di Office:5\2_Tema di Office:5\4_Tema di Office:5\Simest Grid Custom - 18797:5</vt:lpwstr>
  </property>
  <property fmtid="{D5CDD505-2E9C-101B-9397-08002B2CF9AE}" pid="10" name="ClassificationContentMarkingFooterText">
    <vt:lpwstr>Riservato – Confidential</vt:lpwstr>
  </property>
  <property fmtid="{D5CDD505-2E9C-101B-9397-08002B2CF9AE}" pid="11" name="MSIP_Label_dea03c14-1435-4ef5-bb92-af8fb4129243_Enabled">
    <vt:lpwstr>true</vt:lpwstr>
  </property>
  <property fmtid="{D5CDD505-2E9C-101B-9397-08002B2CF9AE}" pid="12" name="MSIP_Label_dea03c14-1435-4ef5-bb92-af8fb4129243_SetDate">
    <vt:lpwstr>2024-03-25T11:45:06Z</vt:lpwstr>
  </property>
  <property fmtid="{D5CDD505-2E9C-101B-9397-08002B2CF9AE}" pid="13" name="MSIP_Label_dea03c14-1435-4ef5-bb92-af8fb4129243_Method">
    <vt:lpwstr>Privileged</vt:lpwstr>
  </property>
  <property fmtid="{D5CDD505-2E9C-101B-9397-08002B2CF9AE}" pid="14" name="MSIP_Label_dea03c14-1435-4ef5-bb92-af8fb4129243_Name">
    <vt:lpwstr>dea03c14-1435-4ef5-bb92-af8fb4129243</vt:lpwstr>
  </property>
  <property fmtid="{D5CDD505-2E9C-101B-9397-08002B2CF9AE}" pid="15" name="MSIP_Label_dea03c14-1435-4ef5-bb92-af8fb4129243_SiteId">
    <vt:lpwstr>8c4b47b5-ea35-4370-817f-95066d4f8467</vt:lpwstr>
  </property>
  <property fmtid="{D5CDD505-2E9C-101B-9397-08002B2CF9AE}" pid="16" name="MSIP_Label_dea03c14-1435-4ef5-bb92-af8fb4129243_ActionId">
    <vt:lpwstr>ef0cbc1c-e0c3-4996-b0a5-bfca35fd95b5</vt:lpwstr>
  </property>
  <property fmtid="{D5CDD505-2E9C-101B-9397-08002B2CF9AE}" pid="17" name="MSIP_Label_dea03c14-1435-4ef5-bb92-af8fb4129243_ContentBits">
    <vt:lpwstr>0</vt:lpwstr>
  </property>
  <property fmtid="{D5CDD505-2E9C-101B-9397-08002B2CF9AE}" pid="18" name="ContentTypeId">
    <vt:lpwstr>0x010100AF99B52BC81DC645A672F37DC31456A5</vt:lpwstr>
  </property>
</Properties>
</file>