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ags/tag84.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8.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9.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0.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6" r:id="rId6"/>
    <p:sldMasterId id="2147483711" r:id="rId7"/>
    <p:sldMasterId id="2147483797" r:id="rId8"/>
    <p:sldMasterId id="2147483813" r:id="rId9"/>
    <p:sldMasterId id="2147483831" r:id="rId10"/>
    <p:sldMasterId id="2147483905" r:id="rId11"/>
    <p:sldMasterId id="2147483914" r:id="rId12"/>
    <p:sldMasterId id="2147483989" r:id="rId13"/>
    <p:sldMasterId id="2147484008" r:id="rId14"/>
  </p:sldMasterIdLst>
  <p:notesMasterIdLst>
    <p:notesMasterId r:id="rId62"/>
  </p:notesMasterIdLst>
  <p:sldIdLst>
    <p:sldId id="2147483471" r:id="rId15"/>
    <p:sldId id="258" r:id="rId16"/>
    <p:sldId id="2147483455" r:id="rId17"/>
    <p:sldId id="2147483457" r:id="rId18"/>
    <p:sldId id="2147483478" r:id="rId19"/>
    <p:sldId id="2147483479" r:id="rId20"/>
    <p:sldId id="256" r:id="rId21"/>
    <p:sldId id="2147483445" r:id="rId22"/>
    <p:sldId id="2147483476" r:id="rId23"/>
    <p:sldId id="2147483441" r:id="rId24"/>
    <p:sldId id="2147480405" r:id="rId25"/>
    <p:sldId id="2147480406" r:id="rId26"/>
    <p:sldId id="2147483458" r:id="rId27"/>
    <p:sldId id="2147480398" r:id="rId28"/>
    <p:sldId id="2147483461" r:id="rId29"/>
    <p:sldId id="2147483462" r:id="rId30"/>
    <p:sldId id="2147483463" r:id="rId31"/>
    <p:sldId id="2147483464" r:id="rId32"/>
    <p:sldId id="2147483480" r:id="rId33"/>
    <p:sldId id="2147483481" r:id="rId34"/>
    <p:sldId id="2147476799" r:id="rId35"/>
    <p:sldId id="2147476800" r:id="rId36"/>
    <p:sldId id="2147483446" r:id="rId37"/>
    <p:sldId id="2147476802" r:id="rId38"/>
    <p:sldId id="2147480381" r:id="rId39"/>
    <p:sldId id="2147476804" r:id="rId40"/>
    <p:sldId id="2147476805" r:id="rId41"/>
    <p:sldId id="2147476806" r:id="rId42"/>
    <p:sldId id="2147476807" r:id="rId43"/>
    <p:sldId id="2147476808" r:id="rId44"/>
    <p:sldId id="2147476809" r:id="rId45"/>
    <p:sldId id="2147483483" r:id="rId46"/>
    <p:sldId id="722" r:id="rId47"/>
    <p:sldId id="2147483459" r:id="rId48"/>
    <p:sldId id="2147483472" r:id="rId49"/>
    <p:sldId id="2147480345" r:id="rId50"/>
    <p:sldId id="2147480372" r:id="rId51"/>
    <p:sldId id="2147483473" r:id="rId52"/>
    <p:sldId id="2147480410" r:id="rId53"/>
    <p:sldId id="2147483474" r:id="rId54"/>
    <p:sldId id="2147480346" r:id="rId55"/>
    <p:sldId id="2147480357" r:id="rId56"/>
    <p:sldId id="2147480358" r:id="rId57"/>
    <p:sldId id="2147480359" r:id="rId58"/>
    <p:sldId id="2147480353" r:id="rId59"/>
    <p:sldId id="2147483477" r:id="rId60"/>
    <p:sldId id="214748041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A8712D-C4D0-99D4-8AC9-FF68EE78C80C}" name="Mearelli, Chiara" initials="CM" userId="S::c.mearelli@simest.it::5ef380e0-a572-4707-9901-4bd1bf8f88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33D"/>
    <a:srgbClr val="005392"/>
    <a:srgbClr val="365B85"/>
    <a:srgbClr val="5F85B1"/>
    <a:srgbClr val="F2EFEC"/>
    <a:srgbClr val="D7DCDF"/>
    <a:srgbClr val="415364"/>
    <a:srgbClr val="000000"/>
    <a:srgbClr val="788AA6"/>
    <a:srgbClr val="D5DDE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67F86-03D1-4120-B774-FE7F7EF4ADB8}" v="71" dt="2026-05-07T11:02:17.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3792" autoAdjust="0"/>
  </p:normalViewPr>
  <p:slideViewPr>
    <p:cSldViewPr snapToGrid="0">
      <p:cViewPr varScale="1">
        <p:scale>
          <a:sx n="52" d="100"/>
          <a:sy n="52" d="100"/>
        </p:scale>
        <p:origin x="1364" y="264"/>
      </p:cViewPr>
      <p:guideLst>
        <p:guide orient="horz" pos="17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microsoft.com/office/2016/11/relationships/changesInfo" Target="changesInfos/changesInfo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Picconi" userId="402938e9-b058-4c5c-a872-2a1f679e1194" providerId="ADAL" clId="{2C70550E-EFA9-473D-A796-7CA894D20DE5}"/>
    <pc:docChg chg="undo custSel addSld delSld modSld">
      <pc:chgData name="Caterina Picconi" userId="402938e9-b058-4c5c-a872-2a1f679e1194" providerId="ADAL" clId="{2C70550E-EFA9-473D-A796-7CA894D20DE5}" dt="2026-05-07T11:06:14.001" v="1231" actId="1076"/>
      <pc:docMkLst>
        <pc:docMk/>
      </pc:docMkLst>
      <pc:sldChg chg="modSp mod">
        <pc:chgData name="Caterina Picconi" userId="402938e9-b058-4c5c-a872-2a1f679e1194" providerId="ADAL" clId="{2C70550E-EFA9-473D-A796-7CA894D20DE5}" dt="2026-05-06T08:59:49.296" v="255" actId="108"/>
        <pc:sldMkLst>
          <pc:docMk/>
          <pc:sldMk cId="4253049596" sldId="722"/>
        </pc:sldMkLst>
        <pc:spChg chg="mod">
          <ac:chgData name="Caterina Picconi" userId="402938e9-b058-4c5c-a872-2a1f679e1194" providerId="ADAL" clId="{2C70550E-EFA9-473D-A796-7CA894D20DE5}" dt="2026-05-06T08:59:49.296" v="255" actId="108"/>
          <ac:spMkLst>
            <pc:docMk/>
            <pc:sldMk cId="4253049596" sldId="722"/>
            <ac:spMk id="19" creationId="{391F4DD7-8569-4C57-B3F4-1DF9DA1FEC44}"/>
          </ac:spMkLst>
        </pc:spChg>
      </pc:sldChg>
      <pc:sldChg chg="addSp delSp modSp del mod">
        <pc:chgData name="Caterina Picconi" userId="402938e9-b058-4c5c-a872-2a1f679e1194" providerId="ADAL" clId="{2C70550E-EFA9-473D-A796-7CA894D20DE5}" dt="2026-05-07T10:02:18.781" v="1169" actId="47"/>
        <pc:sldMkLst>
          <pc:docMk/>
          <pc:sldMk cId="3914305252" sldId="2147476798"/>
        </pc:sldMkLst>
        <pc:spChg chg="add del">
          <ac:chgData name="Caterina Picconi" userId="402938e9-b058-4c5c-a872-2a1f679e1194" providerId="ADAL" clId="{2C70550E-EFA9-473D-A796-7CA894D20DE5}" dt="2026-05-06T06:22:30.958" v="3" actId="478"/>
          <ac:spMkLst>
            <pc:docMk/>
            <pc:sldMk cId="3914305252" sldId="2147476798"/>
            <ac:spMk id="2" creationId="{288980B0-93B1-56DB-E7F1-88F5D263960F}"/>
          </ac:spMkLst>
        </pc:spChg>
        <pc:spChg chg="del mod">
          <ac:chgData name="Caterina Picconi" userId="402938e9-b058-4c5c-a872-2a1f679e1194" providerId="ADAL" clId="{2C70550E-EFA9-473D-A796-7CA894D20DE5}" dt="2026-05-06T10:32:59.922" v="340" actId="21"/>
          <ac:spMkLst>
            <pc:docMk/>
            <pc:sldMk cId="3914305252" sldId="2147476798"/>
            <ac:spMk id="7" creationId="{F71C9ECB-B63A-07C3-BEB7-007B255ED717}"/>
          </ac:spMkLst>
        </pc:spChg>
        <pc:spChg chg="mod">
          <ac:chgData name="Caterina Picconi" userId="402938e9-b058-4c5c-a872-2a1f679e1194" providerId="ADAL" clId="{2C70550E-EFA9-473D-A796-7CA894D20DE5}" dt="2026-05-06T10:32:46.660" v="336" actId="1036"/>
          <ac:spMkLst>
            <pc:docMk/>
            <pc:sldMk cId="3914305252" sldId="2147476798"/>
            <ac:spMk id="11" creationId="{0C586D0A-1D0D-DB5F-D3FF-1209121163EE}"/>
          </ac:spMkLst>
        </pc:spChg>
        <pc:spChg chg="add mod">
          <ac:chgData name="Caterina Picconi" userId="402938e9-b058-4c5c-a872-2a1f679e1194" providerId="ADAL" clId="{2C70550E-EFA9-473D-A796-7CA894D20DE5}" dt="2026-05-06T10:33:05.970" v="347"/>
          <ac:spMkLst>
            <pc:docMk/>
            <pc:sldMk cId="3914305252" sldId="2147476798"/>
            <ac:spMk id="15" creationId="{F71C9ECB-B63A-07C3-BEB7-007B255ED717}"/>
          </ac:spMkLst>
        </pc:spChg>
        <pc:spChg chg="mod">
          <ac:chgData name="Caterina Picconi" userId="402938e9-b058-4c5c-a872-2a1f679e1194" providerId="ADAL" clId="{2C70550E-EFA9-473D-A796-7CA894D20DE5}" dt="2026-05-06T10:37:01.505" v="406" actId="20577"/>
          <ac:spMkLst>
            <pc:docMk/>
            <pc:sldMk cId="3914305252" sldId="2147476798"/>
            <ac:spMk id="22" creationId="{0AEDE799-5098-4883-A5DA-D298FD3A6FBC}"/>
          </ac:spMkLst>
        </pc:spChg>
        <pc:spChg chg="mod">
          <ac:chgData name="Caterina Picconi" userId="402938e9-b058-4c5c-a872-2a1f679e1194" providerId="ADAL" clId="{2C70550E-EFA9-473D-A796-7CA894D20DE5}" dt="2026-05-06T11:00:37.564" v="740" actId="20577"/>
          <ac:spMkLst>
            <pc:docMk/>
            <pc:sldMk cId="3914305252" sldId="2147476798"/>
            <ac:spMk id="68" creationId="{7225A6CF-FDDB-4F6F-82A1-CE5B5679ECAB}"/>
          </ac:spMkLst>
        </pc:spChg>
        <pc:spChg chg="mod">
          <ac:chgData name="Caterina Picconi" userId="402938e9-b058-4c5c-a872-2a1f679e1194" providerId="ADAL" clId="{2C70550E-EFA9-473D-A796-7CA894D20DE5}" dt="2026-05-07T09:55:06.642" v="1050" actId="20577"/>
          <ac:spMkLst>
            <pc:docMk/>
            <pc:sldMk cId="3914305252" sldId="2147476798"/>
            <ac:spMk id="71" creationId="{7225A6CF-FDDB-4F6F-82A1-CE5B5679ECAB}"/>
          </ac:spMkLst>
        </pc:spChg>
        <pc:spChg chg="mod">
          <ac:chgData name="Caterina Picconi" userId="402938e9-b058-4c5c-a872-2a1f679e1194" providerId="ADAL" clId="{2C70550E-EFA9-473D-A796-7CA894D20DE5}" dt="2026-05-06T10:33:03.120" v="346" actId="1036"/>
          <ac:spMkLst>
            <pc:docMk/>
            <pc:sldMk cId="3914305252" sldId="2147476798"/>
            <ac:spMk id="78" creationId="{00000000-0000-0000-0000-000000000000}"/>
          </ac:spMkLst>
        </pc:spChg>
        <pc:spChg chg="mod">
          <ac:chgData name="Caterina Picconi" userId="402938e9-b058-4c5c-a872-2a1f679e1194" providerId="ADAL" clId="{2C70550E-EFA9-473D-A796-7CA894D20DE5}" dt="2026-05-06T10:48:47.712" v="638" actId="13926"/>
          <ac:spMkLst>
            <pc:docMk/>
            <pc:sldMk cId="3914305252" sldId="2147476798"/>
            <ac:spMk id="79" creationId="{CB8AE001-6839-4DC6-827E-F42764EFF6F0}"/>
          </ac:spMkLst>
        </pc:spChg>
        <pc:picChg chg="del">
          <ac:chgData name="Caterina Picconi" userId="402938e9-b058-4c5c-a872-2a1f679e1194" providerId="ADAL" clId="{2C70550E-EFA9-473D-A796-7CA894D20DE5}" dt="2026-05-06T08:27:58.094" v="131" actId="478"/>
          <ac:picMkLst>
            <pc:docMk/>
            <pc:sldMk cId="3914305252" sldId="2147476798"/>
            <ac:picMk id="4" creationId="{1D88DC7A-47A9-DE38-5818-B1728503F146}"/>
          </ac:picMkLst>
        </pc:picChg>
        <pc:picChg chg="del mod">
          <ac:chgData name="Caterina Picconi" userId="402938e9-b058-4c5c-a872-2a1f679e1194" providerId="ADAL" clId="{2C70550E-EFA9-473D-A796-7CA894D20DE5}" dt="2026-05-06T08:26:56.915" v="114" actId="478"/>
          <ac:picMkLst>
            <pc:docMk/>
            <pc:sldMk cId="3914305252" sldId="2147476798"/>
            <ac:picMk id="5" creationId="{524757A9-3924-637D-44B4-10FB2251B43F}"/>
          </ac:picMkLst>
        </pc:picChg>
        <pc:picChg chg="del">
          <ac:chgData name="Caterina Picconi" userId="402938e9-b058-4c5c-a872-2a1f679e1194" providerId="ADAL" clId="{2C70550E-EFA9-473D-A796-7CA894D20DE5}" dt="2026-05-06T08:27:57.163" v="130" actId="478"/>
          <ac:picMkLst>
            <pc:docMk/>
            <pc:sldMk cId="3914305252" sldId="2147476798"/>
            <ac:picMk id="6" creationId="{C2CE3116-1BD8-55DD-DBB6-B57E01B11E3E}"/>
          </ac:picMkLst>
        </pc:picChg>
        <pc:picChg chg="add del mod">
          <ac:chgData name="Caterina Picconi" userId="402938e9-b058-4c5c-a872-2a1f679e1194" providerId="ADAL" clId="{2C70550E-EFA9-473D-A796-7CA894D20DE5}" dt="2026-05-06T08:26:34.687" v="105" actId="478"/>
          <ac:picMkLst>
            <pc:docMk/>
            <pc:sldMk cId="3914305252" sldId="2147476798"/>
            <ac:picMk id="8" creationId="{25BC1CEB-3D29-9F9B-DC5C-10B24BBC86E4}"/>
          </ac:picMkLst>
        </pc:picChg>
        <pc:picChg chg="add del mod">
          <ac:chgData name="Caterina Picconi" userId="402938e9-b058-4c5c-a872-2a1f679e1194" providerId="ADAL" clId="{2C70550E-EFA9-473D-A796-7CA894D20DE5}" dt="2026-05-06T08:26:17.453" v="101" actId="478"/>
          <ac:picMkLst>
            <pc:docMk/>
            <pc:sldMk cId="3914305252" sldId="2147476798"/>
            <ac:picMk id="10" creationId="{766062F3-92B1-9318-2E81-E24BA3AB75E6}"/>
          </ac:picMkLst>
        </pc:picChg>
        <pc:picChg chg="add del mod">
          <ac:chgData name="Caterina Picconi" userId="402938e9-b058-4c5c-a872-2a1f679e1194" providerId="ADAL" clId="{2C70550E-EFA9-473D-A796-7CA894D20DE5}" dt="2026-05-06T08:26:41.764" v="107" actId="21"/>
          <ac:picMkLst>
            <pc:docMk/>
            <pc:sldMk cId="3914305252" sldId="2147476798"/>
            <ac:picMk id="13" creationId="{D49DADE1-3894-331B-A363-30619CC6F547}"/>
          </ac:picMkLst>
        </pc:picChg>
        <pc:picChg chg="add del mod">
          <ac:chgData name="Caterina Picconi" userId="402938e9-b058-4c5c-a872-2a1f679e1194" providerId="ADAL" clId="{2C70550E-EFA9-473D-A796-7CA894D20DE5}" dt="2026-05-06T10:36:12.359" v="391" actId="478"/>
          <ac:picMkLst>
            <pc:docMk/>
            <pc:sldMk cId="3914305252" sldId="2147476798"/>
            <ac:picMk id="14" creationId="{DF7F8DF7-890B-AFFF-6985-F38951BD2C9F}"/>
          </ac:picMkLst>
        </pc:picChg>
        <pc:picChg chg="add del mod">
          <ac:chgData name="Caterina Picconi" userId="402938e9-b058-4c5c-a872-2a1f679e1194" providerId="ADAL" clId="{2C70550E-EFA9-473D-A796-7CA894D20DE5}" dt="2026-05-06T10:36:22.218" v="393" actId="478"/>
          <ac:picMkLst>
            <pc:docMk/>
            <pc:sldMk cId="3914305252" sldId="2147476798"/>
            <ac:picMk id="16" creationId="{DA0405B4-1E31-ABC2-F10C-908E85F7771E}"/>
          </ac:picMkLst>
        </pc:picChg>
        <pc:picChg chg="add del mod">
          <ac:chgData name="Caterina Picconi" userId="402938e9-b058-4c5c-a872-2a1f679e1194" providerId="ADAL" clId="{2C70550E-EFA9-473D-A796-7CA894D20DE5}" dt="2026-05-06T10:36:33.234" v="397" actId="478"/>
          <ac:picMkLst>
            <pc:docMk/>
            <pc:sldMk cId="3914305252" sldId="2147476798"/>
            <ac:picMk id="17" creationId="{17406781-78C0-1D2E-BFCF-DFA86288A7DD}"/>
          </ac:picMkLst>
        </pc:picChg>
        <pc:picChg chg="add del mod">
          <ac:chgData name="Caterina Picconi" userId="402938e9-b058-4c5c-a872-2a1f679e1194" providerId="ADAL" clId="{2C70550E-EFA9-473D-A796-7CA894D20DE5}" dt="2026-05-06T10:36:38.978" v="400" actId="478"/>
          <ac:picMkLst>
            <pc:docMk/>
            <pc:sldMk cId="3914305252" sldId="2147476798"/>
            <ac:picMk id="18" creationId="{2CEEA3BD-F84A-3C34-4FEC-0AF2591935DF}"/>
          </ac:picMkLst>
        </pc:picChg>
        <pc:picChg chg="add mod">
          <ac:chgData name="Caterina Picconi" userId="402938e9-b058-4c5c-a872-2a1f679e1194" providerId="ADAL" clId="{2C70550E-EFA9-473D-A796-7CA894D20DE5}" dt="2026-05-06T11:01:02.756" v="746" actId="1036"/>
          <ac:picMkLst>
            <pc:docMk/>
            <pc:sldMk cId="3914305252" sldId="2147476798"/>
            <ac:picMk id="19" creationId="{08A32AA8-A5E1-721B-98C8-993D333A7AE5}"/>
          </ac:picMkLst>
        </pc:picChg>
        <pc:picChg chg="add mod">
          <ac:chgData name="Caterina Picconi" userId="402938e9-b058-4c5c-a872-2a1f679e1194" providerId="ADAL" clId="{2C70550E-EFA9-473D-A796-7CA894D20DE5}" dt="2026-05-06T11:01:08.546" v="747" actId="1076"/>
          <ac:picMkLst>
            <pc:docMk/>
            <pc:sldMk cId="3914305252" sldId="2147476798"/>
            <ac:picMk id="20" creationId="{2FB52A79-9CA5-093C-BDFC-24DD9DA53947}"/>
          </ac:picMkLst>
        </pc:picChg>
        <pc:picChg chg="add mod">
          <ac:chgData name="Caterina Picconi" userId="402938e9-b058-4c5c-a872-2a1f679e1194" providerId="ADAL" clId="{2C70550E-EFA9-473D-A796-7CA894D20DE5}" dt="2026-05-06T11:01:01.401" v="745" actId="1036"/>
          <ac:picMkLst>
            <pc:docMk/>
            <pc:sldMk cId="3914305252" sldId="2147476798"/>
            <ac:picMk id="21" creationId="{F0A32FB9-CD40-04E0-5A25-70CE051C4203}"/>
          </ac:picMkLst>
        </pc:picChg>
        <pc:picChg chg="add mod">
          <ac:chgData name="Caterina Picconi" userId="402938e9-b058-4c5c-a872-2a1f679e1194" providerId="ADAL" clId="{2C70550E-EFA9-473D-A796-7CA894D20DE5}" dt="2026-05-06T10:36:57.117" v="405" actId="1076"/>
          <ac:picMkLst>
            <pc:docMk/>
            <pc:sldMk cId="3914305252" sldId="2147476798"/>
            <ac:picMk id="24" creationId="{7FF5BBDB-94D1-03D6-F296-92061557F763}"/>
          </ac:picMkLst>
        </pc:picChg>
        <pc:picChg chg="add mod">
          <ac:chgData name="Caterina Picconi" userId="402938e9-b058-4c5c-a872-2a1f679e1194" providerId="ADAL" clId="{2C70550E-EFA9-473D-A796-7CA894D20DE5}" dt="2026-05-06T10:48:38.647" v="636" actId="1037"/>
          <ac:picMkLst>
            <pc:docMk/>
            <pc:sldMk cId="3914305252" sldId="2147476798"/>
            <ac:picMk id="25" creationId="{09857B7F-7BCF-78DF-6105-1CF99B07EBA4}"/>
          </ac:picMkLst>
        </pc:picChg>
        <pc:picChg chg="mod">
          <ac:chgData name="Caterina Picconi" userId="402938e9-b058-4c5c-a872-2a1f679e1194" providerId="ADAL" clId="{2C70550E-EFA9-473D-A796-7CA894D20DE5}" dt="2026-05-07T09:55:29.779" v="1071" actId="1076"/>
          <ac:picMkLst>
            <pc:docMk/>
            <pc:sldMk cId="3914305252" sldId="2147476798"/>
            <ac:picMk id="72" creationId="{00000000-0000-0000-0000-000000000000}"/>
          </ac:picMkLst>
        </pc:picChg>
        <pc:picChg chg="mod">
          <ac:chgData name="Caterina Picconi" userId="402938e9-b058-4c5c-a872-2a1f679e1194" providerId="ADAL" clId="{2C70550E-EFA9-473D-A796-7CA894D20DE5}" dt="2026-05-07T09:55:33.916" v="1072" actId="1076"/>
          <ac:picMkLst>
            <pc:docMk/>
            <pc:sldMk cId="3914305252" sldId="2147476798"/>
            <ac:picMk id="75" creationId="{00000000-0000-0000-0000-000000000000}"/>
          </ac:picMkLst>
        </pc:picChg>
        <pc:picChg chg="mod">
          <ac:chgData name="Caterina Picconi" userId="402938e9-b058-4c5c-a872-2a1f679e1194" providerId="ADAL" clId="{2C70550E-EFA9-473D-A796-7CA894D20DE5}" dt="2026-05-07T09:55:21.806" v="1065" actId="1035"/>
          <ac:picMkLst>
            <pc:docMk/>
            <pc:sldMk cId="3914305252" sldId="2147476798"/>
            <ac:picMk id="76" creationId="{00000000-0000-0000-0000-000000000000}"/>
          </ac:picMkLst>
        </pc:picChg>
        <pc:picChg chg="mod">
          <ac:chgData name="Caterina Picconi" userId="402938e9-b058-4c5c-a872-2a1f679e1194" providerId="ADAL" clId="{2C70550E-EFA9-473D-A796-7CA894D20DE5}" dt="2026-05-07T09:55:55.231" v="1076" actId="1036"/>
          <ac:picMkLst>
            <pc:docMk/>
            <pc:sldMk cId="3914305252" sldId="2147476798"/>
            <ac:picMk id="77" creationId="{00000000-0000-0000-0000-000000000000}"/>
          </ac:picMkLst>
        </pc:picChg>
        <pc:picChg chg="mod">
          <ac:chgData name="Caterina Picconi" userId="402938e9-b058-4c5c-a872-2a1f679e1194" providerId="ADAL" clId="{2C70550E-EFA9-473D-A796-7CA894D20DE5}" dt="2026-05-07T09:55:18.335" v="1059" actId="1035"/>
          <ac:picMkLst>
            <pc:docMk/>
            <pc:sldMk cId="3914305252" sldId="2147476798"/>
            <ac:picMk id="80" creationId="{00000000-0000-0000-0000-000000000000}"/>
          </ac:picMkLst>
        </pc:picChg>
      </pc:sldChg>
      <pc:sldChg chg="addSp delSp modSp mod">
        <pc:chgData name="Caterina Picconi" userId="402938e9-b058-4c5c-a872-2a1f679e1194" providerId="ADAL" clId="{2C70550E-EFA9-473D-A796-7CA894D20DE5}" dt="2026-05-07T10:54:23.335" v="1219" actId="13926"/>
        <pc:sldMkLst>
          <pc:docMk/>
          <pc:sldMk cId="559646638" sldId="2147476799"/>
        </pc:sldMkLst>
        <pc:spChg chg="mod">
          <ac:chgData name="Caterina Picconi" userId="402938e9-b058-4c5c-a872-2a1f679e1194" providerId="ADAL" clId="{2C70550E-EFA9-473D-A796-7CA894D20DE5}" dt="2026-05-07T10:54:23.335" v="1219" actId="13926"/>
          <ac:spMkLst>
            <pc:docMk/>
            <pc:sldMk cId="559646638" sldId="2147476799"/>
            <ac:spMk id="8" creationId="{8799CD5E-89AF-0C0F-3C98-E5A9C633A923}"/>
          </ac:spMkLst>
        </pc:spChg>
        <pc:picChg chg="del">
          <ac:chgData name="Caterina Picconi" userId="402938e9-b058-4c5c-a872-2a1f679e1194" providerId="ADAL" clId="{2C70550E-EFA9-473D-A796-7CA894D20DE5}" dt="2026-05-06T08:28:12.795" v="133" actId="478"/>
          <ac:picMkLst>
            <pc:docMk/>
            <pc:sldMk cId="559646638" sldId="2147476799"/>
            <ac:picMk id="6" creationId="{D2B9F593-4B1C-1D24-DFD3-AAE2E177C7D1}"/>
          </ac:picMkLst>
        </pc:picChg>
        <pc:picChg chg="add mod">
          <ac:chgData name="Caterina Picconi" userId="402938e9-b058-4c5c-a872-2a1f679e1194" providerId="ADAL" clId="{2C70550E-EFA9-473D-A796-7CA894D20DE5}" dt="2026-05-07T10:54:19.893" v="1218" actId="1076"/>
          <ac:picMkLst>
            <pc:docMk/>
            <pc:sldMk cId="559646638" sldId="2147476799"/>
            <ac:picMk id="10" creationId="{C1B195F1-E32D-23DA-8B3F-00A573987139}"/>
          </ac:picMkLst>
        </pc:picChg>
      </pc:sldChg>
      <pc:sldChg chg="delSp modSp mod">
        <pc:chgData name="Caterina Picconi" userId="402938e9-b058-4c5c-a872-2a1f679e1194" providerId="ADAL" clId="{2C70550E-EFA9-473D-A796-7CA894D20DE5}" dt="2026-05-06T08:54:34.012" v="228" actId="108"/>
        <pc:sldMkLst>
          <pc:docMk/>
          <pc:sldMk cId="2387291428" sldId="2147476800"/>
        </pc:sldMkLst>
        <pc:spChg chg="mod">
          <ac:chgData name="Caterina Picconi" userId="402938e9-b058-4c5c-a872-2a1f679e1194" providerId="ADAL" clId="{2C70550E-EFA9-473D-A796-7CA894D20DE5}" dt="2026-05-06T08:53:58.919" v="226" actId="108"/>
          <ac:spMkLst>
            <pc:docMk/>
            <pc:sldMk cId="2387291428" sldId="2147476800"/>
            <ac:spMk id="4" creationId="{3D95F049-ECC5-A1A1-671B-87E0D8E70332}"/>
          </ac:spMkLst>
        </pc:spChg>
        <pc:spChg chg="mod">
          <ac:chgData name="Caterina Picconi" userId="402938e9-b058-4c5c-a872-2a1f679e1194" providerId="ADAL" clId="{2C70550E-EFA9-473D-A796-7CA894D20DE5}" dt="2026-05-06T08:54:16.976" v="227" actId="108"/>
          <ac:spMkLst>
            <pc:docMk/>
            <pc:sldMk cId="2387291428" sldId="2147476800"/>
            <ac:spMk id="30" creationId="{CB8AE001-6839-4DC6-827E-F42764EFF6F0}"/>
          </ac:spMkLst>
        </pc:spChg>
        <pc:spChg chg="mod">
          <ac:chgData name="Caterina Picconi" userId="402938e9-b058-4c5c-a872-2a1f679e1194" providerId="ADAL" clId="{2C70550E-EFA9-473D-A796-7CA894D20DE5}" dt="2026-05-06T08:54:34.012" v="228" actId="108"/>
          <ac:spMkLst>
            <pc:docMk/>
            <pc:sldMk cId="2387291428" sldId="2147476800"/>
            <ac:spMk id="34" creationId="{7225A6CF-FDDB-4F6F-82A1-CE5B5679ECAB}"/>
          </ac:spMkLst>
        </pc:spChg>
        <pc:picChg chg="del">
          <ac:chgData name="Caterina Picconi" userId="402938e9-b058-4c5c-a872-2a1f679e1194" providerId="ADAL" clId="{2C70550E-EFA9-473D-A796-7CA894D20DE5}" dt="2026-05-06T08:28:20.220" v="134" actId="478"/>
          <ac:picMkLst>
            <pc:docMk/>
            <pc:sldMk cId="2387291428" sldId="2147476800"/>
            <ac:picMk id="2" creationId="{2DFEA737-C1FF-4A98-F410-FCA069B4172B}"/>
          </ac:picMkLst>
        </pc:picChg>
        <pc:picChg chg="del">
          <ac:chgData name="Caterina Picconi" userId="402938e9-b058-4c5c-a872-2a1f679e1194" providerId="ADAL" clId="{2C70550E-EFA9-473D-A796-7CA894D20DE5}" dt="2026-05-06T08:28:20.745" v="135" actId="478"/>
          <ac:picMkLst>
            <pc:docMk/>
            <pc:sldMk cId="2387291428" sldId="2147476800"/>
            <ac:picMk id="5" creationId="{F331CD52-F43D-801D-A2CD-1DFAEF7AE441}"/>
          </ac:picMkLst>
        </pc:picChg>
        <pc:picChg chg="del">
          <ac:chgData name="Caterina Picconi" userId="402938e9-b058-4c5c-a872-2a1f679e1194" providerId="ADAL" clId="{2C70550E-EFA9-473D-A796-7CA894D20DE5}" dt="2026-05-06T08:28:22.150" v="136" actId="478"/>
          <ac:picMkLst>
            <pc:docMk/>
            <pc:sldMk cId="2387291428" sldId="2147476800"/>
            <ac:picMk id="7" creationId="{B85354DE-AC89-7EBD-0EFC-12CA1D5F9BC7}"/>
          </ac:picMkLst>
        </pc:picChg>
      </pc:sldChg>
      <pc:sldChg chg="delSp modSp mod">
        <pc:chgData name="Caterina Picconi" userId="402938e9-b058-4c5c-a872-2a1f679e1194" providerId="ADAL" clId="{2C70550E-EFA9-473D-A796-7CA894D20DE5}" dt="2026-05-06T08:55:34.110" v="234" actId="108"/>
        <pc:sldMkLst>
          <pc:docMk/>
          <pc:sldMk cId="3026666527" sldId="2147476802"/>
        </pc:sldMkLst>
        <pc:spChg chg="mod">
          <ac:chgData name="Caterina Picconi" userId="402938e9-b058-4c5c-a872-2a1f679e1194" providerId="ADAL" clId="{2C70550E-EFA9-473D-A796-7CA894D20DE5}" dt="2026-05-06T08:55:26.630" v="233" actId="108"/>
          <ac:spMkLst>
            <pc:docMk/>
            <pc:sldMk cId="3026666527" sldId="2147476802"/>
            <ac:spMk id="6" creationId="{5BBBC232-127A-848C-0329-F2860E9AAC3E}"/>
          </ac:spMkLst>
        </pc:spChg>
        <pc:spChg chg="mod">
          <ac:chgData name="Caterina Picconi" userId="402938e9-b058-4c5c-a872-2a1f679e1194" providerId="ADAL" clId="{2C70550E-EFA9-473D-A796-7CA894D20DE5}" dt="2026-05-06T08:55:16.509" v="231" actId="108"/>
          <ac:spMkLst>
            <pc:docMk/>
            <pc:sldMk cId="3026666527" sldId="2147476802"/>
            <ac:spMk id="30" creationId="{CB8AE001-6839-4DC6-827E-F42764EFF6F0}"/>
          </ac:spMkLst>
        </pc:spChg>
        <pc:spChg chg="mod">
          <ac:chgData name="Caterina Picconi" userId="402938e9-b058-4c5c-a872-2a1f679e1194" providerId="ADAL" clId="{2C70550E-EFA9-473D-A796-7CA894D20DE5}" dt="2026-05-06T08:55:12.073" v="230" actId="108"/>
          <ac:spMkLst>
            <pc:docMk/>
            <pc:sldMk cId="3026666527" sldId="2147476802"/>
            <ac:spMk id="45" creationId="{DEC0FADB-17C8-423C-A4CF-8F31DAAD1FE1}"/>
          </ac:spMkLst>
        </pc:spChg>
        <pc:spChg chg="mod">
          <ac:chgData name="Caterina Picconi" userId="402938e9-b058-4c5c-a872-2a1f679e1194" providerId="ADAL" clId="{2C70550E-EFA9-473D-A796-7CA894D20DE5}" dt="2026-05-06T08:55:34.110" v="234" actId="108"/>
          <ac:spMkLst>
            <pc:docMk/>
            <pc:sldMk cId="3026666527" sldId="2147476802"/>
            <ac:spMk id="48" creationId="{7225A6CF-FDDB-4F6F-82A1-CE5B5679ECAB}"/>
          </ac:spMkLst>
        </pc:spChg>
        <pc:picChg chg="del">
          <ac:chgData name="Caterina Picconi" userId="402938e9-b058-4c5c-a872-2a1f679e1194" providerId="ADAL" clId="{2C70550E-EFA9-473D-A796-7CA894D20DE5}" dt="2026-05-06T08:29:02.454" v="144" actId="478"/>
          <ac:picMkLst>
            <pc:docMk/>
            <pc:sldMk cId="3026666527" sldId="2147476802"/>
            <ac:picMk id="4" creationId="{0D41381A-526F-5DD8-5A46-C66F7E5197CE}"/>
          </ac:picMkLst>
        </pc:picChg>
        <pc:picChg chg="del">
          <ac:chgData name="Caterina Picconi" userId="402938e9-b058-4c5c-a872-2a1f679e1194" providerId="ADAL" clId="{2C70550E-EFA9-473D-A796-7CA894D20DE5}" dt="2026-05-06T08:29:00.534" v="142" actId="478"/>
          <ac:picMkLst>
            <pc:docMk/>
            <pc:sldMk cId="3026666527" sldId="2147476802"/>
            <ac:picMk id="5" creationId="{28B58FA8-B445-D3FF-0252-20490ECA6AC8}"/>
          </ac:picMkLst>
        </pc:picChg>
        <pc:picChg chg="del">
          <ac:chgData name="Caterina Picconi" userId="402938e9-b058-4c5c-a872-2a1f679e1194" providerId="ADAL" clId="{2C70550E-EFA9-473D-A796-7CA894D20DE5}" dt="2026-05-06T08:29:01.402" v="143" actId="478"/>
          <ac:picMkLst>
            <pc:docMk/>
            <pc:sldMk cId="3026666527" sldId="2147476802"/>
            <ac:picMk id="7" creationId="{B9FD13D2-1684-8C2E-90EB-E03FF72644EE}"/>
          </ac:picMkLst>
        </pc:picChg>
      </pc:sldChg>
      <pc:sldChg chg="delSp modSp mod">
        <pc:chgData name="Caterina Picconi" userId="402938e9-b058-4c5c-a872-2a1f679e1194" providerId="ADAL" clId="{2C70550E-EFA9-473D-A796-7CA894D20DE5}" dt="2026-05-06T08:56:46.874" v="243" actId="108"/>
        <pc:sldMkLst>
          <pc:docMk/>
          <pc:sldMk cId="4178885037" sldId="2147476804"/>
        </pc:sldMkLst>
        <pc:spChg chg="mod">
          <ac:chgData name="Caterina Picconi" userId="402938e9-b058-4c5c-a872-2a1f679e1194" providerId="ADAL" clId="{2C70550E-EFA9-473D-A796-7CA894D20DE5}" dt="2026-05-06T08:56:46.874" v="243" actId="108"/>
          <ac:spMkLst>
            <pc:docMk/>
            <pc:sldMk cId="4178885037" sldId="2147476804"/>
            <ac:spMk id="7" creationId="{EBE66099-66E7-C14C-CB31-06133AEFC08F}"/>
          </ac:spMkLst>
        </pc:spChg>
        <pc:spChg chg="mod">
          <ac:chgData name="Caterina Picconi" userId="402938e9-b058-4c5c-a872-2a1f679e1194" providerId="ADAL" clId="{2C70550E-EFA9-473D-A796-7CA894D20DE5}" dt="2026-05-06T08:56:33.430" v="241" actId="108"/>
          <ac:spMkLst>
            <pc:docMk/>
            <pc:sldMk cId="4178885037" sldId="2147476804"/>
            <ac:spMk id="10" creationId="{B24DCA1A-9D79-8806-47B0-35EF64A5CC85}"/>
          </ac:spMkLst>
        </pc:spChg>
        <pc:spChg chg="mod">
          <ac:chgData name="Caterina Picconi" userId="402938e9-b058-4c5c-a872-2a1f679e1194" providerId="ADAL" clId="{2C70550E-EFA9-473D-A796-7CA894D20DE5}" dt="2026-05-06T08:56:10.748" v="237" actId="108"/>
          <ac:spMkLst>
            <pc:docMk/>
            <pc:sldMk cId="4178885037" sldId="2147476804"/>
            <ac:spMk id="88" creationId="{CB8AE001-6839-4DC6-827E-F42764EFF6F0}"/>
          </ac:spMkLst>
        </pc:spChg>
        <pc:picChg chg="del">
          <ac:chgData name="Caterina Picconi" userId="402938e9-b058-4c5c-a872-2a1f679e1194" providerId="ADAL" clId="{2C70550E-EFA9-473D-A796-7CA894D20DE5}" dt="2026-05-06T08:30:09.240" v="170" actId="478"/>
          <ac:picMkLst>
            <pc:docMk/>
            <pc:sldMk cId="4178885037" sldId="2147476804"/>
            <ac:picMk id="3" creationId="{ED559EF8-D564-AF7F-1B21-7D5BD2E6DB88}"/>
          </ac:picMkLst>
        </pc:picChg>
        <pc:picChg chg="del">
          <ac:chgData name="Caterina Picconi" userId="402938e9-b058-4c5c-a872-2a1f679e1194" providerId="ADAL" clId="{2C70550E-EFA9-473D-A796-7CA894D20DE5}" dt="2026-05-06T08:30:08.087" v="169" actId="478"/>
          <ac:picMkLst>
            <pc:docMk/>
            <pc:sldMk cId="4178885037" sldId="2147476804"/>
            <ac:picMk id="4" creationId="{FACE8668-BAE9-96CC-DA38-DF6DA7307A9E}"/>
          </ac:picMkLst>
        </pc:picChg>
      </pc:sldChg>
      <pc:sldChg chg="delSp modSp mod">
        <pc:chgData name="Caterina Picconi" userId="402938e9-b058-4c5c-a872-2a1f679e1194" providerId="ADAL" clId="{2C70550E-EFA9-473D-A796-7CA894D20DE5}" dt="2026-05-06T08:57:57.893" v="247" actId="108"/>
        <pc:sldMkLst>
          <pc:docMk/>
          <pc:sldMk cId="3512094097" sldId="2147476806"/>
        </pc:sldMkLst>
        <pc:spChg chg="mod">
          <ac:chgData name="Caterina Picconi" userId="402938e9-b058-4c5c-a872-2a1f679e1194" providerId="ADAL" clId="{2C70550E-EFA9-473D-A796-7CA894D20DE5}" dt="2026-05-06T08:57:52.096" v="246" actId="108"/>
          <ac:spMkLst>
            <pc:docMk/>
            <pc:sldMk cId="3512094097" sldId="2147476806"/>
            <ac:spMk id="7" creationId="{96AAD672-9459-0C25-DD5F-6562DC34968B}"/>
          </ac:spMkLst>
        </pc:spChg>
        <pc:spChg chg="mod">
          <ac:chgData name="Caterina Picconi" userId="402938e9-b058-4c5c-a872-2a1f679e1194" providerId="ADAL" clId="{2C70550E-EFA9-473D-A796-7CA894D20DE5}" dt="2026-05-06T08:57:57.893" v="247" actId="108"/>
          <ac:spMkLst>
            <pc:docMk/>
            <pc:sldMk cId="3512094097" sldId="2147476806"/>
            <ac:spMk id="8" creationId="{DBF5D1A1-FAF4-385C-D409-D7E6D9CB6F33}"/>
          </ac:spMkLst>
        </pc:spChg>
        <pc:spChg chg="mod">
          <ac:chgData name="Caterina Picconi" userId="402938e9-b058-4c5c-a872-2a1f679e1194" providerId="ADAL" clId="{2C70550E-EFA9-473D-A796-7CA894D20DE5}" dt="2026-05-06T08:57:20.962" v="244" actId="108"/>
          <ac:spMkLst>
            <pc:docMk/>
            <pc:sldMk cId="3512094097" sldId="2147476806"/>
            <ac:spMk id="44" creationId="{CB8AE001-6839-4DC6-827E-F42764EFF6F0}"/>
          </ac:spMkLst>
        </pc:spChg>
        <pc:picChg chg="del">
          <ac:chgData name="Caterina Picconi" userId="402938e9-b058-4c5c-a872-2a1f679e1194" providerId="ADAL" clId="{2C70550E-EFA9-473D-A796-7CA894D20DE5}" dt="2026-05-06T08:31:08.752" v="204" actId="478"/>
          <ac:picMkLst>
            <pc:docMk/>
            <pc:sldMk cId="3512094097" sldId="2147476806"/>
            <ac:picMk id="2" creationId="{34BA003E-9E01-F422-817C-97157BCD4A15}"/>
          </ac:picMkLst>
        </pc:picChg>
        <pc:picChg chg="del">
          <ac:chgData name="Caterina Picconi" userId="402938e9-b058-4c5c-a872-2a1f679e1194" providerId="ADAL" clId="{2C70550E-EFA9-473D-A796-7CA894D20DE5}" dt="2026-05-06T08:31:07.792" v="203" actId="478"/>
          <ac:picMkLst>
            <pc:docMk/>
            <pc:sldMk cId="3512094097" sldId="2147476806"/>
            <ac:picMk id="3" creationId="{DAA2E262-1EB3-E2EA-7071-D4F7EDD44DC0}"/>
          </ac:picMkLst>
        </pc:picChg>
      </pc:sldChg>
      <pc:sldChg chg="delSp modSp mod">
        <pc:chgData name="Caterina Picconi" userId="402938e9-b058-4c5c-a872-2a1f679e1194" providerId="ADAL" clId="{2C70550E-EFA9-473D-A796-7CA894D20DE5}" dt="2026-05-06T08:58:31.844" v="250" actId="108"/>
        <pc:sldMkLst>
          <pc:docMk/>
          <pc:sldMk cId="3240086321" sldId="2147476808"/>
        </pc:sldMkLst>
        <pc:spChg chg="mod">
          <ac:chgData name="Caterina Picconi" userId="402938e9-b058-4c5c-a872-2a1f679e1194" providerId="ADAL" clId="{2C70550E-EFA9-473D-A796-7CA894D20DE5}" dt="2026-05-06T08:58:25.679" v="249" actId="108"/>
          <ac:spMkLst>
            <pc:docMk/>
            <pc:sldMk cId="3240086321" sldId="2147476808"/>
            <ac:spMk id="8" creationId="{F50D4336-DF5D-A889-9B68-B28D70BC82F4}"/>
          </ac:spMkLst>
        </pc:spChg>
        <pc:spChg chg="mod">
          <ac:chgData name="Caterina Picconi" userId="402938e9-b058-4c5c-a872-2a1f679e1194" providerId="ADAL" clId="{2C70550E-EFA9-473D-A796-7CA894D20DE5}" dt="2026-05-06T08:58:31.844" v="250" actId="108"/>
          <ac:spMkLst>
            <pc:docMk/>
            <pc:sldMk cId="3240086321" sldId="2147476808"/>
            <ac:spMk id="27" creationId="{CB8AE001-6839-4DC6-827E-F42764EFF6F0}"/>
          </ac:spMkLst>
        </pc:spChg>
        <pc:picChg chg="del">
          <ac:chgData name="Caterina Picconi" userId="402938e9-b058-4c5c-a872-2a1f679e1194" providerId="ADAL" clId="{2C70550E-EFA9-473D-A796-7CA894D20DE5}" dt="2026-05-06T08:31:37.688" v="210" actId="478"/>
          <ac:picMkLst>
            <pc:docMk/>
            <pc:sldMk cId="3240086321" sldId="2147476808"/>
            <ac:picMk id="3" creationId="{7DD26C22-C6FE-1340-60BC-E84E0A0FB7F8}"/>
          </ac:picMkLst>
        </pc:picChg>
        <pc:picChg chg="del">
          <ac:chgData name="Caterina Picconi" userId="402938e9-b058-4c5c-a872-2a1f679e1194" providerId="ADAL" clId="{2C70550E-EFA9-473D-A796-7CA894D20DE5}" dt="2026-05-06T08:31:37.114" v="209" actId="478"/>
          <ac:picMkLst>
            <pc:docMk/>
            <pc:sldMk cId="3240086321" sldId="2147476808"/>
            <ac:picMk id="4" creationId="{2E8B1043-C991-F460-FC6A-438F41413FB3}"/>
          </ac:picMkLst>
        </pc:picChg>
      </pc:sldChg>
      <pc:sldChg chg="modSp del mod">
        <pc:chgData name="Caterina Picconi" userId="402938e9-b058-4c5c-a872-2a1f679e1194" providerId="ADAL" clId="{2C70550E-EFA9-473D-A796-7CA894D20DE5}" dt="2026-05-07T10:55:49.925" v="1223" actId="47"/>
        <pc:sldMkLst>
          <pc:docMk/>
          <pc:sldMk cId="454528540" sldId="2147476855"/>
        </pc:sldMkLst>
        <pc:spChg chg="mod">
          <ac:chgData name="Caterina Picconi" userId="402938e9-b058-4c5c-a872-2a1f679e1194" providerId="ADAL" clId="{2C70550E-EFA9-473D-A796-7CA894D20DE5}" dt="2026-05-07T09:39:45.904" v="925" actId="1036"/>
          <ac:spMkLst>
            <pc:docMk/>
            <pc:sldMk cId="454528540" sldId="2147476855"/>
            <ac:spMk id="5" creationId="{AD4EDCD9-6DC9-6209-CBA7-72764A6DD695}"/>
          </ac:spMkLst>
        </pc:spChg>
        <pc:spChg chg="mod">
          <ac:chgData name="Caterina Picconi" userId="402938e9-b058-4c5c-a872-2a1f679e1194" providerId="ADAL" clId="{2C70550E-EFA9-473D-A796-7CA894D20DE5}" dt="2026-05-07T10:02:59.666" v="1188" actId="13926"/>
          <ac:spMkLst>
            <pc:docMk/>
            <pc:sldMk cId="454528540" sldId="2147476855"/>
            <ac:spMk id="8" creationId="{DB02E738-B0E7-85F6-7A30-B615663E6C0B}"/>
          </ac:spMkLst>
        </pc:spChg>
        <pc:spChg chg="mod">
          <ac:chgData name="Caterina Picconi" userId="402938e9-b058-4c5c-a872-2a1f679e1194" providerId="ADAL" clId="{2C70550E-EFA9-473D-A796-7CA894D20DE5}" dt="2026-05-07T09:53:31.025" v="1000" actId="13926"/>
          <ac:spMkLst>
            <pc:docMk/>
            <pc:sldMk cId="454528540" sldId="2147476855"/>
            <ac:spMk id="22" creationId="{16DBA1ED-5D76-ADAD-E1AD-C04CBDD48E32}"/>
          </ac:spMkLst>
        </pc:spChg>
        <pc:spChg chg="mod">
          <ac:chgData name="Caterina Picconi" userId="402938e9-b058-4c5c-a872-2a1f679e1194" providerId="ADAL" clId="{2C70550E-EFA9-473D-A796-7CA894D20DE5}" dt="2026-05-06T08:59:20.921" v="253" actId="108"/>
          <ac:spMkLst>
            <pc:docMk/>
            <pc:sldMk cId="454528540" sldId="2147476855"/>
            <ac:spMk id="25" creationId="{A7C3DC98-852C-4A06-4996-465DBEBFF208}"/>
          </ac:spMkLst>
        </pc:spChg>
      </pc:sldChg>
      <pc:sldChg chg="modSp mod">
        <pc:chgData name="Caterina Picconi" userId="402938e9-b058-4c5c-a872-2a1f679e1194" providerId="ADAL" clId="{2C70550E-EFA9-473D-A796-7CA894D20DE5}" dt="2026-05-06T08:55:54.726" v="236" actId="108"/>
        <pc:sldMkLst>
          <pc:docMk/>
          <pc:sldMk cId="3708746517" sldId="2147480381"/>
        </pc:sldMkLst>
        <pc:graphicFrameChg chg="mod modGraphic">
          <ac:chgData name="Caterina Picconi" userId="402938e9-b058-4c5c-a872-2a1f679e1194" providerId="ADAL" clId="{2C70550E-EFA9-473D-A796-7CA894D20DE5}" dt="2026-05-06T08:55:54.726" v="236" actId="108"/>
          <ac:graphicFrameMkLst>
            <pc:docMk/>
            <pc:sldMk cId="3708746517" sldId="2147480381"/>
            <ac:graphicFrameMk id="26" creationId="{2070B536-6E7D-5147-E470-B6828A088830}"/>
          </ac:graphicFrameMkLst>
        </pc:graphicFrameChg>
      </pc:sldChg>
      <pc:sldChg chg="delSp modSp mod">
        <pc:chgData name="Caterina Picconi" userId="402938e9-b058-4c5c-a872-2a1f679e1194" providerId="ADAL" clId="{2C70550E-EFA9-473D-A796-7CA894D20DE5}" dt="2026-05-07T10:51:54.628" v="1214" actId="13926"/>
        <pc:sldMkLst>
          <pc:docMk/>
          <pc:sldMk cId="4219149315" sldId="2147483445"/>
        </pc:sldMkLst>
        <pc:spChg chg="mod">
          <ac:chgData name="Caterina Picconi" userId="402938e9-b058-4c5c-a872-2a1f679e1194" providerId="ADAL" clId="{2C70550E-EFA9-473D-A796-7CA894D20DE5}" dt="2026-05-07T10:51:54.628" v="1214" actId="13926"/>
          <ac:spMkLst>
            <pc:docMk/>
            <pc:sldMk cId="4219149315" sldId="2147483445"/>
            <ac:spMk id="19" creationId="{9E5987C9-91E8-0C9A-7871-BD4802472A5F}"/>
          </ac:spMkLst>
        </pc:spChg>
        <pc:spChg chg="del">
          <ac:chgData name="Caterina Picconi" userId="402938e9-b058-4c5c-a872-2a1f679e1194" providerId="ADAL" clId="{2C70550E-EFA9-473D-A796-7CA894D20DE5}" dt="2026-05-06T06:20:41.198" v="0" actId="478"/>
          <ac:spMkLst>
            <pc:docMk/>
            <pc:sldMk cId="4219149315" sldId="2147483445"/>
            <ac:spMk id="52" creationId="{C05C1A66-5604-58E9-2FD1-02CDDA2A45A0}"/>
          </ac:spMkLst>
        </pc:spChg>
      </pc:sldChg>
      <pc:sldChg chg="modSp mod">
        <pc:chgData name="Caterina Picconi" userId="402938e9-b058-4c5c-a872-2a1f679e1194" providerId="ADAL" clId="{2C70550E-EFA9-473D-A796-7CA894D20DE5}" dt="2026-05-06T08:54:54.966" v="229" actId="108"/>
        <pc:sldMkLst>
          <pc:docMk/>
          <pc:sldMk cId="1159908221" sldId="2147483446"/>
        </pc:sldMkLst>
        <pc:spChg chg="mod">
          <ac:chgData name="Caterina Picconi" userId="402938e9-b058-4c5c-a872-2a1f679e1194" providerId="ADAL" clId="{2C70550E-EFA9-473D-A796-7CA894D20DE5}" dt="2026-05-06T08:54:54.966" v="229" actId="108"/>
          <ac:spMkLst>
            <pc:docMk/>
            <pc:sldMk cId="1159908221" sldId="2147483446"/>
            <ac:spMk id="8" creationId="{5AA0C842-D52A-2E83-30C5-FADDE74451F7}"/>
          </ac:spMkLst>
        </pc:spChg>
      </pc:sldChg>
      <pc:sldChg chg="del">
        <pc:chgData name="Caterina Picconi" userId="402938e9-b058-4c5c-a872-2a1f679e1194" providerId="ADAL" clId="{2C70550E-EFA9-473D-A796-7CA894D20DE5}" dt="2026-05-06T06:21:00.455" v="1" actId="47"/>
        <pc:sldMkLst>
          <pc:docMk/>
          <pc:sldMk cId="157344603" sldId="2147483460"/>
        </pc:sldMkLst>
      </pc:sldChg>
      <pc:sldChg chg="delSp mod">
        <pc:chgData name="Caterina Picconi" userId="402938e9-b058-4c5c-a872-2a1f679e1194" providerId="ADAL" clId="{2C70550E-EFA9-473D-A796-7CA894D20DE5}" dt="2026-05-06T08:23:16.990" v="86" actId="21"/>
        <pc:sldMkLst>
          <pc:docMk/>
          <pc:sldMk cId="61881886" sldId="2147483463"/>
        </pc:sldMkLst>
        <pc:picChg chg="del">
          <ac:chgData name="Caterina Picconi" userId="402938e9-b058-4c5c-a872-2a1f679e1194" providerId="ADAL" clId="{2C70550E-EFA9-473D-A796-7CA894D20DE5}" dt="2026-05-06T08:23:16.990" v="86" actId="21"/>
          <ac:picMkLst>
            <pc:docMk/>
            <pc:sldMk cId="61881886" sldId="2147483463"/>
            <ac:picMk id="5" creationId="{CB51F82A-AD2E-74B3-04AF-FACB8B2D15B7}"/>
          </ac:picMkLst>
        </pc:picChg>
      </pc:sldChg>
      <pc:sldChg chg="addSp delSp modSp mod">
        <pc:chgData name="Caterina Picconi" userId="402938e9-b058-4c5c-a872-2a1f679e1194" providerId="ADAL" clId="{2C70550E-EFA9-473D-A796-7CA894D20DE5}" dt="2026-05-06T11:00:20.819" v="735" actId="1076"/>
        <pc:sldMkLst>
          <pc:docMk/>
          <pc:sldMk cId="1186326195" sldId="2147483480"/>
        </pc:sldMkLst>
        <pc:picChg chg="add del mod">
          <ac:chgData name="Caterina Picconi" userId="402938e9-b058-4c5c-a872-2a1f679e1194" providerId="ADAL" clId="{2C70550E-EFA9-473D-A796-7CA894D20DE5}" dt="2026-05-06T08:26:44.575" v="108" actId="478"/>
          <ac:picMkLst>
            <pc:docMk/>
            <pc:sldMk cId="1186326195" sldId="2147483480"/>
            <ac:picMk id="3" creationId="{3167C691-8B38-F9DB-2815-677C0AF9D1A1}"/>
          </ac:picMkLst>
        </pc:picChg>
        <pc:picChg chg="add del mod">
          <ac:chgData name="Caterina Picconi" userId="402938e9-b058-4c5c-a872-2a1f679e1194" providerId="ADAL" clId="{2C70550E-EFA9-473D-A796-7CA894D20DE5}" dt="2026-05-06T08:24:21.672" v="93" actId="478"/>
          <ac:picMkLst>
            <pc:docMk/>
            <pc:sldMk cId="1186326195" sldId="2147483480"/>
            <ac:picMk id="5" creationId="{CB51F82A-AD2E-74B3-04AF-FACB8B2D15B7}"/>
          </ac:picMkLst>
        </pc:picChg>
        <pc:picChg chg="add mod">
          <ac:chgData name="Caterina Picconi" userId="402938e9-b058-4c5c-a872-2a1f679e1194" providerId="ADAL" clId="{2C70550E-EFA9-473D-A796-7CA894D20DE5}" dt="2026-05-06T11:00:20.819" v="735" actId="1076"/>
          <ac:picMkLst>
            <pc:docMk/>
            <pc:sldMk cId="1186326195" sldId="2147483480"/>
            <ac:picMk id="13" creationId="{D49DADE1-3894-331B-A363-30619CC6F547}"/>
          </ac:picMkLst>
        </pc:picChg>
      </pc:sldChg>
      <pc:sldChg chg="delSp modSp add mod">
        <pc:chgData name="Caterina Picconi" userId="402938e9-b058-4c5c-a872-2a1f679e1194" providerId="ADAL" clId="{2C70550E-EFA9-473D-A796-7CA894D20DE5}" dt="2026-05-07T11:06:14.001" v="1231" actId="1076"/>
        <pc:sldMkLst>
          <pc:docMk/>
          <pc:sldMk cId="186148556" sldId="2147483481"/>
        </pc:sldMkLst>
        <pc:spChg chg="mod">
          <ac:chgData name="Caterina Picconi" userId="402938e9-b058-4c5c-a872-2a1f679e1194" providerId="ADAL" clId="{2C70550E-EFA9-473D-A796-7CA894D20DE5}" dt="2026-05-07T10:53:28.737" v="1215" actId="13926"/>
          <ac:spMkLst>
            <pc:docMk/>
            <pc:sldMk cId="186148556" sldId="2147483481"/>
            <ac:spMk id="3" creationId="{74245A3C-EB27-F6A7-2FCE-367C22345522}"/>
          </ac:spMkLst>
        </pc:spChg>
        <pc:spChg chg="mod">
          <ac:chgData name="Caterina Picconi" userId="402938e9-b058-4c5c-a872-2a1f679e1194" providerId="ADAL" clId="{2C70550E-EFA9-473D-A796-7CA894D20DE5}" dt="2026-05-07T10:53:32.310" v="1216" actId="113"/>
          <ac:spMkLst>
            <pc:docMk/>
            <pc:sldMk cId="186148556" sldId="2147483481"/>
            <ac:spMk id="15" creationId="{DCD1B035-B5CA-507B-7C9C-3FF11DE6B1FF}"/>
          </ac:spMkLst>
        </pc:spChg>
        <pc:spChg chg="mod">
          <ac:chgData name="Caterina Picconi" userId="402938e9-b058-4c5c-a872-2a1f679e1194" providerId="ADAL" clId="{2C70550E-EFA9-473D-A796-7CA894D20DE5}" dt="2026-05-07T10:53:28.737" v="1215" actId="13926"/>
          <ac:spMkLst>
            <pc:docMk/>
            <pc:sldMk cId="186148556" sldId="2147483481"/>
            <ac:spMk id="22" creationId="{396D74E3-5506-99DB-B485-10F40846CAD9}"/>
          </ac:spMkLst>
        </pc:spChg>
        <pc:spChg chg="mod">
          <ac:chgData name="Caterina Picconi" userId="402938e9-b058-4c5c-a872-2a1f679e1194" providerId="ADAL" clId="{2C70550E-EFA9-473D-A796-7CA894D20DE5}" dt="2026-05-07T10:53:28.737" v="1215" actId="13926"/>
          <ac:spMkLst>
            <pc:docMk/>
            <pc:sldMk cId="186148556" sldId="2147483481"/>
            <ac:spMk id="23" creationId="{4CB9061D-692E-E615-1CD7-3BF58393BF37}"/>
          </ac:spMkLst>
        </pc:spChg>
        <pc:spChg chg="mod">
          <ac:chgData name="Caterina Picconi" userId="402938e9-b058-4c5c-a872-2a1f679e1194" providerId="ADAL" clId="{2C70550E-EFA9-473D-A796-7CA894D20DE5}" dt="2026-05-07T10:53:28.737" v="1215" actId="13926"/>
          <ac:spMkLst>
            <pc:docMk/>
            <pc:sldMk cId="186148556" sldId="2147483481"/>
            <ac:spMk id="62" creationId="{E28257A9-F928-701C-00E3-64B150CB71C8}"/>
          </ac:spMkLst>
        </pc:spChg>
        <pc:spChg chg="mod">
          <ac:chgData name="Caterina Picconi" userId="402938e9-b058-4c5c-a872-2a1f679e1194" providerId="ADAL" clId="{2C70550E-EFA9-473D-A796-7CA894D20DE5}" dt="2026-05-07T10:53:28.737" v="1215" actId="13926"/>
          <ac:spMkLst>
            <pc:docMk/>
            <pc:sldMk cId="186148556" sldId="2147483481"/>
            <ac:spMk id="68" creationId="{ABCD31C8-11C0-125A-9D96-16FEDAAFB82A}"/>
          </ac:spMkLst>
        </pc:spChg>
        <pc:spChg chg="mod">
          <ac:chgData name="Caterina Picconi" userId="402938e9-b058-4c5c-a872-2a1f679e1194" providerId="ADAL" clId="{2C70550E-EFA9-473D-A796-7CA894D20DE5}" dt="2026-05-07T10:53:28.737" v="1215" actId="13926"/>
          <ac:spMkLst>
            <pc:docMk/>
            <pc:sldMk cId="186148556" sldId="2147483481"/>
            <ac:spMk id="69" creationId="{AD93731C-D10D-A74E-55C0-AF0EB883F3FA}"/>
          </ac:spMkLst>
        </pc:spChg>
        <pc:spChg chg="mod">
          <ac:chgData name="Caterina Picconi" userId="402938e9-b058-4c5c-a872-2a1f679e1194" providerId="ADAL" clId="{2C70550E-EFA9-473D-A796-7CA894D20DE5}" dt="2026-05-07T11:02:23.158" v="1226" actId="108"/>
          <ac:spMkLst>
            <pc:docMk/>
            <pc:sldMk cId="186148556" sldId="2147483481"/>
            <ac:spMk id="71" creationId="{007D27A8-BE01-100E-4C7C-265AA08D9E9C}"/>
          </ac:spMkLst>
        </pc:spChg>
        <pc:spChg chg="mod">
          <ac:chgData name="Caterina Picconi" userId="402938e9-b058-4c5c-a872-2a1f679e1194" providerId="ADAL" clId="{2C70550E-EFA9-473D-A796-7CA894D20DE5}" dt="2026-05-07T10:53:28.737" v="1215" actId="13926"/>
          <ac:spMkLst>
            <pc:docMk/>
            <pc:sldMk cId="186148556" sldId="2147483481"/>
            <ac:spMk id="78" creationId="{A41DFBE8-4444-D45F-DFE8-5BD3778894F7}"/>
          </ac:spMkLst>
        </pc:spChg>
        <pc:spChg chg="mod">
          <ac:chgData name="Caterina Picconi" userId="402938e9-b058-4c5c-a872-2a1f679e1194" providerId="ADAL" clId="{2C70550E-EFA9-473D-A796-7CA894D20DE5}" dt="2026-05-07T10:53:35.638" v="1217" actId="113"/>
          <ac:spMkLst>
            <pc:docMk/>
            <pc:sldMk cId="186148556" sldId="2147483481"/>
            <ac:spMk id="79" creationId="{8FB6CAE9-FD41-2699-BBE5-41A12A313F18}"/>
          </ac:spMkLst>
        </pc:spChg>
        <pc:picChg chg="del">
          <ac:chgData name="Caterina Picconi" userId="402938e9-b058-4c5c-a872-2a1f679e1194" providerId="ADAL" clId="{2C70550E-EFA9-473D-A796-7CA894D20DE5}" dt="2026-05-07T10:07:43.275" v="1202" actId="478"/>
          <ac:picMkLst>
            <pc:docMk/>
            <pc:sldMk cId="186148556" sldId="2147483481"/>
            <ac:picMk id="19" creationId="{790BFA80-9377-578C-5EA7-119C61E8A2C5}"/>
          </ac:picMkLst>
        </pc:picChg>
        <pc:picChg chg="mod">
          <ac:chgData name="Caterina Picconi" userId="402938e9-b058-4c5c-a872-2a1f679e1194" providerId="ADAL" clId="{2C70550E-EFA9-473D-A796-7CA894D20DE5}" dt="2026-05-07T11:06:10.967" v="1230" actId="1038"/>
          <ac:picMkLst>
            <pc:docMk/>
            <pc:sldMk cId="186148556" sldId="2147483481"/>
            <ac:picMk id="20" creationId="{7001D704-642E-B6C0-B19F-4E411D303AA7}"/>
          </ac:picMkLst>
        </pc:picChg>
        <pc:picChg chg="mod">
          <ac:chgData name="Caterina Picconi" userId="402938e9-b058-4c5c-a872-2a1f679e1194" providerId="ADAL" clId="{2C70550E-EFA9-473D-A796-7CA894D20DE5}" dt="2026-05-07T10:09:10.262" v="1208" actId="1076"/>
          <ac:picMkLst>
            <pc:docMk/>
            <pc:sldMk cId="186148556" sldId="2147483481"/>
            <ac:picMk id="21" creationId="{39968830-664B-F380-77C1-41F3D271CF73}"/>
          </ac:picMkLst>
        </pc:picChg>
        <pc:picChg chg="mod">
          <ac:chgData name="Caterina Picconi" userId="402938e9-b058-4c5c-a872-2a1f679e1194" providerId="ADAL" clId="{2C70550E-EFA9-473D-A796-7CA894D20DE5}" dt="2026-05-07T11:06:14.001" v="1231" actId="1076"/>
          <ac:picMkLst>
            <pc:docMk/>
            <pc:sldMk cId="186148556" sldId="2147483481"/>
            <ac:picMk id="24" creationId="{E2953D2C-288D-7836-96B3-C6B4650598B7}"/>
          </ac:picMkLst>
        </pc:picChg>
        <pc:picChg chg="mod">
          <ac:chgData name="Caterina Picconi" userId="402938e9-b058-4c5c-a872-2a1f679e1194" providerId="ADAL" clId="{2C70550E-EFA9-473D-A796-7CA894D20DE5}" dt="2026-05-07T10:09:00.532" v="1207" actId="1076"/>
          <ac:picMkLst>
            <pc:docMk/>
            <pc:sldMk cId="186148556" sldId="2147483481"/>
            <ac:picMk id="25" creationId="{2C94D626-CD1D-EC6F-BEC4-7C3BD77DBB85}"/>
          </ac:picMkLst>
        </pc:picChg>
        <pc:picChg chg="mod">
          <ac:chgData name="Caterina Picconi" userId="402938e9-b058-4c5c-a872-2a1f679e1194" providerId="ADAL" clId="{2C70550E-EFA9-473D-A796-7CA894D20DE5}" dt="2026-05-07T10:09:53.536" v="1209" actId="12789"/>
          <ac:picMkLst>
            <pc:docMk/>
            <pc:sldMk cId="186148556" sldId="2147483481"/>
            <ac:picMk id="72" creationId="{40945679-40FF-AE97-84B9-D80CEEB99029}"/>
          </ac:picMkLst>
        </pc:picChg>
        <pc:picChg chg="mod">
          <ac:chgData name="Caterina Picconi" userId="402938e9-b058-4c5c-a872-2a1f679e1194" providerId="ADAL" clId="{2C70550E-EFA9-473D-A796-7CA894D20DE5}" dt="2026-05-07T10:08:47.443" v="1205" actId="12789"/>
          <ac:picMkLst>
            <pc:docMk/>
            <pc:sldMk cId="186148556" sldId="2147483481"/>
            <ac:picMk id="73" creationId="{5E11A2E2-560C-FF87-6317-F5C948BE52AE}"/>
          </ac:picMkLst>
        </pc:picChg>
        <pc:picChg chg="mod">
          <ac:chgData name="Caterina Picconi" userId="402938e9-b058-4c5c-a872-2a1f679e1194" providerId="ADAL" clId="{2C70550E-EFA9-473D-A796-7CA894D20DE5}" dt="2026-05-07T10:08:47.443" v="1205" actId="12789"/>
          <ac:picMkLst>
            <pc:docMk/>
            <pc:sldMk cId="186148556" sldId="2147483481"/>
            <ac:picMk id="75" creationId="{87A382C6-CB0A-1983-B27C-7C16318A5250}"/>
          </ac:picMkLst>
        </pc:picChg>
        <pc:picChg chg="mod">
          <ac:chgData name="Caterina Picconi" userId="402938e9-b058-4c5c-a872-2a1f679e1194" providerId="ADAL" clId="{2C70550E-EFA9-473D-A796-7CA894D20DE5}" dt="2026-05-07T10:10:01.735" v="1210" actId="12789"/>
          <ac:picMkLst>
            <pc:docMk/>
            <pc:sldMk cId="186148556" sldId="2147483481"/>
            <ac:picMk id="76" creationId="{2EF6FC73-C60F-80F4-6B26-1C7F810AE7E2}"/>
          </ac:picMkLst>
        </pc:picChg>
        <pc:picChg chg="mod">
          <ac:chgData name="Caterina Picconi" userId="402938e9-b058-4c5c-a872-2a1f679e1194" providerId="ADAL" clId="{2C70550E-EFA9-473D-A796-7CA894D20DE5}" dt="2026-05-07T10:10:01.735" v="1210" actId="12789"/>
          <ac:picMkLst>
            <pc:docMk/>
            <pc:sldMk cId="186148556" sldId="2147483481"/>
            <ac:picMk id="77" creationId="{8212225F-C4E7-16BB-92A5-E0CA4246A64C}"/>
          </ac:picMkLst>
        </pc:picChg>
        <pc:picChg chg="mod">
          <ac:chgData name="Caterina Picconi" userId="402938e9-b058-4c5c-a872-2a1f679e1194" providerId="ADAL" clId="{2C70550E-EFA9-473D-A796-7CA894D20DE5}" dt="2026-05-07T10:09:53.536" v="1209" actId="12789"/>
          <ac:picMkLst>
            <pc:docMk/>
            <pc:sldMk cId="186148556" sldId="2147483481"/>
            <ac:picMk id="80" creationId="{4C4807D0-1B7D-7680-37DF-E0A7D413E213}"/>
          </ac:picMkLst>
        </pc:picChg>
      </pc:sldChg>
      <pc:sldChg chg="add del">
        <pc:chgData name="Caterina Picconi" userId="402938e9-b058-4c5c-a872-2a1f679e1194" providerId="ADAL" clId="{2C70550E-EFA9-473D-A796-7CA894D20DE5}" dt="2026-05-07T10:02:27.120" v="1171"/>
        <pc:sldMkLst>
          <pc:docMk/>
          <pc:sldMk cId="1261509484" sldId="2147483482"/>
        </pc:sldMkLst>
      </pc:sldChg>
      <pc:sldChg chg="add del">
        <pc:chgData name="Caterina Picconi" userId="402938e9-b058-4c5c-a872-2a1f679e1194" providerId="ADAL" clId="{2C70550E-EFA9-473D-A796-7CA894D20DE5}" dt="2026-05-07T10:55:46.706" v="1222"/>
        <pc:sldMkLst>
          <pc:docMk/>
          <pc:sldMk cId="1680887723" sldId="21474834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0549254985912"/>
          <c:y val="5.7338606008351389E-2"/>
          <c:w val="0.41411460761715885"/>
          <c:h val="0.65639382684137393"/>
        </c:manualLayout>
      </c:layout>
      <c:doughnutChart>
        <c:varyColors val="1"/>
        <c:ser>
          <c:idx val="0"/>
          <c:order val="0"/>
          <c:tx>
            <c:strRef>
              <c:f>Foglio1!$B$1</c:f>
              <c:strCache>
                <c:ptCount val="1"/>
                <c:pt idx="0">
                  <c:v>Vendite</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70-471C-8673-C5AB9663BE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70-471C-8673-C5AB9663BE02}"/>
              </c:ext>
            </c:extLst>
          </c:dPt>
          <c:cat>
            <c:strRef>
              <c:f>Foglio1!$A$2:$A$3</c:f>
              <c:strCache>
                <c:ptCount val="2"/>
                <c:pt idx="0">
                  <c:v>CDP </c:v>
                </c:pt>
                <c:pt idx="1">
                  <c:v>Banche italiane e associazioni imprenditoriali</c:v>
                </c:pt>
              </c:strCache>
            </c:strRef>
          </c:cat>
          <c:val>
            <c:numRef>
              <c:f>Foglio1!$B$2:$B$3</c:f>
              <c:numCache>
                <c:formatCode>0%</c:formatCode>
                <c:ptCount val="2"/>
                <c:pt idx="0">
                  <c:v>0.76</c:v>
                </c:pt>
                <c:pt idx="1">
                  <c:v>0.24</c:v>
                </c:pt>
              </c:numCache>
            </c:numRef>
          </c:val>
          <c:extLst>
            <c:ext xmlns:c16="http://schemas.microsoft.com/office/drawing/2014/chart" uri="{C3380CC4-5D6E-409C-BE32-E72D297353CC}">
              <c16:uniqueId val="{00000004-4270-471C-8673-C5AB9663BE02}"/>
            </c:ext>
          </c:extLst>
        </c:ser>
        <c:dLbls>
          <c:showLegendKey val="0"/>
          <c:showVal val="0"/>
          <c:showCatName val="0"/>
          <c:showSerName val="0"/>
          <c:showPercent val="0"/>
          <c:showBubbleSize val="0"/>
          <c:showLeaderLines val="1"/>
        </c:dLbls>
        <c:firstSliceAng val="360"/>
        <c:holeSize val="62"/>
      </c:doughnutChart>
      <c:spPr>
        <a:noFill/>
        <a:ln>
          <a:noFill/>
        </a:ln>
        <a:effectLst/>
      </c:spPr>
    </c:plotArea>
    <c:plotVisOnly val="1"/>
    <c:dispBlanksAs val="gap"/>
    <c:showDLblsOverMax val="0"/>
  </c:chart>
  <c:spPr>
    <a:noFill/>
    <a:ln>
      <a:noFill/>
    </a:ln>
    <a:effectLst/>
  </c:spPr>
  <c:txPr>
    <a:bodyPr/>
    <a:lstStyle/>
    <a:p>
      <a:pPr>
        <a:defRPr sz="14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0F33-B965-462B-84E0-3A5CFC122C34}" type="datetimeFigureOut">
              <a:rPr lang="it-IT" smtClean="0"/>
              <a:t>07/05/2026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058E8-4991-4AB4-87EE-B92EDF3FBAEC}" type="slidenum">
              <a:rPr lang="it-IT" smtClean="0"/>
              <a:t>‹N›</a:t>
            </a:fld>
            <a:endParaRPr lang="it-IT"/>
          </a:p>
        </p:txBody>
      </p:sp>
    </p:spTree>
    <p:extLst>
      <p:ext uri="{BB962C8B-B14F-4D97-AF65-F5344CB8AC3E}">
        <p14:creationId xmlns:p14="http://schemas.microsoft.com/office/powerpoint/2010/main" val="23515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71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2CBF-4D20-2441-AC7A-F1F2251BCBB2}" type="slidenum">
              <a:rPr kumimoji="0" lang="it-IT"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1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4D9224-B00B-4535-8DBE-F4FAF4303C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0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9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5040-05EF-730F-E0BD-3A6A6D10292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B0BCFF-1BF4-E8A1-D5EF-7B2A6C98994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4D7C13C-E101-76D7-6984-D597338928E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7BAC5DE-02AC-8C4F-C334-CB50AA8FB8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3E0C-9071-F694-5DBE-7E45C754B8A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BF33BB-F81C-C131-9133-E42B262C52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F67D8DA-6828-4093-C9F5-6AA2A75E047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CC1D3BC-9656-A206-D4E7-9072D5621A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8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9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96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5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96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16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7.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68.xml"/><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71.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72.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4.xml"/><Relationship Id="rId1" Type="http://schemas.openxmlformats.org/officeDocument/2006/relationships/tags" Target="../tags/tag76.xml"/><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4.xml"/><Relationship Id="rId1" Type="http://schemas.openxmlformats.org/officeDocument/2006/relationships/tags" Target="../tags/tag7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4.xml"/><Relationship Id="rId1" Type="http://schemas.openxmlformats.org/officeDocument/2006/relationships/tags" Target="../tags/tag7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6.bin"/></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88.xml"/><Relationship Id="rId4" Type="http://schemas.openxmlformats.org/officeDocument/2006/relationships/image" Target="../media/image12.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89.xml"/><Relationship Id="rId4" Type="http://schemas.openxmlformats.org/officeDocument/2006/relationships/image" Target="../media/image12.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90.xml"/><Relationship Id="rId4" Type="http://schemas.openxmlformats.org/officeDocument/2006/relationships/image" Target="../media/image12.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tags" Target="../tags/tag91.xml"/><Relationship Id="rId4" Type="http://schemas.openxmlformats.org/officeDocument/2006/relationships/image" Target="../media/image12.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tags" Target="../tags/tag92.xml"/><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7.xml"/><Relationship Id="rId1" Type="http://schemas.openxmlformats.org/officeDocument/2006/relationships/tags" Target="../tags/tag93.xml"/><Relationship Id="rId4" Type="http://schemas.openxmlformats.org/officeDocument/2006/relationships/image" Target="../media/image12.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7.xml"/><Relationship Id="rId1" Type="http://schemas.openxmlformats.org/officeDocument/2006/relationships/tags" Target="../tags/tag94.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7.xml"/><Relationship Id="rId1" Type="http://schemas.openxmlformats.org/officeDocument/2006/relationships/tags" Target="../tags/tag95.xml"/><Relationship Id="rId4" Type="http://schemas.openxmlformats.org/officeDocument/2006/relationships/image" Target="../media/image12.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7.xml"/><Relationship Id="rId1" Type="http://schemas.openxmlformats.org/officeDocument/2006/relationships/tags" Target="../tags/tag9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7.xml"/><Relationship Id="rId1" Type="http://schemas.openxmlformats.org/officeDocument/2006/relationships/tags" Target="../tags/tag97.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7.xml"/><Relationship Id="rId1" Type="http://schemas.openxmlformats.org/officeDocument/2006/relationships/tags" Target="../tags/tag9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99.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7.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7.xml"/><Relationship Id="rId1" Type="http://schemas.openxmlformats.org/officeDocument/2006/relationships/tags" Target="../tags/tag10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7.xml"/><Relationship Id="rId1" Type="http://schemas.openxmlformats.org/officeDocument/2006/relationships/tags" Target="../tags/tag10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7.xml"/><Relationship Id="rId1" Type="http://schemas.openxmlformats.org/officeDocument/2006/relationships/tags" Target="../tags/tag10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7.xml"/><Relationship Id="rId1" Type="http://schemas.openxmlformats.org/officeDocument/2006/relationships/tags" Target="../tags/tag10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7.xml"/><Relationship Id="rId1" Type="http://schemas.openxmlformats.org/officeDocument/2006/relationships/tags" Target="../tags/tag10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10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7.xml"/><Relationship Id="rId1" Type="http://schemas.openxmlformats.org/officeDocument/2006/relationships/tags" Target="../tags/tag10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10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7.xml"/><Relationship Id="rId1" Type="http://schemas.openxmlformats.org/officeDocument/2006/relationships/tags" Target="../tags/tag10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110.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7.xml"/><Relationship Id="rId1" Type="http://schemas.openxmlformats.org/officeDocument/2006/relationships/tags" Target="../tags/tag11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7.xml"/><Relationship Id="rId1" Type="http://schemas.openxmlformats.org/officeDocument/2006/relationships/tags" Target="../tags/tag112.xml"/><Relationship Id="rId4" Type="http://schemas.openxmlformats.org/officeDocument/2006/relationships/image" Target="../media/image12.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7.xml"/><Relationship Id="rId1" Type="http://schemas.openxmlformats.org/officeDocument/2006/relationships/tags" Target="../tags/tag1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7.xml"/><Relationship Id="rId1" Type="http://schemas.openxmlformats.org/officeDocument/2006/relationships/tags" Target="../tags/tag11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7.xml"/><Relationship Id="rId1" Type="http://schemas.openxmlformats.org/officeDocument/2006/relationships/tags" Target="../tags/tag115.xml"/><Relationship Id="rId4" Type="http://schemas.openxmlformats.org/officeDocument/2006/relationships/image" Target="../media/image12.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7.xml"/><Relationship Id="rId1" Type="http://schemas.openxmlformats.org/officeDocument/2006/relationships/tags" Target="../tags/tag11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7.xml"/><Relationship Id="rId1" Type="http://schemas.openxmlformats.org/officeDocument/2006/relationships/tags" Target="../tags/tag117.xml"/><Relationship Id="rId4" Type="http://schemas.openxmlformats.org/officeDocument/2006/relationships/image" Target="../media/image12.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7.xml"/><Relationship Id="rId1" Type="http://schemas.openxmlformats.org/officeDocument/2006/relationships/tags" Target="../tags/tag118.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7.xml"/><Relationship Id="rId1" Type="http://schemas.openxmlformats.org/officeDocument/2006/relationships/tags" Target="../tags/tag119.xml"/><Relationship Id="rId4" Type="http://schemas.openxmlformats.org/officeDocument/2006/relationships/image" Target="../media/image12.emf"/></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7.xml"/><Relationship Id="rId1" Type="http://schemas.openxmlformats.org/officeDocument/2006/relationships/tags" Target="../tags/tag122.xml"/><Relationship Id="rId4" Type="http://schemas.openxmlformats.org/officeDocument/2006/relationships/image" Target="../media/image12.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7.xml"/><Relationship Id="rId1" Type="http://schemas.openxmlformats.org/officeDocument/2006/relationships/tags" Target="../tags/tag123.xml"/><Relationship Id="rId4" Type="http://schemas.openxmlformats.org/officeDocument/2006/relationships/image" Target="../media/image12.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7.xml"/><Relationship Id="rId1" Type="http://schemas.openxmlformats.org/officeDocument/2006/relationships/tags" Target="../tags/tag124.xml"/><Relationship Id="rId4" Type="http://schemas.openxmlformats.org/officeDocument/2006/relationships/image" Target="../media/image1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7.xml"/><Relationship Id="rId1" Type="http://schemas.openxmlformats.org/officeDocument/2006/relationships/tags" Target="../tags/tag125.xml"/><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7.xml"/><Relationship Id="rId1" Type="http://schemas.openxmlformats.org/officeDocument/2006/relationships/tags" Target="../tags/tag126.xml"/><Relationship Id="rId4" Type="http://schemas.openxmlformats.org/officeDocument/2006/relationships/image" Target="../media/image12.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7.xml"/><Relationship Id="rId1" Type="http://schemas.openxmlformats.org/officeDocument/2006/relationships/tags" Target="../tags/tag12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7.xml"/><Relationship Id="rId1" Type="http://schemas.openxmlformats.org/officeDocument/2006/relationships/tags" Target="../tags/tag12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7.xml"/><Relationship Id="rId1" Type="http://schemas.openxmlformats.org/officeDocument/2006/relationships/tags" Target="../tags/tag129.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7.xml"/><Relationship Id="rId1" Type="http://schemas.openxmlformats.org/officeDocument/2006/relationships/tags" Target="../tags/tag13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7.xml"/><Relationship Id="rId1" Type="http://schemas.openxmlformats.org/officeDocument/2006/relationships/tags" Target="../tags/tag13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7.xml"/><Relationship Id="rId1" Type="http://schemas.openxmlformats.org/officeDocument/2006/relationships/tags" Target="../tags/tag13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7.xml"/><Relationship Id="rId1" Type="http://schemas.openxmlformats.org/officeDocument/2006/relationships/tags" Target="../tags/tag13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7.xml"/><Relationship Id="rId1" Type="http://schemas.openxmlformats.org/officeDocument/2006/relationships/tags" Target="../tags/tag13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7.xml"/><Relationship Id="rId1" Type="http://schemas.openxmlformats.org/officeDocument/2006/relationships/tags" Target="../tags/tag13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13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7.xml"/><Relationship Id="rId1" Type="http://schemas.openxmlformats.org/officeDocument/2006/relationships/tags" Target="../tags/tag13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7.xml"/><Relationship Id="rId1" Type="http://schemas.openxmlformats.org/officeDocument/2006/relationships/tags" Target="../tags/tag13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7.xml"/><Relationship Id="rId1" Type="http://schemas.openxmlformats.org/officeDocument/2006/relationships/tags" Target="../tags/tag1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7.xml"/><Relationship Id="rId1" Type="http://schemas.openxmlformats.org/officeDocument/2006/relationships/tags" Target="../tags/tag140.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7.xml"/><Relationship Id="rId1" Type="http://schemas.openxmlformats.org/officeDocument/2006/relationships/tags" Target="../tags/tag14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tags" Target="../tags/tag142.xml"/><Relationship Id="rId4" Type="http://schemas.openxmlformats.org/officeDocument/2006/relationships/image" Target="../media/image12.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tags" Target="../tags/tag14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tags" Target="../tags/tag14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7.xml"/><Relationship Id="rId1" Type="http://schemas.openxmlformats.org/officeDocument/2006/relationships/tags" Target="../tags/tag14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tags" Target="../tags/tag14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tags" Target="../tags/tag147.xml"/><Relationship Id="rId4" Type="http://schemas.openxmlformats.org/officeDocument/2006/relationships/image" Target="../media/image12.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7.xml"/><Relationship Id="rId1" Type="http://schemas.openxmlformats.org/officeDocument/2006/relationships/tags" Target="../tags/tag148.xml"/><Relationship Id="rId4" Type="http://schemas.openxmlformats.org/officeDocument/2006/relationships/image" Target="../media/image12.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149.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tags" Target="../tags/tag150.xml"/><Relationship Id="rId4" Type="http://schemas.openxmlformats.org/officeDocument/2006/relationships/image" Target="../media/image12.emf"/></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7.xml"/><Relationship Id="rId1" Type="http://schemas.openxmlformats.org/officeDocument/2006/relationships/tags" Target="../tags/tag153.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7.xml"/><Relationship Id="rId1" Type="http://schemas.openxmlformats.org/officeDocument/2006/relationships/tags" Target="../tags/tag154.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7.xml"/><Relationship Id="rId1" Type="http://schemas.openxmlformats.org/officeDocument/2006/relationships/tags" Target="../tags/tag155.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7.xml"/><Relationship Id="rId1" Type="http://schemas.openxmlformats.org/officeDocument/2006/relationships/tags" Target="../tags/tag158.xml"/><Relationship Id="rId4" Type="http://schemas.openxmlformats.org/officeDocument/2006/relationships/image" Target="../media/image1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7.xml"/><Relationship Id="rId1" Type="http://schemas.openxmlformats.org/officeDocument/2006/relationships/tags" Target="../tags/tag159.xml"/><Relationship Id="rId4" Type="http://schemas.openxmlformats.org/officeDocument/2006/relationships/image" Target="../media/image1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7.xml"/><Relationship Id="rId1" Type="http://schemas.openxmlformats.org/officeDocument/2006/relationships/tags" Target="../tags/tag16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7.xml"/><Relationship Id="rId1" Type="http://schemas.openxmlformats.org/officeDocument/2006/relationships/tags" Target="../tags/tag16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6.bin"/></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65.xml"/><Relationship Id="rId4" Type="http://schemas.openxmlformats.org/officeDocument/2006/relationships/image" Target="../media/image12.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66.xml"/><Relationship Id="rId4" Type="http://schemas.openxmlformats.org/officeDocument/2006/relationships/image" Target="../media/image12.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167.xml"/><Relationship Id="rId4" Type="http://schemas.openxmlformats.org/officeDocument/2006/relationships/image" Target="../media/image12.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168.xml"/><Relationship Id="rId4" Type="http://schemas.openxmlformats.org/officeDocument/2006/relationships/image" Target="../media/image12.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tags" Target="../tags/tag169.xml"/><Relationship Id="rId4" Type="http://schemas.openxmlformats.org/officeDocument/2006/relationships/image" Target="../media/image12.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170.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tags" Target="../tags/tag171.xml"/><Relationship Id="rId4" Type="http://schemas.openxmlformats.org/officeDocument/2006/relationships/image" Target="../media/image12.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9.xml"/><Relationship Id="rId1" Type="http://schemas.openxmlformats.org/officeDocument/2006/relationships/tags" Target="../tags/tag172.xml"/><Relationship Id="rId4" Type="http://schemas.openxmlformats.org/officeDocument/2006/relationships/image" Target="../media/image12.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tags" Target="../tags/tag17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tags" Target="../tags/tag17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9.xml"/><Relationship Id="rId1" Type="http://schemas.openxmlformats.org/officeDocument/2006/relationships/tags" Target="../tags/tag17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9.xml"/><Relationship Id="rId1" Type="http://schemas.openxmlformats.org/officeDocument/2006/relationships/tags" Target="../tags/tag17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9.xml"/><Relationship Id="rId1" Type="http://schemas.openxmlformats.org/officeDocument/2006/relationships/tags" Target="../tags/tag17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tags" Target="../tags/tag17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9.xml"/><Relationship Id="rId1" Type="http://schemas.openxmlformats.org/officeDocument/2006/relationships/tags" Target="../tags/tag17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9.xml"/><Relationship Id="rId1" Type="http://schemas.openxmlformats.org/officeDocument/2006/relationships/tags" Target="../tags/tag18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9.xml"/><Relationship Id="rId1" Type="http://schemas.openxmlformats.org/officeDocument/2006/relationships/tags" Target="../tags/tag18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9.xml"/><Relationship Id="rId1" Type="http://schemas.openxmlformats.org/officeDocument/2006/relationships/tags" Target="../tags/tag18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9.xml"/><Relationship Id="rId1" Type="http://schemas.openxmlformats.org/officeDocument/2006/relationships/tags" Target="../tags/tag18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tags" Target="../tags/tag184.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tags" Target="../tags/tag18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9.xml"/><Relationship Id="rId1" Type="http://schemas.openxmlformats.org/officeDocument/2006/relationships/tags" Target="../tags/tag18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9.xml"/><Relationship Id="rId1" Type="http://schemas.openxmlformats.org/officeDocument/2006/relationships/tags" Target="../tags/tag18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9.xml"/><Relationship Id="rId1" Type="http://schemas.openxmlformats.org/officeDocument/2006/relationships/tags" Target="../tags/tag188.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9.xml"/><Relationship Id="rId1" Type="http://schemas.openxmlformats.org/officeDocument/2006/relationships/tags" Target="../tags/tag189.xml"/><Relationship Id="rId4" Type="http://schemas.openxmlformats.org/officeDocument/2006/relationships/image" Target="../media/image12.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9.xml"/><Relationship Id="rId1" Type="http://schemas.openxmlformats.org/officeDocument/2006/relationships/tags" Target="../tags/tag190.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9.xml"/><Relationship Id="rId1" Type="http://schemas.openxmlformats.org/officeDocument/2006/relationships/tags" Target="../tags/tag19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tags" Target="../tags/tag192.xml"/><Relationship Id="rId4" Type="http://schemas.openxmlformats.org/officeDocument/2006/relationships/image" Target="../media/image12.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9.xml"/><Relationship Id="rId1" Type="http://schemas.openxmlformats.org/officeDocument/2006/relationships/tags" Target="../tags/tag19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9.xml"/><Relationship Id="rId1" Type="http://schemas.openxmlformats.org/officeDocument/2006/relationships/tags" Target="../tags/tag194.xml"/><Relationship Id="rId4" Type="http://schemas.openxmlformats.org/officeDocument/2006/relationships/image" Target="../media/image12.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9.xml"/><Relationship Id="rId1" Type="http://schemas.openxmlformats.org/officeDocument/2006/relationships/tags" Target="../tags/tag19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9.xml"/><Relationship Id="rId1" Type="http://schemas.openxmlformats.org/officeDocument/2006/relationships/tags" Target="../tags/tag196.xml"/><Relationship Id="rId4" Type="http://schemas.openxmlformats.org/officeDocument/2006/relationships/image" Target="../media/image12.emf"/></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9.xml"/><Relationship Id="rId1" Type="http://schemas.openxmlformats.org/officeDocument/2006/relationships/tags" Target="../tags/tag199.xml"/><Relationship Id="rId4" Type="http://schemas.openxmlformats.org/officeDocument/2006/relationships/image" Target="../media/image12.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9.xml"/><Relationship Id="rId1" Type="http://schemas.openxmlformats.org/officeDocument/2006/relationships/tags" Target="../tags/tag200.xml"/><Relationship Id="rId4" Type="http://schemas.openxmlformats.org/officeDocument/2006/relationships/image" Target="../media/image12.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9.xml"/><Relationship Id="rId1" Type="http://schemas.openxmlformats.org/officeDocument/2006/relationships/tags" Target="../tags/tag201.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9.xml"/><Relationship Id="rId1" Type="http://schemas.openxmlformats.org/officeDocument/2006/relationships/tags" Target="../tags/tag202.xml"/><Relationship Id="rId4" Type="http://schemas.openxmlformats.org/officeDocument/2006/relationships/image" Target="../media/image12.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9.xml"/><Relationship Id="rId1" Type="http://schemas.openxmlformats.org/officeDocument/2006/relationships/tags" Target="../tags/tag203.xml"/><Relationship Id="rId4" Type="http://schemas.openxmlformats.org/officeDocument/2006/relationships/image" Target="../media/image12.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9.xml"/><Relationship Id="rId1" Type="http://schemas.openxmlformats.org/officeDocument/2006/relationships/tags" Target="../tags/tag204.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9.xml"/><Relationship Id="rId1" Type="http://schemas.openxmlformats.org/officeDocument/2006/relationships/tags" Target="../tags/tag20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9.xml"/><Relationship Id="rId1" Type="http://schemas.openxmlformats.org/officeDocument/2006/relationships/tags" Target="../tags/tag20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9.xml"/><Relationship Id="rId1" Type="http://schemas.openxmlformats.org/officeDocument/2006/relationships/tags" Target="../tags/tag20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9.xml"/><Relationship Id="rId1" Type="http://schemas.openxmlformats.org/officeDocument/2006/relationships/tags" Target="../tags/tag20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9.xml"/><Relationship Id="rId1" Type="http://schemas.openxmlformats.org/officeDocument/2006/relationships/tags" Target="../tags/tag20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9.xml"/><Relationship Id="rId1" Type="http://schemas.openxmlformats.org/officeDocument/2006/relationships/tags" Target="../tags/tag21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9.xml"/><Relationship Id="rId1" Type="http://schemas.openxmlformats.org/officeDocument/2006/relationships/tags" Target="../tags/tag21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9.xml"/><Relationship Id="rId1" Type="http://schemas.openxmlformats.org/officeDocument/2006/relationships/tags" Target="../tags/tag21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9.xml"/><Relationship Id="rId1" Type="http://schemas.openxmlformats.org/officeDocument/2006/relationships/tags" Target="../tags/tag21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9.xml"/><Relationship Id="rId1" Type="http://schemas.openxmlformats.org/officeDocument/2006/relationships/tags" Target="../tags/tag214.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9.xml"/><Relationship Id="rId1" Type="http://schemas.openxmlformats.org/officeDocument/2006/relationships/tags" Target="../tags/tag21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9.xml"/><Relationship Id="rId1" Type="http://schemas.openxmlformats.org/officeDocument/2006/relationships/tags" Target="../tags/tag21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9.xml"/><Relationship Id="rId1" Type="http://schemas.openxmlformats.org/officeDocument/2006/relationships/tags" Target="../tags/tag21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9.xml"/><Relationship Id="rId1" Type="http://schemas.openxmlformats.org/officeDocument/2006/relationships/tags" Target="../tags/tag218.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9.xml"/><Relationship Id="rId1" Type="http://schemas.openxmlformats.org/officeDocument/2006/relationships/tags" Target="../tags/tag219.xml"/><Relationship Id="rId4" Type="http://schemas.openxmlformats.org/officeDocument/2006/relationships/image" Target="../media/image12.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9.xml"/><Relationship Id="rId1" Type="http://schemas.openxmlformats.org/officeDocument/2006/relationships/tags" Target="../tags/tag220.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9.xml"/><Relationship Id="rId1" Type="http://schemas.openxmlformats.org/officeDocument/2006/relationships/tags" Target="../tags/tag22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9.xml"/><Relationship Id="rId1" Type="http://schemas.openxmlformats.org/officeDocument/2006/relationships/tags" Target="../tags/tag22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9.xml"/><Relationship Id="rId1" Type="http://schemas.openxmlformats.org/officeDocument/2006/relationships/tags" Target="../tags/tag22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9.xml"/><Relationship Id="rId1" Type="http://schemas.openxmlformats.org/officeDocument/2006/relationships/tags" Target="../tags/tag224.xml"/><Relationship Id="rId4" Type="http://schemas.openxmlformats.org/officeDocument/2006/relationships/image" Target="../media/image12.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9.xml"/><Relationship Id="rId1" Type="http://schemas.openxmlformats.org/officeDocument/2006/relationships/tags" Target="../tags/tag225.xml"/><Relationship Id="rId4" Type="http://schemas.openxmlformats.org/officeDocument/2006/relationships/image" Target="../media/image12.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9.xml"/><Relationship Id="rId1" Type="http://schemas.openxmlformats.org/officeDocument/2006/relationships/tags" Target="../tags/tag226.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9.xml"/><Relationship Id="rId1" Type="http://schemas.openxmlformats.org/officeDocument/2006/relationships/tags" Target="../tags/tag227.xml"/><Relationship Id="rId4" Type="http://schemas.openxmlformats.org/officeDocument/2006/relationships/image" Target="../media/image12.emf"/></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9.xml"/><Relationship Id="rId1" Type="http://schemas.openxmlformats.org/officeDocument/2006/relationships/tags" Target="../tags/tag230.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8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9.xml"/><Relationship Id="rId1" Type="http://schemas.openxmlformats.org/officeDocument/2006/relationships/tags" Target="../tags/tag231.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9.xml"/><Relationship Id="rId1" Type="http://schemas.openxmlformats.org/officeDocument/2006/relationships/tags" Target="../tags/tag23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9.xml"/><Relationship Id="rId1" Type="http://schemas.openxmlformats.org/officeDocument/2006/relationships/tags" Target="../tags/tag235.xml"/><Relationship Id="rId4" Type="http://schemas.openxmlformats.org/officeDocument/2006/relationships/image" Target="../media/image10.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9.xml"/><Relationship Id="rId1" Type="http://schemas.openxmlformats.org/officeDocument/2006/relationships/tags" Target="../tags/tag236.xml"/><Relationship Id="rId4" Type="http://schemas.openxmlformats.org/officeDocument/2006/relationships/image" Target="../media/image10.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9.xml"/><Relationship Id="rId1" Type="http://schemas.openxmlformats.org/officeDocument/2006/relationships/tags" Target="../tags/tag23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9.xml"/><Relationship Id="rId1" Type="http://schemas.openxmlformats.org/officeDocument/2006/relationships/tags" Target="../tags/tag238.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1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6.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1780518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48946841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8884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84984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7129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917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2092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569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7332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79611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39561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27470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6570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8711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6480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4508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8204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1392466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12087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5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98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58018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10217375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51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597598977"/>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73024528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52071443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382767193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3774154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lvl1pPr>
              <a:defRPr/>
            </a:lvl1p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Univers Condensed" panose="020B050602020205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245257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Univers Condensed" panose="020B0506020202050204" pitchFamily="34" charset="0"/>
                <a:cs typeface="Arial" panose="020B0604020202020204" pitchFamily="34" charset="0"/>
              </a:rPr>
            </a:br>
            <a:r>
              <a:rPr lang="it-IT" sz="1600" dirty="0">
                <a:latin typeface="Univers Condensed" panose="020B050602020205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Univers Condensed" panose="020B0506020202050204" pitchFamily="34" charset="0"/>
              </a:rPr>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165942933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dirty="0"/>
              <a:t>Fare clic per modificare stile</a:t>
            </a:r>
          </a:p>
        </p:txBody>
      </p:sp>
      <p:sp>
        <p:nvSpPr>
          <p:cNvPr id="3" name="Segnaposto data 2"/>
          <p:cNvSpPr>
            <a:spLocks noGrp="1"/>
          </p:cNvSpPr>
          <p:nvPr>
            <p:ph type="dt" sz="half" idx="10"/>
          </p:nvPr>
        </p:nvSpPr>
        <p:spPr/>
        <p:txBody>
          <a:bodyPr/>
          <a:lstStyle>
            <a:lvl1pPr>
              <a:defRPr>
                <a:latin typeface="Univers Condensed" panose="020B0506020202050204" pitchFamily="34" charset="0"/>
              </a:defRPr>
            </a:lvl1pPr>
          </a:lstStyle>
          <a:p>
            <a:endParaRPr lang="it-IT"/>
          </a:p>
        </p:txBody>
      </p:sp>
      <p:sp>
        <p:nvSpPr>
          <p:cNvPr id="4" name="Segnaposto piè di pagina 3"/>
          <p:cNvSpPr>
            <a:spLocks noGrp="1"/>
          </p:cNvSpPr>
          <p:nvPr>
            <p:ph type="ftr" sz="quarter" idx="11"/>
          </p:nvPr>
        </p:nvSpPr>
        <p:spPr/>
        <p:txBody>
          <a:bodyPr/>
          <a:lstStyle>
            <a:lvl1pPr>
              <a:defRPr>
                <a:latin typeface="Univers Condensed" panose="020B0506020202050204" pitchFamily="34" charset="0"/>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2FC0DA8F-5333-404C-B1A3-89924F4629AA}" type="slidenum">
              <a:rPr lang="it-IT" smtClean="0"/>
              <a:pPr/>
              <a:t>‹N›</a:t>
            </a:fld>
            <a:endParaRPr lang="it-IT" dirty="0"/>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6961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dirty="0"/>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67648740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5124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fld id="{E9B66400-797D-5243-8456-D3CC72C6148E}" type="datetimeFigureOut">
              <a:rPr lang="it-IT" smtClean="0"/>
              <a:t>07/05/2026</a:t>
            </a:fld>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2524859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058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lvl1pPr>
              <a:defRPr>
                <a:latin typeface="Univers Condensed" panose="020B0506020202050204" pitchFamily="34" charset="0"/>
              </a:defRPr>
            </a:lvl1p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lvl1pPr>
              <a:defRPr>
                <a:latin typeface="Univers Condensed" panose="020B0506020202050204" pitchFamily="34" charset="0"/>
              </a:defRPr>
            </a:lvl1p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lvl1pPr>
              <a:defRPr/>
            </a:lvl1pPr>
          </a:lstStyle>
          <a:p>
            <a:fld id="{0F70019E-2196-5449-A018-3CCD7DF09CE0}" type="slidenum">
              <a:rPr lang="it-IT" smtClean="0"/>
              <a:pPr/>
              <a:t>‹N›</a:t>
            </a:fld>
            <a:endParaRPr lang="it-IT" dirty="0"/>
          </a:p>
        </p:txBody>
      </p:sp>
    </p:spTree>
    <p:extLst>
      <p:ext uri="{BB962C8B-B14F-4D97-AF65-F5344CB8AC3E}">
        <p14:creationId xmlns:p14="http://schemas.microsoft.com/office/powerpoint/2010/main" val="5765081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Univers Condensed" panose="020B0506020202050204" pitchFamily="34" charset="0"/>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Univers Condensed" panose="020B0506020202050204" pitchFamily="34" charset="0"/>
                <a:ea typeface="+mn-ea"/>
                <a:cs typeface="+mn-cs"/>
              </a:defRPr>
            </a:lvl1pPr>
          </a:lstStyle>
          <a:p>
            <a:pPr lvl="0">
              <a:buNone/>
            </a:pPr>
            <a:r>
              <a:rPr lang="en-US" dirty="0"/>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Univers Condensed" panose="020B0506020202050204" pitchFamily="34" charset="0"/>
                <a:ea typeface="+mj-ea"/>
                <a:cs typeface="+mj-cs"/>
              </a:defRPr>
            </a:lvl1pPr>
          </a:lstStyle>
          <a:p>
            <a:pPr marL="0" lvl="0" indent="0">
              <a:lnSpc>
                <a:spcPct val="110000"/>
              </a:lnSpc>
              <a:spcBef>
                <a:spcPts val="600"/>
              </a:spcBef>
              <a:spcAft>
                <a:spcPts val="300"/>
              </a:spcAft>
              <a:buFont typeface="Arial" panose="020B0604020202020204" pitchFamily="34" charset="0"/>
            </a:pPr>
            <a:r>
              <a:rPr lang="en-US" dirty="0"/>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037825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5" name="Immagine 4">
            <a:extLst>
              <a:ext uri="{FF2B5EF4-FFF2-40B4-BE49-F238E27FC236}">
                <a16:creationId xmlns:a16="http://schemas.microsoft.com/office/drawing/2014/main" id="{4FFDA71E-E720-4505-6EDA-DA267E03227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12888" y="6345683"/>
            <a:ext cx="879326" cy="394181"/>
          </a:xfrm>
          <a:prstGeom prst="rect">
            <a:avLst/>
          </a:prstGeom>
        </p:spPr>
      </p:pic>
    </p:spTree>
    <p:extLst>
      <p:ext uri="{BB962C8B-B14F-4D97-AF65-F5344CB8AC3E}">
        <p14:creationId xmlns:p14="http://schemas.microsoft.com/office/powerpoint/2010/main" val="21729311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6A143F2-0F48-8F5D-2F3A-9043F397F5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Univers Condensed" panose="020B0506020202050204" pitchFamily="34" charset="0"/>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Univers Condensed" panose="020B0506020202050204" pitchFamily="34" charset="0"/>
                <a:ea typeface="+mn-ea"/>
                <a:cs typeface="+mn-cs"/>
              </a:defRPr>
            </a:lvl1pPr>
          </a:lstStyle>
          <a:p>
            <a:pPr lvl="0">
              <a:buNone/>
            </a:pPr>
            <a:r>
              <a:rPr lang="en-US" dirty="0"/>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Univers Condensed" panose="020B0506020202050204" pitchFamily="34" charset="0"/>
                <a:ea typeface="+mj-ea"/>
                <a:cs typeface="+mj-cs"/>
              </a:defRPr>
            </a:lvl1pPr>
          </a:lstStyle>
          <a:p>
            <a:pPr marL="0" lvl="0" indent="0">
              <a:lnSpc>
                <a:spcPct val="110000"/>
              </a:lnSpc>
              <a:spcBef>
                <a:spcPts val="600"/>
              </a:spcBef>
              <a:spcAft>
                <a:spcPts val="300"/>
              </a:spcAft>
              <a:buFont typeface="Arial" panose="020B0604020202020204" pitchFamily="34" charset="0"/>
            </a:pPr>
            <a:r>
              <a:rPr lang="en-US" dirty="0"/>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879575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5/7/2026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33948265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197998" y="622745"/>
            <a:ext cx="6594309" cy="307905"/>
          </a:xfrm>
          <a:prstGeom prst="rect">
            <a:avLst/>
          </a:prstGeom>
        </p:spPr>
        <p:txBody>
          <a:bodyPr wrap="square" lIns="0" tIns="0" rIns="0" bIns="0">
            <a:spAutoFit/>
          </a:bodyPr>
          <a:lstStyle>
            <a:lvl1pPr>
              <a:defRPr sz="2001" b="0" i="0">
                <a:solidFill>
                  <a:schemeClr val="bg1"/>
                </a:solidFill>
                <a:latin typeface="Georgia"/>
                <a:cs typeface="Georgia"/>
              </a:defRPr>
            </a:lvl1pPr>
          </a:lstStyle>
          <a:p>
            <a:endParaRPr/>
          </a:p>
        </p:txBody>
      </p:sp>
      <p:sp>
        <p:nvSpPr>
          <p:cNvPr id="3" name="Holder 3"/>
          <p:cNvSpPr>
            <a:spLocks noGrp="1"/>
          </p:cNvSpPr>
          <p:nvPr>
            <p:ph type="subTitle" idx="4"/>
          </p:nvPr>
        </p:nvSpPr>
        <p:spPr>
          <a:xfrm>
            <a:off x="1828800" y="3840481"/>
            <a:ext cx="8534400" cy="307905"/>
          </a:xfrm>
          <a:prstGeom prst="rect">
            <a:avLst/>
          </a:prstGeom>
        </p:spPr>
        <p:txBody>
          <a:bodyPr wrap="square" lIns="0" tIns="0" rIns="0" bIns="0">
            <a:spAutoFit/>
          </a:bodyPr>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9912547-FD13-44B9-B1E3-0FA50ADDF4AE}" type="datetime1">
              <a:rPr lang="en-US" smtClean="0"/>
              <a:t>5/7/2026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4104617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5/7/2026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1258331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sz="half" idx="2"/>
          </p:nvPr>
        </p:nvSpPr>
        <p:spPr>
          <a:xfrm>
            <a:off x="609600" y="1577342"/>
            <a:ext cx="5303520" cy="507831"/>
          </a:xfrm>
          <a:prstGeom prst="rect">
            <a:avLst/>
          </a:prstGeom>
        </p:spPr>
        <p:txBody>
          <a:bodyPr wrap="square" lIns="0" tIns="0" rIns="0" bIns="0">
            <a:spAutoFit/>
          </a:bodyPr>
          <a:lstStyle>
            <a:lvl1pPr>
              <a:defRPr>
                <a:latin typeface="Univers Condensed" panose="020B0506020202050204" pitchFamily="34" charset="0"/>
              </a:defRPr>
            </a:lvl1pPr>
          </a:lstStyle>
          <a:p>
            <a:endParaRPr dirty="0"/>
          </a:p>
        </p:txBody>
      </p:sp>
      <p:sp>
        <p:nvSpPr>
          <p:cNvPr id="4" name="Holder 4"/>
          <p:cNvSpPr>
            <a:spLocks noGrp="1"/>
          </p:cNvSpPr>
          <p:nvPr>
            <p:ph sz="half" idx="3"/>
          </p:nvPr>
        </p:nvSpPr>
        <p:spPr>
          <a:xfrm>
            <a:off x="6278880" y="1577342"/>
            <a:ext cx="5303520" cy="507831"/>
          </a:xfrm>
          <a:prstGeom prst="rect">
            <a:avLst/>
          </a:prstGeom>
        </p:spPr>
        <p:txBody>
          <a:bodyPr wrap="square" lIns="0" tIns="0" rIns="0" bIns="0">
            <a:spAutoFit/>
          </a:bodyPr>
          <a:lstStyle>
            <a:lvl1pPr>
              <a:defRPr>
                <a:latin typeface="Univers Condensed" panose="020B0506020202050204" pitchFamily="34"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F402F94-DBA6-47BC-A2FC-3155296727DB}" type="datetime1">
              <a:rPr lang="en-US" smtClean="0"/>
              <a:t>5/7/2026</a:t>
            </a:fld>
            <a:endParaRPr lang="en-US"/>
          </a:p>
        </p:txBody>
      </p:sp>
      <p:sp>
        <p:nvSpPr>
          <p:cNvPr id="7" name="Holder 7"/>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6162733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96EBCF2-39CE-4096-8456-79F5A0F6DB03}" type="datetime1">
              <a:rPr lang="en-US" smtClean="0"/>
              <a:t>5/7/2026</a:t>
            </a:fld>
            <a:endParaRPr lang="en-US"/>
          </a:p>
        </p:txBody>
      </p:sp>
      <p:sp>
        <p:nvSpPr>
          <p:cNvPr id="5" name="Holder 5"/>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19465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pic>
        <p:nvPicPr>
          <p:cNvPr id="13" name="Immagine 12">
            <a:extLst>
              <a:ext uri="{FF2B5EF4-FFF2-40B4-BE49-F238E27FC236}">
                <a16:creationId xmlns:a16="http://schemas.microsoft.com/office/drawing/2014/main" id="{4467E431-821E-4A48-AB5C-9E6AA612259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6574028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A826450-64C4-4473-84DC-DED4CAAECCA2}" type="datetime1">
              <a:rPr lang="en-US" smtClean="0"/>
              <a:t>5/7/2026</a:t>
            </a:fld>
            <a:endParaRPr lang="en-US"/>
          </a:p>
        </p:txBody>
      </p:sp>
      <p:sp>
        <p:nvSpPr>
          <p:cNvPr id="4" name="Holder 4"/>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14700850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hasCustomPrompt="1"/>
          </p:nvPr>
        </p:nvSpPr>
        <p:spPr>
          <a:xfrm>
            <a:off x="480485" y="1412776"/>
            <a:ext cx="5516033" cy="639763"/>
          </a:xfrm>
        </p:spPr>
        <p:txBody>
          <a:bodyPr anchor="b">
            <a:noAutofit/>
          </a:bodyPr>
          <a:lstStyle>
            <a:lvl1pPr marL="0" indent="0" algn="l">
              <a:lnSpc>
                <a:spcPct val="90000"/>
              </a:lnSpc>
              <a:buNone/>
              <a:defRPr sz="1600" b="1">
                <a:latin typeface="Univers Condensed" panose="020B050602020205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FARE CLIC PER MODIFICARE GLI STILI DEL TESTO DELLO SCHEMA</a:t>
            </a:r>
          </a:p>
        </p:txBody>
      </p:sp>
      <p:sp>
        <p:nvSpPr>
          <p:cNvPr id="4" name="Segnaposto contenuto 3"/>
          <p:cNvSpPr>
            <a:spLocks noGrp="1"/>
          </p:cNvSpPr>
          <p:nvPr>
            <p:ph sz="half" idx="2"/>
          </p:nvPr>
        </p:nvSpPr>
        <p:spPr>
          <a:xfrm>
            <a:off x="480000" y="2052539"/>
            <a:ext cx="5516517" cy="4073624"/>
          </a:xfrm>
        </p:spPr>
        <p:txBody>
          <a:bodyPr vert="horz" lIns="91440" tIns="45720" rIns="91440" bIns="45720" rtlCol="0">
            <a:normAutofit/>
          </a:bodyPr>
          <a:lstStyle>
            <a:lvl1pPr algn="l">
              <a:defRPr lang="it-IT" sz="1867">
                <a:latin typeface="Univers Condensed" panose="020B0506020202050204" pitchFamily="34" charset="0"/>
              </a:defRPr>
            </a:lvl1pPr>
            <a:lvl2pPr algn="l">
              <a:defRPr lang="it-IT" sz="1600"/>
            </a:lvl2pPr>
            <a:lvl3pPr algn="l">
              <a:defRPr lang="it-IT" sz="1467"/>
            </a:lvl3pPr>
            <a:lvl4pPr algn="l">
              <a:defRPr lang="it-IT" sz="1400"/>
            </a:lvl4pPr>
            <a:lvl5pPr algn="l">
              <a:defRPr lang="it-IT" sz="1400"/>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5" name="Segnaposto testo 4"/>
          <p:cNvSpPr>
            <a:spLocks noGrp="1"/>
          </p:cNvSpPr>
          <p:nvPr>
            <p:ph type="body" sz="quarter" idx="3" hasCustomPrompt="1"/>
          </p:nvPr>
        </p:nvSpPr>
        <p:spPr>
          <a:xfrm>
            <a:off x="6193368" y="1412776"/>
            <a:ext cx="5508347" cy="639763"/>
          </a:xfrm>
        </p:spPr>
        <p:txBody>
          <a:bodyPr anchor="b">
            <a:noAutofit/>
          </a:bodyPr>
          <a:lstStyle>
            <a:lvl1pPr marL="0" indent="0" algn="l">
              <a:lnSpc>
                <a:spcPct val="90000"/>
              </a:lnSpc>
              <a:buNone/>
              <a:defRPr sz="1600" b="1">
                <a:latin typeface="Univers Condensed" panose="020B050602020205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6193368" y="2052539"/>
            <a:ext cx="5508347" cy="4073624"/>
          </a:xfrm>
        </p:spPr>
        <p:txBody>
          <a:bodyPr vert="horz" lIns="91440" tIns="45720" rIns="91440" bIns="45720" rtlCol="0">
            <a:normAutofit/>
          </a:bodyPr>
          <a:lstStyle>
            <a:lvl1pPr algn="l">
              <a:defRPr lang="it-IT" sz="1867">
                <a:latin typeface="Univers Condensed" panose="020B0506020202050204" pitchFamily="34" charset="0"/>
              </a:defRPr>
            </a:lvl1pPr>
            <a:lvl2pPr algn="l">
              <a:defRPr lang="it-IT" sz="1600"/>
            </a:lvl2pPr>
            <a:lvl3pPr algn="l">
              <a:defRPr lang="it-IT" sz="1467"/>
            </a:lvl3pPr>
            <a:lvl4pPr algn="l">
              <a:defRPr lang="it-IT" sz="1400"/>
            </a:lvl4pPr>
            <a:lvl5pPr algn="l">
              <a:defRPr lang="it-IT" sz="1400"/>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10" name="Segnaposto testo 7"/>
          <p:cNvSpPr>
            <a:spLocks noGrp="1"/>
          </p:cNvSpPr>
          <p:nvPr>
            <p:ph type="body" sz="quarter" idx="13"/>
          </p:nvPr>
        </p:nvSpPr>
        <p:spPr>
          <a:xfrm>
            <a:off x="480485" y="740702"/>
            <a:ext cx="11221231" cy="246221"/>
          </a:xfrm>
          <a:noFill/>
        </p:spPr>
        <p:txBody>
          <a:bodyPr wrap="square" rtlCol="0">
            <a:spAutoFit/>
          </a:bodyPr>
          <a:lstStyle>
            <a:lvl1pPr marL="0" indent="0">
              <a:buNone/>
              <a:defRPr lang="it-IT" sz="1600">
                <a:solidFill>
                  <a:schemeClr val="accent3"/>
                </a:solidFill>
                <a:latin typeface="Univers Condensed" panose="020B0506020202050204" pitchFamily="34" charset="0"/>
              </a:defRPr>
            </a:lvl1pPr>
            <a:lvl2pPr>
              <a:defRPr lang="it-IT" sz="2400"/>
            </a:lvl2pPr>
            <a:lvl3pPr>
              <a:defRPr lang="it-IT"/>
            </a:lvl3pPr>
            <a:lvl4pPr>
              <a:defRPr lang="it-IT" sz="2400"/>
            </a:lvl4pPr>
            <a:lvl5pPr>
              <a:defRPr lang="it-IT" sz="2400"/>
            </a:lvl5pPr>
          </a:lstStyle>
          <a:p>
            <a:pPr marL="0" lvl="0"/>
            <a:r>
              <a:rPr lang="it-IT" dirty="0"/>
              <a:t>Fare clic per modificare gli stili del testo dello schema</a:t>
            </a:r>
          </a:p>
        </p:txBody>
      </p:sp>
      <p:sp>
        <p:nvSpPr>
          <p:cNvPr id="11" name="Titolo 1"/>
          <p:cNvSpPr>
            <a:spLocks noGrp="1"/>
          </p:cNvSpPr>
          <p:nvPr>
            <p:ph type="title"/>
          </p:nvPr>
        </p:nvSpPr>
        <p:spPr>
          <a:xfrm>
            <a:off x="480000" y="229810"/>
            <a:ext cx="11221715" cy="507831"/>
          </a:xfrm>
        </p:spPr>
        <p:txBody>
          <a:bodyPr/>
          <a:lstStyle>
            <a:lvl1pPr algn="l">
              <a:defRPr/>
            </a:lvl1pPr>
          </a:lstStyle>
          <a:p>
            <a:r>
              <a:rPr lang="it-IT"/>
              <a:t>Fare clic per modificare stile</a:t>
            </a:r>
          </a:p>
        </p:txBody>
      </p:sp>
      <p:sp>
        <p:nvSpPr>
          <p:cNvPr id="14" name="Slide Number Placeholder 5">
            <a:extLst>
              <a:ext uri="{FF2B5EF4-FFF2-40B4-BE49-F238E27FC236}">
                <a16:creationId xmlns:a16="http://schemas.microsoft.com/office/drawing/2014/main" id="{B3C1B85B-1AB0-4A7C-A48B-3E7C0B5AA727}"/>
              </a:ext>
            </a:extLst>
          </p:cNvPr>
          <p:cNvSpPr>
            <a:spLocks noGrp="1"/>
          </p:cNvSpPr>
          <p:nvPr>
            <p:ph type="sldNum" sz="quarter" idx="12"/>
          </p:nvPr>
        </p:nvSpPr>
        <p:spPr>
          <a:xfrm>
            <a:off x="334433" y="6378562"/>
            <a:ext cx="1344083" cy="164212"/>
          </a:xfrm>
          <a:prstGeom prst="rect">
            <a:avLst/>
          </a:prstGeo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12EBB557-A8D1-4897-82A9-57A49BC96BC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85306" y="6297859"/>
            <a:ext cx="819340" cy="367291"/>
          </a:xfrm>
          <a:prstGeom prst="rect">
            <a:avLst/>
          </a:prstGeom>
        </p:spPr>
      </p:pic>
    </p:spTree>
    <p:extLst>
      <p:ext uri="{BB962C8B-B14F-4D97-AF65-F5344CB8AC3E}">
        <p14:creationId xmlns:p14="http://schemas.microsoft.com/office/powerpoint/2010/main" val="2029108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7727316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7121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268091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4075954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092470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932146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4235559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899388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25711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2" name="Immagine 1">
            <a:extLst>
              <a:ext uri="{FF2B5EF4-FFF2-40B4-BE49-F238E27FC236}">
                <a16:creationId xmlns:a16="http://schemas.microsoft.com/office/drawing/2014/main" id="{19052EA8-FDCE-8244-A61A-45C5B1CB90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35987637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17202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2670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0982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74858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1755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376182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606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07968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5093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78787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spTree>
    <p:extLst>
      <p:ext uri="{BB962C8B-B14F-4D97-AF65-F5344CB8AC3E}">
        <p14:creationId xmlns:p14="http://schemas.microsoft.com/office/powerpoint/2010/main" val="32190405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2010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40070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21038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581067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11438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619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15593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4549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28124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429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0" name="Immagine 9">
            <a:extLst>
              <a:ext uri="{FF2B5EF4-FFF2-40B4-BE49-F238E27FC236}">
                <a16:creationId xmlns:a16="http://schemas.microsoft.com/office/drawing/2014/main" id="{F7A7F5FE-594E-4B43-927C-14C79A41793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4518493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474268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8603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03459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172382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774959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82931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428936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635854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37266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441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153204119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7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176610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5598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9276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515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47666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10942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0881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9392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40300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271312866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024753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412563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2295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46272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2395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4904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620546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19442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3355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48131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765247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2456459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35093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96965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416058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29254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359090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7890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494753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30768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66366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2862905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3170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405674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9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68263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030382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429334424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83225416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92370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0675725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19422546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6110564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5880876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lvl1pPr>
              <a:defRPr/>
            </a:lvl1p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Univers Condensed" panose="020B050602020205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9448094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Univers Condensed" panose="020B050602020205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Univers Condensed" panose="020B0506020202050204" pitchFamily="34" charset="0"/>
              </a:rPr>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1653220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28845235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7727316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13860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2639685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392892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055930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664544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914337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133706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Intestazione CERCHI">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360637861"/>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100734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9663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2682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29906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143855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35119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44112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04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1919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166553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64509094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80355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40040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7087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475616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08103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88184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6367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83186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95479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17263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76437442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3517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4866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678429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059323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375256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513054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72397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500791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99198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25610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0085997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0504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0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695226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1587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52941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900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78733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5433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4123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703988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568410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60867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2010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81439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688296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52932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93820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27566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06857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41161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30011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00121190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2507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744451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838339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16154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75433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22754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86491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4004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9399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224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54132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77612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1912748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32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4068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61024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283388530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13591183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5720" y="383406"/>
            <a:ext cx="6781393" cy="1486146"/>
          </a:xfrm>
        </p:spPr>
        <p:txBody>
          <a:bodyPr lIns="0" tIns="0" rIns="0" bIns="0"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Indice</a:t>
            </a:r>
            <a:endParaRPr lang="en-US" dirty="0"/>
          </a:p>
        </p:txBody>
      </p:sp>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grpSp>
        <p:nvGrpSpPr>
          <p:cNvPr id="12" name="object 5">
            <a:extLst>
              <a:ext uri="{FF2B5EF4-FFF2-40B4-BE49-F238E27FC236}">
                <a16:creationId xmlns:a16="http://schemas.microsoft.com/office/drawing/2014/main" id="{E9AD13E2-3CA2-B04F-1B6C-7F7D4D402FC5}"/>
              </a:ext>
            </a:extLst>
          </p:cNvPr>
          <p:cNvGrpSpPr/>
          <p:nvPr userDrawn="1"/>
        </p:nvGrpSpPr>
        <p:grpSpPr>
          <a:xfrm>
            <a:off x="659994" y="0"/>
            <a:ext cx="480060" cy="1869941"/>
            <a:chOff x="494995" y="0"/>
            <a:chExt cx="360045" cy="1404620"/>
          </a:xfrm>
        </p:grpSpPr>
        <p:sp>
          <p:nvSpPr>
            <p:cNvPr id="13" name="object 6">
              <a:extLst>
                <a:ext uri="{FF2B5EF4-FFF2-40B4-BE49-F238E27FC236}">
                  <a16:creationId xmlns:a16="http://schemas.microsoft.com/office/drawing/2014/main" id="{3323FC68-95F8-C66E-54AA-F3877C4DE74F}"/>
                </a:ext>
              </a:extLst>
            </p:cNvPr>
            <p:cNvSpPr/>
            <p:nvPr/>
          </p:nvSpPr>
          <p:spPr>
            <a:xfrm>
              <a:off x="675005" y="287998"/>
              <a:ext cx="180340" cy="1116330"/>
            </a:xfrm>
            <a:custGeom>
              <a:avLst/>
              <a:gdLst/>
              <a:ahLst/>
              <a:cxnLst/>
              <a:rect l="l" t="t" r="r" b="b"/>
              <a:pathLst>
                <a:path w="180340" h="1116330">
                  <a:moveTo>
                    <a:pt x="179997" y="0"/>
                  </a:moveTo>
                  <a:lnTo>
                    <a:pt x="0" y="0"/>
                  </a:lnTo>
                  <a:lnTo>
                    <a:pt x="0" y="1115999"/>
                  </a:lnTo>
                  <a:lnTo>
                    <a:pt x="179997" y="1115999"/>
                  </a:lnTo>
                  <a:lnTo>
                    <a:pt x="179997" y="0"/>
                  </a:lnTo>
                  <a:close/>
                </a:path>
              </a:pathLst>
            </a:custGeom>
            <a:solidFill>
              <a:srgbClr val="E30514"/>
            </a:solidFill>
          </p:spPr>
          <p:txBody>
            <a:bodyPr wrap="square" lIns="0" tIns="0" rIns="0" bIns="0" rtlCol="0"/>
            <a:lstStyle/>
            <a:p>
              <a:endParaRPr sz="2396"/>
            </a:p>
          </p:txBody>
        </p:sp>
        <p:sp>
          <p:nvSpPr>
            <p:cNvPr id="14" name="object 7">
              <a:extLst>
                <a:ext uri="{FF2B5EF4-FFF2-40B4-BE49-F238E27FC236}">
                  <a16:creationId xmlns:a16="http://schemas.microsoft.com/office/drawing/2014/main" id="{C00CD662-6A92-E812-C7E0-7582EB823753}"/>
                </a:ext>
              </a:extLst>
            </p:cNvPr>
            <p:cNvSpPr/>
            <p:nvPr/>
          </p:nvSpPr>
          <p:spPr>
            <a:xfrm>
              <a:off x="494995" y="0"/>
              <a:ext cx="180340" cy="1152525"/>
            </a:xfrm>
            <a:custGeom>
              <a:avLst/>
              <a:gdLst/>
              <a:ahLst/>
              <a:cxnLst/>
              <a:rect l="l" t="t" r="r" b="b"/>
              <a:pathLst>
                <a:path w="180340" h="1152525">
                  <a:moveTo>
                    <a:pt x="179997" y="0"/>
                  </a:moveTo>
                  <a:lnTo>
                    <a:pt x="0" y="0"/>
                  </a:lnTo>
                  <a:lnTo>
                    <a:pt x="0" y="1152004"/>
                  </a:lnTo>
                  <a:lnTo>
                    <a:pt x="179997" y="1152004"/>
                  </a:lnTo>
                  <a:lnTo>
                    <a:pt x="179997" y="0"/>
                  </a:lnTo>
                  <a:close/>
                </a:path>
              </a:pathLst>
            </a:custGeom>
            <a:solidFill>
              <a:srgbClr val="009640"/>
            </a:solidFill>
          </p:spPr>
          <p:txBody>
            <a:bodyPr wrap="square" lIns="0" tIns="0" rIns="0" bIns="0" rtlCol="0"/>
            <a:lstStyle/>
            <a:p>
              <a:endParaRPr sz="2396"/>
            </a:p>
          </p:txBody>
        </p:sp>
      </p:grpSp>
      <p:sp>
        <p:nvSpPr>
          <p:cNvPr id="19" name="Segnaposto testo 18">
            <a:extLst>
              <a:ext uri="{FF2B5EF4-FFF2-40B4-BE49-F238E27FC236}">
                <a16:creationId xmlns:a16="http://schemas.microsoft.com/office/drawing/2014/main" id="{5ECD0C50-F92E-B889-1E58-8692782D0578}"/>
              </a:ext>
            </a:extLst>
          </p:cNvPr>
          <p:cNvSpPr>
            <a:spLocks noGrp="1"/>
          </p:cNvSpPr>
          <p:nvPr>
            <p:ph type="body" sz="quarter" idx="10"/>
          </p:nvPr>
        </p:nvSpPr>
        <p:spPr>
          <a:xfrm>
            <a:off x="1485901" y="2396302"/>
            <a:ext cx="8657167" cy="2980142"/>
          </a:xfrm>
        </p:spPr>
        <p:txBody>
          <a:bodyPr lIns="0" tIns="0" rIns="0" bIns="0" numCol="2" spcCol="180000">
            <a:normAutofit/>
          </a:bodyPr>
          <a:lstStyle>
            <a:lvl1pPr marL="456503" indent="-456503">
              <a:buFont typeface="+mj-lt"/>
              <a:buAutoNum type="arabicPeriod"/>
              <a:defRPr sz="1864">
                <a:solidFill>
                  <a:srgbClr val="415464"/>
                </a:solidFill>
                <a:latin typeface="Arial" panose="020B0604020202020204" pitchFamily="34" charset="0"/>
                <a:cs typeface="Arial" panose="020B0604020202020204" pitchFamily="34" charset="0"/>
              </a:defRPr>
            </a:lvl1pPr>
            <a:lvl2pPr marL="456503" indent="0">
              <a:buNone/>
              <a:defRPr sz="1598">
                <a:latin typeface="Arial" panose="020B0604020202020204" pitchFamily="34" charset="0"/>
                <a:cs typeface="Arial" panose="020B0604020202020204" pitchFamily="34" charset="0"/>
              </a:defRPr>
            </a:lvl2pPr>
            <a:lvl3pPr marL="913006" indent="0">
              <a:buNone/>
              <a:defRPr sz="1864">
                <a:latin typeface="Arial" panose="020B0604020202020204" pitchFamily="34" charset="0"/>
                <a:cs typeface="Arial" panose="020B0604020202020204" pitchFamily="34" charset="0"/>
              </a:defRPr>
            </a:lvl3pPr>
            <a:lvl4pPr marL="1369508" indent="0">
              <a:buNone/>
              <a:defRPr sz="1864">
                <a:latin typeface="Arial" panose="020B0604020202020204" pitchFamily="34" charset="0"/>
                <a:cs typeface="Arial" panose="020B0604020202020204" pitchFamily="34" charset="0"/>
              </a:defRPr>
            </a:lvl4pPr>
            <a:lvl5pPr marL="1826011" indent="0">
              <a:buNone/>
              <a:defRPr sz="1864">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1"/>
            <a:endParaRPr lang="it-IT" dirty="0"/>
          </a:p>
        </p:txBody>
      </p:sp>
      <p:sp>
        <p:nvSpPr>
          <p:cNvPr id="7" name="Date Placeholder 3">
            <a:extLst>
              <a:ext uri="{FF2B5EF4-FFF2-40B4-BE49-F238E27FC236}">
                <a16:creationId xmlns:a16="http://schemas.microsoft.com/office/drawing/2014/main" id="{E2095047-8667-93EA-0549-CD6596F50293}"/>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863863F6-12C9-FD48-AA9B-D33618BDA835}" type="datetime1">
              <a:rPr lang="it-IT" smtClean="0"/>
              <a:t>07/05/2026</a:t>
            </a:fld>
            <a:endParaRPr lang="it-IT" dirty="0"/>
          </a:p>
        </p:txBody>
      </p:sp>
      <p:sp>
        <p:nvSpPr>
          <p:cNvPr id="8" name="Footer Placeholder 4">
            <a:extLst>
              <a:ext uri="{FF2B5EF4-FFF2-40B4-BE49-F238E27FC236}">
                <a16:creationId xmlns:a16="http://schemas.microsoft.com/office/drawing/2014/main" id="{DA3C8D9A-04F1-FC7B-630F-DF47DD550143}"/>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9" name="Slide Number Placeholder 5">
            <a:extLst>
              <a:ext uri="{FF2B5EF4-FFF2-40B4-BE49-F238E27FC236}">
                <a16:creationId xmlns:a16="http://schemas.microsoft.com/office/drawing/2014/main" id="{081F5F04-9ACB-900A-0AAF-3E3E936F48BC}"/>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3702163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6"/>
            <a:ext cx="8016688" cy="1488902"/>
          </a:xfrm>
        </p:spPr>
        <p:txBody>
          <a:bodyPr lIns="0" tIns="0" rIns="0" bIns="0"/>
          <a:lstStyle>
            <a:lvl1pPr marL="0" indent="0">
              <a:lnSpc>
                <a:spcPts val="1864"/>
              </a:lnSpc>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lvl="0"/>
            <a:r>
              <a:rPr lang="it-IT" dirty="0"/>
              <a:t>Testo</a:t>
            </a:r>
          </a:p>
        </p:txBody>
      </p:sp>
      <p:sp>
        <p:nvSpPr>
          <p:cNvPr id="4" name="Date Placeholder 3">
            <a:extLst>
              <a:ext uri="{FF2B5EF4-FFF2-40B4-BE49-F238E27FC236}">
                <a16:creationId xmlns:a16="http://schemas.microsoft.com/office/drawing/2014/main" id="{A109EA93-1510-6A68-6B3F-22984564263C}"/>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3D12781F-995D-6F49-84BD-828F303A4350}" type="datetime1">
              <a:rPr lang="it-IT" smtClean="0"/>
              <a:t>07/05/2026</a:t>
            </a:fld>
            <a:endParaRPr lang="it-IT" dirty="0"/>
          </a:p>
        </p:txBody>
      </p:sp>
      <p:sp>
        <p:nvSpPr>
          <p:cNvPr id="5" name="Footer Placeholder 4">
            <a:extLst>
              <a:ext uri="{FF2B5EF4-FFF2-40B4-BE49-F238E27FC236}">
                <a16:creationId xmlns:a16="http://schemas.microsoft.com/office/drawing/2014/main" id="{AD1E5F16-B9A6-7ACC-66A0-BC9D36312A32}"/>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a:extLst>
              <a:ext uri="{FF2B5EF4-FFF2-40B4-BE49-F238E27FC236}">
                <a16:creationId xmlns:a16="http://schemas.microsoft.com/office/drawing/2014/main" id="{39895310-B2C5-CFCB-24B5-1A935A70BB9D}"/>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6466971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7"/>
            <a:ext cx="8016688" cy="669736"/>
          </a:xfrm>
        </p:spPr>
        <p:txBody>
          <a:bodyPr lIns="0" tIns="0" rIns="0" bIns="0"/>
          <a:lstStyle>
            <a:lvl1pPr marL="0" indent="0">
              <a:lnSpc>
                <a:spcPts val="1864"/>
              </a:lnSpc>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lvl="0"/>
            <a:r>
              <a:rPr lang="it-IT" dirty="0"/>
              <a:t>Testo</a:t>
            </a:r>
          </a:p>
        </p:txBody>
      </p:sp>
      <p:sp>
        <p:nvSpPr>
          <p:cNvPr id="3" name="Segnaposto tabella 2">
            <a:extLst>
              <a:ext uri="{FF2B5EF4-FFF2-40B4-BE49-F238E27FC236}">
                <a16:creationId xmlns:a16="http://schemas.microsoft.com/office/drawing/2014/main" id="{49B45A4C-68D4-DC55-A6ED-B819D01C2106}"/>
              </a:ext>
            </a:extLst>
          </p:cNvPr>
          <p:cNvSpPr>
            <a:spLocks noGrp="1"/>
          </p:cNvSpPr>
          <p:nvPr>
            <p:ph type="tbl" sz="quarter" idx="13"/>
          </p:nvPr>
        </p:nvSpPr>
        <p:spPr>
          <a:xfrm>
            <a:off x="1485901" y="3174584"/>
            <a:ext cx="8015817" cy="3066302"/>
          </a:xfrm>
        </p:spPr>
        <p:txBody>
          <a:bodyPr/>
          <a:lstStyle/>
          <a:p>
            <a:endParaRPr lang="it-IT"/>
          </a:p>
        </p:txBody>
      </p:sp>
      <p:sp>
        <p:nvSpPr>
          <p:cNvPr id="4" name="Date Placeholder 3">
            <a:extLst>
              <a:ext uri="{FF2B5EF4-FFF2-40B4-BE49-F238E27FC236}">
                <a16:creationId xmlns:a16="http://schemas.microsoft.com/office/drawing/2014/main" id="{B8A000CF-DB22-F83C-AE84-63A94D49385C}"/>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CAD6B32A-D3EF-C646-A545-01934D36ABCE}" type="datetime1">
              <a:rPr lang="it-IT" smtClean="0"/>
              <a:t>07/05/2026</a:t>
            </a:fld>
            <a:endParaRPr lang="it-IT" dirty="0"/>
          </a:p>
        </p:txBody>
      </p:sp>
      <p:sp>
        <p:nvSpPr>
          <p:cNvPr id="5" name="Footer Placeholder 4">
            <a:extLst>
              <a:ext uri="{FF2B5EF4-FFF2-40B4-BE49-F238E27FC236}">
                <a16:creationId xmlns:a16="http://schemas.microsoft.com/office/drawing/2014/main" id="{CDE80655-3F6C-168A-313C-A69FB72088FC}"/>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a:extLst>
              <a:ext uri="{FF2B5EF4-FFF2-40B4-BE49-F238E27FC236}">
                <a16:creationId xmlns:a16="http://schemas.microsoft.com/office/drawing/2014/main" id="{5C1D1CC6-C67F-DA71-18AA-33546DFD227A}"/>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139162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9464279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6456966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spcBef>
                <a:spcPts val="0"/>
              </a:spcBef>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7"/>
            <a:ext cx="8016688" cy="2425029"/>
          </a:xfrm>
        </p:spPr>
        <p:txBody>
          <a:bodyPr lIns="0" tIns="0" rIns="0" bIns="0"/>
          <a:lstStyle>
            <a:lvl1pPr marL="16908" marR="62558" indent="0">
              <a:lnSpc>
                <a:spcPts val="1864"/>
              </a:lnSpc>
              <a:spcBef>
                <a:spcPts val="240"/>
              </a:spcBef>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marL="12700" marR="46990">
              <a:lnSpc>
                <a:spcPts val="1400"/>
              </a:lnSpc>
              <a:spcBef>
                <a:spcPts val="180"/>
              </a:spcBef>
            </a:pPr>
            <a:r>
              <a:rPr lang="it-IT" sz="1598" dirty="0">
                <a:latin typeface="Arial"/>
                <a:cs typeface="Arial"/>
              </a:rPr>
              <a:t>Testo</a:t>
            </a:r>
          </a:p>
        </p:txBody>
      </p:sp>
      <p:sp>
        <p:nvSpPr>
          <p:cNvPr id="5" name="Segnaposto immagine 4">
            <a:extLst>
              <a:ext uri="{FF2B5EF4-FFF2-40B4-BE49-F238E27FC236}">
                <a16:creationId xmlns:a16="http://schemas.microsoft.com/office/drawing/2014/main" id="{F1C52C47-EF9F-1C53-A573-C678ACD70D90}"/>
              </a:ext>
            </a:extLst>
          </p:cNvPr>
          <p:cNvSpPr>
            <a:spLocks noGrp="1"/>
          </p:cNvSpPr>
          <p:nvPr>
            <p:ph type="pic" sz="quarter" idx="13"/>
          </p:nvPr>
        </p:nvSpPr>
        <p:spPr>
          <a:xfrm>
            <a:off x="9792004" y="2397436"/>
            <a:ext cx="2160000" cy="4460564"/>
          </a:xfrm>
        </p:spPr>
        <p:txBody>
          <a:bodyPr/>
          <a:lstStyle/>
          <a:p>
            <a:endParaRPr lang="it-IT"/>
          </a:p>
        </p:txBody>
      </p:sp>
      <p:sp>
        <p:nvSpPr>
          <p:cNvPr id="13" name="Date Placeholder 3">
            <a:extLst>
              <a:ext uri="{FF2B5EF4-FFF2-40B4-BE49-F238E27FC236}">
                <a16:creationId xmlns:a16="http://schemas.microsoft.com/office/drawing/2014/main" id="{78AE4C12-B546-70F4-607D-8FA13A24C94A}"/>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8A5B6325-31F9-0A41-B7FA-A6234D4D77B3}" type="datetime1">
              <a:rPr lang="it-IT" smtClean="0"/>
              <a:t>07/05/2026</a:t>
            </a:fld>
            <a:endParaRPr lang="it-IT" dirty="0"/>
          </a:p>
        </p:txBody>
      </p:sp>
      <p:sp>
        <p:nvSpPr>
          <p:cNvPr id="14" name="Footer Placeholder 4">
            <a:extLst>
              <a:ext uri="{FF2B5EF4-FFF2-40B4-BE49-F238E27FC236}">
                <a16:creationId xmlns:a16="http://schemas.microsoft.com/office/drawing/2014/main" id="{BECA449C-15C6-8A9F-B1C5-6884DA6DA52E}"/>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15" name="Slide Number Placeholder 5">
            <a:extLst>
              <a:ext uri="{FF2B5EF4-FFF2-40B4-BE49-F238E27FC236}">
                <a16:creationId xmlns:a16="http://schemas.microsoft.com/office/drawing/2014/main" id="{B9A50E7F-05F6-5F72-398E-0A7938BC1B94}"/>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11100211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DAA2152F-7FDA-1640-B06F-424F9976272C}" type="datetime1">
              <a:rPr lang="it-IT" smtClean="0"/>
              <a:t>07/05/2026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398932400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0" cy="2852737"/>
          </a:xfrm>
        </p:spPr>
        <p:txBody>
          <a:bodyPr anchor="b"/>
          <a:lstStyle>
            <a:lvl1pPr>
              <a:defRPr sz="599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396">
                <a:solidFill>
                  <a:schemeClr val="tx1">
                    <a:tint val="82000"/>
                  </a:schemeClr>
                </a:solidFill>
              </a:defRPr>
            </a:lvl1pPr>
            <a:lvl2pPr marL="456503" indent="0">
              <a:buNone/>
              <a:defRPr sz="1997">
                <a:solidFill>
                  <a:schemeClr val="tx1">
                    <a:tint val="82000"/>
                  </a:schemeClr>
                </a:solidFill>
              </a:defRPr>
            </a:lvl2pPr>
            <a:lvl3pPr marL="913006" indent="0">
              <a:buNone/>
              <a:defRPr sz="1797">
                <a:solidFill>
                  <a:schemeClr val="tx1">
                    <a:tint val="82000"/>
                  </a:schemeClr>
                </a:solidFill>
              </a:defRPr>
            </a:lvl3pPr>
            <a:lvl4pPr marL="1369508" indent="0">
              <a:buNone/>
              <a:defRPr sz="1598">
                <a:solidFill>
                  <a:schemeClr val="tx1">
                    <a:tint val="82000"/>
                  </a:schemeClr>
                </a:solidFill>
              </a:defRPr>
            </a:lvl4pPr>
            <a:lvl5pPr marL="1826011" indent="0">
              <a:buNone/>
              <a:defRPr sz="1598">
                <a:solidFill>
                  <a:schemeClr val="tx1">
                    <a:tint val="82000"/>
                  </a:schemeClr>
                </a:solidFill>
              </a:defRPr>
            </a:lvl5pPr>
            <a:lvl6pPr marL="2282514" indent="0">
              <a:buNone/>
              <a:defRPr sz="1598">
                <a:solidFill>
                  <a:schemeClr val="tx1">
                    <a:tint val="82000"/>
                  </a:schemeClr>
                </a:solidFill>
              </a:defRPr>
            </a:lvl6pPr>
            <a:lvl7pPr marL="2739017" indent="0">
              <a:buNone/>
              <a:defRPr sz="1598">
                <a:solidFill>
                  <a:schemeClr val="tx1">
                    <a:tint val="82000"/>
                  </a:schemeClr>
                </a:solidFill>
              </a:defRPr>
            </a:lvl7pPr>
            <a:lvl8pPr marL="3195519" indent="0">
              <a:buNone/>
              <a:defRPr sz="1598">
                <a:solidFill>
                  <a:schemeClr val="tx1">
                    <a:tint val="82000"/>
                  </a:schemeClr>
                </a:solidFill>
              </a:defRPr>
            </a:lvl8pPr>
            <a:lvl9pPr marL="3652022" indent="0">
              <a:buNone/>
              <a:defRPr sz="1598">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002A6A2A-1D08-2443-A88C-F5FF5EF17AC7}" type="datetime1">
              <a:rPr lang="it-IT" smtClean="0"/>
              <a:t>07/05/2026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7568682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7D29CD10-44A0-2A42-BBB8-DDAC56509160}" type="datetime1">
              <a:rPr lang="it-IT" smtClean="0"/>
              <a:t>07/05/2026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42227640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6" b="1"/>
            </a:lvl1pPr>
            <a:lvl2pPr marL="456503" indent="0">
              <a:buNone/>
              <a:defRPr sz="1997" b="1"/>
            </a:lvl2pPr>
            <a:lvl3pPr marL="913006" indent="0">
              <a:buNone/>
              <a:defRPr sz="1797" b="1"/>
            </a:lvl3pPr>
            <a:lvl4pPr marL="1369508" indent="0">
              <a:buNone/>
              <a:defRPr sz="1598" b="1"/>
            </a:lvl4pPr>
            <a:lvl5pPr marL="1826011" indent="0">
              <a:buNone/>
              <a:defRPr sz="1598" b="1"/>
            </a:lvl5pPr>
            <a:lvl6pPr marL="2282514" indent="0">
              <a:buNone/>
              <a:defRPr sz="1598" b="1"/>
            </a:lvl6pPr>
            <a:lvl7pPr marL="2739017" indent="0">
              <a:buNone/>
              <a:defRPr sz="1598" b="1"/>
            </a:lvl7pPr>
            <a:lvl8pPr marL="3195519" indent="0">
              <a:buNone/>
              <a:defRPr sz="1598" b="1"/>
            </a:lvl8pPr>
            <a:lvl9pPr marL="3652022" indent="0">
              <a:buNone/>
              <a:defRPr sz="1598"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6" b="1"/>
            </a:lvl1pPr>
            <a:lvl2pPr marL="456503" indent="0">
              <a:buNone/>
              <a:defRPr sz="1997" b="1"/>
            </a:lvl2pPr>
            <a:lvl3pPr marL="913006" indent="0">
              <a:buNone/>
              <a:defRPr sz="1797" b="1"/>
            </a:lvl3pPr>
            <a:lvl4pPr marL="1369508" indent="0">
              <a:buNone/>
              <a:defRPr sz="1598" b="1"/>
            </a:lvl4pPr>
            <a:lvl5pPr marL="1826011" indent="0">
              <a:buNone/>
              <a:defRPr sz="1598" b="1"/>
            </a:lvl5pPr>
            <a:lvl6pPr marL="2282514" indent="0">
              <a:buNone/>
              <a:defRPr sz="1598" b="1"/>
            </a:lvl6pPr>
            <a:lvl7pPr marL="2739017" indent="0">
              <a:buNone/>
              <a:defRPr sz="1598" b="1"/>
            </a:lvl7pPr>
            <a:lvl8pPr marL="3195519" indent="0">
              <a:buNone/>
              <a:defRPr sz="1598" b="1"/>
            </a:lvl8pPr>
            <a:lvl9pPr marL="3652022" indent="0">
              <a:buNone/>
              <a:defRPr sz="1598"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10207021" y="6356350"/>
            <a:ext cx="1146779" cy="365125"/>
          </a:xfrm>
          <a:prstGeom prst="rect">
            <a:avLst/>
          </a:prstGeom>
        </p:spPr>
        <p:txBody>
          <a:bodyPr/>
          <a:lstStyle/>
          <a:p>
            <a:fld id="{D2D25FB2-7AFE-654F-A4DB-3E49CD595B79}" type="datetime1">
              <a:rPr lang="it-IT" smtClean="0"/>
              <a:t>07/05/2026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22044675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a:xfrm>
            <a:off x="10207021" y="6356350"/>
            <a:ext cx="1146779" cy="365125"/>
          </a:xfrm>
          <a:prstGeom prst="rect">
            <a:avLst/>
          </a:prstGeom>
        </p:spPr>
        <p:txBody>
          <a:bodyPr/>
          <a:lstStyle/>
          <a:p>
            <a:fld id="{BDBD61BC-EF53-C14A-9BE5-1695476B400A}" type="datetime1">
              <a:rPr lang="it-IT" smtClean="0"/>
              <a:t>07/05/2026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269601537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147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5"/>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5"/>
            </a:lvl1pPr>
            <a:lvl2pPr>
              <a:defRPr sz="2796"/>
            </a:lvl2pPr>
            <a:lvl3pPr>
              <a:defRPr sz="2396"/>
            </a:lvl3pPr>
            <a:lvl4pPr>
              <a:defRPr sz="1997"/>
            </a:lvl4pPr>
            <a:lvl5pPr>
              <a:defRPr sz="1997"/>
            </a:lvl5pPr>
            <a:lvl6pPr>
              <a:defRPr sz="1997"/>
            </a:lvl6pPr>
            <a:lvl7pPr>
              <a:defRPr sz="1997"/>
            </a:lvl7pPr>
            <a:lvl8pPr>
              <a:defRPr sz="1997"/>
            </a:lvl8pPr>
            <a:lvl9pPr>
              <a:defRPr sz="199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8"/>
            </a:lvl1pPr>
            <a:lvl2pPr marL="456503" indent="0">
              <a:buNone/>
              <a:defRPr sz="1398"/>
            </a:lvl2pPr>
            <a:lvl3pPr marL="913006" indent="0">
              <a:buNone/>
              <a:defRPr sz="1198"/>
            </a:lvl3pPr>
            <a:lvl4pPr marL="1369508" indent="0">
              <a:buNone/>
              <a:defRPr sz="998"/>
            </a:lvl4pPr>
            <a:lvl5pPr marL="1826011" indent="0">
              <a:buNone/>
              <a:defRPr sz="998"/>
            </a:lvl5pPr>
            <a:lvl6pPr marL="2282514" indent="0">
              <a:buNone/>
              <a:defRPr sz="998"/>
            </a:lvl6pPr>
            <a:lvl7pPr marL="2739017" indent="0">
              <a:buNone/>
              <a:defRPr sz="998"/>
            </a:lvl7pPr>
            <a:lvl8pPr marL="3195519" indent="0">
              <a:buNone/>
              <a:defRPr sz="998"/>
            </a:lvl8pPr>
            <a:lvl9pPr marL="3652022" indent="0">
              <a:buNone/>
              <a:defRPr sz="998"/>
            </a:lvl9pPr>
          </a:lstStyle>
          <a:p>
            <a:pPr lvl="0"/>
            <a:r>
              <a:rPr lang="it-IT"/>
              <a:t>Fare clic per modificare gli stili del testo dello schema</a:t>
            </a:r>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D9EC961B-EE2C-AC41-A880-AFCF7A742B29}" type="datetime1">
              <a:rPr lang="it-IT" smtClean="0"/>
              <a:t>07/05/2026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33445552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5"/>
            </a:lvl1pPr>
            <a:lvl2pPr marL="456503" indent="0">
              <a:buNone/>
              <a:defRPr sz="2796"/>
            </a:lvl2pPr>
            <a:lvl3pPr marL="913006" indent="0">
              <a:buNone/>
              <a:defRPr sz="2396"/>
            </a:lvl3pPr>
            <a:lvl4pPr marL="1369508" indent="0">
              <a:buNone/>
              <a:defRPr sz="1997"/>
            </a:lvl4pPr>
            <a:lvl5pPr marL="1826011" indent="0">
              <a:buNone/>
              <a:defRPr sz="1997"/>
            </a:lvl5pPr>
            <a:lvl6pPr marL="2282514" indent="0">
              <a:buNone/>
              <a:defRPr sz="1997"/>
            </a:lvl6pPr>
            <a:lvl7pPr marL="2739017" indent="0">
              <a:buNone/>
              <a:defRPr sz="1997"/>
            </a:lvl7pPr>
            <a:lvl8pPr marL="3195519" indent="0">
              <a:buNone/>
              <a:defRPr sz="1997"/>
            </a:lvl8pPr>
            <a:lvl9pPr marL="3652022" indent="0">
              <a:buNone/>
              <a:defRPr sz="1997"/>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8"/>
            </a:lvl1pPr>
            <a:lvl2pPr marL="456503" indent="0">
              <a:buNone/>
              <a:defRPr sz="1398"/>
            </a:lvl2pPr>
            <a:lvl3pPr marL="913006" indent="0">
              <a:buNone/>
              <a:defRPr sz="1198"/>
            </a:lvl3pPr>
            <a:lvl4pPr marL="1369508" indent="0">
              <a:buNone/>
              <a:defRPr sz="998"/>
            </a:lvl4pPr>
            <a:lvl5pPr marL="1826011" indent="0">
              <a:buNone/>
              <a:defRPr sz="998"/>
            </a:lvl5pPr>
            <a:lvl6pPr marL="2282514" indent="0">
              <a:buNone/>
              <a:defRPr sz="998"/>
            </a:lvl6pPr>
            <a:lvl7pPr marL="2739017" indent="0">
              <a:buNone/>
              <a:defRPr sz="998"/>
            </a:lvl7pPr>
            <a:lvl8pPr marL="3195519" indent="0">
              <a:buNone/>
              <a:defRPr sz="998"/>
            </a:lvl8pPr>
            <a:lvl9pPr marL="3652022" indent="0">
              <a:buNone/>
              <a:defRPr sz="998"/>
            </a:lvl9pPr>
          </a:lstStyle>
          <a:p>
            <a:pPr lvl="0"/>
            <a:r>
              <a:rPr lang="it-IT"/>
              <a:t>Fare clic per modificare gli stili del testo dello schema</a:t>
            </a:r>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461FC899-FEF5-EB4F-9C76-AD12C65FBB7A}" type="datetime1">
              <a:rPr lang="it-IT" smtClean="0"/>
              <a:t>07/05/2026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79841955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ACFD8524-CE43-AF4D-B9C4-E98DD9B47007}" type="datetime1">
              <a:rPr lang="it-IT" smtClean="0"/>
              <a:t>07/05/2026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3595385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5/7/2026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0701247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4"/>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B659C56F-E988-984E-B7CD-2B68C86597D9}" type="datetime1">
              <a:rPr lang="it-IT" smtClean="0"/>
              <a:t>07/05/2026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84402474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pic>
        <p:nvPicPr>
          <p:cNvPr id="13" name="Immagine 12">
            <a:extLst>
              <a:ext uri="{FF2B5EF4-FFF2-40B4-BE49-F238E27FC236}">
                <a16:creationId xmlns:a16="http://schemas.microsoft.com/office/drawing/2014/main" id="{4467E431-821E-4A48-AB5C-9E6AA61225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400895133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2" name="Immagine 1">
            <a:extLst>
              <a:ext uri="{FF2B5EF4-FFF2-40B4-BE49-F238E27FC236}">
                <a16:creationId xmlns:a16="http://schemas.microsoft.com/office/drawing/2014/main" id="{19052EA8-FDCE-8244-A61A-45C5B1CB90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495856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spTree>
    <p:extLst>
      <p:ext uri="{BB962C8B-B14F-4D97-AF65-F5344CB8AC3E}">
        <p14:creationId xmlns:p14="http://schemas.microsoft.com/office/powerpoint/2010/main" val="421032362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0" name="Immagine 9">
            <a:extLst>
              <a:ext uri="{FF2B5EF4-FFF2-40B4-BE49-F238E27FC236}">
                <a16:creationId xmlns:a16="http://schemas.microsoft.com/office/drawing/2014/main" id="{F7A7F5FE-594E-4B43-927C-14C79A417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09769217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371431132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66411880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9364825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97759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191119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33012031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101093081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67663592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3540954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74161307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122222510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65058442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9841306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086614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1297048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882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0786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75972032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404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0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3370091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427748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6A143F2-0F48-8F5D-2F3A-9043F397F5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49864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16546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28057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9037983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152189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69474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04166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660826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36162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8416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5754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7522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6401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1372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4706463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9484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2012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57326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93860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970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31382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52946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7378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1266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53594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52454317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833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0846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0549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9577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8902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1552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6156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46331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99650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9314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59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03200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48572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38383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898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331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9680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6045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76438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34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9424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9994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3245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4747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9890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0737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261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56702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284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70965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252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2" Type="http://schemas.openxmlformats.org/officeDocument/2006/relationships/slideLayout" Target="../slideLayouts/slideLayout297.xml"/><Relationship Id="rId16" Type="http://schemas.openxmlformats.org/officeDocument/2006/relationships/theme" Target="../theme/theme10.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theme" Target="../theme/theme1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63" Type="http://schemas.openxmlformats.org/officeDocument/2006/relationships/slideLayout" Target="../slideLayouts/slideLayout109.xml"/><Relationship Id="rId68" Type="http://schemas.openxmlformats.org/officeDocument/2006/relationships/slideLayout" Target="../slideLayouts/slideLayout114.xml"/><Relationship Id="rId76" Type="http://schemas.openxmlformats.org/officeDocument/2006/relationships/oleObject" Target="../embeddings/oleObject2.bin"/><Relationship Id="rId7" Type="http://schemas.openxmlformats.org/officeDocument/2006/relationships/slideLayout" Target="../slideLayouts/slideLayout53.xml"/><Relationship Id="rId71" Type="http://schemas.openxmlformats.org/officeDocument/2006/relationships/slideLayout" Target="../slideLayouts/slideLayout117.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slideLayout" Target="../slideLayouts/slideLayout112.xml"/><Relationship Id="rId7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61" Type="http://schemas.openxmlformats.org/officeDocument/2006/relationships/slideLayout" Target="../slideLayouts/slideLayout107.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slideLayout" Target="../slideLayouts/slideLayout111.xml"/><Relationship Id="rId73" Type="http://schemas.openxmlformats.org/officeDocument/2006/relationships/slideLayout" Target="../slideLayouts/slideLayout119.xml"/><Relationship Id="rId78"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slideLayout" Target="../slideLayouts/slideLayout110.xml"/><Relationship Id="rId69" Type="http://schemas.openxmlformats.org/officeDocument/2006/relationships/slideLayout" Target="../slideLayouts/slideLayout115.xml"/><Relationship Id="rId77" Type="http://schemas.openxmlformats.org/officeDocument/2006/relationships/image" Target="../media/image10.emf"/><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slideLayout" Target="../slideLayouts/slideLayout113.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slideLayout" Target="../slideLayouts/slideLayout108.xml"/><Relationship Id="rId70" Type="http://schemas.openxmlformats.org/officeDocument/2006/relationships/slideLayout" Target="../slideLayouts/slideLayout116.xml"/><Relationship Id="rId75" Type="http://schemas.openxmlformats.org/officeDocument/2006/relationships/tags" Target="../tags/tag3.xml"/><Relationship Id="rId1" Type="http://schemas.openxmlformats.org/officeDocument/2006/relationships/slideLayout" Target="../slideLayouts/slideLayout47.xml"/><Relationship Id="rId6"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heme" Target="../theme/theme5.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slideLayout" Target="../slideLayouts/slideLayout138.xml"/><Relationship Id="rId7" Type="http://schemas.openxmlformats.org/officeDocument/2006/relationships/theme" Target="../theme/theme6.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9.emf"/><Relationship Id="rId4" Type="http://schemas.openxmlformats.org/officeDocument/2006/relationships/slideLayout" Target="../slideLayouts/slideLayout139.xml"/><Relationship Id="rId9" Type="http://schemas.openxmlformats.org/officeDocument/2006/relationships/oleObject" Target="../embeddings/oleObject74.bin"/></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55" Type="http://schemas.openxmlformats.org/officeDocument/2006/relationships/slideLayout" Target="../slideLayouts/slideLayout196.xml"/><Relationship Id="rId63" Type="http://schemas.openxmlformats.org/officeDocument/2006/relationships/slideLayout" Target="../slideLayouts/slideLayout204.xml"/><Relationship Id="rId68" Type="http://schemas.openxmlformats.org/officeDocument/2006/relationships/slideLayout" Target="../slideLayouts/slideLayout209.xml"/><Relationship Id="rId76" Type="http://schemas.openxmlformats.org/officeDocument/2006/relationships/oleObject" Target="../embeddings/oleObject75.bin"/><Relationship Id="rId7" Type="http://schemas.openxmlformats.org/officeDocument/2006/relationships/slideLayout" Target="../slideLayouts/slideLayout148.xml"/><Relationship Id="rId71" Type="http://schemas.openxmlformats.org/officeDocument/2006/relationships/slideLayout" Target="../slideLayouts/slideLayout212.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3" Type="http://schemas.openxmlformats.org/officeDocument/2006/relationships/slideLayout" Target="../slideLayouts/slideLayout194.xml"/><Relationship Id="rId58" Type="http://schemas.openxmlformats.org/officeDocument/2006/relationships/slideLayout" Target="../slideLayouts/slideLayout199.xml"/><Relationship Id="rId66" Type="http://schemas.openxmlformats.org/officeDocument/2006/relationships/slideLayout" Target="../slideLayouts/slideLayout207.xml"/><Relationship Id="rId74" Type="http://schemas.openxmlformats.org/officeDocument/2006/relationships/theme" Target="../theme/theme7.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57" Type="http://schemas.openxmlformats.org/officeDocument/2006/relationships/slideLayout" Target="../slideLayouts/slideLayout198.xml"/><Relationship Id="rId61" Type="http://schemas.openxmlformats.org/officeDocument/2006/relationships/slideLayout" Target="../slideLayouts/slideLayout202.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slideLayout" Target="../slideLayouts/slideLayout193.xml"/><Relationship Id="rId60" Type="http://schemas.openxmlformats.org/officeDocument/2006/relationships/slideLayout" Target="../slideLayouts/slideLayout201.xml"/><Relationship Id="rId65" Type="http://schemas.openxmlformats.org/officeDocument/2006/relationships/slideLayout" Target="../slideLayouts/slideLayout206.xml"/><Relationship Id="rId73" Type="http://schemas.openxmlformats.org/officeDocument/2006/relationships/slideLayout" Target="../slideLayouts/slideLayout214.xml"/><Relationship Id="rId78" Type="http://schemas.openxmlformats.org/officeDocument/2006/relationships/image" Target="../media/image9.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56" Type="http://schemas.openxmlformats.org/officeDocument/2006/relationships/slideLayout" Target="../slideLayouts/slideLayout197.xml"/><Relationship Id="rId64" Type="http://schemas.openxmlformats.org/officeDocument/2006/relationships/slideLayout" Target="../slideLayouts/slideLayout205.xml"/><Relationship Id="rId69" Type="http://schemas.openxmlformats.org/officeDocument/2006/relationships/slideLayout" Target="../slideLayouts/slideLayout210.xml"/><Relationship Id="rId77" Type="http://schemas.openxmlformats.org/officeDocument/2006/relationships/image" Target="../media/image10.emf"/><Relationship Id="rId8" Type="http://schemas.openxmlformats.org/officeDocument/2006/relationships/slideLayout" Target="../slideLayouts/slideLayout149.xml"/><Relationship Id="rId51" Type="http://schemas.openxmlformats.org/officeDocument/2006/relationships/slideLayout" Target="../slideLayouts/slideLayout192.xml"/><Relationship Id="rId72" Type="http://schemas.openxmlformats.org/officeDocument/2006/relationships/slideLayout" Target="../slideLayouts/slideLayout213.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59" Type="http://schemas.openxmlformats.org/officeDocument/2006/relationships/slideLayout" Target="../slideLayouts/slideLayout200.xml"/><Relationship Id="rId67" Type="http://schemas.openxmlformats.org/officeDocument/2006/relationships/slideLayout" Target="../slideLayouts/slideLayout208.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54" Type="http://schemas.openxmlformats.org/officeDocument/2006/relationships/slideLayout" Target="../slideLayouts/slideLayout195.xml"/><Relationship Id="rId62" Type="http://schemas.openxmlformats.org/officeDocument/2006/relationships/slideLayout" Target="../slideLayouts/slideLayout203.xml"/><Relationship Id="rId70" Type="http://schemas.openxmlformats.org/officeDocument/2006/relationships/slideLayout" Target="../slideLayouts/slideLayout211.xml"/><Relationship Id="rId75" Type="http://schemas.openxmlformats.org/officeDocument/2006/relationships/tags" Target="../tags/tag85.xml"/><Relationship Id="rId1" Type="http://schemas.openxmlformats.org/officeDocument/2006/relationships/slideLayout" Target="../slideLayouts/slideLayout142.xml"/><Relationship Id="rId6" Type="http://schemas.openxmlformats.org/officeDocument/2006/relationships/slideLayout" Target="../slideLayouts/slideLayout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5" Type="http://schemas.openxmlformats.org/officeDocument/2006/relationships/slideLayout" Target="../slideLayouts/slideLayout219.xml"/><Relationship Id="rId4" Type="http://schemas.openxmlformats.org/officeDocument/2006/relationships/slideLayout" Target="../slideLayouts/slideLayout21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slideLayout" Target="../slideLayouts/slideLayout261.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42" Type="http://schemas.openxmlformats.org/officeDocument/2006/relationships/slideLayout" Target="../slideLayouts/slideLayout264.xml"/><Relationship Id="rId47" Type="http://schemas.openxmlformats.org/officeDocument/2006/relationships/slideLayout" Target="../slideLayouts/slideLayout269.xml"/><Relationship Id="rId50" Type="http://schemas.openxmlformats.org/officeDocument/2006/relationships/slideLayout" Target="../slideLayouts/slideLayout272.xml"/><Relationship Id="rId55" Type="http://schemas.openxmlformats.org/officeDocument/2006/relationships/slideLayout" Target="../slideLayouts/slideLayout277.xml"/><Relationship Id="rId63" Type="http://schemas.openxmlformats.org/officeDocument/2006/relationships/slideLayout" Target="../slideLayouts/slideLayout285.xml"/><Relationship Id="rId68" Type="http://schemas.openxmlformats.org/officeDocument/2006/relationships/slideLayout" Target="../slideLayouts/slideLayout290.xml"/><Relationship Id="rId76" Type="http://schemas.openxmlformats.org/officeDocument/2006/relationships/oleObject" Target="../embeddings/oleObject75.bin"/><Relationship Id="rId7" Type="http://schemas.openxmlformats.org/officeDocument/2006/relationships/slideLayout" Target="../slideLayouts/slideLayout229.xml"/><Relationship Id="rId71" Type="http://schemas.openxmlformats.org/officeDocument/2006/relationships/slideLayout" Target="../slideLayouts/slideLayout293.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9" Type="http://schemas.openxmlformats.org/officeDocument/2006/relationships/slideLayout" Target="../slideLayouts/slideLayout251.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40" Type="http://schemas.openxmlformats.org/officeDocument/2006/relationships/slideLayout" Target="../slideLayouts/slideLayout262.xml"/><Relationship Id="rId45" Type="http://schemas.openxmlformats.org/officeDocument/2006/relationships/slideLayout" Target="../slideLayouts/slideLayout267.xml"/><Relationship Id="rId53" Type="http://schemas.openxmlformats.org/officeDocument/2006/relationships/slideLayout" Target="../slideLayouts/slideLayout275.xml"/><Relationship Id="rId58" Type="http://schemas.openxmlformats.org/officeDocument/2006/relationships/slideLayout" Target="../slideLayouts/slideLayout280.xml"/><Relationship Id="rId66" Type="http://schemas.openxmlformats.org/officeDocument/2006/relationships/slideLayout" Target="../slideLayouts/slideLayout288.xml"/><Relationship Id="rId74" Type="http://schemas.openxmlformats.org/officeDocument/2006/relationships/theme" Target="../theme/theme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49" Type="http://schemas.openxmlformats.org/officeDocument/2006/relationships/slideLayout" Target="../slideLayouts/slideLayout271.xml"/><Relationship Id="rId57" Type="http://schemas.openxmlformats.org/officeDocument/2006/relationships/slideLayout" Target="../slideLayouts/slideLayout279.xml"/><Relationship Id="rId61" Type="http://schemas.openxmlformats.org/officeDocument/2006/relationships/slideLayout" Target="../slideLayouts/slideLayout283.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4" Type="http://schemas.openxmlformats.org/officeDocument/2006/relationships/slideLayout" Target="../slideLayouts/slideLayout266.xml"/><Relationship Id="rId52" Type="http://schemas.openxmlformats.org/officeDocument/2006/relationships/slideLayout" Target="../slideLayouts/slideLayout274.xml"/><Relationship Id="rId60" Type="http://schemas.openxmlformats.org/officeDocument/2006/relationships/slideLayout" Target="../slideLayouts/slideLayout282.xml"/><Relationship Id="rId65" Type="http://schemas.openxmlformats.org/officeDocument/2006/relationships/slideLayout" Target="../slideLayouts/slideLayout287.xml"/><Relationship Id="rId73" Type="http://schemas.openxmlformats.org/officeDocument/2006/relationships/slideLayout" Target="../slideLayouts/slideLayout295.xml"/><Relationship Id="rId78" Type="http://schemas.openxmlformats.org/officeDocument/2006/relationships/image" Target="../media/image9.pn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43" Type="http://schemas.openxmlformats.org/officeDocument/2006/relationships/slideLayout" Target="../slideLayouts/slideLayout265.xml"/><Relationship Id="rId48" Type="http://schemas.openxmlformats.org/officeDocument/2006/relationships/slideLayout" Target="../slideLayouts/slideLayout270.xml"/><Relationship Id="rId56" Type="http://schemas.openxmlformats.org/officeDocument/2006/relationships/slideLayout" Target="../slideLayouts/slideLayout278.xml"/><Relationship Id="rId64" Type="http://schemas.openxmlformats.org/officeDocument/2006/relationships/slideLayout" Target="../slideLayouts/slideLayout286.xml"/><Relationship Id="rId69" Type="http://schemas.openxmlformats.org/officeDocument/2006/relationships/slideLayout" Target="../slideLayouts/slideLayout291.xml"/><Relationship Id="rId77" Type="http://schemas.openxmlformats.org/officeDocument/2006/relationships/image" Target="../media/image10.emf"/><Relationship Id="rId8" Type="http://schemas.openxmlformats.org/officeDocument/2006/relationships/slideLayout" Target="../slideLayouts/slideLayout230.xml"/><Relationship Id="rId51" Type="http://schemas.openxmlformats.org/officeDocument/2006/relationships/slideLayout" Target="../slideLayouts/slideLayout273.xml"/><Relationship Id="rId72" Type="http://schemas.openxmlformats.org/officeDocument/2006/relationships/slideLayout" Target="../slideLayouts/slideLayout294.xml"/><Relationship Id="rId3" Type="http://schemas.openxmlformats.org/officeDocument/2006/relationships/slideLayout" Target="../slideLayouts/slideLayout225.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slideLayout" Target="../slideLayouts/slideLayout260.xml"/><Relationship Id="rId46" Type="http://schemas.openxmlformats.org/officeDocument/2006/relationships/slideLayout" Target="../slideLayouts/slideLayout268.xml"/><Relationship Id="rId59" Type="http://schemas.openxmlformats.org/officeDocument/2006/relationships/slideLayout" Target="../slideLayouts/slideLayout281.xml"/><Relationship Id="rId67" Type="http://schemas.openxmlformats.org/officeDocument/2006/relationships/slideLayout" Target="../slideLayouts/slideLayout289.xml"/><Relationship Id="rId20" Type="http://schemas.openxmlformats.org/officeDocument/2006/relationships/slideLayout" Target="../slideLayouts/slideLayout242.xml"/><Relationship Id="rId41" Type="http://schemas.openxmlformats.org/officeDocument/2006/relationships/slideLayout" Target="../slideLayouts/slideLayout263.xml"/><Relationship Id="rId54" Type="http://schemas.openxmlformats.org/officeDocument/2006/relationships/slideLayout" Target="../slideLayouts/slideLayout276.xml"/><Relationship Id="rId62" Type="http://schemas.openxmlformats.org/officeDocument/2006/relationships/slideLayout" Target="../slideLayouts/slideLayout284.xml"/><Relationship Id="rId70" Type="http://schemas.openxmlformats.org/officeDocument/2006/relationships/slideLayout" Target="../slideLayouts/slideLayout292.xml"/><Relationship Id="rId75" Type="http://schemas.openxmlformats.org/officeDocument/2006/relationships/tags" Target="../tags/tag162.xml"/><Relationship Id="rId1" Type="http://schemas.openxmlformats.org/officeDocument/2006/relationships/slideLayout" Target="../slideLayouts/slideLayout223.xml"/><Relationship Id="rId6"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384079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0E21FFF9-140B-034A-B245-604DEB183723}" type="datetime1">
              <a:rPr lang="it-IT" smtClean="0"/>
              <a:t>07/05/2026</a:t>
            </a:fld>
            <a:endParaRPr lang="it-IT" dirty="0"/>
          </a:p>
        </p:txBody>
      </p:sp>
      <p:sp>
        <p:nvSpPr>
          <p:cNvPr id="5" name="Footer Placeholder 4"/>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88544187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Lst>
  <p:hf hdr="0" ftr="0" dt="0"/>
  <p:txStyles>
    <p:titleStyle>
      <a:lvl1pPr algn="l" defTabSz="913006" rtl="0" eaLnBrk="1" latinLnBrk="0" hangingPunct="1">
        <a:lnSpc>
          <a:spcPct val="90000"/>
        </a:lnSpc>
        <a:spcBef>
          <a:spcPct val="0"/>
        </a:spcBef>
        <a:buNone/>
        <a:defRPr sz="4393" kern="1200">
          <a:solidFill>
            <a:schemeClr val="tx1"/>
          </a:solidFill>
          <a:latin typeface="+mj-lt"/>
          <a:ea typeface="+mj-ea"/>
          <a:cs typeface="+mj-cs"/>
        </a:defRPr>
      </a:lvl1pPr>
    </p:titleStyle>
    <p:bodyStyle>
      <a:lvl1pPr marL="228251" indent="-228251" algn="l" defTabSz="913006" rtl="0" eaLnBrk="1" latinLnBrk="0" hangingPunct="1">
        <a:lnSpc>
          <a:spcPct val="90000"/>
        </a:lnSpc>
        <a:spcBef>
          <a:spcPts val="998"/>
        </a:spcBef>
        <a:buFont typeface="Arial" panose="020B0604020202020204" pitchFamily="34" charset="0"/>
        <a:buChar char="•"/>
        <a:defRPr sz="2796" kern="1200">
          <a:solidFill>
            <a:schemeClr val="tx1"/>
          </a:solidFill>
          <a:latin typeface="+mn-lt"/>
          <a:ea typeface="+mn-ea"/>
          <a:cs typeface="+mn-cs"/>
        </a:defRPr>
      </a:lvl1pPr>
      <a:lvl2pPr marL="684754" indent="-228251" algn="l" defTabSz="913006" rtl="0" eaLnBrk="1" latinLnBrk="0" hangingPunct="1">
        <a:lnSpc>
          <a:spcPct val="90000"/>
        </a:lnSpc>
        <a:spcBef>
          <a:spcPts val="499"/>
        </a:spcBef>
        <a:buFont typeface="Arial" panose="020B0604020202020204" pitchFamily="34" charset="0"/>
        <a:buChar char="•"/>
        <a:defRPr sz="2396" kern="1200">
          <a:solidFill>
            <a:schemeClr val="tx1"/>
          </a:solidFill>
          <a:latin typeface="+mn-lt"/>
          <a:ea typeface="+mn-ea"/>
          <a:cs typeface="+mn-cs"/>
        </a:defRPr>
      </a:lvl2pPr>
      <a:lvl3pPr marL="1141257" indent="-228251" algn="l" defTabSz="913006" rtl="0" eaLnBrk="1" latinLnBrk="0" hangingPunct="1">
        <a:lnSpc>
          <a:spcPct val="90000"/>
        </a:lnSpc>
        <a:spcBef>
          <a:spcPts val="499"/>
        </a:spcBef>
        <a:buFont typeface="Arial" panose="020B0604020202020204" pitchFamily="34" charset="0"/>
        <a:buChar char="•"/>
        <a:defRPr sz="1997" kern="1200">
          <a:solidFill>
            <a:schemeClr val="tx1"/>
          </a:solidFill>
          <a:latin typeface="+mn-lt"/>
          <a:ea typeface="+mn-ea"/>
          <a:cs typeface="+mn-cs"/>
        </a:defRPr>
      </a:lvl3pPr>
      <a:lvl4pPr marL="1597760"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4262"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10765"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268"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3771"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0274"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006" rtl="0" eaLnBrk="1" latinLnBrk="0" hangingPunct="1">
        <a:defRPr sz="1797" kern="1200">
          <a:solidFill>
            <a:schemeClr val="tx1"/>
          </a:solidFill>
          <a:latin typeface="+mn-lt"/>
          <a:ea typeface="+mn-ea"/>
          <a:cs typeface="+mn-cs"/>
        </a:defRPr>
      </a:lvl1pPr>
      <a:lvl2pPr marL="456503" algn="l" defTabSz="913006" rtl="0" eaLnBrk="1" latinLnBrk="0" hangingPunct="1">
        <a:defRPr sz="1797" kern="1200">
          <a:solidFill>
            <a:schemeClr val="tx1"/>
          </a:solidFill>
          <a:latin typeface="+mn-lt"/>
          <a:ea typeface="+mn-ea"/>
          <a:cs typeface="+mn-cs"/>
        </a:defRPr>
      </a:lvl2pPr>
      <a:lvl3pPr marL="913006" algn="l" defTabSz="913006" rtl="0" eaLnBrk="1" latinLnBrk="0" hangingPunct="1">
        <a:defRPr sz="1797" kern="1200">
          <a:solidFill>
            <a:schemeClr val="tx1"/>
          </a:solidFill>
          <a:latin typeface="+mn-lt"/>
          <a:ea typeface="+mn-ea"/>
          <a:cs typeface="+mn-cs"/>
        </a:defRPr>
      </a:lvl3pPr>
      <a:lvl4pPr marL="1369508" algn="l" defTabSz="913006" rtl="0" eaLnBrk="1" latinLnBrk="0" hangingPunct="1">
        <a:defRPr sz="1797" kern="1200">
          <a:solidFill>
            <a:schemeClr val="tx1"/>
          </a:solidFill>
          <a:latin typeface="+mn-lt"/>
          <a:ea typeface="+mn-ea"/>
          <a:cs typeface="+mn-cs"/>
        </a:defRPr>
      </a:lvl4pPr>
      <a:lvl5pPr marL="1826011" algn="l" defTabSz="913006" rtl="0" eaLnBrk="1" latinLnBrk="0" hangingPunct="1">
        <a:defRPr sz="1797" kern="1200">
          <a:solidFill>
            <a:schemeClr val="tx1"/>
          </a:solidFill>
          <a:latin typeface="+mn-lt"/>
          <a:ea typeface="+mn-ea"/>
          <a:cs typeface="+mn-cs"/>
        </a:defRPr>
      </a:lvl5pPr>
      <a:lvl6pPr marL="2282514" algn="l" defTabSz="913006" rtl="0" eaLnBrk="1" latinLnBrk="0" hangingPunct="1">
        <a:defRPr sz="1797" kern="1200">
          <a:solidFill>
            <a:schemeClr val="tx1"/>
          </a:solidFill>
          <a:latin typeface="+mn-lt"/>
          <a:ea typeface="+mn-ea"/>
          <a:cs typeface="+mn-cs"/>
        </a:defRPr>
      </a:lvl6pPr>
      <a:lvl7pPr marL="2739017" algn="l" defTabSz="913006" rtl="0" eaLnBrk="1" latinLnBrk="0" hangingPunct="1">
        <a:defRPr sz="1797" kern="1200">
          <a:solidFill>
            <a:schemeClr val="tx1"/>
          </a:solidFill>
          <a:latin typeface="+mn-lt"/>
          <a:ea typeface="+mn-ea"/>
          <a:cs typeface="+mn-cs"/>
        </a:defRPr>
      </a:lvl7pPr>
      <a:lvl8pPr marL="3195519" algn="l" defTabSz="913006" rtl="0" eaLnBrk="1" latinLnBrk="0" hangingPunct="1">
        <a:defRPr sz="1797" kern="1200">
          <a:solidFill>
            <a:schemeClr val="tx1"/>
          </a:solidFill>
          <a:latin typeface="+mn-lt"/>
          <a:ea typeface="+mn-ea"/>
          <a:cs typeface="+mn-cs"/>
        </a:defRPr>
      </a:lvl8pPr>
      <a:lvl9pPr marL="3652022" algn="l" defTabSz="913006" rtl="0" eaLnBrk="1" latinLnBrk="0" hangingPunct="1">
        <a:defRPr sz="179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68102DA0-6235-4DA7-C17C-ECF2DFB3D9CA}"/>
              </a:ext>
            </a:extLst>
          </p:cNvPr>
          <p:cNvSpPr txBox="1"/>
          <p:nvPr userDrawn="1">
            <p:extLst>
              <p:ext uri="{1162E1C5-73C7-4A58-AE30-91384D911F3F}">
                <p184:classification xmlns:p184="http://schemas.microsoft.com/office/powerpoint/2018/4/main" val="ftr"/>
              </p:ext>
            </p:extLst>
          </p:nvPr>
        </p:nvSpPr>
        <p:spPr>
          <a:xfrm>
            <a:off x="5664200" y="6657340"/>
            <a:ext cx="895350" cy="137160"/>
          </a:xfrm>
          <a:prstGeom prst="rect">
            <a:avLst/>
          </a:prstGeom>
        </p:spPr>
        <p:txBody>
          <a:bodyPr horzOverflow="overflow" lIns="0" tIns="0" rIns="0" bIns="0">
            <a:spAutoFit/>
          </a:bodyPr>
          <a:lstStyle/>
          <a:p>
            <a:pPr algn="l"/>
            <a:r>
              <a:rPr lang="it-IT" sz="900">
                <a:solidFill>
                  <a:srgbClr val="737373"/>
                </a:solidFill>
                <a:latin typeface="Arial" panose="020B0604020202020204" pitchFamily="34" charset="0"/>
                <a:cs typeface="Arial" panose="020B0604020202020204" pitchFamily="34" charset="0"/>
              </a:rPr>
              <a:t>Interno – Internal</a:t>
            </a:r>
          </a:p>
        </p:txBody>
      </p:sp>
    </p:spTree>
    <p:extLst>
      <p:ext uri="{BB962C8B-B14F-4D97-AF65-F5344CB8AC3E}">
        <p14:creationId xmlns:p14="http://schemas.microsoft.com/office/powerpoint/2010/main" val="122569297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2549844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913" r:id="rId8"/>
    <p:sldLayoutId id="2147484005" r:id="rId9"/>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856922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52701421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76" imgW="270" imgH="270" progId="TCLayout.ActiveDocument.1">
                  <p:embed/>
                </p:oleObj>
              </mc:Choice>
              <mc:Fallback>
                <p:oleObj name="think-cell Slide"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05178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76169566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4007" r:id="rId16"/>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Univers Condensed" panose="020B050602020205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panose="020B050602020205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Condensed" panose="020B050602020205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panose="020B050602020205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F979623-4C76-3D24-F1BC-13C5F23141E6}"/>
              </a:ext>
            </a:extLst>
          </p:cNvPr>
          <p:cNvGraphicFramePr>
            <a:graphicFrameLocks noChangeAspect="1"/>
          </p:cNvGraphicFramePr>
          <p:nvPr userDrawn="1">
            <p:custDataLst>
              <p:tags r:id="rId8"/>
            </p:custDataLst>
            <p:extLst>
              <p:ext uri="{D42A27DB-BD31-4B8C-83A1-F6EECF244321}">
                <p14:modId xmlns:p14="http://schemas.microsoft.com/office/powerpoint/2010/main" val="186909926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a think-cell" r:id="rId9" imgW="405" imgH="405" progId="TCLayout.ActiveDocument.1">
                  <p:embed/>
                </p:oleObj>
              </mc:Choice>
              <mc:Fallback>
                <p:oleObj name="Diapositiva think-cell" r:id="rId9" imgW="405" imgH="405" progId="TCLayout.ActiveDocument.1">
                  <p:embed/>
                  <p:pic>
                    <p:nvPicPr>
                      <p:cNvPr id="7" name="think-cell data - do not delete" hidden="1">
                        <a:extLst>
                          <a:ext uri="{FF2B5EF4-FFF2-40B4-BE49-F238E27FC236}">
                            <a16:creationId xmlns:a16="http://schemas.microsoft.com/office/drawing/2014/main" id="{5F979623-4C76-3D24-F1BC-13C5F23141E6}"/>
                          </a:ext>
                        </a:extLst>
                      </p:cNvPr>
                      <p:cNvPicPr/>
                      <p:nvPr/>
                    </p:nvPicPr>
                    <p:blipFill>
                      <a:blip r:embed="rId10"/>
                      <a:stretch>
                        <a:fillRect/>
                      </a:stretch>
                    </p:blipFill>
                    <p:spPr>
                      <a:xfrm>
                        <a:off x="2118" y="2118"/>
                        <a:ext cx="2117" cy="2117"/>
                      </a:xfrm>
                      <a:prstGeom prst="rect">
                        <a:avLst/>
                      </a:prstGeom>
                    </p:spPr>
                  </p:pic>
                </p:oleObj>
              </mc:Fallback>
            </mc:AlternateContent>
          </a:graphicData>
        </a:graphic>
      </p:graphicFrame>
      <p:sp>
        <p:nvSpPr>
          <p:cNvPr id="2" name="Holder 2"/>
          <p:cNvSpPr>
            <a:spLocks noGrp="1"/>
          </p:cNvSpPr>
          <p:nvPr>
            <p:ph type="title"/>
          </p:nvPr>
        </p:nvSpPr>
        <p:spPr>
          <a:xfrm>
            <a:off x="800599" y="311390"/>
            <a:ext cx="4016120" cy="507831"/>
          </a:xfrm>
          <a:prstGeom prst="rect">
            <a:avLst/>
          </a:prstGeom>
        </p:spPr>
        <p:txBody>
          <a:bodyPr wrap="square" lIns="0" tIns="0" rIns="0" bIns="0">
            <a:spAutoFit/>
          </a:bodyPr>
          <a:lstStyle>
            <a:lvl1pPr>
              <a:defRPr sz="3300"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7"/>
            <a:ext cx="9576072" cy="507831"/>
          </a:xfrm>
          <a:prstGeom prst="rect">
            <a:avLst/>
          </a:prstGeom>
        </p:spPr>
        <p:txBody>
          <a:bodyPr wrap="square" lIns="0" tIns="0" rIns="0" bIns="0">
            <a:spAutoFit/>
          </a:bodyPr>
          <a:lstStyle>
            <a:lvl1pPr>
              <a:defRPr sz="3300" b="1" i="1">
                <a:solidFill>
                  <a:schemeClr val="bg1"/>
                </a:solidFill>
                <a:latin typeface="Arial"/>
                <a:cs typeface="Arial"/>
              </a:defRPr>
            </a:lvl1pPr>
          </a:lstStyle>
          <a:p>
            <a:endParaRPr dirty="0"/>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E280E32E-8F5D-4824-B828-3D66920E82E9}" type="datetime1">
              <a:rPr lang="en-US" smtClean="0"/>
              <a:t>5/7/2026</a:t>
            </a:fld>
            <a:endParaRPr lang="en-US"/>
          </a:p>
        </p:txBody>
      </p:sp>
      <p:sp>
        <p:nvSpPr>
          <p:cNvPr id="6" name="Holder 6"/>
          <p:cNvSpPr>
            <a:spLocks noGrp="1"/>
          </p:cNvSpPr>
          <p:nvPr>
            <p:ph type="sldNum" sz="quarter" idx="7"/>
          </p:nvPr>
        </p:nvSpPr>
        <p:spPr>
          <a:xfrm>
            <a:off x="383294" y="6163229"/>
            <a:ext cx="230671" cy="179536"/>
          </a:xfrm>
          <a:prstGeom prst="rect">
            <a:avLst/>
          </a:prstGeom>
        </p:spPr>
        <p:txBody>
          <a:bodyPr wrap="square" lIns="0" tIns="0" rIns="0" bIns="0">
            <a:spAutoFit/>
          </a:bodyPr>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42331583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ftr="0" dt="0"/>
  <p:txStyles>
    <p:titleStyle>
      <a:lvl1pPr>
        <a:defRPr>
          <a:latin typeface="+mj-lt"/>
          <a:ea typeface="+mj-ea"/>
          <a:cs typeface="+mj-cs"/>
        </a:defRPr>
      </a:lvl1pPr>
    </p:titleStyle>
    <p:bodyStyle>
      <a:lvl1pPr marL="0">
        <a:defRPr>
          <a:latin typeface="Univers Condensed" panose="020B0506020202050204" pitchFamily="34" charset="0"/>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3882321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76" imgW="270" imgH="270" progId="TCLayout.ActiveDocument.1">
                  <p:embed/>
                </p:oleObj>
              </mc:Choice>
              <mc:Fallback>
                <p:oleObj name="Diapositiva think-cell"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7723768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 id="2147483878" r:id="rId47"/>
    <p:sldLayoutId id="2147483879" r:id="rId48"/>
    <p:sldLayoutId id="2147483880" r:id="rId49"/>
    <p:sldLayoutId id="2147483881" r:id="rId50"/>
    <p:sldLayoutId id="2147483882" r:id="rId51"/>
    <p:sldLayoutId id="2147483883" r:id="rId52"/>
    <p:sldLayoutId id="2147483884" r:id="rId53"/>
    <p:sldLayoutId id="2147483885" r:id="rId54"/>
    <p:sldLayoutId id="2147483886" r:id="rId55"/>
    <p:sldLayoutId id="2147483887" r:id="rId56"/>
    <p:sldLayoutId id="2147483888" r:id="rId57"/>
    <p:sldLayoutId id="2147483889" r:id="rId58"/>
    <p:sldLayoutId id="2147483890" r:id="rId59"/>
    <p:sldLayoutId id="2147483891" r:id="rId60"/>
    <p:sldLayoutId id="2147483892" r:id="rId61"/>
    <p:sldLayoutId id="2147483893" r:id="rId62"/>
    <p:sldLayoutId id="2147483894" r:id="rId63"/>
    <p:sldLayoutId id="2147483895" r:id="rId64"/>
    <p:sldLayoutId id="2147483896" r:id="rId65"/>
    <p:sldLayoutId id="2147483897" r:id="rId66"/>
    <p:sldLayoutId id="2147483898" r:id="rId67"/>
    <p:sldLayoutId id="2147483899" r:id="rId68"/>
    <p:sldLayoutId id="2147483900" r:id="rId69"/>
    <p:sldLayoutId id="2147483901" r:id="rId70"/>
    <p:sldLayoutId id="2147483902" r:id="rId71"/>
    <p:sldLayoutId id="2147483903" r:id="rId72"/>
    <p:sldLayoutId id="214748390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18805595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4006" r:id="rId8"/>
  </p:sldLayoutIdLst>
  <p:hf hdr="0" ftr="0"/>
  <p:txStyles>
    <p:titleStyle>
      <a:lvl1pPr algn="l" defTabSz="914377" rtl="0" eaLnBrk="1" latinLnBrk="0" hangingPunct="1">
        <a:lnSpc>
          <a:spcPct val="90000"/>
        </a:lnSpc>
        <a:spcBef>
          <a:spcPct val="0"/>
        </a:spcBef>
        <a:buNone/>
        <a:defRPr sz="4400" b="0" i="0" kern="1200">
          <a:solidFill>
            <a:schemeClr val="tx1"/>
          </a:solidFill>
          <a:latin typeface="Univers Condensed" panose="020B050602020205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panose="020B050602020205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Condensed" panose="020B050602020205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panose="020B050602020205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3882321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76" imgW="270" imgH="270" progId="TCLayout.ActiveDocument.1">
                  <p:embed/>
                </p:oleObj>
              </mc:Choice>
              <mc:Fallback>
                <p:oleObj name="Diapositiva think-cell"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4200913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 id="2147483941" r:id="rId27"/>
    <p:sldLayoutId id="2147483942" r:id="rId28"/>
    <p:sldLayoutId id="2147483943" r:id="rId29"/>
    <p:sldLayoutId id="2147483944" r:id="rId30"/>
    <p:sldLayoutId id="2147483945" r:id="rId31"/>
    <p:sldLayoutId id="2147483946" r:id="rId32"/>
    <p:sldLayoutId id="2147483947" r:id="rId33"/>
    <p:sldLayoutId id="2147483948" r:id="rId34"/>
    <p:sldLayoutId id="2147483949" r:id="rId35"/>
    <p:sldLayoutId id="2147483950" r:id="rId36"/>
    <p:sldLayoutId id="2147483951" r:id="rId37"/>
    <p:sldLayoutId id="2147483952" r:id="rId38"/>
    <p:sldLayoutId id="2147483953" r:id="rId39"/>
    <p:sldLayoutId id="2147483954" r:id="rId40"/>
    <p:sldLayoutId id="2147483955" r:id="rId41"/>
    <p:sldLayoutId id="2147483956" r:id="rId42"/>
    <p:sldLayoutId id="2147483957" r:id="rId43"/>
    <p:sldLayoutId id="2147483958" r:id="rId44"/>
    <p:sldLayoutId id="2147483959" r:id="rId45"/>
    <p:sldLayoutId id="2147483960" r:id="rId46"/>
    <p:sldLayoutId id="2147483961" r:id="rId47"/>
    <p:sldLayoutId id="2147483962" r:id="rId48"/>
    <p:sldLayoutId id="2147483963" r:id="rId49"/>
    <p:sldLayoutId id="2147483964" r:id="rId50"/>
    <p:sldLayoutId id="2147483965" r:id="rId51"/>
    <p:sldLayoutId id="2147483966" r:id="rId52"/>
    <p:sldLayoutId id="2147483967" r:id="rId53"/>
    <p:sldLayoutId id="2147483968" r:id="rId54"/>
    <p:sldLayoutId id="2147483969" r:id="rId55"/>
    <p:sldLayoutId id="2147483970" r:id="rId56"/>
    <p:sldLayoutId id="2147483971" r:id="rId57"/>
    <p:sldLayoutId id="2147483972" r:id="rId58"/>
    <p:sldLayoutId id="2147483973" r:id="rId59"/>
    <p:sldLayoutId id="2147483974" r:id="rId60"/>
    <p:sldLayoutId id="2147483975" r:id="rId61"/>
    <p:sldLayoutId id="2147483976" r:id="rId62"/>
    <p:sldLayoutId id="2147483977" r:id="rId63"/>
    <p:sldLayoutId id="2147483978" r:id="rId64"/>
    <p:sldLayoutId id="2147483979" r:id="rId65"/>
    <p:sldLayoutId id="2147483980" r:id="rId66"/>
    <p:sldLayoutId id="2147483981" r:id="rId67"/>
    <p:sldLayoutId id="2147483982" r:id="rId68"/>
    <p:sldLayoutId id="2147483983" r:id="rId69"/>
    <p:sldLayoutId id="2147483984" r:id="rId70"/>
    <p:sldLayoutId id="2147483985" r:id="rId71"/>
    <p:sldLayoutId id="2147483986" r:id="rId72"/>
    <p:sldLayoutId id="2147483987"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7.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6.png"/><Relationship Id="rId7"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3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9.png"/><Relationship Id="rId1" Type="http://schemas.openxmlformats.org/officeDocument/2006/relationships/slideLayout" Target="../slideLayouts/slideLayout13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137.xml"/><Relationship Id="rId6" Type="http://schemas.openxmlformats.org/officeDocument/2006/relationships/image" Target="../media/image78.png"/><Relationship Id="rId11" Type="http://schemas.openxmlformats.org/officeDocument/2006/relationships/image" Target="../media/image53.png"/><Relationship Id="rId5" Type="http://schemas.openxmlformats.org/officeDocument/2006/relationships/image" Target="../media/image77.png"/><Relationship Id="rId10" Type="http://schemas.openxmlformats.org/officeDocument/2006/relationships/image" Target="../media/image56.png"/><Relationship Id="rId4" Type="http://schemas.openxmlformats.org/officeDocument/2006/relationships/image" Target="../media/image76.png"/><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slideLayout" Target="../slideLayouts/slideLayout27.xml"/><Relationship Id="rId6" Type="http://schemas.openxmlformats.org/officeDocument/2006/relationships/image" Target="../media/image86.svg"/><Relationship Id="rId11" Type="http://schemas.openxmlformats.org/officeDocument/2006/relationships/image" Target="../media/image49.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svg"/><Relationship Id="rId9" Type="http://schemas.openxmlformats.org/officeDocument/2006/relationships/image" Target="../media/image89.sv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svg"/><Relationship Id="rId2" Type="http://schemas.openxmlformats.org/officeDocument/2006/relationships/image" Target="../media/image91.jpeg"/><Relationship Id="rId1" Type="http://schemas.openxmlformats.org/officeDocument/2006/relationships/slideLayout" Target="../slideLayouts/slideLayout2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218.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8.svg"/><Relationship Id="rId3" Type="http://schemas.openxmlformats.org/officeDocument/2006/relationships/image" Target="../media/image99.png"/><Relationship Id="rId7" Type="http://schemas.openxmlformats.org/officeDocument/2006/relationships/image" Target="../media/image103.svg"/><Relationship Id="rId12"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02.png"/><Relationship Id="rId11" Type="http://schemas.openxmlformats.org/officeDocument/2006/relationships/image" Target="../media/image107.jpe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jpeg"/><Relationship Id="rId1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10.png"/><Relationship Id="rId4" Type="http://schemas.openxmlformats.org/officeDocument/2006/relationships/image" Target="../media/image114.png"/></Relationships>
</file>

<file path=ppt/slides/_rels/slide4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png"/><Relationship Id="rId3" Type="http://schemas.openxmlformats.org/officeDocument/2006/relationships/image" Target="../media/image116.png"/><Relationship Id="rId7" Type="http://schemas.openxmlformats.org/officeDocument/2006/relationships/hyperlink" Target="mailto:info@sacesimest.it" TargetMode="External"/><Relationship Id="rId12" Type="http://schemas.openxmlformats.org/officeDocument/2006/relationships/image" Target="../media/image123.png"/><Relationship Id="rId2" Type="http://schemas.openxmlformats.org/officeDocument/2006/relationships/image" Target="../media/image115.jpeg"/><Relationship Id="rId1" Type="http://schemas.openxmlformats.org/officeDocument/2006/relationships/slideLayout" Target="../slideLayouts/slideLayout123.xml"/><Relationship Id="rId6" Type="http://schemas.openxmlformats.org/officeDocument/2006/relationships/image" Target="../media/image119.png"/><Relationship Id="rId11" Type="http://schemas.openxmlformats.org/officeDocument/2006/relationships/image" Target="../media/image122.jpeg"/><Relationship Id="rId5" Type="http://schemas.openxmlformats.org/officeDocument/2006/relationships/image" Target="../media/image118.png"/><Relationship Id="rId10" Type="http://schemas.openxmlformats.org/officeDocument/2006/relationships/image" Target="../media/image121.png"/><Relationship Id="rId4" Type="http://schemas.openxmlformats.org/officeDocument/2006/relationships/image" Target="../media/image117.png"/><Relationship Id="rId9" Type="http://schemas.openxmlformats.org/officeDocument/2006/relationships/hyperlink" Target="http://www.simest.it/" TargetMode="External"/><Relationship Id="rId14" Type="http://schemas.openxmlformats.org/officeDocument/2006/relationships/image" Target="../media/image1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4.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jpeg"/><Relationship Id="rId1" Type="http://schemas.openxmlformats.org/officeDocument/2006/relationships/slideLayout" Target="../slideLayouts/slideLayout123.xml"/><Relationship Id="rId6" Type="http://schemas.openxmlformats.org/officeDocument/2006/relationships/image" Target="../media/image43.jpeg"/><Relationship Id="rId11" Type="http://schemas.openxmlformats.org/officeDocument/2006/relationships/image" Target="../media/image48.svg"/><Relationship Id="rId5" Type="http://schemas.openxmlformats.org/officeDocument/2006/relationships/image" Target="../media/image42.jpeg"/><Relationship Id="rId10" Type="http://schemas.openxmlformats.org/officeDocument/2006/relationships/image" Target="../media/image47.sv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3.png"/><Relationship Id="rId7" Type="http://schemas.openxmlformats.org/officeDocument/2006/relationships/image" Target="../media/image54.svg"/><Relationship Id="rId2" Type="http://schemas.openxmlformats.org/officeDocument/2006/relationships/image" Target="../media/image52.jpeg"/><Relationship Id="rId1" Type="http://schemas.openxmlformats.org/officeDocument/2006/relationships/slideLayout" Target="../slideLayouts/slideLayout135.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1.jpeg"/><Relationship Id="rId4" Type="http://schemas.openxmlformats.org/officeDocument/2006/relationships/image" Target="../media/image42.jpe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20513-21D4-945E-A827-8311DA8B4263}"/>
              </a:ext>
            </a:extLst>
          </p:cNvPr>
          <p:cNvSpPr>
            <a:spLocks noGrp="1"/>
          </p:cNvSpPr>
          <p:nvPr>
            <p:ph type="ctrTitle"/>
          </p:nvPr>
        </p:nvSpPr>
        <p:spPr>
          <a:xfrm>
            <a:off x="2431737" y="2862183"/>
            <a:ext cx="6781393" cy="1914098"/>
          </a:xfrm>
        </p:spPr>
        <p:txBody>
          <a:bodyPr>
            <a:normAutofit fontScale="90000"/>
          </a:bodyPr>
          <a:lstStyle/>
          <a:p>
            <a:r>
              <a:rPr lang="it-IT" sz="4800" dirty="0">
                <a:solidFill>
                  <a:srgbClr val="415364"/>
                </a:solidFill>
                <a:latin typeface="Arial"/>
              </a:rPr>
              <a:t>La TUA </a:t>
            </a:r>
            <a:br>
              <a:rPr lang="it-IT" sz="4800" dirty="0">
                <a:solidFill>
                  <a:srgbClr val="415364"/>
                </a:solidFill>
                <a:latin typeface="Arial"/>
              </a:rPr>
            </a:br>
            <a:r>
              <a:rPr lang="it-IT" sz="6600" dirty="0">
                <a:solidFill>
                  <a:srgbClr val="415364"/>
                </a:solidFill>
                <a:latin typeface="Arial"/>
              </a:rPr>
              <a:t>IMPRESA </a:t>
            </a:r>
            <a:br>
              <a:rPr lang="it-IT" sz="6600" dirty="0">
                <a:solidFill>
                  <a:srgbClr val="415364"/>
                </a:solidFill>
                <a:latin typeface="Arial"/>
              </a:rPr>
            </a:br>
            <a:r>
              <a:rPr lang="it-IT" sz="4800" dirty="0">
                <a:solidFill>
                  <a:srgbClr val="415364"/>
                </a:solidFill>
                <a:latin typeface="Arial"/>
              </a:rPr>
              <a:t>è il mondo, </a:t>
            </a:r>
            <a:br>
              <a:rPr lang="it-IT" sz="4800" dirty="0">
                <a:solidFill>
                  <a:srgbClr val="415364"/>
                </a:solidFill>
                <a:latin typeface="Arial"/>
              </a:rPr>
            </a:br>
            <a:r>
              <a:rPr lang="it-IT" sz="4800" dirty="0">
                <a:solidFill>
                  <a:srgbClr val="415364"/>
                </a:solidFill>
                <a:latin typeface="Arial"/>
              </a:rPr>
              <a:t>SIMEST è al tuo fianco.</a:t>
            </a:r>
            <a:endParaRPr lang="it-IT" dirty="0"/>
          </a:p>
        </p:txBody>
      </p:sp>
    </p:spTree>
    <p:extLst>
      <p:ext uri="{BB962C8B-B14F-4D97-AF65-F5344CB8AC3E}">
        <p14:creationId xmlns:p14="http://schemas.microsoft.com/office/powerpoint/2010/main" val="22838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91A5322-6B49-41ED-473C-492F7F4EEE91}"/>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10</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5" name="Immagine 4" descr="Immagine che contiene montagna, aria aperta, natura, cielo&#10;&#10;Descrizione generata automaticamente">
            <a:extLst>
              <a:ext uri="{FF2B5EF4-FFF2-40B4-BE49-F238E27FC236}">
                <a16:creationId xmlns:a16="http://schemas.microsoft.com/office/drawing/2014/main" id="{F20314DD-45C5-AAEE-B310-3DA85758D3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24" y="-37459"/>
            <a:ext cx="12233155" cy="6899552"/>
          </a:xfrm>
          <a:prstGeom prst="rect">
            <a:avLst/>
          </a:prstGeom>
        </p:spPr>
      </p:pic>
      <p:sp>
        <p:nvSpPr>
          <p:cNvPr id="6" name="Rettangolo 5">
            <a:extLst>
              <a:ext uri="{FF2B5EF4-FFF2-40B4-BE49-F238E27FC236}">
                <a16:creationId xmlns:a16="http://schemas.microsoft.com/office/drawing/2014/main" id="{25C39850-90BF-182E-06C2-8A6A6431297A}"/>
              </a:ext>
            </a:extLst>
          </p:cNvPr>
          <p:cNvSpPr/>
          <p:nvPr/>
        </p:nvSpPr>
        <p:spPr>
          <a:xfrm>
            <a:off x="-31324" y="-37460"/>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AFAAC31E-C7EE-6125-DB60-E5E8A4B346F9}"/>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8FE6239E-8C08-BCE6-9E66-141F28944687}"/>
              </a:ext>
            </a:extLst>
          </p:cNvPr>
          <p:cNvSpPr/>
          <p:nvPr/>
        </p:nvSpPr>
        <p:spPr>
          <a:xfrm>
            <a:off x="462" y="335135"/>
            <a:ext cx="12201370"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B5046FB3-1A7C-CFE7-2970-0474DC70BB8E}"/>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Finanziamenti agevolati – Focus «Misura Africa»</a:t>
            </a:r>
          </a:p>
        </p:txBody>
      </p:sp>
      <p:sp>
        <p:nvSpPr>
          <p:cNvPr id="10" name="CasellaDiTesto 9">
            <a:extLst>
              <a:ext uri="{FF2B5EF4-FFF2-40B4-BE49-F238E27FC236}">
                <a16:creationId xmlns:a16="http://schemas.microsoft.com/office/drawing/2014/main" id="{2DBE0C4C-0D3A-B92E-B772-EE7432E28208}"/>
              </a:ext>
            </a:extLst>
          </p:cNvPr>
          <p:cNvSpPr txBox="1"/>
          <p:nvPr/>
        </p:nvSpPr>
        <p:spPr>
          <a:xfrm>
            <a:off x="1140597" y="2307169"/>
            <a:ext cx="5322199"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10% di Cofinanziamento a fondo perduto, 20% per il Sud, start up e PMI innovative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Sub-riserva per imprese giovanili, femminili, start up/PMI innovative</a:t>
            </a:r>
          </a:p>
        </p:txBody>
      </p:sp>
      <p:sp>
        <p:nvSpPr>
          <p:cNvPr id="11" name="Rettangolo con angoli arrotondati 10">
            <a:extLst>
              <a:ext uri="{FF2B5EF4-FFF2-40B4-BE49-F238E27FC236}">
                <a16:creationId xmlns:a16="http://schemas.microsoft.com/office/drawing/2014/main" id="{1296CD1F-58EA-AF5B-B493-6AC242714B4B}"/>
              </a:ext>
            </a:extLst>
          </p:cNvPr>
          <p:cNvSpPr/>
          <p:nvPr/>
        </p:nvSpPr>
        <p:spPr>
          <a:xfrm>
            <a:off x="558098" y="1433418"/>
            <a:ext cx="6121877" cy="2636974"/>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D71F68C0-17C3-0E6E-BDDF-11B2ABE2CE07}"/>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CF0D9FA5-1446-2C8E-7632-2610DB9CF0BE}"/>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93D35D6-2555-F9FB-5239-3863818EFDDD}"/>
              </a:ext>
            </a:extLst>
          </p:cNvPr>
          <p:cNvSpPr txBox="1"/>
          <p:nvPr/>
        </p:nvSpPr>
        <p:spPr>
          <a:xfrm>
            <a:off x="900596" y="1728977"/>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al nuovo strumento lanciato a luglio 2024: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556EB981-E17A-326F-EEDF-9172D92CA027}"/>
              </a:ext>
            </a:extLst>
          </p:cNvPr>
          <p:cNvSpPr/>
          <p:nvPr/>
        </p:nvSpPr>
        <p:spPr>
          <a:xfrm>
            <a:off x="575674" y="4458237"/>
            <a:ext cx="11308808" cy="1635949"/>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EC6BE964-2EA8-70D7-A31F-4A9F097981BD}"/>
              </a:ext>
            </a:extLst>
          </p:cNvPr>
          <p:cNvSpPr/>
          <p:nvPr/>
        </p:nvSpPr>
        <p:spPr>
          <a:xfrm>
            <a:off x="1312812" y="423302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pic>
        <p:nvPicPr>
          <p:cNvPr id="22" name="Immagine 21">
            <a:extLst>
              <a:ext uri="{FF2B5EF4-FFF2-40B4-BE49-F238E27FC236}">
                <a16:creationId xmlns:a16="http://schemas.microsoft.com/office/drawing/2014/main" id="{83B6565B-C780-C417-828D-A9A8F1745943}"/>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17516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59503083-9F8E-EDA5-F667-011199625870}"/>
              </a:ext>
            </a:extLst>
          </p:cNvPr>
          <p:cNvSpPr txBox="1">
            <a:spLocks noChangeArrowheads="1"/>
          </p:cNvSpPr>
          <p:nvPr/>
        </p:nvSpPr>
        <p:spPr bwMode="auto">
          <a:xfrm>
            <a:off x="4012651" y="4891233"/>
            <a:ext cx="39702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export, import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(anche di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materie prime strategiche</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presenza in Africa</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filiera</a:t>
            </a:r>
          </a:p>
        </p:txBody>
      </p:sp>
      <p:sp>
        <p:nvSpPr>
          <p:cNvPr id="26" name="CasellaDiTesto 32">
            <a:extLst>
              <a:ext uri="{FF2B5EF4-FFF2-40B4-BE49-F238E27FC236}">
                <a16:creationId xmlns:a16="http://schemas.microsoft.com/office/drawing/2014/main" id="{7BBC701E-DEE3-89C7-8AD9-62DAB57422C9}"/>
              </a:ext>
            </a:extLst>
          </p:cNvPr>
          <p:cNvSpPr txBox="1">
            <a:spLocks noChangeArrowheads="1"/>
          </p:cNvSpPr>
          <p:nvPr/>
        </p:nvSpPr>
        <p:spPr bwMode="auto">
          <a:xfrm>
            <a:off x="7932420" y="4870869"/>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con focus Africa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 Manager</a:t>
            </a:r>
          </a:p>
        </p:txBody>
      </p:sp>
      <p:sp>
        <p:nvSpPr>
          <p:cNvPr id="27" name="Rettangolo 26">
            <a:extLst>
              <a:ext uri="{FF2B5EF4-FFF2-40B4-BE49-F238E27FC236}">
                <a16:creationId xmlns:a16="http://schemas.microsoft.com/office/drawing/2014/main" id="{63EDFF87-CD37-D05D-E268-CBEBFFD98DA1}"/>
              </a:ext>
            </a:extLst>
          </p:cNvPr>
          <p:cNvSpPr/>
          <p:nvPr/>
        </p:nvSpPr>
        <p:spPr>
          <a:xfrm>
            <a:off x="7195273" y="1652411"/>
            <a:ext cx="4689209" cy="2415112"/>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42" name="Rettangolo 41">
            <a:extLst>
              <a:ext uri="{FF2B5EF4-FFF2-40B4-BE49-F238E27FC236}">
                <a16:creationId xmlns:a16="http://schemas.microsoft.com/office/drawing/2014/main" id="{2B5D94AA-8A00-F1D7-DDD1-2E30B8ED1F44}"/>
              </a:ext>
            </a:extLst>
          </p:cNvPr>
          <p:cNvSpPr/>
          <p:nvPr/>
        </p:nvSpPr>
        <p:spPr>
          <a:xfrm>
            <a:off x="7430232" y="2036788"/>
            <a:ext cx="4219289" cy="515726"/>
          </a:xfrm>
          <a:prstGeom prst="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49" name="Rettangolo 48">
            <a:extLst>
              <a:ext uri="{FF2B5EF4-FFF2-40B4-BE49-F238E27FC236}">
                <a16:creationId xmlns:a16="http://schemas.microsoft.com/office/drawing/2014/main" id="{3377D4D0-A72C-1C1C-36C9-CC7B631292FE}"/>
              </a:ext>
            </a:extLst>
          </p:cNvPr>
          <p:cNvSpPr/>
          <p:nvPr/>
        </p:nvSpPr>
        <p:spPr>
          <a:xfrm>
            <a:off x="7180759" y="1709337"/>
            <a:ext cx="4775080" cy="801271"/>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FORMAZIONE PERSONALE AFRICANO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Incluse strutture dedicate e viaggi, soggiorni, ingresso e regolarizzazione, instaurazione di contratti di lavoro del personale formato</a:t>
            </a:r>
          </a:p>
        </p:txBody>
      </p:sp>
      <p:sp>
        <p:nvSpPr>
          <p:cNvPr id="50" name="Rettangolo 49">
            <a:extLst>
              <a:ext uri="{FF2B5EF4-FFF2-40B4-BE49-F238E27FC236}">
                <a16:creationId xmlns:a16="http://schemas.microsoft.com/office/drawing/2014/main" id="{3A3BFC1C-ABDE-2352-F867-AAB9D15B5533}"/>
              </a:ext>
            </a:extLst>
          </p:cNvPr>
          <p:cNvSpPr/>
          <p:nvPr/>
        </p:nvSpPr>
        <p:spPr>
          <a:xfrm>
            <a:off x="7281145" y="2716924"/>
            <a:ext cx="4689208" cy="60723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INNOVAZIONE E TRASFERIMENTO KNOW-HOW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Investimenti produttivi e commerciali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 Italia e in Africa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 finanziamenti alle società controllate</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51" name="Rettangolo 50">
            <a:extLst>
              <a:ext uri="{FF2B5EF4-FFF2-40B4-BE49-F238E27FC236}">
                <a16:creationId xmlns:a16="http://schemas.microsoft.com/office/drawing/2014/main" id="{60E525C1-EAE6-DAFB-3CB7-63272AE297D1}"/>
              </a:ext>
            </a:extLst>
          </p:cNvPr>
          <p:cNvSpPr/>
          <p:nvPr/>
        </p:nvSpPr>
        <p:spPr>
          <a:xfrm>
            <a:off x="7391513" y="3465694"/>
            <a:ext cx="4375347" cy="60723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COMPETITIVITÀ</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Sostenibilità e digitalizzazione, consulenze specialistiche, </a:t>
            </a:r>
            <a:r>
              <a:rPr kumimoji="0" lang="it-IT" sz="1100" b="0" i="0" u="none" strike="noStrike" kern="0" cap="none" spc="0" normalizeH="0" baseline="0" noProof="0" dirty="0" err="1">
                <a:ln>
                  <a:noFill/>
                </a:ln>
                <a:solidFill>
                  <a:srgbClr val="415364"/>
                </a:solidFill>
                <a:effectLst/>
                <a:uLnTx/>
                <a:uFillTx/>
                <a:latin typeface="Arial" panose="020B0604020202020204" pitchFamily="34" charset="0"/>
                <a:cs typeface="Arial" panose="020B0604020202020204" pitchFamily="34" charset="0"/>
              </a:rPr>
              <a:t>advisory</a:t>
            </a: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 e certificazioni, scouting e matchmaking, fiere</a:t>
            </a:r>
            <a:r>
              <a:rPr lang="it-IT" sz="1100" kern="0" dirty="0">
                <a:solidFill>
                  <a:srgbClr val="415364"/>
                </a:solidFill>
                <a:latin typeface="Arial" panose="020B0604020202020204" pitchFamily="34" charset="0"/>
                <a:cs typeface="Arial" panose="020B0604020202020204" pitchFamily="34" charset="0"/>
              </a:rPr>
              <a:t> </a:t>
            </a: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con focus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B2E56AF4-973F-4DF9-87E2-BF36D63744B2}"/>
              </a:ext>
            </a:extLst>
          </p:cNvPr>
          <p:cNvSpPr/>
          <p:nvPr/>
        </p:nvSpPr>
        <p:spPr>
          <a:xfrm>
            <a:off x="8383110" y="1303778"/>
            <a:ext cx="2392155" cy="27524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PER FINANZIARE</a:t>
            </a:r>
          </a:p>
        </p:txBody>
      </p:sp>
      <p:sp>
        <p:nvSpPr>
          <p:cNvPr id="2" name="CasellaDiTesto 32">
            <a:extLst>
              <a:ext uri="{FF2B5EF4-FFF2-40B4-BE49-F238E27FC236}">
                <a16:creationId xmlns:a16="http://schemas.microsoft.com/office/drawing/2014/main" id="{BA38C88D-C7C4-EAF9-6991-3953A9B49E57}"/>
              </a:ext>
            </a:extLst>
          </p:cNvPr>
          <p:cNvSpPr txBox="1">
            <a:spLocks noChangeArrowheads="1"/>
          </p:cNvSpPr>
          <p:nvPr/>
        </p:nvSpPr>
        <p:spPr bwMode="auto">
          <a:xfrm>
            <a:off x="673577" y="5002818"/>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anche non esportatici che intendono investire in loco</a:t>
            </a:r>
          </a:p>
        </p:txBody>
      </p:sp>
      <p:sp>
        <p:nvSpPr>
          <p:cNvPr id="15" name="Segnaposto numero diapositiva 3">
            <a:extLst>
              <a:ext uri="{FF2B5EF4-FFF2-40B4-BE49-F238E27FC236}">
                <a16:creationId xmlns:a16="http://schemas.microsoft.com/office/drawing/2014/main" id="{AEB325A9-E98F-1815-BC42-267FF057BC6B}"/>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ea typeface="+mn-ea"/>
              <a:cs typeface="+mn-cs"/>
            </a:endParaRPr>
          </a:p>
        </p:txBody>
      </p:sp>
    </p:spTree>
    <p:extLst>
      <p:ext uri="{BB962C8B-B14F-4D97-AF65-F5344CB8AC3E}">
        <p14:creationId xmlns:p14="http://schemas.microsoft.com/office/powerpoint/2010/main" val="276976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4" y="325974"/>
            <a:ext cx="11603468" cy="383116"/>
          </a:xfrm>
        </p:spPr>
        <p:txBody>
          <a:bodyPr/>
          <a:lstStyle/>
          <a:p>
            <a:r>
              <a:rPr lang="it-IT" dirty="0"/>
              <a:t>Sostegno al rafforzamento delle imprese italiane con interessi in Africa </a:t>
            </a:r>
            <a:r>
              <a:rPr lang="it-IT" dirty="0">
                <a:solidFill>
                  <a:schemeClr val="accent2"/>
                </a:solidFill>
              </a:rPr>
              <a:t>(«Potenziamento mercati africani»</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commerciali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nel mercato africano </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3480" y="1121102"/>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255947" y="1880080"/>
            <a:ext cx="5364033"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a:t>
            </a:r>
            <a:r>
              <a:rPr kumimoji="0" lang="it-IT" altLang="it-IT" sz="1133" b="1" i="0" u="none" strike="noStrike" kern="1200" cap="none" spc="0" normalizeH="0" baseline="0" noProof="0" dirty="0">
                <a:ln>
                  <a:noFill/>
                </a:ln>
                <a:solidFill>
                  <a:srgbClr val="797979"/>
                </a:solidFill>
                <a:effectLst/>
                <a:uLnTx/>
                <a:uFillTx/>
                <a:latin typeface="Arial"/>
              </a:rPr>
              <a:t>italiane esportatrici </a:t>
            </a:r>
            <a:r>
              <a:rPr kumimoji="0" lang="it-IT" altLang="it-IT" sz="1133" b="0" i="0" u="none" strike="noStrike" kern="1200" cap="none" spc="0" normalizeH="0" baseline="0" noProof="0" dirty="0">
                <a:ln>
                  <a:noFill/>
                </a:ln>
                <a:solidFill>
                  <a:srgbClr val="797979"/>
                </a:solidFill>
                <a:effectLst/>
                <a:uLnTx/>
                <a:uFillTx/>
                <a:latin typeface="Arial"/>
              </a:rPr>
              <a:t>(con un fatturato estero </a:t>
            </a:r>
            <a:r>
              <a:rPr lang="it-IT" altLang="it-IT" sz="1200" dirty="0">
                <a:solidFill>
                  <a:srgbClr val="797979"/>
                </a:solidFill>
                <a:latin typeface="Arial" panose="020B0604020202020204" pitchFamily="34" charset="0"/>
              </a:rPr>
              <a:t>≥</a:t>
            </a:r>
            <a:r>
              <a:rPr kumimoji="0" lang="it-IT" altLang="it-IT" sz="1133" b="0" i="0" u="none" strike="noStrike" kern="1200" cap="none" spc="0" normalizeH="0" baseline="0" noProof="0" dirty="0">
                <a:ln>
                  <a:noFill/>
                </a:ln>
                <a:solidFill>
                  <a:srgbClr val="797979"/>
                </a:solidFill>
                <a:effectLst/>
                <a:uLnTx/>
                <a:uFillTx/>
                <a:latin typeface="Arial"/>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rPr>
              <a:t>esportazioni o importazioni </a:t>
            </a:r>
            <a:r>
              <a:rPr kumimoji="0" lang="it-IT" sz="1133" b="0" i="0" u="none" strike="noStrike" kern="1200" cap="none" spc="0" normalizeH="0" baseline="0" noProof="0" dirty="0">
                <a:ln>
                  <a:noFill/>
                </a:ln>
                <a:solidFill>
                  <a:srgbClr val="797979"/>
                </a:solidFill>
                <a:effectLst/>
                <a:uLnTx/>
                <a:uFillTx/>
                <a:latin typeface="Arial"/>
              </a:rPr>
              <a:t>da/verso Africa </a:t>
            </a:r>
            <a:r>
              <a:rPr lang="it-IT" altLang="it-IT" sz="1200" dirty="0">
                <a:solidFill>
                  <a:srgbClr val="797979"/>
                </a:solidFill>
                <a:latin typeface="Arial" panose="020B0604020202020204" pitchFamily="34" charset="0"/>
              </a:rPr>
              <a:t>≥</a:t>
            </a:r>
            <a:r>
              <a:rPr kumimoji="0" lang="it-IT" sz="1133" b="0" i="0" u="none" strike="noStrike" kern="1200" cap="none" spc="0" normalizeH="0" baseline="0" noProof="0" dirty="0">
                <a:ln>
                  <a:noFill/>
                </a:ln>
                <a:solidFill>
                  <a:srgbClr val="797979"/>
                </a:solidFill>
                <a:effectLst/>
                <a:uLnTx/>
                <a:uFillTx/>
                <a:latin typeface="Arial"/>
              </a:rPr>
              <a:t>2%</a:t>
            </a:r>
            <a:r>
              <a:rPr kumimoji="0" lang="it-IT" sz="1133" b="0" i="0" u="none" strike="noStrike" kern="1200" cap="none" spc="0" normalizeH="0" baseline="30000" noProof="0" dirty="0">
                <a:ln>
                  <a:noFill/>
                </a:ln>
                <a:solidFill>
                  <a:srgbClr val="797979"/>
                </a:solidFill>
                <a:effectLst/>
                <a:uLnTx/>
                <a:uFillTx/>
                <a:latin typeface="Arial"/>
              </a:rPr>
              <a:t>1</a:t>
            </a:r>
            <a:r>
              <a:rPr kumimoji="0" lang="it-IT" sz="1133" b="0" i="0" u="none" strike="noStrike" kern="1200" cap="none" spc="0" normalizeH="0" baseline="0" noProof="0" dirty="0">
                <a:ln>
                  <a:noFill/>
                </a:ln>
                <a:solidFill>
                  <a:srgbClr val="797979"/>
                </a:solidFill>
                <a:effectLst/>
                <a:uLnTx/>
                <a:uFillTx/>
                <a:latin typeface="Arial"/>
              </a:rPr>
              <a:t> o (ii) </a:t>
            </a:r>
            <a:r>
              <a:rPr kumimoji="0" lang="it-IT" sz="1133" b="1" i="0" u="none" strike="noStrike" kern="1200" cap="none" spc="0" normalizeH="0" baseline="0" noProof="0" dirty="0">
                <a:ln>
                  <a:noFill/>
                </a:ln>
                <a:solidFill>
                  <a:srgbClr val="797979"/>
                </a:solidFill>
                <a:effectLst/>
                <a:uLnTx/>
                <a:uFillTx/>
                <a:latin typeface="Arial"/>
              </a:rPr>
              <a:t>presenza in Africa</a:t>
            </a:r>
            <a:r>
              <a:rPr kumimoji="0" lang="it-IT" sz="1133" b="0" i="0" u="none" strike="noStrike" kern="1200" cap="none" spc="0" normalizeH="0" baseline="30000" noProof="0" dirty="0">
                <a:ln>
                  <a:noFill/>
                </a:ln>
                <a:solidFill>
                  <a:srgbClr val="797979"/>
                </a:solidFill>
                <a:effectLst/>
                <a:uLnTx/>
                <a:uFillTx/>
                <a:latin typeface="Arial"/>
              </a:rPr>
              <a:t>2</a:t>
            </a:r>
            <a:r>
              <a:rPr kumimoji="0" lang="it-IT" sz="1133" b="1" i="0" u="none" strike="noStrike" kern="1200" cap="none" spc="0" normalizeH="0" baseline="0" noProof="0" dirty="0">
                <a:ln>
                  <a:noFill/>
                </a:ln>
                <a:solidFill>
                  <a:srgbClr val="797979"/>
                </a:solidFill>
                <a:effectLst/>
                <a:uLnTx/>
                <a:uFillTx/>
                <a:latin typeface="Arial"/>
              </a:rPr>
              <a:t>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italiane con fatturato realizzato del</a:t>
            </a:r>
            <a:r>
              <a:rPr kumimoji="0" lang="it-IT" altLang="it-IT" sz="1133" b="1" i="0" u="none" strike="noStrike" kern="1200" cap="none" spc="0" normalizeH="0" baseline="0" noProof="0" dirty="0">
                <a:ln>
                  <a:noFill/>
                </a:ln>
                <a:solidFill>
                  <a:srgbClr val="797979"/>
                </a:solidFill>
                <a:effectLst/>
                <a:uLnTx/>
                <a:uFillTx/>
                <a:latin typeface="Arial"/>
              </a:rPr>
              <a:t> </a:t>
            </a:r>
            <a:r>
              <a:rPr lang="it-IT" altLang="it-IT" sz="1200" dirty="0">
                <a:solidFill>
                  <a:srgbClr val="797979"/>
                </a:solidFill>
                <a:latin typeface="Arial" panose="020B0604020202020204" pitchFamily="34" charset="0"/>
              </a:rPr>
              <a:t>≥</a:t>
            </a:r>
            <a:r>
              <a:rPr kumimoji="0" lang="it-IT" altLang="it-IT" sz="1133" b="1" i="0" u="none" strike="noStrike" kern="1200" cap="none" spc="0" normalizeH="0" baseline="0" noProof="0" dirty="0">
                <a:ln>
                  <a:noFill/>
                </a:ln>
                <a:solidFill>
                  <a:srgbClr val="797979"/>
                </a:solidFill>
                <a:effectLst/>
                <a:uLnTx/>
                <a:uFillTx/>
                <a:latin typeface="Arial"/>
              </a:rPr>
              <a:t>10% verso le imprese di cui sopra,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lang="it-IT" sz="1133" dirty="0">
                <a:solidFill>
                  <a:srgbClr val="797979"/>
                </a:solidFill>
                <a:latin typeface="Arial"/>
              </a:rPr>
              <a:t>Imprese, </a:t>
            </a:r>
            <a:r>
              <a:rPr lang="it-IT" sz="1133" b="1" dirty="0">
                <a:solidFill>
                  <a:schemeClr val="accent2"/>
                </a:solidFill>
                <a:latin typeface="Arial"/>
              </a:rPr>
              <a:t>anche non esportatrici</a:t>
            </a:r>
            <a:r>
              <a:rPr lang="it-IT" sz="1133" dirty="0">
                <a:solidFill>
                  <a:srgbClr val="797979"/>
                </a:solidFill>
                <a:latin typeface="Arial"/>
              </a:rPr>
              <a:t>, che intendono </a:t>
            </a:r>
            <a:r>
              <a:rPr lang="it-IT" sz="1133" b="1" dirty="0">
                <a:solidFill>
                  <a:schemeClr val="accent2"/>
                </a:solidFill>
                <a:latin typeface="Arial"/>
              </a:rPr>
              <a:t>investire in Africa </a:t>
            </a:r>
            <a:r>
              <a:rPr lang="it-IT" sz="1133" dirty="0">
                <a:solidFill>
                  <a:srgbClr val="797979"/>
                </a:solidFill>
                <a:latin typeface="Arial"/>
              </a:rPr>
              <a:t>(30% dell’importo ammissibile)</a:t>
            </a:r>
            <a:endParaRPr kumimoji="0" lang="it-IT" sz="1133" b="0" i="0" u="none" strike="noStrike" kern="1200" cap="none" spc="0" normalizeH="0" baseline="30000" noProof="0" dirty="0">
              <a:ln>
                <a:noFill/>
              </a:ln>
              <a:solidFill>
                <a:srgbClr val="797979"/>
              </a:solidFill>
              <a:effectLst/>
              <a:uLnTx/>
              <a:uFillTx/>
              <a:latin typeface="Arial"/>
            </a:endParaRPr>
          </a:p>
        </p:txBody>
      </p:sp>
      <p:sp>
        <p:nvSpPr>
          <p:cNvPr id="70" name="Rettangolo 69">
            <a:extLst>
              <a:ext uri="{FF2B5EF4-FFF2-40B4-BE49-F238E27FC236}">
                <a16:creationId xmlns:a16="http://schemas.microsoft.com/office/drawing/2014/main" id="{DEC0FADB-17C8-423C-A4CF-8F31DAAD1FE1}"/>
              </a:ext>
            </a:extLst>
          </p:cNvPr>
          <p:cNvSpPr/>
          <p:nvPr/>
        </p:nvSpPr>
        <p:spPr>
          <a:xfrm>
            <a:off x="221724" y="5320737"/>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392572" y="3118120"/>
            <a:ext cx="5574930"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personale </a:t>
            </a:r>
            <a:r>
              <a:rPr kumimoji="0" lang="it-IT" altLang="it-IT" sz="113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le spese per contratti di lavoro destinati alla formazione e all’inserimento degli stessi)</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le </a:t>
            </a:r>
            <a:r>
              <a:rPr lang="it-IT" altLang="it-IT" sz="1130" b="1" dirty="0">
                <a:solidFill>
                  <a:schemeClr val="accent2"/>
                </a:solidFill>
                <a:latin typeface="Arial" panose="020B0604020202020204" pitchFamily="34" charset="0"/>
              </a:rPr>
              <a:t>spese per l’individuazione di nuove opportunità di business e clienti</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73" name="Immagine 72"/>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6458" y="5303394"/>
            <a:ext cx="487313" cy="487313"/>
          </a:xfrm>
          <a:prstGeom prst="rect">
            <a:avLst/>
          </a:prstGeom>
        </p:spPr>
      </p:pic>
      <p:cxnSp>
        <p:nvCxnSpPr>
          <p:cNvPr id="74" name="Connettore diritto 73"/>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529" y="5237443"/>
            <a:ext cx="522000" cy="522000"/>
          </a:xfrm>
          <a:prstGeom prst="rect">
            <a:avLst/>
          </a:prstGeom>
        </p:spPr>
      </p:pic>
      <p:pic>
        <p:nvPicPr>
          <p:cNvPr id="76" name="Immagine 75"/>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pic>
        <p:nvPicPr>
          <p:cNvPr id="77" name="Immagine 76"/>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14826" y="3444235"/>
            <a:ext cx="396000" cy="396000"/>
          </a:xfrm>
          <a:prstGeom prst="rect">
            <a:avLst/>
          </a:prstGeom>
        </p:spPr>
      </p:pic>
      <p:sp>
        <p:nvSpPr>
          <p:cNvPr id="78" name="Rettangolo 77"/>
          <p:cNvSpPr/>
          <p:nvPr/>
        </p:nvSpPr>
        <p:spPr>
          <a:xfrm>
            <a:off x="534494" y="6180399"/>
            <a:ext cx="11438791" cy="507831"/>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Africa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v</a:t>
            </a:r>
            <a:r>
              <a:rPr lang="it-IT" sz="900" dirty="0">
                <a:solidFill>
                  <a:srgbClr val="797979"/>
                </a:solidFill>
                <a:latin typeface="Arial" panose="020B0604020202020204"/>
              </a:rPr>
              <a:t>.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815818" y="1834937"/>
            <a:ext cx="4747334"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una sede operativa nel Sud Italia</a:t>
            </a:r>
            <a:r>
              <a:rPr lang="it-IT" altLang="it-IT" sz="1130" b="1" dirty="0">
                <a:solidFill>
                  <a:schemeClr val="accent2"/>
                </a:solidFill>
                <a:latin typeface="Arial" panose="020B0604020202020204" pitchFamily="34" charset="0"/>
              </a:rPr>
              <a:t>, startup e PMI innovative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80" name="Immagine 79"/>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5599" y="1808808"/>
            <a:ext cx="523800" cy="523800"/>
          </a:xfrm>
          <a:prstGeom prst="rect">
            <a:avLst/>
          </a:prstGeom>
        </p:spPr>
      </p:pic>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474597" y="5122437"/>
            <a:ext cx="5623655"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lang="it-IT" sz="900" dirty="0">
              <a:solidFill>
                <a:srgbClr val="797979"/>
              </a:solidFill>
              <a:latin typeface="Arial" panose="020B0604020202020204"/>
              <a:ea typeface="+mn-ea"/>
              <a:cs typeface="+mn-cs"/>
            </a:endParaRPr>
          </a:p>
        </p:txBody>
      </p:sp>
      <p:sp>
        <p:nvSpPr>
          <p:cNvPr id="4" name="Rettangolo 3">
            <a:extLst>
              <a:ext uri="{FF2B5EF4-FFF2-40B4-BE49-F238E27FC236}">
                <a16:creationId xmlns:a16="http://schemas.microsoft.com/office/drawing/2014/main" id="{15A5D093-3FB2-57BF-F9C9-345552B03441}"/>
              </a:ext>
            </a:extLst>
          </p:cNvPr>
          <p:cNvSpPr>
            <a:spLocks noChangeArrowheads="1"/>
          </p:cNvSpPr>
          <p:nvPr/>
        </p:nvSpPr>
        <p:spPr bwMode="auto">
          <a:xfrm>
            <a:off x="71800" y="3821839"/>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a:t>
            </a:r>
            <a:r>
              <a:rPr lang="it-IT" sz="1130" dirty="0">
                <a:solidFill>
                  <a:srgbClr val="797979"/>
                </a:solidFill>
                <a:latin typeface="Arial"/>
              </a:rPr>
              <a:t>: </a:t>
            </a:r>
            <a:r>
              <a:rPr lang="it-IT" sz="1130" dirty="0">
                <a:solidFill>
                  <a:schemeClr val="accent2"/>
                </a:solidFill>
                <a:latin typeface="Arial"/>
              </a:rPr>
              <a:t>500.000 per micro imprese*, 2.500.000 per PMI* (comprese innovative) e Start up innovative*, 5.000.000 altre imprese</a:t>
            </a:r>
          </a:p>
        </p:txBody>
      </p:sp>
      <p:pic>
        <p:nvPicPr>
          <p:cNvPr id="8" name="Immagine 7">
            <a:extLst>
              <a:ext uri="{FF2B5EF4-FFF2-40B4-BE49-F238E27FC236}">
                <a16:creationId xmlns:a16="http://schemas.microsoft.com/office/drawing/2014/main" id="{77D8D01C-C6BC-3638-03F8-89F3850D2CFD}"/>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5" name="Rettangolo con angoli arrotondati 4">
            <a:extLst>
              <a:ext uri="{FF2B5EF4-FFF2-40B4-BE49-F238E27FC236}">
                <a16:creationId xmlns:a16="http://schemas.microsoft.com/office/drawing/2014/main" id="{7F910612-BBD2-FB2E-004E-0675E6866895}"/>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15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7D31260-7FE5-A9AF-CD2C-364C738FAC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F1585EE-6B53-9C20-E7A2-7F50FC88A814}"/>
              </a:ext>
            </a:extLst>
          </p:cNvPr>
          <p:cNvSpPr>
            <a:spLocks noGrp="1"/>
          </p:cNvSpPr>
          <p:nvPr>
            <p:ph type="body" idx="13"/>
          </p:nvPr>
        </p:nvSpPr>
        <p:spPr>
          <a:xfrm>
            <a:off x="152737" y="264478"/>
            <a:ext cx="11985225" cy="383116"/>
          </a:xfrm>
        </p:spPr>
        <p:txBody>
          <a:bodyPr/>
          <a:lstStyle/>
          <a:p>
            <a:r>
              <a:rPr lang="it-IT" sz="2000" dirty="0"/>
              <a:t>«Potenziamento mercati africani»: spese ammissibili </a:t>
            </a:r>
          </a:p>
        </p:txBody>
      </p:sp>
      <p:sp>
        <p:nvSpPr>
          <p:cNvPr id="8" name="CasellaDiTesto 7">
            <a:extLst>
              <a:ext uri="{FF2B5EF4-FFF2-40B4-BE49-F238E27FC236}">
                <a16:creationId xmlns:a16="http://schemas.microsoft.com/office/drawing/2014/main" id="{9F190DCE-4982-F6C0-9430-A6B39E0477CA}"/>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a:t>
            </a:r>
            <a:r>
              <a:rPr lang="it-IT" altLang="it-IT" sz="1200" b="1" dirty="0">
                <a:solidFill>
                  <a:srgbClr val="415364"/>
                </a:solidFill>
                <a:latin typeface="Arial" panose="020B0604020202020204" pitchFamily="34" charset="0"/>
              </a:rPr>
              <a:t>in sostenibilità, innovazione e rafforzamento patrimoniale</a:t>
            </a: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5E00E193-D9A8-CBCB-29E7-90D7FEA76AF9}"/>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F2894D24-5CE9-1C3A-FE18-493862AA8689}"/>
              </a:ext>
            </a:extLst>
          </p:cNvPr>
          <p:cNvSpPr txBox="1"/>
          <p:nvPr/>
        </p:nvSpPr>
        <p:spPr>
          <a:xfrm>
            <a:off x="6087652" y="1106467"/>
            <a:ext cx="5944508" cy="336245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Africa di personale finalizzata o connessa all’assunzione in Italia o Africa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negozi temporanei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(c.d.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pop-up</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chemeClr val="accent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chemeClr val="accent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indent="-171450" algn="just">
              <a:spcAft>
                <a:spcPts val="300"/>
              </a:spcAft>
              <a:buFont typeface="Courier New" panose="02070309020205020404" pitchFamily="49" charset="0"/>
              <a:buChar char="o"/>
              <a:defRPr/>
            </a:pPr>
            <a:r>
              <a:rPr lang="it-IT" sz="1000" dirty="0">
                <a:solidFill>
                  <a:srgbClr val="415364"/>
                </a:solidFill>
                <a:latin typeface="Arial" panose="020B0604020202020204" pitchFamily="34" charset="0"/>
                <a:cs typeface="Times New Roman" panose="02020603050405020304" pitchFamily="18" charset="0"/>
              </a:rPr>
              <a:t>spese finalizzate all’instaurazione di un </a:t>
            </a:r>
            <a:r>
              <a:rPr lang="it-IT" sz="1000" b="1" dirty="0">
                <a:solidFill>
                  <a:schemeClr val="accent2"/>
                </a:solidFill>
                <a:latin typeface="Arial" panose="020B0604020202020204" pitchFamily="34" charset="0"/>
                <a:cs typeface="Times New Roman" panose="02020603050405020304" pitchFamily="18" charset="0"/>
              </a:rPr>
              <a:t>contratto di apprendistato o tirocinio</a:t>
            </a:r>
            <a:r>
              <a:rPr lang="it-IT" sz="1000" dirty="0">
                <a:solidFill>
                  <a:srgbClr val="415364"/>
                </a:solidFill>
                <a:latin typeface="Arial" panose="020B0604020202020204" pitchFamily="34" charset="0"/>
                <a:cs typeface="Times New Roman" panose="02020603050405020304" pitchFamily="18" charset="0"/>
              </a:rPr>
              <a:t>, o similare (contratto di lavoro tipicamente a scopo/causa di formazione e inserimento), con </a:t>
            </a:r>
            <a:r>
              <a:rPr lang="it-IT" sz="1000" b="1" dirty="0">
                <a:solidFill>
                  <a:schemeClr val="accent2"/>
                </a:solidFill>
                <a:latin typeface="Arial" panose="020B0604020202020204" pitchFamily="34" charset="0"/>
                <a:cs typeface="Times New Roman" panose="02020603050405020304" pitchFamily="18" charset="0"/>
              </a:rPr>
              <a:t>copertura del relativo costo</a:t>
            </a:r>
            <a:r>
              <a:rPr lang="it-IT" sz="1000" dirty="0">
                <a:solidFill>
                  <a:srgbClr val="415364"/>
                </a:solidFill>
                <a:latin typeface="Arial" panose="020B0604020202020204" pitchFamily="34" charset="0"/>
                <a:cs typeface="Times New Roman" panose="02020603050405020304" pitchFamily="18" charset="0"/>
              </a:rPr>
              <a:t> per un massimo di 6 mesi, per personale proveniente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da un Paese Africano</a:t>
            </a:r>
            <a:r>
              <a:rPr lang="it-IT" sz="1000" dirty="0">
                <a:solidFill>
                  <a:srgbClr val="415364"/>
                </a:solidFill>
                <a:latin typeface="Arial" panose="020B0604020202020204" pitchFamily="34" charset="0"/>
                <a:cs typeface="Times New Roman" panose="02020603050405020304" pitchFamily="18" charset="0"/>
              </a:rPr>
              <a:t> purché l’Impresa Richiedente fornisca specifiche evidenze***;</a:t>
            </a:r>
          </a:p>
          <a:p>
            <a:pPr marL="171450" lvl="0" indent="-171450" algn="just">
              <a:spcAft>
                <a:spcPts val="300"/>
              </a:spcAft>
              <a:buFont typeface="Courier New" panose="02070309020205020404" pitchFamily="49" charset="0"/>
              <a:buChar char="o"/>
              <a:defRPr/>
            </a:pP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spese promozionali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t>
            </a:r>
            <a:r>
              <a:rPr lang="it-IT" sz="1000" dirty="0"/>
              <a:t>marketing e campagne pubblicitarie </a:t>
            </a:r>
            <a:r>
              <a:rPr lang="it-IT" sz="1000" i="1" dirty="0"/>
              <a:t>online/offline</a:t>
            </a:r>
            <a:r>
              <a:rPr lang="it-IT" sz="1000" dirty="0"/>
              <a:t>),</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lang="it-IT" sz="1000" dirty="0"/>
              <a:t>spese per </a:t>
            </a:r>
            <a:r>
              <a:rPr lang="it-IT" sz="1000" b="1" dirty="0">
                <a:solidFill>
                  <a:schemeClr val="accent2"/>
                </a:solidFill>
              </a:rPr>
              <a:t>attività di </a:t>
            </a:r>
            <a:r>
              <a:rPr lang="it-IT" sz="1000" b="1" dirty="0" err="1">
                <a:solidFill>
                  <a:schemeClr val="accent2"/>
                </a:solidFill>
              </a:rPr>
              <a:t>advisory</a:t>
            </a:r>
            <a:r>
              <a:rPr lang="it-IT" sz="1000" b="1" dirty="0">
                <a:solidFill>
                  <a:schemeClr val="accent2"/>
                </a:solidFill>
              </a:rPr>
              <a:t>/consulenza strategica</a:t>
            </a:r>
            <a:r>
              <a:rPr lang="it-IT" sz="1000" dirty="0"/>
              <a:t>,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lvl="0" indent="-171450" algn="just">
              <a:spcAft>
                <a:spcPts val="300"/>
              </a:spcAft>
              <a:buFont typeface="Courier New" panose="02070309020205020404" pitchFamily="49" charset="0"/>
              <a:buChar char="o"/>
              <a:defRPr/>
            </a:pPr>
            <a:r>
              <a:rPr lang="it-IT" sz="1000" dirty="0">
                <a:solidFill>
                  <a:srgbClr val="415364"/>
                </a:solidFill>
                <a:latin typeface="Arial" panose="020B0604020202020204" pitchFamily="34" charset="0"/>
                <a:cs typeface="Times New Roman" panose="02020603050405020304" pitchFamily="18" charset="0"/>
              </a:rPr>
              <a:t>spese di viaggio e soggiorno a fini promozionali per lo </a:t>
            </a:r>
            <a:r>
              <a:rPr lang="it-IT" sz="1000" b="1" dirty="0">
                <a:solidFill>
                  <a:schemeClr val="accent2"/>
                </a:solidFill>
                <a:latin typeface="Arial" panose="020B0604020202020204" pitchFamily="34" charset="0"/>
                <a:cs typeface="Times New Roman" panose="02020603050405020304" pitchFamily="18" charset="0"/>
              </a:rPr>
              <a:t>sviluppo di partnership commerciali </a:t>
            </a:r>
            <a:r>
              <a:rPr lang="it-IT" sz="1000" dirty="0">
                <a:solidFill>
                  <a:srgbClr val="415364"/>
                </a:solidFill>
                <a:latin typeface="Arial" panose="020B0604020202020204" pitchFamily="34" charset="0"/>
                <a:cs typeface="Times New Roman" panose="02020603050405020304" pitchFamily="18" charset="0"/>
              </a:rPr>
              <a:t>con realtà locali, per eventi/fiere/missioni dedicate, inclusi servizi di ricerca, </a:t>
            </a:r>
            <a:r>
              <a:rPr lang="it-IT" sz="1000" b="1" i="1" dirty="0">
                <a:solidFill>
                  <a:schemeClr val="accent2"/>
                </a:solidFill>
                <a:latin typeface="Arial" panose="020B0604020202020204" pitchFamily="34" charset="0"/>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31F2950F-8DC7-BC2A-00C2-94FC7AABCF48}"/>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a:t>
            </a:r>
            <a:r>
              <a:rPr lang="it-IT" sz="1000" dirty="0">
                <a:solidFill>
                  <a:srgbClr val="415364"/>
                </a:solidFill>
                <a:latin typeface="Arial" panose="020B0604020202020204"/>
              </a:rPr>
              <a:t>solo se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a:t>
            </a:r>
            <a:r>
              <a:rPr lang="it-IT" sz="1000" b="1" dirty="0">
                <a:solidFill>
                  <a:srgbClr val="415364"/>
                </a:solidFill>
                <a:latin typeface="Arial" panose="020B0604020202020204"/>
              </a:rPr>
              <a:t>per un importo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it-IT" sz="1000" dirty="0">
              <a:solidFill>
                <a:srgbClr val="415364"/>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0A685934-5F9C-D11A-4F6B-CB87065AFF27}"/>
              </a:ext>
            </a:extLst>
          </p:cNvPr>
          <p:cNvSpPr txBox="1"/>
          <p:nvPr/>
        </p:nvSpPr>
        <p:spPr>
          <a:xfrm>
            <a:off x="133152" y="2966631"/>
            <a:ext cx="5870628" cy="2714910"/>
          </a:xfrm>
          <a:prstGeom prst="rect">
            <a:avLst/>
          </a:prstGeom>
          <a:noFill/>
        </p:spPr>
        <p:txBody>
          <a:bodyPr wrap="square">
            <a:spAutoFit/>
          </a:bodyPr>
          <a:lstStyle/>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un Paese Africano tramite l’acquisto di un nuova struttura/immobile/fabbricato anche produttiva o il potenziamento di una struttura esistente in un Paese Africano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3762921C-30CB-D3CF-EA51-8BB72E7F5A94}"/>
              </a:ext>
            </a:extLst>
          </p:cNvPr>
          <p:cNvSpPr txBox="1"/>
          <p:nvPr/>
        </p:nvSpPr>
        <p:spPr>
          <a:xfrm>
            <a:off x="6185424" y="4379887"/>
            <a:ext cx="5846736" cy="1061829"/>
          </a:xfrm>
          <a:prstGeom prst="rect">
            <a:avLst/>
          </a:prstGeom>
          <a:noFill/>
        </p:spPr>
        <p:txBody>
          <a:bodyPr wrap="square">
            <a:spAutoFit/>
          </a:bodyPr>
          <a:lstStyle/>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E94B658A-F474-269E-A1B1-5FF2960A4284}"/>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 name="CasellaDiTesto 6">
            <a:extLst>
              <a:ext uri="{FF2B5EF4-FFF2-40B4-BE49-F238E27FC236}">
                <a16:creationId xmlns:a16="http://schemas.microsoft.com/office/drawing/2014/main" id="{12044DC6-27B6-7F0A-9494-909FDFA25C85}"/>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19CCA586-11AB-9BE8-A511-B2C565F67B12}"/>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6397FE95-D622-0638-D704-CD417C1873C0}"/>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A502ED52-5243-424C-F715-F6BDECB829C7}"/>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138169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alace of Fine Arts Mexico City">
            <a:extLst>
              <a:ext uri="{FF2B5EF4-FFF2-40B4-BE49-F238E27FC236}">
                <a16:creationId xmlns:a16="http://schemas.microsoft.com/office/drawing/2014/main" id="{18990005-0B14-8FD6-E5A1-000430EAFE5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05000" y="-38100"/>
            <a:ext cx="10343190" cy="6895460"/>
          </a:xfrm>
          <a:prstGeom prst="rect">
            <a:avLst/>
          </a:prstGeom>
        </p:spPr>
      </p:pic>
      <p:sp>
        <p:nvSpPr>
          <p:cNvPr id="6" name="Rettangolo 5">
            <a:extLst>
              <a:ext uri="{FF2B5EF4-FFF2-40B4-BE49-F238E27FC236}">
                <a16:creationId xmlns:a16="http://schemas.microsoft.com/office/drawing/2014/main" id="{25C39850-90BF-182E-06C2-8A6A6431297A}"/>
              </a:ext>
            </a:extLst>
          </p:cNvPr>
          <p:cNvSpPr/>
          <p:nvPr/>
        </p:nvSpPr>
        <p:spPr>
          <a:xfrm>
            <a:off x="-56189" y="-34129"/>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AFAAC31E-C7EE-6125-DB60-E5E8A4B346F9}"/>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8" name="Rettangolo 7">
            <a:extLst>
              <a:ext uri="{FF2B5EF4-FFF2-40B4-BE49-F238E27FC236}">
                <a16:creationId xmlns:a16="http://schemas.microsoft.com/office/drawing/2014/main" id="{8FE6239E-8C08-BCE6-9E66-141F28944687}"/>
              </a:ext>
            </a:extLst>
          </p:cNvPr>
          <p:cNvSpPr/>
          <p:nvPr/>
        </p:nvSpPr>
        <p:spPr>
          <a:xfrm>
            <a:off x="461" y="335135"/>
            <a:ext cx="12191079"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B5046FB3-1A7C-CFE7-2970-0474DC70BB8E}"/>
              </a:ext>
            </a:extLst>
          </p:cNvPr>
          <p:cNvSpPr txBox="1">
            <a:spLocks/>
          </p:cNvSpPr>
          <p:nvPr/>
        </p:nvSpPr>
        <p:spPr>
          <a:xfrm>
            <a:off x="202518" y="510413"/>
            <a:ext cx="12025085"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defTabSz="914377"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Finanziamenti agevolati – Focus </a:t>
            </a:r>
            <a:r>
              <a:rPr kumimoji="0" lang="it-IT" sz="2400" b="1" i="0" u="none" strike="noStrike" kern="100" cap="none" spc="0" normalizeH="0" baseline="0" noProof="0" dirty="0">
                <a:ln>
                  <a:noFill/>
                </a:ln>
                <a:solidFill>
                  <a:srgbClr val="415064"/>
                </a:solidFill>
                <a:effectLst/>
                <a:uLnTx/>
                <a:uFillTx/>
                <a:latin typeface="+mj-lt"/>
              </a:rPr>
              <a:t>«Misura America Latina»</a:t>
            </a:r>
          </a:p>
        </p:txBody>
      </p:sp>
      <p:sp>
        <p:nvSpPr>
          <p:cNvPr id="10" name="CasellaDiTesto 9">
            <a:extLst>
              <a:ext uri="{FF2B5EF4-FFF2-40B4-BE49-F238E27FC236}">
                <a16:creationId xmlns:a16="http://schemas.microsoft.com/office/drawing/2014/main" id="{2DBE0C4C-0D3A-B92E-B772-EE7432E28208}"/>
              </a:ext>
            </a:extLst>
          </p:cNvPr>
          <p:cNvSpPr txBox="1"/>
          <p:nvPr/>
        </p:nvSpPr>
        <p:spPr>
          <a:xfrm>
            <a:off x="1137253" y="2206230"/>
            <a:ext cx="5500194" cy="1815882"/>
          </a:xfrm>
          <a:prstGeom prst="rect">
            <a:avLst/>
          </a:prstGeom>
          <a:noFill/>
        </p:spPr>
        <p:txBody>
          <a:bodyPr wrap="square">
            <a:spAutoFit/>
          </a:bodyPr>
          <a:lstStyle/>
          <a:p>
            <a:pPr marL="342891" indent="-342891">
              <a:buFontTx/>
              <a:buAutoNum type="arabicPeriod"/>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10% di Cofinanziamento a fondo perduto, 20% per il Sud</a:t>
            </a:r>
            <a:r>
              <a:rPr lang="it-IT" sz="1400" b="1" dirty="0">
                <a:solidFill>
                  <a:srgbClr val="415364"/>
                </a:solidFill>
                <a:latin typeface="+mj-lt"/>
                <a:cs typeface="Arial" panose="020B0604020202020204" pitchFamily="34" charset="0"/>
              </a:rPr>
              <a:t>,</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lang="it-IT" sz="1400" b="1" dirty="0">
                <a:solidFill>
                  <a:srgbClr val="415364"/>
                </a:solidFill>
                <a:latin typeface="Arial" panose="020B0604020202020204" pitchFamily="34" charset="0"/>
                <a:cs typeface="Arial" panose="020B0604020202020204" pitchFamily="34" charset="0"/>
              </a:rPr>
              <a:t>start up e PMI innovative</a:t>
            </a: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lvl="0" indent="-342891">
              <a:buFontTx/>
              <a:buAutoNum type="arabicPeriod"/>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Finanziamenti per digitalizzazione e sostenibilità,</a:t>
            </a:r>
            <a:r>
              <a:rPr lang="it-IT" sz="1400" b="1" dirty="0">
                <a:solidFill>
                  <a:srgbClr val="415364"/>
                </a:solidFill>
                <a:latin typeface="+mj-lt"/>
                <a:cs typeface="Arial" panose="020B0604020202020204" pitchFamily="34" charset="0"/>
              </a:rPr>
              <a:t> formazione del personale,</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rafforzamento patrimoniale</a:t>
            </a:r>
            <a:r>
              <a:rPr lang="it-IT" sz="1400" b="1" dirty="0">
                <a:solidFill>
                  <a:srgbClr val="415364"/>
                </a:solidFill>
                <a:latin typeface="+mj-lt"/>
                <a:cs typeface="Arial" panose="020B0604020202020204" pitchFamily="34" charset="0"/>
              </a:rPr>
              <a:t> </a:t>
            </a:r>
            <a:r>
              <a:rPr lang="it-IT" altLang="it-IT" sz="1400" b="1" dirty="0">
                <a:solidFill>
                  <a:srgbClr val="415364"/>
                </a:solidFill>
                <a:latin typeface="Arial" panose="020B0604020202020204" pitchFamily="34" charset="0"/>
              </a:rPr>
              <a:t>e</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lang="it-IT" altLang="it-IT" sz="1400" b="1" dirty="0">
                <a:solidFill>
                  <a:srgbClr val="415364"/>
                </a:solidFill>
                <a:latin typeface="Arial" panose="020B0604020202020204" pitchFamily="34" charset="0"/>
              </a:rPr>
              <a:t>individuazione di nuove opportunità di business </a:t>
            </a: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p:txBody>
      </p:sp>
      <p:sp>
        <p:nvSpPr>
          <p:cNvPr id="11" name="Rettangolo con angoli arrotondati 10">
            <a:extLst>
              <a:ext uri="{FF2B5EF4-FFF2-40B4-BE49-F238E27FC236}">
                <a16:creationId xmlns:a16="http://schemas.microsoft.com/office/drawing/2014/main" id="{1296CD1F-58EA-AF5B-B493-6AC242714B4B}"/>
              </a:ext>
            </a:extLst>
          </p:cNvPr>
          <p:cNvSpPr/>
          <p:nvPr/>
        </p:nvSpPr>
        <p:spPr>
          <a:xfrm>
            <a:off x="558098" y="1433418"/>
            <a:ext cx="6121877" cy="2634105"/>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mj-lt"/>
              <a:ea typeface="+mn-ea"/>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D71F68C0-17C3-0E6E-BDDF-11B2ABE2CE07}"/>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CF0D9FA5-1446-2C8E-7632-2610DB9CF0BE}"/>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mj-lt"/>
                <a:ea typeface="+mn-ea"/>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93D35D6-2555-F9FB-5239-3863818EFDDD}"/>
              </a:ext>
            </a:extLst>
          </p:cNvPr>
          <p:cNvSpPr txBox="1"/>
          <p:nvPr/>
        </p:nvSpPr>
        <p:spPr>
          <a:xfrm>
            <a:off x="900596" y="1595627"/>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mj-lt"/>
                <a:ea typeface="Calibri" panose="020F0502020204030204" pitchFamily="34" charset="0"/>
                <a:cs typeface="Arial" panose="020B0604020202020204" pitchFamily="34" charset="0"/>
              </a:rPr>
              <a:t>Riserva dedicata al nuovo strumento lanciato a marzo 2025: </a:t>
            </a:r>
            <a:r>
              <a:rPr kumimoji="0" lang="it-IT" sz="1400" b="1" i="0" u="sng" strike="noStrike" kern="1200" cap="none" spc="0" normalizeH="0" baseline="0" noProof="0" dirty="0">
                <a:ln>
                  <a:noFill/>
                </a:ln>
                <a:solidFill>
                  <a:srgbClr val="005392"/>
                </a:solidFill>
                <a:effectLst/>
                <a:uLnTx/>
                <a:uFillTx/>
                <a:latin typeface="+mj-lt"/>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mj-lt"/>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556EB981-E17A-326F-EEDF-9172D92CA027}"/>
              </a:ext>
            </a:extLst>
          </p:cNvPr>
          <p:cNvSpPr/>
          <p:nvPr/>
        </p:nvSpPr>
        <p:spPr>
          <a:xfrm>
            <a:off x="575674" y="4780267"/>
            <a:ext cx="11308808" cy="1356007"/>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0" cap="none" spc="0" normalizeH="0" baseline="0" noProof="0" dirty="0">
                <a:ln>
                  <a:noFill/>
                </a:ln>
                <a:solidFill>
                  <a:srgbClr val="FFFEFD"/>
                </a:solidFill>
                <a:effectLst/>
                <a:uLnTx/>
                <a:uFillTx/>
                <a:latin typeface="+mj-lt"/>
                <a:ea typeface="+mn-ea"/>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EC6BE964-2EA8-70D7-A31F-4A9F097981BD}"/>
              </a:ext>
            </a:extLst>
          </p:cNvPr>
          <p:cNvSpPr/>
          <p:nvPr/>
        </p:nvSpPr>
        <p:spPr>
          <a:xfrm>
            <a:off x="1312812" y="455505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mj-lt"/>
                <a:ea typeface="+mn-ea"/>
                <a:cs typeface="Arial" panose="020B0604020202020204" pitchFamily="34" charset="0"/>
              </a:rPr>
              <a:t>  IMPRESE BENEFICIARIE</a:t>
            </a:r>
          </a:p>
        </p:txBody>
      </p:sp>
      <p:pic>
        <p:nvPicPr>
          <p:cNvPr id="22" name="Immagine 21">
            <a:extLst>
              <a:ext uri="{FF2B5EF4-FFF2-40B4-BE49-F238E27FC236}">
                <a16:creationId xmlns:a16="http://schemas.microsoft.com/office/drawing/2014/main" id="{83B6565B-C780-C417-828D-A9A8F1745943}"/>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49719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59503083-9F8E-EDA5-F667-011199625870}"/>
              </a:ext>
            </a:extLst>
          </p:cNvPr>
          <p:cNvSpPr txBox="1">
            <a:spLocks noChangeArrowheads="1"/>
          </p:cNvSpPr>
          <p:nvPr/>
        </p:nvSpPr>
        <p:spPr bwMode="auto">
          <a:xfrm>
            <a:off x="4221927" y="5050684"/>
            <a:ext cx="333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export, import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o</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presenza in America Latina</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filiera</a:t>
            </a:r>
          </a:p>
        </p:txBody>
      </p:sp>
      <p:sp>
        <p:nvSpPr>
          <p:cNvPr id="26" name="CasellaDiTesto 32">
            <a:extLst>
              <a:ext uri="{FF2B5EF4-FFF2-40B4-BE49-F238E27FC236}">
                <a16:creationId xmlns:a16="http://schemas.microsoft.com/office/drawing/2014/main" id="{7BBC701E-DEE3-89C7-8AD9-62DAB57422C9}"/>
              </a:ext>
            </a:extLst>
          </p:cNvPr>
          <p:cNvSpPr txBox="1">
            <a:spLocks noChangeArrowheads="1"/>
          </p:cNvSpPr>
          <p:nvPr/>
        </p:nvSpPr>
        <p:spPr bwMode="auto">
          <a:xfrm>
            <a:off x="7543176" y="5051763"/>
            <a:ext cx="423836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che richiedono </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fino al 31.12.2026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finanziamenti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con focus America Latina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mj-lt"/>
                <a:ea typeface="+mn-ea"/>
                <a:cs typeface="Arial" panose="020B0604020202020204" pitchFamily="34" charset="0"/>
              </a:rPr>
              <a:t>Inserimento Mercati, Certificazioni e Consulenze, Fiere ed Eventi, E-commerce, Temporary Manager</a:t>
            </a:r>
          </a:p>
        </p:txBody>
      </p:sp>
      <p:sp>
        <p:nvSpPr>
          <p:cNvPr id="2" name="CasellaDiTesto 32">
            <a:extLst>
              <a:ext uri="{FF2B5EF4-FFF2-40B4-BE49-F238E27FC236}">
                <a16:creationId xmlns:a16="http://schemas.microsoft.com/office/drawing/2014/main" id="{2E10D04E-2ED5-424E-9195-15E2AC3E4899}"/>
              </a:ext>
            </a:extLst>
          </p:cNvPr>
          <p:cNvSpPr txBox="1">
            <a:spLocks noChangeArrowheads="1"/>
          </p:cNvSpPr>
          <p:nvPr/>
        </p:nvSpPr>
        <p:spPr bwMode="auto">
          <a:xfrm>
            <a:off x="819124" y="5081365"/>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anche non esportatici che intendono investire in loco</a:t>
            </a:r>
          </a:p>
        </p:txBody>
      </p:sp>
      <p:sp>
        <p:nvSpPr>
          <p:cNvPr id="5" name="Rettangolo 4">
            <a:extLst>
              <a:ext uri="{FF2B5EF4-FFF2-40B4-BE49-F238E27FC236}">
                <a16:creationId xmlns:a16="http://schemas.microsoft.com/office/drawing/2014/main" id="{8F64E9CC-2E78-55EC-9388-CE2B84865E3C}"/>
              </a:ext>
            </a:extLst>
          </p:cNvPr>
          <p:cNvSpPr/>
          <p:nvPr/>
        </p:nvSpPr>
        <p:spPr>
          <a:xfrm>
            <a:off x="7195273" y="1855287"/>
            <a:ext cx="4689209" cy="221223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sym typeface="Helvetica Neue Medium"/>
            </a:endParaRPr>
          </a:p>
        </p:txBody>
      </p:sp>
      <p:sp>
        <p:nvSpPr>
          <p:cNvPr id="33" name="Rettangolo 32">
            <a:extLst>
              <a:ext uri="{FF2B5EF4-FFF2-40B4-BE49-F238E27FC236}">
                <a16:creationId xmlns:a16="http://schemas.microsoft.com/office/drawing/2014/main" id="{75A5FFA4-E802-471E-CF04-9A91F61FC489}"/>
              </a:ext>
            </a:extLst>
          </p:cNvPr>
          <p:cNvSpPr/>
          <p:nvPr/>
        </p:nvSpPr>
        <p:spPr>
          <a:xfrm>
            <a:off x="7329772" y="1324105"/>
            <a:ext cx="4395967" cy="34695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mj-lt"/>
                <a:ea typeface="+mn-ea"/>
                <a:cs typeface="Arial" panose="020B0604020202020204" pitchFamily="34" charset="0"/>
              </a:rPr>
              <a:t>    AREE COINVOLTE</a:t>
            </a:r>
          </a:p>
        </p:txBody>
      </p:sp>
      <p:pic>
        <p:nvPicPr>
          <p:cNvPr id="1026" name="Picture 2" descr="Bandiera del Messico - Wikipedia">
            <a:extLst>
              <a:ext uri="{FF2B5EF4-FFF2-40B4-BE49-F238E27FC236}">
                <a16:creationId xmlns:a16="http://schemas.microsoft.com/office/drawing/2014/main" id="{EB1D8E17-F9F9-3CE1-69FC-7D6CBD0F5F8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92587" y="2828602"/>
            <a:ext cx="933035" cy="533385"/>
          </a:xfrm>
          <a:prstGeom prst="rect">
            <a:avLst/>
          </a:prstGeom>
          <a:noFill/>
          <a:extLst>
            <a:ext uri="{909E8E84-426E-40DD-AFC4-6F175D3DCCD1}">
              <a14:hiddenFill xmlns:a14="http://schemas.microsoft.com/office/drawing/2010/main">
                <a:solidFill>
                  <a:srgbClr val="FFFFFF"/>
                </a:solidFill>
              </a14:hiddenFill>
            </a:ext>
          </a:extLst>
        </p:spPr>
      </p:pic>
      <p:pic>
        <p:nvPicPr>
          <p:cNvPr id="799" name="Immagine 798">
            <a:extLst>
              <a:ext uri="{FF2B5EF4-FFF2-40B4-BE49-F238E27FC236}">
                <a16:creationId xmlns:a16="http://schemas.microsoft.com/office/drawing/2014/main" id="{5F6C0166-632D-C811-3C22-44FA176C41A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858594" y="2445389"/>
            <a:ext cx="714397" cy="1228763"/>
          </a:xfrm>
          <a:prstGeom prst="rect">
            <a:avLst/>
          </a:prstGeom>
        </p:spPr>
      </p:pic>
      <p:pic>
        <p:nvPicPr>
          <p:cNvPr id="800" name="Immagine 799">
            <a:extLst>
              <a:ext uri="{FF2B5EF4-FFF2-40B4-BE49-F238E27FC236}">
                <a16:creationId xmlns:a16="http://schemas.microsoft.com/office/drawing/2014/main" id="{34827FEB-CF74-0D80-1402-9BC0869CB3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295" y="2735011"/>
            <a:ext cx="1353429" cy="1048603"/>
          </a:xfrm>
          <a:prstGeom prst="rect">
            <a:avLst/>
          </a:prstGeom>
        </p:spPr>
      </p:pic>
      <p:sp>
        <p:nvSpPr>
          <p:cNvPr id="34" name="CasellaDiTesto 33">
            <a:extLst>
              <a:ext uri="{FF2B5EF4-FFF2-40B4-BE49-F238E27FC236}">
                <a16:creationId xmlns:a16="http://schemas.microsoft.com/office/drawing/2014/main" id="{8CE2E280-78D2-364B-0F04-B0D073002FE0}"/>
              </a:ext>
            </a:extLst>
          </p:cNvPr>
          <p:cNvSpPr txBox="1"/>
          <p:nvPr/>
        </p:nvSpPr>
        <p:spPr>
          <a:xfrm>
            <a:off x="7620443" y="2109166"/>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MESSICO</a:t>
            </a:r>
          </a:p>
        </p:txBody>
      </p:sp>
      <p:sp>
        <p:nvSpPr>
          <p:cNvPr id="35" name="CasellaDiTesto 34">
            <a:extLst>
              <a:ext uri="{FF2B5EF4-FFF2-40B4-BE49-F238E27FC236}">
                <a16:creationId xmlns:a16="http://schemas.microsoft.com/office/drawing/2014/main" id="{043F93A7-29FA-8D90-B192-6F8FD366FAB8}"/>
              </a:ext>
            </a:extLst>
          </p:cNvPr>
          <p:cNvSpPr txBox="1"/>
          <p:nvPr/>
        </p:nvSpPr>
        <p:spPr>
          <a:xfrm>
            <a:off x="9031281" y="1979539"/>
            <a:ext cx="957236"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AMERICA CENTRALE</a:t>
            </a:r>
          </a:p>
        </p:txBody>
      </p:sp>
      <p:sp>
        <p:nvSpPr>
          <p:cNvPr id="36" name="CasellaDiTesto 35">
            <a:extLst>
              <a:ext uri="{FF2B5EF4-FFF2-40B4-BE49-F238E27FC236}">
                <a16:creationId xmlns:a16="http://schemas.microsoft.com/office/drawing/2014/main" id="{19335886-3C79-90B7-CDD0-C3E3ACDE54BC}"/>
              </a:ext>
            </a:extLst>
          </p:cNvPr>
          <p:cNvSpPr txBox="1"/>
          <p:nvPr/>
        </p:nvSpPr>
        <p:spPr>
          <a:xfrm>
            <a:off x="10546344" y="1979539"/>
            <a:ext cx="1209585"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AMERICA MERIDIONALE</a:t>
            </a:r>
          </a:p>
        </p:txBody>
      </p:sp>
      <p:sp>
        <p:nvSpPr>
          <p:cNvPr id="15" name="Segnaposto numero diapositiva 3">
            <a:extLst>
              <a:ext uri="{FF2B5EF4-FFF2-40B4-BE49-F238E27FC236}">
                <a16:creationId xmlns:a16="http://schemas.microsoft.com/office/drawing/2014/main" id="{23021DD7-AE33-CAEE-B41A-AD01D2C94B7E}"/>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8DA0FE-9C19-F746-8419-6700E348BF78}" type="slidenum">
              <a:rPr lang="it-IT" sz="1050" smtClean="0">
                <a:solidFill>
                  <a:srgbClr val="415064"/>
                </a:solidFill>
                <a:latin typeface="+mj-lt"/>
              </a:rPr>
              <a:pPr>
                <a:defRPr/>
              </a:pPr>
              <a:t>13</a:t>
            </a:fld>
            <a:endParaRPr lang="it-IT" sz="1050" dirty="0">
              <a:solidFill>
                <a:srgbClr val="415064"/>
              </a:solidFill>
              <a:latin typeface="+mj-lt"/>
            </a:endParaRPr>
          </a:p>
        </p:txBody>
      </p:sp>
      <p:pic>
        <p:nvPicPr>
          <p:cNvPr id="17" name="Immagine 16" descr="Immagine che contiene nero, oscurità&#10;&#10;Descrizione generata automaticamente">
            <a:extLst>
              <a:ext uri="{FF2B5EF4-FFF2-40B4-BE49-F238E27FC236}">
                <a16:creationId xmlns:a16="http://schemas.microsoft.com/office/drawing/2014/main" id="{BD35CFDC-A597-88F4-CEA9-CF66F5303797}"/>
              </a:ext>
            </a:extLst>
          </p:cNvPr>
          <p:cNvPicPr>
            <a:picLocks noChangeAspect="1"/>
          </p:cNvPicPr>
          <p:nvPr/>
        </p:nvPicPr>
        <p:blipFill>
          <a:blip r:embed="rId8" cstate="screen">
            <a:duotone>
              <a:srgbClr val="005392">
                <a:shade val="45000"/>
                <a:satMod val="135000"/>
              </a:srgbClr>
              <a:prstClr val="white"/>
            </a:duotone>
            <a:extLst>
              <a:ext uri="{28A0092B-C50C-407E-A947-70E740481C1C}">
                <a14:useLocalDpi xmlns:a14="http://schemas.microsoft.com/office/drawing/2010/main" val="0"/>
              </a:ext>
            </a:extLst>
          </a:blip>
          <a:stretch>
            <a:fillRect/>
          </a:stretch>
        </p:blipFill>
        <p:spPr>
          <a:xfrm>
            <a:off x="3887350" y="2480557"/>
            <a:ext cx="254454" cy="254454"/>
          </a:xfrm>
          <a:prstGeom prst="rect">
            <a:avLst/>
          </a:prstGeom>
        </p:spPr>
      </p:pic>
      <p:pic>
        <p:nvPicPr>
          <p:cNvPr id="18" name="Immagine 17" descr="Immagine che contiene nero, oscurità&#10;&#10;Descrizione generata automaticamente">
            <a:extLst>
              <a:ext uri="{FF2B5EF4-FFF2-40B4-BE49-F238E27FC236}">
                <a16:creationId xmlns:a16="http://schemas.microsoft.com/office/drawing/2014/main" id="{87450944-5E57-BBB0-D22C-56B4F2BC7AED}"/>
              </a:ext>
            </a:extLst>
          </p:cNvPr>
          <p:cNvPicPr>
            <a:picLocks noChangeAspect="1"/>
          </p:cNvPicPr>
          <p:nvPr/>
        </p:nvPicPr>
        <p:blipFill>
          <a:blip r:embed="rId8" cstate="screen">
            <a:duotone>
              <a:srgbClr val="005392">
                <a:shade val="45000"/>
                <a:satMod val="135000"/>
              </a:srgbClr>
              <a:prstClr val="white"/>
            </a:duotone>
            <a:extLst>
              <a:ext uri="{28A0092B-C50C-407E-A947-70E740481C1C}">
                <a14:useLocalDpi xmlns:a14="http://schemas.microsoft.com/office/drawing/2010/main" val="0"/>
              </a:ext>
            </a:extLst>
          </a:blip>
          <a:stretch>
            <a:fillRect/>
          </a:stretch>
        </p:blipFill>
        <p:spPr>
          <a:xfrm>
            <a:off x="6335877" y="3529160"/>
            <a:ext cx="254454" cy="254454"/>
          </a:xfrm>
          <a:prstGeom prst="rect">
            <a:avLst/>
          </a:prstGeom>
        </p:spPr>
      </p:pic>
    </p:spTree>
    <p:extLst>
      <p:ext uri="{BB962C8B-B14F-4D97-AF65-F5344CB8AC3E}">
        <p14:creationId xmlns:p14="http://schemas.microsoft.com/office/powerpoint/2010/main" val="418971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4" y="325974"/>
            <a:ext cx="11603468" cy="383116"/>
          </a:xfrm>
        </p:spPr>
        <p:txBody>
          <a:bodyPr/>
          <a:lstStyle/>
          <a:p>
            <a:r>
              <a:rPr lang="it-IT" dirty="0"/>
              <a:t>Sostegno alla competitività delle imprese italiane con interessi in America Centrale o Meridionale </a:t>
            </a:r>
            <a:r>
              <a:rPr lang="it-IT" sz="2300" dirty="0">
                <a:solidFill>
                  <a:schemeClr val="accent2"/>
                </a:solidFill>
              </a:rPr>
              <a:t>(«Potenziamento c</a:t>
            </a:r>
            <a:r>
              <a:rPr lang="it-IT" sz="2300" b="1" dirty="0">
                <a:solidFill>
                  <a:schemeClr val="accent2"/>
                </a:solidFill>
                <a:latin typeface="Arial" panose="020B0604020202020204"/>
              </a:rPr>
              <a:t>ompetitività in America Latina</a:t>
            </a:r>
            <a:r>
              <a:rPr lang="it-IT" sz="2300" dirty="0">
                <a:solidFill>
                  <a:schemeClr val="accent2"/>
                </a:solidFill>
              </a:rPr>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in America Latina</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1090079"/>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70907" y="1838863"/>
            <a:ext cx="5610366"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a:t>
            </a:r>
            <a:r>
              <a:rPr kumimoji="0" lang="it-IT" altLang="it-IT" sz="1133" b="1" i="0" u="none" strike="noStrike" kern="1200" cap="none" spc="0" normalizeH="0" baseline="0" noProof="0" dirty="0">
                <a:ln>
                  <a:noFill/>
                </a:ln>
                <a:solidFill>
                  <a:srgbClr val="797979"/>
                </a:solidFill>
                <a:effectLst/>
                <a:uLnTx/>
                <a:uFillTx/>
                <a:latin typeface="Arial"/>
              </a:rPr>
              <a:t>italiane esportatrici </a:t>
            </a:r>
            <a:r>
              <a:rPr kumimoji="0" lang="it-IT" altLang="it-IT" sz="1133" b="0" i="0" u="none" strike="noStrike" kern="1200" cap="none" spc="0" normalizeH="0" baseline="0" noProof="0" dirty="0">
                <a:ln>
                  <a:noFill/>
                </a:ln>
                <a:solidFill>
                  <a:srgbClr val="797979"/>
                </a:solidFill>
                <a:effectLst/>
                <a:uLnTx/>
                <a:uFillTx/>
                <a:latin typeface="Arial"/>
              </a:rPr>
              <a:t>(con un fatturato estero </a:t>
            </a:r>
            <a:r>
              <a:rPr lang="it-IT" altLang="it-IT" sz="1200" dirty="0">
                <a:solidFill>
                  <a:srgbClr val="797979"/>
                </a:solidFill>
                <a:latin typeface="Arial" panose="020B0604020202020204" pitchFamily="34" charset="0"/>
              </a:rPr>
              <a:t>≥</a:t>
            </a:r>
            <a:r>
              <a:rPr kumimoji="0" lang="it-IT" altLang="it-IT" sz="1133" b="0" i="0" u="none" strike="noStrike" kern="1200" cap="none" spc="0" normalizeH="0" baseline="0" noProof="0" dirty="0">
                <a:ln>
                  <a:noFill/>
                </a:ln>
                <a:solidFill>
                  <a:srgbClr val="797979"/>
                </a:solidFill>
                <a:effectLst/>
                <a:uLnTx/>
                <a:uFillTx/>
                <a:latin typeface="Arial"/>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rPr>
              <a:t>esportazioni o importazioni </a:t>
            </a:r>
            <a:r>
              <a:rPr kumimoji="0" lang="it-IT" sz="1133" b="0" i="0" u="none" strike="noStrike" kern="1200" cap="none" spc="0" normalizeH="0" baseline="0" noProof="0" dirty="0">
                <a:ln>
                  <a:noFill/>
                </a:ln>
                <a:solidFill>
                  <a:srgbClr val="797979"/>
                </a:solidFill>
                <a:effectLst/>
                <a:uLnTx/>
                <a:uFillTx/>
                <a:latin typeface="Arial"/>
              </a:rPr>
              <a:t>da/verso l’America Latina </a:t>
            </a:r>
            <a:r>
              <a:rPr lang="it-IT" altLang="it-IT" sz="1200" dirty="0">
                <a:solidFill>
                  <a:srgbClr val="797979"/>
                </a:solidFill>
                <a:latin typeface="Arial" panose="020B0604020202020204" pitchFamily="34" charset="0"/>
              </a:rPr>
              <a:t>≥</a:t>
            </a:r>
            <a:r>
              <a:rPr kumimoji="0" lang="it-IT" sz="1133" b="0" i="0" u="none" strike="noStrike" kern="1200" cap="none" spc="0" normalizeH="0" baseline="0" noProof="0" dirty="0">
                <a:ln>
                  <a:noFill/>
                </a:ln>
                <a:solidFill>
                  <a:srgbClr val="797979"/>
                </a:solidFill>
                <a:effectLst/>
                <a:uLnTx/>
                <a:uFillTx/>
                <a:latin typeface="Arial"/>
              </a:rPr>
              <a:t>2%</a:t>
            </a:r>
            <a:r>
              <a:rPr kumimoji="0" lang="it-IT" sz="1133" b="0" i="0" u="none" strike="noStrike" kern="1200" cap="none" spc="0" normalizeH="0" baseline="30000" noProof="0" dirty="0">
                <a:ln>
                  <a:noFill/>
                </a:ln>
                <a:solidFill>
                  <a:srgbClr val="797979"/>
                </a:solidFill>
                <a:effectLst/>
                <a:uLnTx/>
                <a:uFillTx/>
                <a:latin typeface="Arial"/>
              </a:rPr>
              <a:t>1</a:t>
            </a:r>
            <a:r>
              <a:rPr kumimoji="0" lang="it-IT" sz="1133" b="0" i="0" u="none" strike="noStrike" kern="1200" cap="none" spc="0" normalizeH="0" baseline="0" noProof="0" dirty="0">
                <a:ln>
                  <a:noFill/>
                </a:ln>
                <a:solidFill>
                  <a:srgbClr val="797979"/>
                </a:solidFill>
                <a:effectLst/>
                <a:uLnTx/>
                <a:uFillTx/>
                <a:latin typeface="Arial"/>
              </a:rPr>
              <a:t> o (ii) </a:t>
            </a:r>
            <a:r>
              <a:rPr kumimoji="0" lang="it-IT" sz="1133" b="1" i="0" u="none" strike="noStrike" kern="1200" cap="none" spc="0" normalizeH="0" baseline="0" noProof="0" dirty="0">
                <a:ln>
                  <a:noFill/>
                </a:ln>
                <a:solidFill>
                  <a:srgbClr val="797979"/>
                </a:solidFill>
                <a:effectLst/>
                <a:uLnTx/>
                <a:uFillTx/>
                <a:latin typeface="Arial"/>
              </a:rPr>
              <a:t>presenza in America </a:t>
            </a:r>
            <a:r>
              <a:rPr lang="it-IT" sz="1133" b="1" dirty="0">
                <a:solidFill>
                  <a:srgbClr val="797979"/>
                </a:solidFill>
                <a:latin typeface="Arial"/>
              </a:rPr>
              <a:t>Latina</a:t>
            </a:r>
            <a:r>
              <a:rPr lang="it-IT" sz="1133" baseline="30000" dirty="0">
                <a:solidFill>
                  <a:srgbClr val="797979"/>
                </a:solidFill>
                <a:latin typeface="Arial"/>
              </a:rPr>
              <a:t>2</a:t>
            </a:r>
            <a:r>
              <a:rPr kumimoji="0" lang="it-IT" sz="1133" b="1" i="0" u="none" strike="noStrike" kern="1200" cap="none" spc="0" normalizeH="0" baseline="0" noProof="0" dirty="0">
                <a:ln>
                  <a:noFill/>
                </a:ln>
                <a:solidFill>
                  <a:srgbClr val="797979"/>
                </a:solidFill>
                <a:effectLst/>
                <a:uLnTx/>
                <a:uFillTx/>
                <a:latin typeface="Arial"/>
              </a:rPr>
              <a:t>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italiane con fatturato realizzato del </a:t>
            </a:r>
            <a:r>
              <a:rPr lang="it-IT" altLang="it-IT" sz="1200" dirty="0">
                <a:solidFill>
                  <a:srgbClr val="797979"/>
                </a:solidFill>
                <a:latin typeface="Arial" panose="020B0604020202020204" pitchFamily="34" charset="0"/>
              </a:rPr>
              <a:t>≥</a:t>
            </a:r>
            <a:r>
              <a:rPr kumimoji="0" lang="it-IT" altLang="it-IT" sz="1133" b="1" i="0" u="none" strike="noStrike" kern="1200" cap="none" spc="0" normalizeH="0" baseline="0" noProof="0" dirty="0">
                <a:ln>
                  <a:noFill/>
                </a:ln>
                <a:solidFill>
                  <a:srgbClr val="797979"/>
                </a:solidFill>
                <a:effectLst/>
                <a:uLnTx/>
                <a:uFillTx/>
                <a:latin typeface="Arial"/>
              </a:rPr>
              <a:t>10% verso le imprese di cui sopra,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lang="it-IT" sz="1133" dirty="0">
                <a:solidFill>
                  <a:srgbClr val="797979"/>
                </a:solidFill>
                <a:latin typeface="Arial"/>
              </a:rPr>
              <a:t>Imprese, </a:t>
            </a:r>
            <a:r>
              <a:rPr lang="it-IT" sz="1133" b="1" dirty="0">
                <a:solidFill>
                  <a:srgbClr val="797979"/>
                </a:solidFill>
                <a:latin typeface="Arial"/>
              </a:rPr>
              <a:t>anche non esportatrici</a:t>
            </a:r>
            <a:r>
              <a:rPr lang="it-IT" sz="1133" dirty="0">
                <a:solidFill>
                  <a:srgbClr val="797979"/>
                </a:solidFill>
                <a:latin typeface="Arial"/>
              </a:rPr>
              <a:t>, che intendono </a:t>
            </a:r>
            <a:r>
              <a:rPr lang="it-IT" sz="1133" b="1" dirty="0">
                <a:solidFill>
                  <a:srgbClr val="797979"/>
                </a:solidFill>
                <a:latin typeface="Arial"/>
              </a:rPr>
              <a:t>investire in America Latina </a:t>
            </a:r>
            <a:r>
              <a:rPr lang="it-IT" sz="1133" dirty="0">
                <a:solidFill>
                  <a:srgbClr val="797979"/>
                </a:solidFill>
                <a:latin typeface="Arial"/>
              </a:rPr>
              <a:t>(30% dell’importo ammissibile)</a:t>
            </a:r>
            <a:endParaRPr kumimoji="0" lang="it-IT" sz="1133" b="0" i="0" u="none" strike="noStrike" kern="1200" cap="none" spc="0" normalizeH="0" baseline="30000" noProof="0" dirty="0">
              <a:ln>
                <a:noFill/>
              </a:ln>
              <a:solidFill>
                <a:srgbClr val="797979"/>
              </a:solidFill>
              <a:effectLst/>
              <a:uLnTx/>
              <a:uFillTx/>
              <a:latin typeface="Arial"/>
            </a:endParaRPr>
          </a:p>
        </p:txBody>
      </p:sp>
      <p:cxnSp>
        <p:nvCxnSpPr>
          <p:cNvPr id="74" name="Connettore diritto 73"/>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2819" y="5468048"/>
            <a:ext cx="522000" cy="522000"/>
          </a:xfrm>
          <a:prstGeom prst="rect">
            <a:avLst/>
          </a:prstGeom>
        </p:spPr>
      </p:pic>
      <p:pic>
        <p:nvPicPr>
          <p:cNvPr id="76" name="Immagine 75"/>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sp>
        <p:nvSpPr>
          <p:cNvPr id="78" name="Rettangolo 77"/>
          <p:cNvSpPr/>
          <p:nvPr/>
        </p:nvSpPr>
        <p:spPr>
          <a:xfrm>
            <a:off x="508368" y="6065393"/>
            <a:ext cx="11438791" cy="507831"/>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America Latina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a:t>
            </a:r>
            <a:r>
              <a:rPr lang="it-IT" sz="900" dirty="0">
                <a:solidFill>
                  <a:srgbClr val="797979"/>
                </a:solidFill>
                <a:latin typeface="Arial" panose="020B0604020202020204"/>
              </a:rPr>
              <a:t>V.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664216" y="5193951"/>
            <a:ext cx="5396428"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lang="it-IT" sz="900" dirty="0">
              <a:solidFill>
                <a:srgbClr val="797979"/>
              </a:solidFill>
              <a:latin typeface="Arial" panose="020B0604020202020204"/>
              <a:ea typeface="+mn-ea"/>
              <a:cs typeface="+mn-cs"/>
            </a:endParaRPr>
          </a:p>
        </p:txBody>
      </p:sp>
      <p:sp>
        <p:nvSpPr>
          <p:cNvPr id="6" name="Rettangolo 5">
            <a:extLst>
              <a:ext uri="{FF2B5EF4-FFF2-40B4-BE49-F238E27FC236}">
                <a16:creationId xmlns:a16="http://schemas.microsoft.com/office/drawing/2014/main" id="{4F05EB78-C5AF-A245-47BB-ACACE0485101}"/>
              </a:ext>
            </a:extLst>
          </p:cNvPr>
          <p:cNvSpPr/>
          <p:nvPr/>
        </p:nvSpPr>
        <p:spPr>
          <a:xfrm>
            <a:off x="304128" y="5224391"/>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9" name="Rettangolo 4">
            <a:extLst>
              <a:ext uri="{FF2B5EF4-FFF2-40B4-BE49-F238E27FC236}">
                <a16:creationId xmlns:a16="http://schemas.microsoft.com/office/drawing/2014/main" id="{14DCC87D-7018-6DD3-A8C4-BD41D875B28B}"/>
              </a:ext>
            </a:extLst>
          </p:cNvPr>
          <p:cNvSpPr>
            <a:spLocks noChangeArrowheads="1"/>
          </p:cNvSpPr>
          <p:nvPr/>
        </p:nvSpPr>
        <p:spPr bwMode="auto">
          <a:xfrm>
            <a:off x="6451637" y="3246674"/>
            <a:ext cx="5561682"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lvl="0" indent="-176400" algn="just" defTabSz="914354">
              <a:spcAft>
                <a:spcPts val="600"/>
              </a:spcAft>
              <a:buFont typeface="Arial" panose="020B0604020202020204" pitchFamily="34" charset="0"/>
              <a:buChar char="•"/>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personale </a:t>
            </a:r>
            <a:r>
              <a:rPr kumimoji="0" lang="it-IT" altLang="it-IT" sz="113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spese per contratti di lavoro destinati alla formazione e all’inserimento degli stessi)</a:t>
            </a:r>
            <a:r>
              <a:rPr kumimoji="0" lang="it-IT" altLang="it-IT" sz="113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 </a:t>
            </a:r>
            <a:r>
              <a:rPr lang="it-IT" altLang="it-IT" sz="1130" dirty="0">
                <a:solidFill>
                  <a:srgbClr val="797979"/>
                </a:solidFill>
                <a:latin typeface="Arial" panose="020B0604020202020204" pitchFamily="34" charset="0"/>
              </a:rPr>
              <a:t>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le </a:t>
            </a:r>
            <a:r>
              <a:rPr lang="it-IT" altLang="it-IT" sz="1130" b="1" dirty="0">
                <a:solidFill>
                  <a:schemeClr val="accent2"/>
                </a:solidFill>
                <a:latin typeface="Arial" panose="020B0604020202020204" pitchFamily="34" charset="0"/>
              </a:rPr>
              <a:t>spese per l’individuazione di nuove opportunità di business e clienti</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10" name="Immagine 9">
            <a:extLst>
              <a:ext uri="{FF2B5EF4-FFF2-40B4-BE49-F238E27FC236}">
                <a16:creationId xmlns:a16="http://schemas.microsoft.com/office/drawing/2014/main" id="{28F345D3-5837-7B7F-F42D-AE5A59E343EF}"/>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12560" y="5172331"/>
            <a:ext cx="487313" cy="487313"/>
          </a:xfrm>
          <a:prstGeom prst="rect">
            <a:avLst/>
          </a:prstGeom>
        </p:spPr>
      </p:pic>
      <p:pic>
        <p:nvPicPr>
          <p:cNvPr id="11" name="Immagine 10">
            <a:extLst>
              <a:ext uri="{FF2B5EF4-FFF2-40B4-BE49-F238E27FC236}">
                <a16:creationId xmlns:a16="http://schemas.microsoft.com/office/drawing/2014/main" id="{9D7B9F7A-BB4F-7459-F213-3F31A9D94BE7}"/>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73891" y="3572789"/>
            <a:ext cx="396000" cy="396000"/>
          </a:xfrm>
          <a:prstGeom prst="rect">
            <a:avLst/>
          </a:prstGeom>
        </p:spPr>
      </p:pic>
      <p:sp>
        <p:nvSpPr>
          <p:cNvPr id="12" name="Rettangolo 11">
            <a:extLst>
              <a:ext uri="{FF2B5EF4-FFF2-40B4-BE49-F238E27FC236}">
                <a16:creationId xmlns:a16="http://schemas.microsoft.com/office/drawing/2014/main" id="{7DC961A3-C568-DAF6-2A8E-237C34717AEB}"/>
              </a:ext>
            </a:extLst>
          </p:cNvPr>
          <p:cNvSpPr>
            <a:spLocks noChangeArrowheads="1"/>
          </p:cNvSpPr>
          <p:nvPr/>
        </p:nvSpPr>
        <p:spPr bwMode="auto">
          <a:xfrm>
            <a:off x="6872711" y="1881718"/>
            <a:ext cx="4931587"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lvl="0" algn="ctr" defTabSz="810604">
              <a:spcBef>
                <a:spcPct val="20000"/>
              </a:spcBef>
              <a:defRPr/>
            </a:pPr>
            <a:r>
              <a:rPr lang="it-IT" altLang="it-IT" sz="1130" dirty="0">
                <a:solidFill>
                  <a:srgbClr val="797979"/>
                </a:solidFill>
                <a:latin typeface="Arial" panose="020B0604020202020204" pitchFamily="34" charset="0"/>
              </a:rPr>
              <a:t>Quota a</a:t>
            </a:r>
            <a:r>
              <a:rPr lang="it-IT" altLang="it-IT" sz="1130" b="1" dirty="0">
                <a:solidFill>
                  <a:srgbClr val="797979"/>
                </a:solidFill>
                <a:latin typeface="Arial" panose="020B0604020202020204" pitchFamily="34" charset="0"/>
              </a:rPr>
              <a:t> </a:t>
            </a:r>
            <a:r>
              <a:rPr lang="it-IT" altLang="it-IT" sz="1130" b="1" dirty="0">
                <a:solidFill>
                  <a:schemeClr val="accent2"/>
                </a:solidFill>
                <a:latin typeface="Arial" panose="020B0604020202020204" pitchFamily="34" charset="0"/>
              </a:rPr>
              <a:t>fondo perduto fino al 20% con un massimo di €200.000 </a:t>
            </a:r>
            <a:r>
              <a:rPr lang="it-IT" altLang="it-IT" sz="1130" dirty="0">
                <a:solidFill>
                  <a:srgbClr val="797979"/>
                </a:solidFill>
                <a:latin typeface="Arial" panose="020B0604020202020204" pitchFamily="34" charset="0"/>
              </a:rPr>
              <a:t>per le imprese con almeno </a:t>
            </a:r>
            <a:r>
              <a:rPr lang="it-IT" altLang="it-IT" sz="1130" b="1" dirty="0">
                <a:solidFill>
                  <a:schemeClr val="accent2"/>
                </a:solidFill>
                <a:latin typeface="Arial" panose="020B0604020202020204" pitchFamily="34" charset="0"/>
              </a:rPr>
              <a:t>una sede operativa nel Sud Italia, startup e PMI innovative </a:t>
            </a:r>
            <a:r>
              <a:rPr lang="it-IT" altLang="it-IT" sz="1130" dirty="0">
                <a:solidFill>
                  <a:srgbClr val="797979"/>
                </a:solidFill>
                <a:latin typeface="Arial" panose="020B0604020202020204" pitchFamily="34" charset="0"/>
              </a:rPr>
              <a:t>o </a:t>
            </a:r>
            <a:r>
              <a:rPr lang="it-IT" altLang="it-IT" sz="1130" b="1" dirty="0">
                <a:solidFill>
                  <a:schemeClr val="accent2"/>
                </a:solidFill>
                <a:latin typeface="Arial" panose="020B0604020202020204" pitchFamily="34" charset="0"/>
              </a:rPr>
              <a:t>fino al 10% con un massimo di €100.000 </a:t>
            </a:r>
            <a:endParaRPr lang="it-IT" altLang="it-IT" sz="1130" dirty="0">
              <a:solidFill>
                <a:schemeClr val="accent2"/>
              </a:solidFill>
              <a:latin typeface="Arial" panose="020B0604020202020204" pitchFamily="34" charset="0"/>
            </a:endParaRPr>
          </a:p>
        </p:txBody>
      </p:sp>
      <p:pic>
        <p:nvPicPr>
          <p:cNvPr id="13" name="Immagine 12">
            <a:extLst>
              <a:ext uri="{FF2B5EF4-FFF2-40B4-BE49-F238E27FC236}">
                <a16:creationId xmlns:a16="http://schemas.microsoft.com/office/drawing/2014/main" id="{D3A79122-C04E-D816-1B6E-E8D1D30CE27D}"/>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6205" y="1840241"/>
            <a:ext cx="523800" cy="523800"/>
          </a:xfrm>
          <a:prstGeom prst="rect">
            <a:avLst/>
          </a:prstGeom>
        </p:spPr>
      </p:pic>
      <p:sp>
        <p:nvSpPr>
          <p:cNvPr id="14" name="Rettangolo 13">
            <a:extLst>
              <a:ext uri="{FF2B5EF4-FFF2-40B4-BE49-F238E27FC236}">
                <a16:creationId xmlns:a16="http://schemas.microsoft.com/office/drawing/2014/main" id="{61F4EB94-4D85-3641-B6B2-14BA81ADFF42}"/>
              </a:ext>
            </a:extLst>
          </p:cNvPr>
          <p:cNvSpPr>
            <a:spLocks noChangeArrowheads="1"/>
          </p:cNvSpPr>
          <p:nvPr/>
        </p:nvSpPr>
        <p:spPr bwMode="auto">
          <a:xfrm>
            <a:off x="209457" y="3678667"/>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a:t>
            </a:r>
            <a:r>
              <a:rPr lang="it-IT" sz="1130" dirty="0">
                <a:solidFill>
                  <a:srgbClr val="797979"/>
                </a:solidFill>
                <a:latin typeface="Arial"/>
              </a:rPr>
              <a:t>: </a:t>
            </a:r>
            <a:r>
              <a:rPr lang="it-IT" sz="1130" dirty="0">
                <a:solidFill>
                  <a:schemeClr val="accent2"/>
                </a:solidFill>
                <a:latin typeface="Arial"/>
              </a:rPr>
              <a:t>500.000 per micro imprese*, 2.500.000 per PMI* (comprese innovative) e Start up innovative*, 5.000.000 altre imprese</a:t>
            </a:r>
          </a:p>
        </p:txBody>
      </p:sp>
      <p:pic>
        <p:nvPicPr>
          <p:cNvPr id="16" name="Immagine 15">
            <a:extLst>
              <a:ext uri="{FF2B5EF4-FFF2-40B4-BE49-F238E27FC236}">
                <a16:creationId xmlns:a16="http://schemas.microsoft.com/office/drawing/2014/main" id="{0D3F7190-D934-3744-1E28-719DA837105B}"/>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4" name="Rettangolo con angoli arrotondati 3">
            <a:extLst>
              <a:ext uri="{FF2B5EF4-FFF2-40B4-BE49-F238E27FC236}">
                <a16:creationId xmlns:a16="http://schemas.microsoft.com/office/drawing/2014/main" id="{DE55E909-A1D3-2DD5-C5EB-18B5CB636B93}"/>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885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7D10-595B-231B-8357-A82B3DD4893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38A6341-3EC4-AA59-A5F7-521C33C70E4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9DCA0137-A404-53F1-7F31-EAE5D04D690D}"/>
              </a:ext>
            </a:extLst>
          </p:cNvPr>
          <p:cNvSpPr>
            <a:spLocks noGrp="1"/>
          </p:cNvSpPr>
          <p:nvPr>
            <p:ph type="body" idx="13"/>
          </p:nvPr>
        </p:nvSpPr>
        <p:spPr>
          <a:xfrm>
            <a:off x="152737" y="264478"/>
            <a:ext cx="11985225" cy="383116"/>
          </a:xfrm>
        </p:spPr>
        <p:txBody>
          <a:bodyPr/>
          <a:lstStyle/>
          <a:p>
            <a:r>
              <a:rPr lang="it-IT" sz="2000" dirty="0">
                <a:solidFill>
                  <a:schemeClr val="accent1"/>
                </a:solidFill>
                <a:latin typeface="Arial" panose="020B0604020202020204"/>
              </a:rPr>
              <a:t>«Competitività delle imprese e filiere italiane in America Latina»</a:t>
            </a:r>
            <a:r>
              <a:rPr lang="it-IT" sz="2000" dirty="0">
                <a:solidFill>
                  <a:schemeClr val="accent1"/>
                </a:solidFill>
              </a:rPr>
              <a:t>: </a:t>
            </a:r>
            <a:r>
              <a:rPr lang="it-IT" sz="2000" dirty="0"/>
              <a:t>spese ammissibili </a:t>
            </a:r>
          </a:p>
        </p:txBody>
      </p:sp>
      <p:sp>
        <p:nvSpPr>
          <p:cNvPr id="8" name="CasellaDiTesto 7">
            <a:extLst>
              <a:ext uri="{FF2B5EF4-FFF2-40B4-BE49-F238E27FC236}">
                <a16:creationId xmlns:a16="http://schemas.microsoft.com/office/drawing/2014/main" id="{97281D8B-2EA4-A32D-4DA3-585534258652}"/>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in sostenibilità, innovazione e rafforzamento patrimoniale,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C8741CBD-DA3D-E2FF-F39D-06DCD4663E32}"/>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DB07DEF0-0A05-4617-A317-0CCEBFC1CB41}"/>
              </a:ext>
            </a:extLst>
          </p:cNvPr>
          <p:cNvSpPr txBox="1"/>
          <p:nvPr/>
        </p:nvSpPr>
        <p:spPr>
          <a:xfrm>
            <a:off x="6087652" y="1048099"/>
            <a:ext cx="5944508" cy="3516347"/>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lvl="0" indent="-171450" algn="just">
              <a:spcAft>
                <a:spcPts val="300"/>
              </a:spcAft>
              <a:buFont typeface="Courier New" panose="02070309020205020404" pitchFamily="49" charset="0"/>
              <a:buChar char="o"/>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 America Latina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di personale finalizzata o connessa all’assunzione in Italia o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 America Latina.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 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negozi temporanei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(c.d.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pop-up</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finalizzate all’instaurazione di un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contratto di apprendistato o tirocinio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o similare (contratto di lavoro tipicamente a scopo/causa di formazione e inserimento), con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copertura del relativo costo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per un massimo di 6 mesi, per personale proveniente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dall’America Latina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purché l’Impresa Richiedente fornisca specifiche evidenze***;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marketing e campagne pubblicitarie </a:t>
            </a: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online/offline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spese per </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attività di </a:t>
            </a:r>
            <a:r>
              <a:rPr kumimoji="0" lang="it-IT" sz="1000" b="1" i="0" u="none" strike="noStrike" kern="1200" cap="none" spc="0" normalizeH="0" baseline="0" noProof="0" dirty="0" err="1">
                <a:ln>
                  <a:noFill/>
                </a:ln>
                <a:solidFill>
                  <a:srgbClr val="005392"/>
                </a:solidFill>
                <a:effectLst/>
                <a:uLnTx/>
                <a:uFillTx/>
                <a:latin typeface="Arial" panose="020B0604020202020204"/>
                <a:ea typeface="+mn-ea"/>
                <a:cs typeface="+mn-cs"/>
              </a:rPr>
              <a:t>advisory</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/consulenza strategica</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di viaggio e soggiorno a fini promozionali per lo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sviluppo di partnership commerciali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realtà locali, per eventi/fiere/missioni dedicate, inclusi servizi di ricerca, </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F0BCB881-37FF-0C53-7C5B-C2548B0A7F70}"/>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solo se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(per un importo 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E2B11F63-139F-CB20-05C8-638282557604}"/>
              </a:ext>
            </a:extLst>
          </p:cNvPr>
          <p:cNvSpPr txBox="1"/>
          <p:nvPr/>
        </p:nvSpPr>
        <p:spPr>
          <a:xfrm>
            <a:off x="133152" y="2966631"/>
            <a:ext cx="5870628" cy="2714910"/>
          </a:xfrm>
          <a:prstGeom prst="rect">
            <a:avLst/>
          </a:prstGeom>
          <a:noFill/>
        </p:spPr>
        <p:txBody>
          <a:bodyPr wrap="square">
            <a:spAutoFit/>
          </a:bodyPr>
          <a:lstStyle/>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disaster</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 recovery</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business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continuity</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blockchain</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cloud</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fog</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 computing</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simulazione e sistemi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cyber-</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America centrale  o meridionale tramite l’acquisto di un nuova struttura/immobile/fabbricato anche produttiva o il potenziamento di una struttura esistente in America Latina</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C705752F-3E77-4CA5-6DC2-3FE25DC1DF54}"/>
              </a:ext>
            </a:extLst>
          </p:cNvPr>
          <p:cNvSpPr txBox="1"/>
          <p:nvPr/>
        </p:nvSpPr>
        <p:spPr>
          <a:xfrm>
            <a:off x="6185424" y="4457711"/>
            <a:ext cx="5846736" cy="10618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54332C66-2B8A-E588-8437-E71790A3D699}"/>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
        <p:nvSpPr>
          <p:cNvPr id="7" name="CasellaDiTesto 6">
            <a:extLst>
              <a:ext uri="{FF2B5EF4-FFF2-40B4-BE49-F238E27FC236}">
                <a16:creationId xmlns:a16="http://schemas.microsoft.com/office/drawing/2014/main" id="{BEEC2F9C-3220-14EB-0CF4-E8650AE6000C}"/>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00D694F0-6668-A125-F758-6A6FCE8CF160}"/>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CF0ED000-1B45-261F-0964-A675F0B9FC38}"/>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00A8EF10-3C6A-041F-C0CC-C62F91FC44BF}"/>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51335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8B20-5318-A355-E5F5-8B9036EA83F8}"/>
            </a:ext>
          </a:extLst>
        </p:cNvPr>
        <p:cNvGrpSpPr/>
        <p:nvPr/>
      </p:nvGrpSpPr>
      <p:grpSpPr>
        <a:xfrm>
          <a:off x="0" y="0"/>
          <a:ext cx="0" cy="0"/>
          <a:chOff x="0" y="0"/>
          <a:chExt cx="0" cy="0"/>
        </a:xfrm>
      </p:grpSpPr>
      <p:pic>
        <p:nvPicPr>
          <p:cNvPr id="18" name="Immagine 17" descr="Immagine che contiene cielo, edificio, aria aperta, lago&#10;&#10;Il contenuto generato dall'IA potrebbe non essere corretto.">
            <a:extLst>
              <a:ext uri="{FF2B5EF4-FFF2-40B4-BE49-F238E27FC236}">
                <a16:creationId xmlns:a16="http://schemas.microsoft.com/office/drawing/2014/main" id="{B5C8C07E-FFF3-1E0D-3E5C-D8642A0E6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 y="0"/>
            <a:ext cx="12222862" cy="6858000"/>
          </a:xfrm>
          <a:prstGeom prst="rect">
            <a:avLst/>
          </a:prstGeom>
        </p:spPr>
      </p:pic>
      <p:sp>
        <p:nvSpPr>
          <p:cNvPr id="4" name="Segnaposto numero diapositiva 3">
            <a:extLst>
              <a:ext uri="{FF2B5EF4-FFF2-40B4-BE49-F238E27FC236}">
                <a16:creationId xmlns:a16="http://schemas.microsoft.com/office/drawing/2014/main" id="{05111E30-ED18-39A8-72AB-B67A5D8BBDB1}"/>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16</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id="{84AA7A07-8C13-BE69-8538-D11B1E35E63E}"/>
              </a:ext>
            </a:extLst>
          </p:cNvPr>
          <p:cNvSpPr/>
          <p:nvPr/>
        </p:nvSpPr>
        <p:spPr>
          <a:xfrm>
            <a:off x="-31324" y="-37460"/>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BCB8FA92-6806-B3B5-276D-86C247BBD595}"/>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A84FDB50-4D6F-1CA2-2AFB-9D4FB3641CDC}"/>
              </a:ext>
            </a:extLst>
          </p:cNvPr>
          <p:cNvSpPr/>
          <p:nvPr/>
        </p:nvSpPr>
        <p:spPr>
          <a:xfrm>
            <a:off x="462" y="335135"/>
            <a:ext cx="12201370"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6FB4A814-2E83-3B02-B0B3-0C035A4296AF}"/>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latin typeface="Arial" panose="020B0604020202020204" pitchFamily="34" charset="0"/>
                <a:cs typeface="Arial" panose="020B0604020202020204" pitchFamily="34" charset="0"/>
              </a:rPr>
              <a:t>Finanziamenti agevolati – Focus «Misura India»</a:t>
            </a:r>
          </a:p>
        </p:txBody>
      </p:sp>
      <p:sp>
        <p:nvSpPr>
          <p:cNvPr id="10" name="CasellaDiTesto 9">
            <a:extLst>
              <a:ext uri="{FF2B5EF4-FFF2-40B4-BE49-F238E27FC236}">
                <a16:creationId xmlns:a16="http://schemas.microsoft.com/office/drawing/2014/main" id="{860F4701-D20E-E895-2DE2-475F809F55CD}"/>
              </a:ext>
            </a:extLst>
          </p:cNvPr>
          <p:cNvSpPr txBox="1"/>
          <p:nvPr/>
        </p:nvSpPr>
        <p:spPr>
          <a:xfrm>
            <a:off x="1142399" y="2452486"/>
            <a:ext cx="5322199"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 di Cofinanziamento a fondo perduto</a:t>
            </a:r>
            <a:endParaRPr lang="it-IT" sz="1400" b="1" dirty="0">
              <a:solidFill>
                <a:srgbClr val="415364"/>
              </a:solidFill>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20% fondo perduto per il Sud, start up e PMI innovative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342891" indent="-342891">
              <a:buFontTx/>
              <a:buAutoNum type="arabicPeriod"/>
              <a:defRPr/>
            </a:pPr>
            <a:r>
              <a:rPr kumimoji="0" lang="it-IT" sz="1400"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Nuov</a:t>
            </a:r>
            <a:r>
              <a:rPr lang="it-IT" sz="1400" b="1" dirty="0">
                <a:solidFill>
                  <a:srgbClr val="415364"/>
                </a:solidFill>
                <a:latin typeface="Arial" panose="020B0604020202020204" pitchFamily="34" charset="0"/>
                <a:cs typeface="Arial" panose="020B0604020202020204" pitchFamily="34" charset="0"/>
              </a:rPr>
              <a:t>e spese ammissibili per individuazione di opportunità di business </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1" name="Rettangolo con angoli arrotondati 10">
            <a:extLst>
              <a:ext uri="{FF2B5EF4-FFF2-40B4-BE49-F238E27FC236}">
                <a16:creationId xmlns:a16="http://schemas.microsoft.com/office/drawing/2014/main" id="{ED7CA24F-72D4-E97E-09E2-396C6AA1465D}"/>
              </a:ext>
            </a:extLst>
          </p:cNvPr>
          <p:cNvSpPr/>
          <p:nvPr/>
        </p:nvSpPr>
        <p:spPr>
          <a:xfrm>
            <a:off x="888234" y="1619555"/>
            <a:ext cx="6121877" cy="2464180"/>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2645FAA8-738B-D1B6-45F3-CB43D23A0568}"/>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A0838A59-B953-F7CC-D3B9-304857E558EF}"/>
              </a:ext>
            </a:extLst>
          </p:cNvPr>
          <p:cNvSpPr/>
          <p:nvPr/>
        </p:nvSpPr>
        <p:spPr>
          <a:xfrm>
            <a:off x="2539984" y="1303778"/>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ea typeface="+mn-ea"/>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6521ADD-EA74-0AF1-7FBF-008676537387}"/>
              </a:ext>
            </a:extLst>
          </p:cNvPr>
          <p:cNvSpPr txBox="1"/>
          <p:nvPr/>
        </p:nvSpPr>
        <p:spPr>
          <a:xfrm>
            <a:off x="998812" y="1833802"/>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al nuovo strumento </a:t>
            </a:r>
            <a:r>
              <a:rPr lang="it-IT" sz="1400" b="1" dirty="0">
                <a:solidFill>
                  <a:srgbClr val="415364"/>
                </a:solidFill>
                <a:latin typeface="Arial" panose="020B0604020202020204" pitchFamily="34" charset="0"/>
                <a:ea typeface="Calibri" panose="020F0502020204030204" pitchFamily="34" charset="0"/>
                <a:cs typeface="Arial" panose="020B0604020202020204" pitchFamily="34" charset="0"/>
              </a:rPr>
              <a:t>da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settembre 2025: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0447E7BC-9E46-6B9D-1098-944F24138E84}"/>
              </a:ext>
            </a:extLst>
          </p:cNvPr>
          <p:cNvSpPr/>
          <p:nvPr/>
        </p:nvSpPr>
        <p:spPr>
          <a:xfrm>
            <a:off x="613965" y="5012130"/>
            <a:ext cx="11308808" cy="1011330"/>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614D9852-155C-543E-6D65-EF0724795A33}"/>
              </a:ext>
            </a:extLst>
          </p:cNvPr>
          <p:cNvSpPr/>
          <p:nvPr/>
        </p:nvSpPr>
        <p:spPr>
          <a:xfrm>
            <a:off x="1312812" y="4795904"/>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  IMPRESE BENEFICIARIE</a:t>
            </a:r>
          </a:p>
        </p:txBody>
      </p:sp>
      <p:pic>
        <p:nvPicPr>
          <p:cNvPr id="22" name="Immagine 21">
            <a:extLst>
              <a:ext uri="{FF2B5EF4-FFF2-40B4-BE49-F238E27FC236}">
                <a16:creationId xmlns:a16="http://schemas.microsoft.com/office/drawing/2014/main" id="{9D5792D6-B7B3-BA33-9D3B-71EEDFE1C597}"/>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738049"/>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31421062-224F-D96F-8356-DC5BC7D3E280}"/>
              </a:ext>
            </a:extLst>
          </p:cNvPr>
          <p:cNvSpPr txBox="1">
            <a:spLocks noChangeArrowheads="1"/>
          </p:cNvSpPr>
          <p:nvPr/>
        </p:nvSpPr>
        <p:spPr bwMode="auto">
          <a:xfrm>
            <a:off x="4012651" y="5288617"/>
            <a:ext cx="3970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export, import</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presenza in India</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filiera</a:t>
            </a:r>
          </a:p>
        </p:txBody>
      </p:sp>
      <p:sp>
        <p:nvSpPr>
          <p:cNvPr id="26" name="CasellaDiTesto 32">
            <a:extLst>
              <a:ext uri="{FF2B5EF4-FFF2-40B4-BE49-F238E27FC236}">
                <a16:creationId xmlns:a16="http://schemas.microsoft.com/office/drawing/2014/main" id="{38524021-E00F-5E6A-52D8-994B48EC8C73}"/>
              </a:ext>
            </a:extLst>
          </p:cNvPr>
          <p:cNvSpPr txBox="1">
            <a:spLocks noChangeArrowheads="1"/>
          </p:cNvSpPr>
          <p:nvPr/>
        </p:nvSpPr>
        <p:spPr bwMode="auto">
          <a:xfrm>
            <a:off x="7932420" y="5129941"/>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con focus India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Manager</a:t>
            </a:r>
          </a:p>
        </p:txBody>
      </p:sp>
      <p:sp>
        <p:nvSpPr>
          <p:cNvPr id="27" name="Rettangolo 26">
            <a:extLst>
              <a:ext uri="{FF2B5EF4-FFF2-40B4-BE49-F238E27FC236}">
                <a16:creationId xmlns:a16="http://schemas.microsoft.com/office/drawing/2014/main" id="{EA432DE4-7623-7EA2-998C-8E9AF2DC7B78}"/>
              </a:ext>
            </a:extLst>
          </p:cNvPr>
          <p:cNvSpPr/>
          <p:nvPr/>
        </p:nvSpPr>
        <p:spPr>
          <a:xfrm>
            <a:off x="7195273" y="1652411"/>
            <a:ext cx="4689209" cy="2415112"/>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Medium"/>
            </a:endParaRPr>
          </a:p>
        </p:txBody>
      </p:sp>
      <p:sp>
        <p:nvSpPr>
          <p:cNvPr id="42" name="Rettangolo 41">
            <a:extLst>
              <a:ext uri="{FF2B5EF4-FFF2-40B4-BE49-F238E27FC236}">
                <a16:creationId xmlns:a16="http://schemas.microsoft.com/office/drawing/2014/main" id="{0DD3D7DF-6B6C-86D6-59E0-BFE93D1AD469}"/>
              </a:ext>
            </a:extLst>
          </p:cNvPr>
          <p:cNvSpPr/>
          <p:nvPr/>
        </p:nvSpPr>
        <p:spPr>
          <a:xfrm>
            <a:off x="7430232" y="2036788"/>
            <a:ext cx="4219289" cy="515726"/>
          </a:xfrm>
          <a:prstGeom prst="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49" name="Rettangolo 48">
            <a:extLst>
              <a:ext uri="{FF2B5EF4-FFF2-40B4-BE49-F238E27FC236}">
                <a16:creationId xmlns:a16="http://schemas.microsoft.com/office/drawing/2014/main" id="{C99B50FF-6582-3F57-9E86-C49E81209001}"/>
              </a:ext>
            </a:extLst>
          </p:cNvPr>
          <p:cNvSpPr/>
          <p:nvPr/>
        </p:nvSpPr>
        <p:spPr>
          <a:xfrm>
            <a:off x="7278747" y="2690867"/>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FORMAZIONE PERSONALE</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50" name="Rettangolo 49">
            <a:extLst>
              <a:ext uri="{FF2B5EF4-FFF2-40B4-BE49-F238E27FC236}">
                <a16:creationId xmlns:a16="http://schemas.microsoft.com/office/drawing/2014/main" id="{03D4D1AD-7F73-7156-E4F0-8B8E7A6EF1FA}"/>
              </a:ext>
            </a:extLst>
          </p:cNvPr>
          <p:cNvSpPr/>
          <p:nvPr/>
        </p:nvSpPr>
        <p:spPr>
          <a:xfrm>
            <a:off x="7321683" y="1782279"/>
            <a:ext cx="4689208"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PRODUTTIVI E COMMERCIALI</a:t>
            </a:r>
            <a:endParaRPr lang="it-IT" sz="1400" b="1" kern="0" dirty="0">
              <a:solidFill>
                <a:srgbClr val="415364"/>
              </a:solidFill>
              <a:latin typeface="Arial" panose="020B0604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A306B91D-748F-4D3F-0D17-39D4C112297C}"/>
              </a:ext>
            </a:extLst>
          </p:cNvPr>
          <p:cNvSpPr/>
          <p:nvPr/>
        </p:nvSpPr>
        <p:spPr>
          <a:xfrm>
            <a:off x="8383110" y="1303778"/>
            <a:ext cx="2392155" cy="27524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PER FINANZIARE</a:t>
            </a:r>
          </a:p>
        </p:txBody>
      </p:sp>
      <p:sp>
        <p:nvSpPr>
          <p:cNvPr id="2" name="CasellaDiTesto 32">
            <a:extLst>
              <a:ext uri="{FF2B5EF4-FFF2-40B4-BE49-F238E27FC236}">
                <a16:creationId xmlns:a16="http://schemas.microsoft.com/office/drawing/2014/main" id="{E8F160DB-9816-EBB8-E7AC-B7AD3EE74FE7}"/>
              </a:ext>
            </a:extLst>
          </p:cNvPr>
          <p:cNvSpPr txBox="1">
            <a:spLocks noChangeArrowheads="1"/>
          </p:cNvSpPr>
          <p:nvPr/>
        </p:nvSpPr>
        <p:spPr bwMode="auto">
          <a:xfrm>
            <a:off x="673577" y="5261890"/>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anche non esportatici che intendono investire in loco</a:t>
            </a:r>
          </a:p>
        </p:txBody>
      </p:sp>
      <p:sp>
        <p:nvSpPr>
          <p:cNvPr id="15" name="Segnaposto numero diapositiva 3">
            <a:extLst>
              <a:ext uri="{FF2B5EF4-FFF2-40B4-BE49-F238E27FC236}">
                <a16:creationId xmlns:a16="http://schemas.microsoft.com/office/drawing/2014/main" id="{86442ECF-E7C2-BEFB-0FA0-410C28586A36}"/>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ea typeface="+mn-ea"/>
              <a:cs typeface="+mn-cs"/>
            </a:endParaRPr>
          </a:p>
        </p:txBody>
      </p:sp>
      <p:sp>
        <p:nvSpPr>
          <p:cNvPr id="3" name="Rettangolo 2">
            <a:extLst>
              <a:ext uri="{FF2B5EF4-FFF2-40B4-BE49-F238E27FC236}">
                <a16:creationId xmlns:a16="http://schemas.microsoft.com/office/drawing/2014/main" id="{E149828B-EEB4-EF13-ECAC-01201CADF2D4}"/>
              </a:ext>
            </a:extLst>
          </p:cNvPr>
          <p:cNvSpPr/>
          <p:nvPr/>
        </p:nvSpPr>
        <p:spPr>
          <a:xfrm>
            <a:off x="7278747" y="3145161"/>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CONSULENZE SPECIALISTICHE SUL MERCATO</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7" name="Rettangolo 16">
            <a:extLst>
              <a:ext uri="{FF2B5EF4-FFF2-40B4-BE49-F238E27FC236}">
                <a16:creationId xmlns:a16="http://schemas.microsoft.com/office/drawing/2014/main" id="{CA98E73F-B099-F5E0-85CA-606DED5E4466}"/>
              </a:ext>
            </a:extLst>
          </p:cNvPr>
          <p:cNvSpPr/>
          <p:nvPr/>
        </p:nvSpPr>
        <p:spPr>
          <a:xfrm>
            <a:off x="7278747" y="3599455"/>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SCOUTING E MATCHMAKING</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1" name="CasellaDiTesto 20">
            <a:extLst>
              <a:ext uri="{FF2B5EF4-FFF2-40B4-BE49-F238E27FC236}">
                <a16:creationId xmlns:a16="http://schemas.microsoft.com/office/drawing/2014/main" id="{64D50502-9FDD-8C17-AD2E-798FB7DBC47F}"/>
              </a:ext>
            </a:extLst>
          </p:cNvPr>
          <p:cNvSpPr txBox="1"/>
          <p:nvPr/>
        </p:nvSpPr>
        <p:spPr>
          <a:xfrm>
            <a:off x="8094131" y="2236573"/>
            <a:ext cx="3144313" cy="360000"/>
          </a:xfrm>
          <a:prstGeom prst="rect">
            <a:avLst/>
          </a:prstGeom>
          <a:noFill/>
          <a:ln w="12700" cap="flat" cmpd="sng" algn="ctr">
            <a:noFill/>
            <a:prstDash val="solid"/>
            <a:miter lim="800000"/>
          </a:ln>
          <a:effectLst/>
        </p:spPr>
        <p:txBody>
          <a:bodyPr rtlCol="0" anchor="ctr"/>
          <a:lstStyle>
            <a:defPPr>
              <a:defRPr lang="it-IT"/>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415364"/>
                </a:solidFill>
                <a:effectLst/>
                <a:uLnTx/>
                <a:uFillTx/>
                <a:latin typeface="Arial" panose="020B0604020202020204" pitchFamily="34" charset="0"/>
                <a:cs typeface="Arial" panose="020B0604020202020204" pitchFamily="34" charset="0"/>
              </a:defRPr>
            </a:lvl1pPr>
          </a:lstStyle>
          <a:p>
            <a:r>
              <a:rPr lang="it-IT" dirty="0"/>
              <a:t>INNOVAZIONE E SOSTENIBILITÀ</a:t>
            </a:r>
          </a:p>
        </p:txBody>
      </p:sp>
    </p:spTree>
    <p:extLst>
      <p:ext uri="{BB962C8B-B14F-4D97-AF65-F5344CB8AC3E}">
        <p14:creationId xmlns:p14="http://schemas.microsoft.com/office/powerpoint/2010/main" val="136171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C3B5-C4AB-5EA7-7D87-77E9B049AB32}"/>
            </a:ext>
          </a:extLst>
        </p:cNvPr>
        <p:cNvGrpSpPr/>
        <p:nvPr/>
      </p:nvGrpSpPr>
      <p:grpSpPr>
        <a:xfrm>
          <a:off x="0" y="0"/>
          <a:ext cx="0" cy="0"/>
          <a:chOff x="0" y="0"/>
          <a:chExt cx="0" cy="0"/>
        </a:xfrm>
      </p:grpSpPr>
      <p:sp>
        <p:nvSpPr>
          <p:cNvPr id="23" name="Rettangolo 22">
            <a:extLst>
              <a:ext uri="{FF2B5EF4-FFF2-40B4-BE49-F238E27FC236}">
                <a16:creationId xmlns:a16="http://schemas.microsoft.com/office/drawing/2014/main" id="{E7C86D90-B8C0-E675-BFB6-22365226CEAB}"/>
              </a:ext>
            </a:extLst>
          </p:cNvPr>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a:extLst>
              <a:ext uri="{FF2B5EF4-FFF2-40B4-BE49-F238E27FC236}">
                <a16:creationId xmlns:a16="http://schemas.microsoft.com/office/drawing/2014/main" id="{AF658EE1-DF41-B376-8E9E-13FB0ADF827E}"/>
              </a:ext>
            </a:extLst>
          </p:cNvPr>
          <p:cNvSpPr>
            <a:spLocks noGrp="1"/>
          </p:cNvSpPr>
          <p:nvPr>
            <p:ph type="body" idx="13"/>
          </p:nvPr>
        </p:nvSpPr>
        <p:spPr>
          <a:xfrm>
            <a:off x="534494" y="325974"/>
            <a:ext cx="11603468" cy="383116"/>
          </a:xfrm>
        </p:spPr>
        <p:txBody>
          <a:bodyPr/>
          <a:lstStyle/>
          <a:p>
            <a:r>
              <a:rPr lang="it-IT" dirty="0"/>
              <a:t>Sostegno alla competitività delle imprese italiane con interessi in India </a:t>
            </a:r>
            <a:r>
              <a:rPr lang="it-IT" sz="2300" dirty="0">
                <a:solidFill>
                  <a:schemeClr val="accent2"/>
                </a:solidFill>
              </a:rPr>
              <a:t>(«Affiancamento strategico per il mercato indiano») </a:t>
            </a:r>
          </a:p>
        </p:txBody>
      </p:sp>
      <p:sp>
        <p:nvSpPr>
          <p:cNvPr id="65" name="Segnaposto testo 25">
            <a:extLst>
              <a:ext uri="{FF2B5EF4-FFF2-40B4-BE49-F238E27FC236}">
                <a16:creationId xmlns:a16="http://schemas.microsoft.com/office/drawing/2014/main" id="{E2059A33-822F-4134-8784-C9BD7EB59AAD}"/>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in India</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a:extLst>
              <a:ext uri="{FF2B5EF4-FFF2-40B4-BE49-F238E27FC236}">
                <a16:creationId xmlns:a16="http://schemas.microsoft.com/office/drawing/2014/main" id="{378EB721-9DBA-B891-BB69-ACD2E2451F2E}"/>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1090079"/>
            <a:ext cx="597824" cy="597824"/>
          </a:xfrm>
          <a:prstGeom prst="rect">
            <a:avLst/>
          </a:prstGeom>
        </p:spPr>
      </p:pic>
      <p:sp>
        <p:nvSpPr>
          <p:cNvPr id="68" name="Rettangolo 4">
            <a:extLst>
              <a:ext uri="{FF2B5EF4-FFF2-40B4-BE49-F238E27FC236}">
                <a16:creationId xmlns:a16="http://schemas.microsoft.com/office/drawing/2014/main" id="{CEEC8375-5C5D-1D6A-2AFD-91EC59386948}"/>
              </a:ext>
            </a:extLst>
          </p:cNvPr>
          <p:cNvSpPr>
            <a:spLocks noChangeArrowheads="1"/>
          </p:cNvSpPr>
          <p:nvPr/>
        </p:nvSpPr>
        <p:spPr bwMode="auto">
          <a:xfrm>
            <a:off x="70907" y="1838863"/>
            <a:ext cx="5610366"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italiane esportatrici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(con un fatturato estero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ea typeface="+mn-ea"/>
                <a:cs typeface="+mn-cs"/>
              </a:rPr>
              <a:t>esportazioni o importazioni </a:t>
            </a:r>
            <a:r>
              <a:rPr kumimoji="0" lang="it-IT" sz="1133" b="0" i="0" u="none" strike="noStrike" kern="1200" cap="none" spc="0" normalizeH="0" baseline="0" noProof="0" dirty="0">
                <a:ln>
                  <a:noFill/>
                </a:ln>
                <a:solidFill>
                  <a:srgbClr val="797979"/>
                </a:solidFill>
                <a:effectLst/>
                <a:uLnTx/>
                <a:uFillTx/>
                <a:latin typeface="Arial"/>
                <a:ea typeface="+mn-ea"/>
                <a:cs typeface="+mn-cs"/>
              </a:rPr>
              <a:t>da/verso l’India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sz="1133" b="0" i="0" u="none" strike="noStrike" kern="1200" cap="none" spc="0" normalizeH="0" baseline="0" noProof="0" dirty="0">
                <a:ln>
                  <a:noFill/>
                </a:ln>
                <a:solidFill>
                  <a:srgbClr val="797979"/>
                </a:solidFill>
                <a:effectLst/>
                <a:uLnTx/>
                <a:uFillTx/>
                <a:latin typeface="Arial"/>
                <a:ea typeface="+mn-ea"/>
                <a:cs typeface="+mn-cs"/>
              </a:rPr>
              <a:t>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sz="1133" b="1" i="0" u="none" strike="noStrike" kern="1200" cap="none" spc="0" normalizeH="0" baseline="0" noProof="0" dirty="0">
                <a:ln>
                  <a:noFill/>
                </a:ln>
                <a:solidFill>
                  <a:srgbClr val="797979"/>
                </a:solidFill>
                <a:effectLst/>
                <a:uLnTx/>
                <a:uFillTx/>
                <a:latin typeface="Arial"/>
                <a:ea typeface="+mn-ea"/>
                <a:cs typeface="+mn-cs"/>
              </a:rPr>
              <a:t>presenza in India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r>
              <a:rPr kumimoji="0" lang="it-IT" sz="1133" b="1" i="0" u="none" strike="noStrike" kern="1200" cap="none" spc="0" normalizeH="0" baseline="0" noProof="0" dirty="0">
                <a:ln>
                  <a:noFill/>
                </a:ln>
                <a:solidFill>
                  <a:srgbClr val="797979"/>
                </a:solidFill>
                <a:effectLst/>
                <a:uLnTx/>
                <a:uFillTx/>
                <a:latin typeface="Arial"/>
                <a:ea typeface="+mn-ea"/>
                <a:cs typeface="+mn-cs"/>
              </a:rPr>
              <a:t>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italiane con fatturato realizzato del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10% verso le imprese di cui sopra,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sz="1133" b="1" i="0" u="none" strike="noStrike" kern="1200" cap="none" spc="0" normalizeH="0" baseline="0" noProof="0" dirty="0">
                <a:ln>
                  <a:noFill/>
                </a:ln>
                <a:solidFill>
                  <a:srgbClr val="797979"/>
                </a:solidFill>
                <a:effectLst/>
                <a:uLnTx/>
                <a:uFillTx/>
                <a:latin typeface="Arial"/>
                <a:ea typeface="+mn-ea"/>
                <a:cs typeface="+mn-cs"/>
              </a:rPr>
              <a:t>anche non esportatrici</a:t>
            </a:r>
            <a:r>
              <a:rPr kumimoji="0" lang="it-IT" sz="1133" b="0" i="0" u="none" strike="noStrike" kern="1200" cap="none" spc="0" normalizeH="0" baseline="0" noProof="0" dirty="0">
                <a:ln>
                  <a:noFill/>
                </a:ln>
                <a:solidFill>
                  <a:srgbClr val="797979"/>
                </a:solidFill>
                <a:effectLst/>
                <a:uLnTx/>
                <a:uFillTx/>
                <a:latin typeface="Arial"/>
                <a:ea typeface="+mn-ea"/>
                <a:cs typeface="+mn-cs"/>
              </a:rPr>
              <a:t>, che intendono </a:t>
            </a:r>
            <a:r>
              <a:rPr kumimoji="0" lang="it-IT" sz="1133" b="1" i="0" u="none" strike="noStrike" kern="1200" cap="none" spc="0" normalizeH="0" baseline="0" noProof="0" dirty="0">
                <a:ln>
                  <a:noFill/>
                </a:ln>
                <a:solidFill>
                  <a:srgbClr val="797979"/>
                </a:solidFill>
                <a:effectLst/>
                <a:uLnTx/>
                <a:uFillTx/>
                <a:latin typeface="Arial"/>
                <a:ea typeface="+mn-ea"/>
                <a:cs typeface="+mn-cs"/>
              </a:rPr>
              <a:t>investire in India </a:t>
            </a:r>
            <a:r>
              <a:rPr kumimoji="0" lang="it-IT" sz="1133" b="0" i="0" u="none" strike="noStrike" kern="1200" cap="none" spc="0" normalizeH="0" baseline="0" noProof="0" dirty="0">
                <a:ln>
                  <a:noFill/>
                </a:ln>
                <a:solidFill>
                  <a:srgbClr val="797979"/>
                </a:solidFill>
                <a:effectLst/>
                <a:uLnTx/>
                <a:uFillTx/>
                <a:latin typeface="Arial"/>
                <a:ea typeface="+mn-ea"/>
                <a:cs typeface="+mn-cs"/>
              </a:rPr>
              <a:t>(30% dell’importo ammissibile)</a:t>
            </a:r>
            <a:endParaRPr kumimoji="0" lang="it-IT" sz="1133" b="0" i="0" u="none" strike="noStrike" kern="1200" cap="none" spc="0" normalizeH="0" baseline="30000" noProof="0" dirty="0">
              <a:ln>
                <a:noFill/>
              </a:ln>
              <a:solidFill>
                <a:srgbClr val="797979"/>
              </a:solidFill>
              <a:effectLst/>
              <a:uLnTx/>
              <a:uFillTx/>
              <a:latin typeface="Arial"/>
              <a:ea typeface="+mn-ea"/>
              <a:cs typeface="+mn-cs"/>
            </a:endParaRPr>
          </a:p>
        </p:txBody>
      </p:sp>
      <p:cxnSp>
        <p:nvCxnSpPr>
          <p:cNvPr id="74" name="Connettore diritto 73">
            <a:extLst>
              <a:ext uri="{FF2B5EF4-FFF2-40B4-BE49-F238E27FC236}">
                <a16:creationId xmlns:a16="http://schemas.microsoft.com/office/drawing/2014/main" id="{81139D2B-91FB-773B-74D8-FDCA1D578D23}"/>
              </a:ext>
            </a:extLst>
          </p:cNvPr>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a:extLst>
              <a:ext uri="{FF2B5EF4-FFF2-40B4-BE49-F238E27FC236}">
                <a16:creationId xmlns:a16="http://schemas.microsoft.com/office/drawing/2014/main" id="{FFC2D907-7D95-F61B-B310-49C110DB878C}"/>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2819" y="5468048"/>
            <a:ext cx="522000" cy="522000"/>
          </a:xfrm>
          <a:prstGeom prst="rect">
            <a:avLst/>
          </a:prstGeom>
        </p:spPr>
      </p:pic>
      <p:pic>
        <p:nvPicPr>
          <p:cNvPr id="76" name="Immagine 75">
            <a:extLst>
              <a:ext uri="{FF2B5EF4-FFF2-40B4-BE49-F238E27FC236}">
                <a16:creationId xmlns:a16="http://schemas.microsoft.com/office/drawing/2014/main" id="{8C05D551-BEEF-5878-63BA-978C9AE84F34}"/>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sp>
        <p:nvSpPr>
          <p:cNvPr id="78" name="Rettangolo 77">
            <a:extLst>
              <a:ext uri="{FF2B5EF4-FFF2-40B4-BE49-F238E27FC236}">
                <a16:creationId xmlns:a16="http://schemas.microsoft.com/office/drawing/2014/main" id="{AAAA7FF6-B4E0-2F59-97EE-41E25F3C9762}"/>
              </a:ext>
            </a:extLst>
          </p:cNvPr>
          <p:cNvSpPr/>
          <p:nvPr/>
        </p:nvSpPr>
        <p:spPr>
          <a:xfrm>
            <a:off x="508368" y="6065393"/>
            <a:ext cx="11438791" cy="507831"/>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La percentuale è data dal rapporto tra il valore delle esportazioni o importazioni e fatturato totale di una singola annualità dell’ultimo triennio precedente alla data di presentazione della Domanda</a:t>
            </a:r>
          </a:p>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La stabile presenza in India deve risultare da almeno 6 mesi antecedenti alla data di presentazione della domanda o comunque entro la prima erogazione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V. definizioni in Circolare</a:t>
            </a:r>
          </a:p>
        </p:txBody>
      </p:sp>
      <p:sp>
        <p:nvSpPr>
          <p:cNvPr id="22" name="Rettangolo 21">
            <a:extLst>
              <a:ext uri="{FF2B5EF4-FFF2-40B4-BE49-F238E27FC236}">
                <a16:creationId xmlns:a16="http://schemas.microsoft.com/office/drawing/2014/main" id="{5AD531A3-A30F-2642-48C9-780F98FE7715}"/>
              </a:ext>
            </a:extLst>
          </p:cNvPr>
          <p:cNvSpPr>
            <a:spLocks noChangeArrowheads="1"/>
          </p:cNvSpPr>
          <p:nvPr/>
        </p:nvSpPr>
        <p:spPr bwMode="auto">
          <a:xfrm>
            <a:off x="6514307" y="5193951"/>
            <a:ext cx="5623655"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0716241D-45E0-B6BB-4792-44085B9248FD}"/>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900" b="0" i="0" u="none" strike="noStrike" kern="1200" cap="none" spc="0" normalizeH="0" baseline="0" noProof="0">
                <a:ln>
                  <a:noFill/>
                </a:ln>
                <a:solidFill>
                  <a:srgbClr val="797979"/>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Arial" panose="020B0604020202020204" pitchFamily="34" charset="0"/>
            </a:endParaRPr>
          </a:p>
        </p:txBody>
      </p:sp>
      <p:sp>
        <p:nvSpPr>
          <p:cNvPr id="6" name="Rettangolo 5">
            <a:extLst>
              <a:ext uri="{FF2B5EF4-FFF2-40B4-BE49-F238E27FC236}">
                <a16:creationId xmlns:a16="http://schemas.microsoft.com/office/drawing/2014/main" id="{D131AD77-2A9C-578B-7DC0-FD6A38B084DD}"/>
              </a:ext>
            </a:extLst>
          </p:cNvPr>
          <p:cNvSpPr/>
          <p:nvPr/>
        </p:nvSpPr>
        <p:spPr>
          <a:xfrm>
            <a:off x="304128" y="5224391"/>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9" name="Rettangolo 4">
            <a:extLst>
              <a:ext uri="{FF2B5EF4-FFF2-40B4-BE49-F238E27FC236}">
                <a16:creationId xmlns:a16="http://schemas.microsoft.com/office/drawing/2014/main" id="{406CE865-FBD6-9F22-9591-D3249E11EF62}"/>
              </a:ext>
            </a:extLst>
          </p:cNvPr>
          <p:cNvSpPr>
            <a:spLocks noChangeArrowheads="1"/>
          </p:cNvSpPr>
          <p:nvPr/>
        </p:nvSpPr>
        <p:spPr bwMode="auto">
          <a:xfrm>
            <a:off x="6451637" y="3208387"/>
            <a:ext cx="5610225"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personale </a:t>
            </a:r>
            <a:r>
              <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spese per contratti di lavoro destinati alla formazione e all’inserimento degli stessi</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le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spese per l’individuazione di nuove opportunità di business e clienti</a:t>
            </a:r>
          </a:p>
        </p:txBody>
      </p:sp>
      <p:pic>
        <p:nvPicPr>
          <p:cNvPr id="10" name="Immagine 9">
            <a:extLst>
              <a:ext uri="{FF2B5EF4-FFF2-40B4-BE49-F238E27FC236}">
                <a16:creationId xmlns:a16="http://schemas.microsoft.com/office/drawing/2014/main" id="{42477999-6DD9-0418-EEC5-3F1BF537CC97}"/>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12560" y="5172331"/>
            <a:ext cx="487313" cy="487313"/>
          </a:xfrm>
          <a:prstGeom prst="rect">
            <a:avLst/>
          </a:prstGeom>
        </p:spPr>
      </p:pic>
      <p:pic>
        <p:nvPicPr>
          <p:cNvPr id="11" name="Immagine 10">
            <a:extLst>
              <a:ext uri="{FF2B5EF4-FFF2-40B4-BE49-F238E27FC236}">
                <a16:creationId xmlns:a16="http://schemas.microsoft.com/office/drawing/2014/main" id="{F2E3B21A-89DD-7CD7-1547-2CF241BFC581}"/>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73891" y="3572789"/>
            <a:ext cx="396000" cy="396000"/>
          </a:xfrm>
          <a:prstGeom prst="rect">
            <a:avLst/>
          </a:prstGeom>
        </p:spPr>
      </p:pic>
      <p:sp>
        <p:nvSpPr>
          <p:cNvPr id="12" name="Rettangolo 11">
            <a:extLst>
              <a:ext uri="{FF2B5EF4-FFF2-40B4-BE49-F238E27FC236}">
                <a16:creationId xmlns:a16="http://schemas.microsoft.com/office/drawing/2014/main" id="{85A5D21A-0DFD-AAFB-EAD3-1030595DE50E}"/>
              </a:ext>
            </a:extLst>
          </p:cNvPr>
          <p:cNvSpPr>
            <a:spLocks noChangeArrowheads="1"/>
          </p:cNvSpPr>
          <p:nvPr/>
        </p:nvSpPr>
        <p:spPr bwMode="auto">
          <a:xfrm>
            <a:off x="6824147" y="1881718"/>
            <a:ext cx="5123011" cy="109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 </a:t>
            </a: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una sede operativa nel Sud Italia, startup e PMI innovative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rgbClr val="005392"/>
              </a:solidFill>
              <a:effectLst/>
              <a:uLnTx/>
              <a:uFillTx/>
              <a:latin typeface="Arial" panose="020B0604020202020204" pitchFamily="34" charset="0"/>
              <a:ea typeface="+mn-ea"/>
              <a:cs typeface="+mn-cs"/>
            </a:endParaRPr>
          </a:p>
        </p:txBody>
      </p:sp>
      <p:pic>
        <p:nvPicPr>
          <p:cNvPr id="13" name="Immagine 12">
            <a:extLst>
              <a:ext uri="{FF2B5EF4-FFF2-40B4-BE49-F238E27FC236}">
                <a16:creationId xmlns:a16="http://schemas.microsoft.com/office/drawing/2014/main" id="{7F82A2A5-3754-E607-EED7-330DC483E23F}"/>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6205" y="1840241"/>
            <a:ext cx="523800" cy="523800"/>
          </a:xfrm>
          <a:prstGeom prst="rect">
            <a:avLst/>
          </a:prstGeom>
        </p:spPr>
      </p:pic>
      <p:sp>
        <p:nvSpPr>
          <p:cNvPr id="14" name="Rettangolo 13">
            <a:extLst>
              <a:ext uri="{FF2B5EF4-FFF2-40B4-BE49-F238E27FC236}">
                <a16:creationId xmlns:a16="http://schemas.microsoft.com/office/drawing/2014/main" id="{7167F669-7FE3-1C39-665E-325343D794D1}"/>
              </a:ext>
            </a:extLst>
          </p:cNvPr>
          <p:cNvSpPr>
            <a:spLocks noChangeArrowheads="1"/>
          </p:cNvSpPr>
          <p:nvPr/>
        </p:nvSpPr>
        <p:spPr bwMode="auto">
          <a:xfrm>
            <a:off x="209457" y="3678667"/>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 </a:t>
            </a:r>
            <a:r>
              <a:rPr kumimoji="0" lang="it-IT" sz="1130" b="0" i="0" u="none" strike="noStrike" kern="1200" cap="none" spc="0" normalizeH="0" baseline="0" noProof="0" dirty="0">
                <a:ln>
                  <a:noFill/>
                </a:ln>
                <a:solidFill>
                  <a:srgbClr val="005392"/>
                </a:solidFill>
                <a:effectLst/>
                <a:uLnTx/>
                <a:uFillTx/>
                <a:latin typeface="Arial"/>
                <a:ea typeface="+mn-ea"/>
                <a:cs typeface="+mn-cs"/>
              </a:rPr>
              <a:t>500.000 per micro imprese*, 2.500.000 per PMI* (comprese innovative) e Start up innovative*, 5.000.000 altre imprese</a:t>
            </a:r>
          </a:p>
        </p:txBody>
      </p:sp>
      <p:pic>
        <p:nvPicPr>
          <p:cNvPr id="16" name="Immagine 15">
            <a:extLst>
              <a:ext uri="{FF2B5EF4-FFF2-40B4-BE49-F238E27FC236}">
                <a16:creationId xmlns:a16="http://schemas.microsoft.com/office/drawing/2014/main" id="{DECD93DF-D56F-EFFA-301D-DB90B0F8D0E4}"/>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4" name="Rettangolo con angoli arrotondati 3">
            <a:extLst>
              <a:ext uri="{FF2B5EF4-FFF2-40B4-BE49-F238E27FC236}">
                <a16:creationId xmlns:a16="http://schemas.microsoft.com/office/drawing/2014/main" id="{9E921356-F6CA-B1F4-D706-F9BBC504D557}"/>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Tree>
    <p:extLst>
      <p:ext uri="{BB962C8B-B14F-4D97-AF65-F5344CB8AC3E}">
        <p14:creationId xmlns:p14="http://schemas.microsoft.com/office/powerpoint/2010/main" val="6188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63D8-1718-F1B8-2953-299AE644978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6D89100-9ED3-4376-3B5A-47D1FD03CA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35793C2-35F4-32CA-327B-D0DB43E42621}"/>
              </a:ext>
            </a:extLst>
          </p:cNvPr>
          <p:cNvSpPr>
            <a:spLocks noGrp="1"/>
          </p:cNvSpPr>
          <p:nvPr>
            <p:ph type="body" idx="13"/>
          </p:nvPr>
        </p:nvSpPr>
        <p:spPr>
          <a:xfrm>
            <a:off x="152737" y="264478"/>
            <a:ext cx="11985225" cy="383116"/>
          </a:xfrm>
        </p:spPr>
        <p:txBody>
          <a:bodyPr/>
          <a:lstStyle/>
          <a:p>
            <a:r>
              <a:rPr lang="it-IT" sz="2000" dirty="0">
                <a:solidFill>
                  <a:schemeClr val="accent1"/>
                </a:solidFill>
                <a:latin typeface="Arial" panose="020B0604020202020204"/>
              </a:rPr>
              <a:t>«Affiancamento strategico per il mercato indiano»</a:t>
            </a:r>
            <a:r>
              <a:rPr lang="it-IT" sz="2000" dirty="0">
                <a:solidFill>
                  <a:schemeClr val="accent1"/>
                </a:solidFill>
              </a:rPr>
              <a:t>: </a:t>
            </a:r>
            <a:r>
              <a:rPr lang="it-IT" sz="2000" dirty="0"/>
              <a:t>spese ammissibili </a:t>
            </a:r>
          </a:p>
        </p:txBody>
      </p:sp>
      <p:sp>
        <p:nvSpPr>
          <p:cNvPr id="8" name="CasellaDiTesto 7">
            <a:extLst>
              <a:ext uri="{FF2B5EF4-FFF2-40B4-BE49-F238E27FC236}">
                <a16:creationId xmlns:a16="http://schemas.microsoft.com/office/drawing/2014/main" id="{08586C09-00A2-322E-4C13-A4A4D6D438B3}"/>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in sostenibilità, innovazione e rafforzamento patrimoniale,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69D572D0-5AC2-219B-08E5-32B29F347B4B}"/>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69616DC9-A56C-0939-AEAC-FDB0BB4A89F8}"/>
              </a:ext>
            </a:extLst>
          </p:cNvPr>
          <p:cNvSpPr txBox="1"/>
          <p:nvPr/>
        </p:nvSpPr>
        <p:spPr>
          <a:xfrm>
            <a:off x="6087652" y="1048099"/>
            <a:ext cx="5944508" cy="336245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India di personale finalizzata o connessa all’assunzione in Italia o in India.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 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negozi temporanei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(c.d.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pop-up</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finalizzate all’instaurazione di un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contratto di apprendistato o tirocinio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o similare (contratto di lavoro tipicamente a scopo/causa di formazione e inserimento), con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copertura del relativo costo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per un massimo di 6 mesi, per personale proveniente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dall’india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purché l’Impresa Richiedente fornisca specifiche evidenze***;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marketing e campagne pubblicitarie </a:t>
            </a: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online/offline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spese per </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attività di </a:t>
            </a:r>
            <a:r>
              <a:rPr kumimoji="0" lang="it-IT" sz="1000" b="1" i="0" u="none" strike="noStrike" kern="1200" cap="none" spc="0" normalizeH="0" baseline="0" noProof="0" dirty="0" err="1">
                <a:ln>
                  <a:noFill/>
                </a:ln>
                <a:solidFill>
                  <a:srgbClr val="005392"/>
                </a:solidFill>
                <a:effectLst/>
                <a:uLnTx/>
                <a:uFillTx/>
                <a:latin typeface="Arial" panose="020B0604020202020204"/>
                <a:ea typeface="+mn-ea"/>
                <a:cs typeface="+mn-cs"/>
              </a:rPr>
              <a:t>advisory</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/consulenza strategica</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di viaggio e soggiorno a fini promozionali per lo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sviluppo di partnership commerciali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realtà locali, per eventi/fiere/missioni dedicate, inclusi servizi di ricerca, </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ACEB8E54-1462-47E1-33F8-F6B9EA01CECF}"/>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solo se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(per un importo 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5489F926-0B88-83C2-A125-E1497DADFCB4}"/>
              </a:ext>
            </a:extLst>
          </p:cNvPr>
          <p:cNvSpPr txBox="1"/>
          <p:nvPr/>
        </p:nvSpPr>
        <p:spPr>
          <a:xfrm>
            <a:off x="133152" y="2966631"/>
            <a:ext cx="5870628" cy="2550250"/>
          </a:xfrm>
          <a:prstGeom prst="rect">
            <a:avLst/>
          </a:prstGeom>
          <a:noFill/>
        </p:spPr>
        <p:txBody>
          <a:bodyPr wrap="square">
            <a:spAutoFit/>
          </a:bodyPr>
          <a:lstStyle/>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India tramite l’acquisto di un nuova struttura/immobile/fabbricato anche produttiva o il potenziamento di una struttura esistente in India</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28F1912F-FD77-E776-73CB-2C32A6154735}"/>
              </a:ext>
            </a:extLst>
          </p:cNvPr>
          <p:cNvSpPr txBox="1"/>
          <p:nvPr/>
        </p:nvSpPr>
        <p:spPr>
          <a:xfrm>
            <a:off x="6185424" y="4389131"/>
            <a:ext cx="5846736" cy="10618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D8771C94-BD2B-3605-A6FD-7BBAC605A450}"/>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
        <p:nvSpPr>
          <p:cNvPr id="7" name="CasellaDiTesto 6">
            <a:extLst>
              <a:ext uri="{FF2B5EF4-FFF2-40B4-BE49-F238E27FC236}">
                <a16:creationId xmlns:a16="http://schemas.microsoft.com/office/drawing/2014/main" id="{0E3D5B71-A15D-B833-D760-0CDFFE60AC20}"/>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F5B34764-E949-61FB-D24A-9CEC99C6247F}"/>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30A93429-4E88-3B49-BA08-448A931B4344}"/>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7E83CEA3-06FA-2E4E-C2E8-D59BA429AC00}"/>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264027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a:extLst>
            <a:ext uri="{FF2B5EF4-FFF2-40B4-BE49-F238E27FC236}">
              <a16:creationId xmlns:a16="http://schemas.microsoft.com/office/drawing/2014/main" id="{FD882DC8-7567-9A45-C69F-89AEC7A311EA}"/>
            </a:ext>
          </a:extLst>
        </p:cNvPr>
        <p:cNvGrpSpPr/>
        <p:nvPr/>
      </p:nvGrpSpPr>
      <p:grpSpPr>
        <a:xfrm>
          <a:off x="0" y="0"/>
          <a:ext cx="0" cy="0"/>
          <a:chOff x="0" y="0"/>
          <a:chExt cx="0" cy="0"/>
        </a:xfrm>
      </p:grpSpPr>
      <p:sp>
        <p:nvSpPr>
          <p:cNvPr id="9" name="Segnaposto testo 1">
            <a:extLst>
              <a:ext uri="{FF2B5EF4-FFF2-40B4-BE49-F238E27FC236}">
                <a16:creationId xmlns:a16="http://schemas.microsoft.com/office/drawing/2014/main" id="{9426F2DB-1CF6-A016-FB3E-ED5F54E32D9E}"/>
              </a:ext>
            </a:extLst>
          </p:cNvPr>
          <p:cNvSpPr txBox="1">
            <a:spLocks/>
          </p:cNvSpPr>
          <p:nvPr/>
        </p:nvSpPr>
        <p:spPr>
          <a:xfrm>
            <a:off x="0" y="300495"/>
            <a:ext cx="12192000" cy="831884"/>
          </a:xfrm>
          <a:prstGeom prst="rect">
            <a:avLst/>
          </a:prstGeom>
          <a:solidFill>
            <a:schemeClr val="accent2">
              <a:alpha val="60000"/>
            </a:schemeClr>
          </a:solidFill>
        </p:spPr>
        <p:txBody>
          <a:bodyPr vert="horz" lIns="0" tIns="0" rIns="0" bIns="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Misura «Energia per la competitività internazionale»</a:t>
            </a:r>
          </a:p>
        </p:txBody>
      </p:sp>
      <p:sp>
        <p:nvSpPr>
          <p:cNvPr id="57" name="Rettangolo con due angoli in diagonale arrotondati 56">
            <a:extLst>
              <a:ext uri="{FF2B5EF4-FFF2-40B4-BE49-F238E27FC236}">
                <a16:creationId xmlns:a16="http://schemas.microsoft.com/office/drawing/2014/main" id="{2DFC9340-839B-B29F-DDEE-BE5155DF45E9}"/>
              </a:ext>
            </a:extLst>
          </p:cNvPr>
          <p:cNvSpPr/>
          <p:nvPr/>
        </p:nvSpPr>
        <p:spPr>
          <a:xfrm>
            <a:off x="8230019" y="3277056"/>
            <a:ext cx="1826003" cy="1271394"/>
          </a:xfrm>
          <a:prstGeom prst="round2DiagRect">
            <a:avLst/>
          </a:prstGeom>
          <a:solidFill>
            <a:schemeClr val="accent2"/>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per PMI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30%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fondo perduto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(20% per le altre imprese)</a:t>
            </a:r>
            <a:endParaRPr kumimoji="0" lang="it-IT" sz="6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58" name="Rettangolo con due angoli in diagonale arrotondati 57">
            <a:extLst>
              <a:ext uri="{FF2B5EF4-FFF2-40B4-BE49-F238E27FC236}">
                <a16:creationId xmlns:a16="http://schemas.microsoft.com/office/drawing/2014/main" id="{FE5C7581-E2F9-AF0E-0E3F-6648D781C17F}"/>
              </a:ext>
            </a:extLst>
          </p:cNvPr>
          <p:cNvSpPr/>
          <p:nvPr/>
        </p:nvSpPr>
        <p:spPr>
          <a:xfrm>
            <a:off x="6282494" y="4623322"/>
            <a:ext cx="1826993" cy="1274320"/>
          </a:xfrm>
          <a:prstGeom prst="round2DiagRect">
            <a:avLst/>
          </a:prstGeom>
          <a:solidFill>
            <a:srgbClr val="B5C8E5">
              <a:lumMod val="75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Durate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8 anni</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con pre-ammortamento invariato</a:t>
            </a:r>
          </a:p>
        </p:txBody>
      </p:sp>
      <p:sp>
        <p:nvSpPr>
          <p:cNvPr id="59" name="Rettangolo con due angoli in diagonale arrotondati 58">
            <a:extLst>
              <a:ext uri="{FF2B5EF4-FFF2-40B4-BE49-F238E27FC236}">
                <a16:creationId xmlns:a16="http://schemas.microsoft.com/office/drawing/2014/main" id="{F0BE43DF-6E17-4B95-33EA-3FF8665965C7}"/>
              </a:ext>
            </a:extLst>
          </p:cNvPr>
          <p:cNvSpPr/>
          <p:nvPr/>
        </p:nvSpPr>
        <p:spPr>
          <a:xfrm>
            <a:off x="6282366" y="3277054"/>
            <a:ext cx="1826003" cy="1271394"/>
          </a:xfrm>
          <a:prstGeom prst="round2DiagRect">
            <a:avLst/>
          </a:prstGeom>
          <a:solidFill>
            <a:srgbClr val="415364">
              <a:lumMod val="60000"/>
              <a:lumOff val="40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800 €mln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plafond</a:t>
            </a:r>
            <a:endParaRPr kumimoji="0" lang="it-IT" sz="11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0" name="Rettangolo con due angoli in diagonale arrotondati 59">
            <a:extLst>
              <a:ext uri="{FF2B5EF4-FFF2-40B4-BE49-F238E27FC236}">
                <a16:creationId xmlns:a16="http://schemas.microsoft.com/office/drawing/2014/main" id="{92D51257-AD54-EFE8-8F8B-61A5A304CE28}"/>
              </a:ext>
            </a:extLst>
          </p:cNvPr>
          <p:cNvSpPr/>
          <p:nvPr/>
        </p:nvSpPr>
        <p:spPr>
          <a:xfrm>
            <a:off x="10175727" y="3277054"/>
            <a:ext cx="1826003" cy="1271394"/>
          </a:xfrm>
          <a:prstGeom prst="round2DiagRect">
            <a:avLst/>
          </a:prstGeom>
          <a:solidFill>
            <a:srgbClr val="5F85B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Anticipi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50%</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1" name="Rettangolo con due angoli in diagonale arrotondati 60">
            <a:extLst>
              <a:ext uri="{FF2B5EF4-FFF2-40B4-BE49-F238E27FC236}">
                <a16:creationId xmlns:a16="http://schemas.microsoft.com/office/drawing/2014/main" id="{10842194-FC44-1E1B-B469-FDD323219F96}"/>
              </a:ext>
            </a:extLst>
          </p:cNvPr>
          <p:cNvSpPr/>
          <p:nvPr/>
        </p:nvSpPr>
        <p:spPr>
          <a:xfrm>
            <a:off x="8229458" y="4603571"/>
            <a:ext cx="1826993" cy="1274320"/>
          </a:xfrm>
          <a:prstGeom prst="round2DiagRect">
            <a:avLst/>
          </a:prstGeom>
          <a:solidFill>
            <a:schemeClr val="accent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Rafforzamento patrimoniale </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90%</a:t>
            </a:r>
            <a:endParaRPr kumimoji="0" lang="it-IT" sz="2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2" name="Rettangolo con due angoli in diagonale arrotondati 61">
            <a:extLst>
              <a:ext uri="{FF2B5EF4-FFF2-40B4-BE49-F238E27FC236}">
                <a16:creationId xmlns:a16="http://schemas.microsoft.com/office/drawing/2014/main" id="{1390509A-FE77-2FD0-83D7-6214B1523D24}"/>
              </a:ext>
            </a:extLst>
          </p:cNvPr>
          <p:cNvSpPr/>
          <p:nvPr/>
        </p:nvSpPr>
        <p:spPr>
          <a:xfrm>
            <a:off x="10174737" y="4603571"/>
            <a:ext cx="1826993" cy="1274320"/>
          </a:xfrm>
          <a:prstGeom prst="round2DiagRect">
            <a:avLst/>
          </a:prstGeom>
          <a:solidFill>
            <a:srgbClr val="0070C0"/>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Aumenti</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capitale sociale e fin. soci </a:t>
            </a: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 </a:t>
            </a:r>
            <a:r>
              <a:rPr kumimoji="0" lang="it-IT" sz="20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1,5 €mln </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per controllate</a:t>
            </a:r>
            <a:endPar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4" name="CasellaDiTesto 63">
            <a:extLst>
              <a:ext uri="{FF2B5EF4-FFF2-40B4-BE49-F238E27FC236}">
                <a16:creationId xmlns:a16="http://schemas.microsoft.com/office/drawing/2014/main" id="{833BA502-0B05-289E-007B-0F6FDEEFC431}"/>
              </a:ext>
            </a:extLst>
          </p:cNvPr>
          <p:cNvSpPr txBox="1"/>
          <p:nvPr/>
        </p:nvSpPr>
        <p:spPr>
          <a:xfrm>
            <a:off x="6497120" y="2356401"/>
            <a:ext cx="5245706" cy="781030"/>
          </a:xfrm>
          <a:prstGeom prst="rect">
            <a:avLst/>
          </a:prstGeom>
          <a:solidFill>
            <a:schemeClr val="bg1">
              <a:alpha val="78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Condizioni dedicate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colpite da </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rincari energetici e riduzione di fatturato</a:t>
            </a:r>
            <a:endParaRPr kumimoji="0" lang="it-IT" sz="16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endParaRPr>
          </a:p>
        </p:txBody>
      </p:sp>
      <p:sp>
        <p:nvSpPr>
          <p:cNvPr id="68" name="CasellaDiTesto 67">
            <a:extLst>
              <a:ext uri="{FF2B5EF4-FFF2-40B4-BE49-F238E27FC236}">
                <a16:creationId xmlns:a16="http://schemas.microsoft.com/office/drawing/2014/main" id="{A45F9773-C3D6-0F99-DB7F-F8F1916214E4}"/>
              </a:ext>
            </a:extLst>
          </p:cNvPr>
          <p:cNvSpPr txBox="1"/>
          <p:nvPr/>
        </p:nvSpPr>
        <p:spPr>
          <a:xfrm>
            <a:off x="219225" y="6508697"/>
            <a:ext cx="40876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Risorse a valere su fondi pubblici gestiti da SIMEST per conto del MAECI</a:t>
            </a:r>
          </a:p>
        </p:txBody>
      </p:sp>
      <p:sp>
        <p:nvSpPr>
          <p:cNvPr id="10" name="CasellaDiTesto 9">
            <a:extLst>
              <a:ext uri="{FF2B5EF4-FFF2-40B4-BE49-F238E27FC236}">
                <a16:creationId xmlns:a16="http://schemas.microsoft.com/office/drawing/2014/main" id="{AA661698-57BF-9300-54D2-DFC85A0D6D5B}"/>
              </a:ext>
            </a:extLst>
          </p:cNvPr>
          <p:cNvSpPr txBox="1"/>
          <p:nvPr/>
        </p:nvSpPr>
        <p:spPr>
          <a:xfrm>
            <a:off x="276755" y="1398228"/>
            <a:ext cx="11638490" cy="677108"/>
          </a:xfrm>
          <a:prstGeom prst="rect">
            <a:avLst/>
          </a:prstGeom>
          <a:solidFill>
            <a:schemeClr val="bg1">
              <a:alpha val="81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Lo strumento </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Transizione digitale o ecologica (0,3% tasso minimo agevolato, fino a 5 €mln)</a:t>
            </a:r>
            <a:r>
              <a:rPr kumimoji="0" lang="it-IT" sz="20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si potenzia per supportare le </a:t>
            </a:r>
            <a:r>
              <a:rPr kumimoji="0" lang="it-IT" sz="18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imprese energivore e le imprese colpite dal conflitto nell’area del Golfo</a:t>
            </a:r>
          </a:p>
        </p:txBody>
      </p:sp>
      <p:sp>
        <p:nvSpPr>
          <p:cNvPr id="12" name="CasellaDiTesto 11">
            <a:extLst>
              <a:ext uri="{FF2B5EF4-FFF2-40B4-BE49-F238E27FC236}">
                <a16:creationId xmlns:a16="http://schemas.microsoft.com/office/drawing/2014/main" id="{4BAD5DDF-53CC-F40A-2707-35C4BE4A15F0}"/>
              </a:ext>
            </a:extLst>
          </p:cNvPr>
          <p:cNvSpPr txBox="1"/>
          <p:nvPr/>
        </p:nvSpPr>
        <p:spPr>
          <a:xfrm>
            <a:off x="446204" y="2356401"/>
            <a:ext cx="5245705" cy="781030"/>
          </a:xfrm>
          <a:prstGeom prst="rect">
            <a:avLst/>
          </a:prstGeom>
          <a:solidFill>
            <a:schemeClr val="bg1">
              <a:alpha val="78000"/>
            </a:schemeClr>
          </a:solidFill>
        </p:spPr>
        <p:txBody>
          <a:bodyPr wrap="square" lIns="27000" tIns="27000" rIns="27000" bIns="27000" anchor="ctr">
            <a:noAutofit/>
          </a:bodyPr>
          <a:lstStyle>
            <a:defPPr>
              <a:defRPr lang="it-IT"/>
            </a:defPPr>
            <a:lvl1pPr marR="0" lvl="0" indent="0" algn="ctr" defTabSz="685800" fontAlgn="auto">
              <a:lnSpc>
                <a:spcPct val="114000"/>
              </a:lnSpc>
              <a:spcBef>
                <a:spcPts val="0"/>
              </a:spcBef>
              <a:spcAft>
                <a:spcPts val="0"/>
              </a:spcAft>
              <a:buClrTx/>
              <a:buSzTx/>
              <a:buFontTx/>
              <a:buNone/>
              <a:tabLst/>
              <a:defRPr kumimoji="0" sz="2000" b="1" i="0" u="none" strike="noStrike" cap="none" spc="0" normalizeH="0" baseline="0">
                <a:ln>
                  <a:noFill/>
                </a:ln>
                <a:solidFill>
                  <a:srgbClr val="005392"/>
                </a:solidFill>
                <a:effectLst/>
                <a:uLnTx/>
                <a:uFillTx/>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Misura per energivore rafforzata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(anche per imprese in percorsi di efficientamento energetico)</a:t>
            </a:r>
            <a:endParaRPr kumimoji="0" lang="it-IT" sz="16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53" name="Rettangolo con due angoli in diagonale arrotondati 52">
            <a:extLst>
              <a:ext uri="{FF2B5EF4-FFF2-40B4-BE49-F238E27FC236}">
                <a16:creationId xmlns:a16="http://schemas.microsoft.com/office/drawing/2014/main" id="{265A6A7D-54CB-69BD-049C-C58F41E98F9F}"/>
              </a:ext>
            </a:extLst>
          </p:cNvPr>
          <p:cNvSpPr/>
          <p:nvPr/>
        </p:nvSpPr>
        <p:spPr>
          <a:xfrm>
            <a:off x="603026" y="4623322"/>
            <a:ext cx="4948677" cy="1274320"/>
          </a:xfrm>
          <a:prstGeom prst="round2DiagRect">
            <a:avLst/>
          </a:prstGeom>
          <a:solidFill>
            <a:srgbClr val="0070C0"/>
          </a:solidFill>
          <a:ln w="12700" cap="flat" cmpd="sng" algn="ctr">
            <a:noFill/>
            <a:prstDash val="solid"/>
            <a:miter lim="800000"/>
          </a:ln>
          <a:effectLst/>
        </p:spPr>
        <p:txBody>
          <a:bodyPr lIns="0" tIns="0" rIns="0" bIns="0" rtlCol="0" anchor="ctr"/>
          <a:lstStyle/>
          <a:p>
            <a:pPr marL="182563"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NOVITÀ</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incrementi di capitale sociale e finanziamenti soci alle proprie società controllate fino a 1,5 €mln</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durate elevate fino a 8 anni </a:t>
            </a:r>
            <a:r>
              <a:rPr kumimoji="0" lang="it-IT" sz="12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con pre-ammortamento invariato</a:t>
            </a:r>
            <a:endPar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anticipi elevati fino al 50%</a:t>
            </a:r>
            <a:endParaRPr kumimoji="0" lang="it-IT" sz="7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54" name="Rettangolo con due angoli in diagonale arrotondati 53">
            <a:extLst>
              <a:ext uri="{FF2B5EF4-FFF2-40B4-BE49-F238E27FC236}">
                <a16:creationId xmlns:a16="http://schemas.microsoft.com/office/drawing/2014/main" id="{AFE7BBD6-9E57-C853-01EB-9C0782CD0F12}"/>
              </a:ext>
            </a:extLst>
          </p:cNvPr>
          <p:cNvSpPr/>
          <p:nvPr/>
        </p:nvSpPr>
        <p:spPr>
          <a:xfrm>
            <a:off x="602770" y="3277054"/>
            <a:ext cx="4945996" cy="1271394"/>
          </a:xfrm>
          <a:prstGeom prst="round2DiagRect">
            <a:avLst/>
          </a:prstGeom>
          <a:solidFill>
            <a:srgbClr val="788AA6"/>
          </a:solidFill>
          <a:ln w="12700" cap="flat" cmpd="sng" algn="ctr">
            <a:noFill/>
            <a:prstDash val="solid"/>
            <a:miter lim="800000"/>
          </a:ln>
          <a:effectLst/>
        </p:spPr>
        <p:txBody>
          <a:bodyPr lIns="0" tIns="0" rIns="0" bIns="0" rtlCol="0" anchor="ctr"/>
          <a:lstStyle/>
          <a:p>
            <a:pPr marL="182563"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BENEFICI ATTUALI</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20%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cofinanziamento a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fondo perduto </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esenzione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dalla prestazione di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garanzie</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90%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del finanziamento per il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rafforzamento patrimoniale </a:t>
            </a:r>
          </a:p>
        </p:txBody>
      </p:sp>
      <p:sp>
        <p:nvSpPr>
          <p:cNvPr id="55" name="CasellaDiTesto 54">
            <a:extLst>
              <a:ext uri="{FF2B5EF4-FFF2-40B4-BE49-F238E27FC236}">
                <a16:creationId xmlns:a16="http://schemas.microsoft.com/office/drawing/2014/main" id="{14989D0E-215A-B59A-0E0E-876C8B5D0C08}"/>
              </a:ext>
            </a:extLst>
          </p:cNvPr>
          <p:cNvSpPr txBox="1"/>
          <p:nvPr/>
        </p:nvSpPr>
        <p:spPr>
          <a:xfrm>
            <a:off x="2443852" y="6033892"/>
            <a:ext cx="72414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20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Domande dal 25 maggio 2026 al 31 dicembre 2026</a:t>
            </a:r>
          </a:p>
        </p:txBody>
      </p:sp>
      <p:pic>
        <p:nvPicPr>
          <p:cNvPr id="13" name="Immagine 12">
            <a:extLst>
              <a:ext uri="{FF2B5EF4-FFF2-40B4-BE49-F238E27FC236}">
                <a16:creationId xmlns:a16="http://schemas.microsoft.com/office/drawing/2014/main" id="{D49DADE1-3894-331B-A363-30619CC6F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29" y="396152"/>
            <a:ext cx="612816" cy="612816"/>
          </a:xfrm>
          <a:prstGeom prst="rect">
            <a:avLst/>
          </a:prstGeom>
        </p:spPr>
      </p:pic>
    </p:spTree>
    <p:extLst>
      <p:ext uri="{BB962C8B-B14F-4D97-AF65-F5344CB8AC3E}">
        <p14:creationId xmlns:p14="http://schemas.microsoft.com/office/powerpoint/2010/main" val="118632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Chi siamo</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Freeform 5"/>
          <p:cNvSpPr>
            <a:spLocks noChangeAspect="1" noEditPoints="1"/>
          </p:cNvSpPr>
          <p:nvPr/>
        </p:nvSpPr>
        <p:spPr bwMode="auto">
          <a:xfrm>
            <a:off x="681314" y="720236"/>
            <a:ext cx="10719902" cy="5652162"/>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grpSp>
        <p:nvGrpSpPr>
          <p:cNvPr id="7" name="Gruppo 6"/>
          <p:cNvGrpSpPr/>
          <p:nvPr/>
        </p:nvGrpSpPr>
        <p:grpSpPr>
          <a:xfrm>
            <a:off x="-66315" y="1807831"/>
            <a:ext cx="4473061" cy="3677472"/>
            <a:chOff x="9422227" y="985631"/>
            <a:chExt cx="3654696" cy="2880310"/>
          </a:xfrm>
        </p:grpSpPr>
        <p:graphicFrame>
          <p:nvGraphicFramePr>
            <p:cNvPr id="8" name="Grafico 7"/>
            <p:cNvGraphicFramePr/>
            <p:nvPr/>
          </p:nvGraphicFramePr>
          <p:xfrm>
            <a:off x="9422227" y="1560217"/>
            <a:ext cx="3654696" cy="2305724"/>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11673034" y="2732125"/>
              <a:ext cx="668425" cy="59322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CDP</a:t>
              </a:r>
            </a:p>
          </p:txBody>
        </p:sp>
        <p:sp>
          <p:nvSpPr>
            <p:cNvPr id="10" name="CasellaDiTesto 9"/>
            <p:cNvSpPr txBox="1"/>
            <p:nvPr/>
          </p:nvSpPr>
          <p:spPr>
            <a:xfrm>
              <a:off x="9524588" y="1386839"/>
              <a:ext cx="1016973" cy="799979"/>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5392"/>
                  </a:solidFill>
                  <a:effectLst/>
                  <a:uLnTx/>
                  <a:uFillTx/>
                  <a:latin typeface="Arial" panose="020B0604020202020204"/>
                  <a:ea typeface="+mn-ea"/>
                  <a:cs typeface="+mn-cs"/>
                </a:rPr>
                <a:t>Banche e associazioni</a:t>
              </a:r>
            </a:p>
          </p:txBody>
        </p:sp>
        <p:cxnSp>
          <p:nvCxnSpPr>
            <p:cNvPr id="11" name="Connettore diritto 10"/>
            <p:cNvCxnSpPr/>
            <p:nvPr/>
          </p:nvCxnSpPr>
          <p:spPr>
            <a:xfrm>
              <a:off x="10263597" y="1424964"/>
              <a:ext cx="2357023" cy="0"/>
            </a:xfrm>
            <a:prstGeom prst="line">
              <a:avLst/>
            </a:prstGeom>
            <a:ln w="38100">
              <a:solidFill>
                <a:schemeClr val="accent5">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12" name="CasellaDiTesto 11"/>
            <p:cNvSpPr txBox="1"/>
            <p:nvPr/>
          </p:nvSpPr>
          <p:spPr>
            <a:xfrm>
              <a:off x="10019989" y="985631"/>
              <a:ext cx="2290709" cy="42645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5F85B1"/>
                  </a:solidFill>
                  <a:effectLst/>
                  <a:uLnTx/>
                  <a:uFillTx/>
                  <a:latin typeface="Arial" panose="020B0604020202020204"/>
                  <a:ea typeface="+mn-ea"/>
                  <a:cs typeface="+mn-cs"/>
                </a:rPr>
                <a:t>Azionisti</a:t>
              </a:r>
            </a:p>
          </p:txBody>
        </p:sp>
      </p:grpSp>
      <p:grpSp>
        <p:nvGrpSpPr>
          <p:cNvPr id="13" name="Gruppo 12"/>
          <p:cNvGrpSpPr/>
          <p:nvPr/>
        </p:nvGrpSpPr>
        <p:grpSpPr>
          <a:xfrm>
            <a:off x="3770312" y="873844"/>
            <a:ext cx="8421688" cy="5110310"/>
            <a:chOff x="3770312" y="873844"/>
            <a:chExt cx="4651374" cy="5110310"/>
          </a:xfrm>
        </p:grpSpPr>
        <p:sp>
          <p:nvSpPr>
            <p:cNvPr id="14" name="Figura a mano libera 13"/>
            <p:cNvSpPr/>
            <p:nvPr/>
          </p:nvSpPr>
          <p:spPr>
            <a:xfrm>
              <a:off x="3956367" y="107540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outerShdw blurRad="50800" dist="50800" dir="5400000" sx="1000" sy="1000" algn="ctr" rotWithShape="0">
                <a:srgbClr val="000000">
                  <a:alpha val="37000"/>
                </a:srgbClr>
              </a:outerShd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dirty="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5" name="Rettangolo 14"/>
            <p:cNvSpPr/>
            <p:nvPr/>
          </p:nvSpPr>
          <p:spPr>
            <a:xfrm>
              <a:off x="3770312" y="873844"/>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6" name="Figura a mano libera 15"/>
            <p:cNvSpPr/>
            <p:nvPr/>
          </p:nvSpPr>
          <p:spPr>
            <a:xfrm>
              <a:off x="3956367" y="283207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7" name="Rettangolo 16"/>
            <p:cNvSpPr/>
            <p:nvPr/>
          </p:nvSpPr>
          <p:spPr>
            <a:xfrm>
              <a:off x="3770312" y="2630513"/>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8" name="Figura a mano libera 17"/>
            <p:cNvSpPr/>
            <p:nvPr/>
          </p:nvSpPr>
          <p:spPr>
            <a:xfrm>
              <a:off x="3956367" y="4588742"/>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9" name="Rettangolo 18"/>
            <p:cNvSpPr/>
            <p:nvPr/>
          </p:nvSpPr>
          <p:spPr>
            <a:xfrm>
              <a:off x="3770312" y="4387182"/>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grpSp>
      <p:pic>
        <p:nvPicPr>
          <p:cNvPr id="20" name="Immagine 4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54715" y="1669897"/>
            <a:ext cx="1104744" cy="6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07188" y="942393"/>
            <a:ext cx="1565160" cy="6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5"/>
          <p:cNvPicPr>
            <a:picLocks noChangeAspect="1"/>
          </p:cNvPicPr>
          <p:nvPr/>
        </p:nvPicPr>
        <p:blipFill>
          <a:blip r:embed="rId5" cstate="email">
            <a:extLst>
              <a:ext uri="{28A0092B-C50C-407E-A947-70E740481C1C}">
                <a14:useLocalDpi xmlns:a14="http://schemas.microsoft.com/office/drawing/2010/main" val="0"/>
              </a:ext>
            </a:extLst>
          </a:blip>
          <a:srcRect t="29053" b="27373"/>
          <a:stretch>
            <a:fillRect/>
          </a:stretch>
        </p:blipFill>
        <p:spPr bwMode="auto">
          <a:xfrm>
            <a:off x="3890183" y="4837448"/>
            <a:ext cx="1482165" cy="64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24"/>
          <p:cNvSpPr txBox="1"/>
          <p:nvPr/>
        </p:nvSpPr>
        <p:spPr>
          <a:xfrm>
            <a:off x="5575744" y="1241770"/>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SIMEST è una società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Gruppo Cassa Depositi e Prestiti,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controllato dal Ministero dell’Economia e delle Finanze italiano</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che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sostiene la crescita delle imprese italiane attraverso l’internazionalizzazione della loro attività</a:t>
            </a:r>
          </a:p>
        </p:txBody>
      </p:sp>
      <p:sp>
        <p:nvSpPr>
          <p:cNvPr id="26" name="CasellaDiTesto 25"/>
          <p:cNvSpPr txBox="1"/>
          <p:nvPr/>
        </p:nvSpPr>
        <p:spPr>
          <a:xfrm>
            <a:off x="5575744" y="2833334"/>
            <a:ext cx="6616256" cy="1367164"/>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Siamo al centro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sostegno istituzionale al Sistema Italia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in capo al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Ministero degli Affari Esteri e della Cooperazione Internazionale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(MAECI),  che assomma le competenze in materia di politica commerciale e di internazionalizzazione del Sistema Paese, inclusa la vigilanza su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SIMEST</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 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ICE</a:t>
            </a:r>
            <a:endPar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27" name="CasellaDiTesto 26"/>
          <p:cNvSpPr txBox="1"/>
          <p:nvPr/>
        </p:nvSpPr>
        <p:spPr>
          <a:xfrm>
            <a:off x="5575744" y="4755109"/>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SIMEST aderisce al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network</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EDFI</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European</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Development Financial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Institutions</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ed è partner delle principali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istituzioni finanziarie mondiali</a:t>
            </a:r>
            <a:endPar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24" name="Immagine 2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254225" y="3440789"/>
            <a:ext cx="1241155" cy="623793"/>
          </a:xfrm>
          <a:prstGeom prst="rect">
            <a:avLst/>
          </a:prstGeom>
          <a:noFill/>
          <a:ln w="9525">
            <a:noFill/>
          </a:ln>
          <a:effectLst/>
        </p:spPr>
      </p:pic>
      <p:pic>
        <p:nvPicPr>
          <p:cNvPr id="1026" name="Picture 2" descr="Logo-MAECI - Comune di Spoleto">
            <a:extLst>
              <a:ext uri="{FF2B5EF4-FFF2-40B4-BE49-F238E27FC236}">
                <a16:creationId xmlns:a16="http://schemas.microsoft.com/office/drawing/2014/main" id="{D21443A8-4901-C492-0C15-B03694A2388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90183" y="2692178"/>
            <a:ext cx="1117147" cy="7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0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43B32-19E4-FC8E-3F97-978CC29B28C2}"/>
            </a:ext>
          </a:extLst>
        </p:cNvPr>
        <p:cNvGrpSpPr/>
        <p:nvPr/>
      </p:nvGrpSpPr>
      <p:grpSpPr>
        <a:xfrm>
          <a:off x="0" y="0"/>
          <a:ext cx="0" cy="0"/>
          <a:chOff x="0" y="0"/>
          <a:chExt cx="0" cy="0"/>
        </a:xfrm>
      </p:grpSpPr>
      <p:sp>
        <p:nvSpPr>
          <p:cNvPr id="23" name="Rettangolo 22">
            <a:extLst>
              <a:ext uri="{FF2B5EF4-FFF2-40B4-BE49-F238E27FC236}">
                <a16:creationId xmlns:a16="http://schemas.microsoft.com/office/drawing/2014/main" id="{4CB9061D-692E-E615-1CD7-3BF58393BF37}"/>
              </a:ext>
            </a:extLst>
          </p:cNvPr>
          <p:cNvSpPr/>
          <p:nvPr/>
        </p:nvSpPr>
        <p:spPr>
          <a:xfrm>
            <a:off x="9801547" y="5781828"/>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62" name="Segnaposto testo 1">
            <a:extLst>
              <a:ext uri="{FF2B5EF4-FFF2-40B4-BE49-F238E27FC236}">
                <a16:creationId xmlns:a16="http://schemas.microsoft.com/office/drawing/2014/main" id="{E28257A9-F928-701C-00E3-64B150CB71C8}"/>
              </a:ext>
            </a:extLst>
          </p:cNvPr>
          <p:cNvSpPr>
            <a:spLocks noGrp="1"/>
          </p:cNvSpPr>
          <p:nvPr>
            <p:ph type="body" idx="13"/>
          </p:nvPr>
        </p:nvSpPr>
        <p:spPr>
          <a:xfrm>
            <a:off x="508370" y="342111"/>
            <a:ext cx="9471428" cy="383116"/>
          </a:xfrm>
        </p:spPr>
        <p:txBody>
          <a:bodyPr/>
          <a:lstStyle/>
          <a:p>
            <a:r>
              <a:rPr lang="it-IT" dirty="0"/>
              <a:t>Transizione Digitale </a:t>
            </a:r>
            <a:r>
              <a:rPr lang="it-IT" dirty="0">
                <a:solidFill>
                  <a:schemeClr val="accent1"/>
                </a:solidFill>
              </a:rPr>
              <a:t>o Ecologica </a:t>
            </a:r>
            <a:r>
              <a:rPr lang="it-IT" dirty="0"/>
              <a:t>delle imprese italiane con vocazione internazionale </a:t>
            </a:r>
            <a:r>
              <a:rPr lang="it-IT" dirty="0">
                <a:solidFill>
                  <a:schemeClr val="accent2"/>
                </a:solidFill>
              </a:rPr>
              <a:t>(«Transizione Digitale o Ecologica»</a:t>
            </a:r>
            <a:r>
              <a:rPr lang="it-IT" dirty="0"/>
              <a:t>) </a:t>
            </a:r>
          </a:p>
        </p:txBody>
      </p:sp>
      <p:sp>
        <p:nvSpPr>
          <p:cNvPr id="65" name="Segnaposto testo 25">
            <a:extLst>
              <a:ext uri="{FF2B5EF4-FFF2-40B4-BE49-F238E27FC236}">
                <a16:creationId xmlns:a16="http://schemas.microsoft.com/office/drawing/2014/main" id="{B191DDB2-785E-4BA7-5D20-6A5DA84C3572}"/>
              </a:ext>
            </a:extLst>
          </p:cNvPr>
          <p:cNvSpPr txBox="1">
            <a:spLocks/>
          </p:cNvSpPr>
          <p:nvPr/>
        </p:nvSpPr>
        <p:spPr bwMode="auto">
          <a:xfrm>
            <a:off x="807281" y="927717"/>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di investimenti per la transizione digitale</a:t>
            </a:r>
            <a:r>
              <a:rPr lang="it-IT" altLang="it-IT" sz="1400" dirty="0">
                <a:solidFill>
                  <a:srgbClr val="415364"/>
                </a:solidFill>
                <a:latin typeface="Arial" panose="020B0604020202020204" pitchFamily="34" charset="0"/>
              </a:rPr>
              <a:t> delle imprese italiane con vocazione internazionale</a:t>
            </a:r>
          </a:p>
        </p:txBody>
      </p:sp>
      <p:pic>
        <p:nvPicPr>
          <p:cNvPr id="66" name="Immagine 65">
            <a:extLst>
              <a:ext uri="{FF2B5EF4-FFF2-40B4-BE49-F238E27FC236}">
                <a16:creationId xmlns:a16="http://schemas.microsoft.com/office/drawing/2014/main" id="{1C0C039B-F82A-D76C-8270-7AEABD6C13BF}"/>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984232"/>
            <a:ext cx="597824" cy="597824"/>
          </a:xfrm>
          <a:prstGeom prst="rect">
            <a:avLst/>
          </a:prstGeom>
        </p:spPr>
      </p:pic>
      <p:sp>
        <p:nvSpPr>
          <p:cNvPr id="68" name="Rettangolo 4">
            <a:extLst>
              <a:ext uri="{FF2B5EF4-FFF2-40B4-BE49-F238E27FC236}">
                <a16:creationId xmlns:a16="http://schemas.microsoft.com/office/drawing/2014/main" id="{ABCD31C8-11C0-125A-9D96-16FEDAAFB82A}"/>
              </a:ext>
            </a:extLst>
          </p:cNvPr>
          <p:cNvSpPr>
            <a:spLocks noChangeArrowheads="1"/>
          </p:cNvSpPr>
          <p:nvPr/>
        </p:nvSpPr>
        <p:spPr bwMode="auto">
          <a:xfrm>
            <a:off x="129440" y="1719207"/>
            <a:ext cx="5283643" cy="212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33" b="1" dirty="0">
                <a:solidFill>
                  <a:srgbClr val="005392"/>
                </a:solidFill>
                <a:latin typeface="Arial" panose="020B0604020202020204"/>
              </a:rPr>
              <a:t>A CHI È DEDICATA</a:t>
            </a:r>
          </a:p>
          <a:p>
            <a:pPr algn="ctr">
              <a:spcAft>
                <a:spcPts val="800"/>
              </a:spcAft>
            </a:pPr>
            <a:r>
              <a:rPr lang="it-IT" altLang="it-IT" sz="1133" dirty="0">
                <a:solidFill>
                  <a:srgbClr val="797979"/>
                </a:solidFill>
                <a:latin typeface="Arial"/>
              </a:rPr>
              <a:t>Imprese </a:t>
            </a:r>
            <a:r>
              <a:rPr lang="it-IT" altLang="it-IT" sz="1133" b="1" dirty="0">
                <a:solidFill>
                  <a:srgbClr val="797979"/>
                </a:solidFill>
                <a:latin typeface="Arial"/>
              </a:rPr>
              <a:t>italiane esportatrici </a:t>
            </a:r>
            <a:r>
              <a:rPr lang="it-IT" altLang="it-IT" sz="1133" dirty="0">
                <a:solidFill>
                  <a:srgbClr val="797979"/>
                </a:solidFill>
                <a:latin typeface="Arial"/>
              </a:rPr>
              <a:t>(con un fatturato estero </a:t>
            </a:r>
            <a:r>
              <a:rPr lang="it-IT" altLang="it-IT" sz="1200" dirty="0">
                <a:solidFill>
                  <a:srgbClr val="797979"/>
                </a:solidFill>
                <a:latin typeface="Arial" panose="020B0604020202020204" pitchFamily="34" charset="0"/>
              </a:rPr>
              <a:t>≥</a:t>
            </a:r>
            <a:r>
              <a:rPr lang="it-IT" altLang="it-IT" sz="1133" dirty="0">
                <a:solidFill>
                  <a:srgbClr val="797979"/>
                </a:solidFill>
                <a:latin typeface="Arial"/>
              </a:rPr>
              <a:t>10% realizzato nell’ultimo anno) di qualsiasi dimensione che abbiano depositato almeno 2 bilanci relativi a 2 esercizi completi o in alternativa</a:t>
            </a:r>
          </a:p>
          <a:p>
            <a:pPr algn="ctr">
              <a:spcAft>
                <a:spcPts val="800"/>
              </a:spcAft>
            </a:pPr>
            <a:r>
              <a:rPr lang="it-IT" altLang="it-IT" sz="1133" dirty="0">
                <a:solidFill>
                  <a:srgbClr val="797979"/>
                </a:solidFill>
                <a:latin typeface="Arial"/>
              </a:rPr>
              <a:t>Imprese </a:t>
            </a:r>
            <a:r>
              <a:rPr lang="it-IT" altLang="it-IT" sz="1133" b="1" dirty="0">
                <a:solidFill>
                  <a:schemeClr val="accent2"/>
                </a:solidFill>
                <a:latin typeface="Arial"/>
              </a:rPr>
              <a:t>italiane anche non esportatrici </a:t>
            </a:r>
            <a:r>
              <a:rPr lang="it-IT" altLang="it-IT" sz="1133" dirty="0">
                <a:solidFill>
                  <a:srgbClr val="797979"/>
                </a:solidFill>
                <a:latin typeface="Arial"/>
              </a:rPr>
              <a:t>che realizzino</a:t>
            </a:r>
            <a:r>
              <a:rPr lang="it-IT" sz="1133" dirty="0">
                <a:solidFill>
                  <a:srgbClr val="797979"/>
                </a:solidFill>
                <a:latin typeface="Arial"/>
              </a:rPr>
              <a:t> almeno il 10% del proprio fatturato verso una o più imprese esportatrici (ciascuna con fatturato export </a:t>
            </a:r>
            <a:r>
              <a:rPr lang="it-IT" altLang="it-IT" sz="1200" dirty="0">
                <a:solidFill>
                  <a:srgbClr val="797979"/>
                </a:solidFill>
                <a:latin typeface="Arial" panose="020B0604020202020204" pitchFamily="34" charset="0"/>
              </a:rPr>
              <a:t>≥</a:t>
            </a:r>
            <a:r>
              <a:rPr lang="it-IT" sz="1133" dirty="0">
                <a:solidFill>
                  <a:srgbClr val="797979"/>
                </a:solidFill>
                <a:latin typeface="Arial"/>
              </a:rPr>
              <a:t>3%) o</a:t>
            </a:r>
          </a:p>
          <a:p>
            <a:pPr algn="ctr">
              <a:spcAft>
                <a:spcPts val="800"/>
              </a:spcAft>
            </a:pPr>
            <a:r>
              <a:rPr lang="it-IT" altLang="it-IT" sz="1133" b="1" dirty="0">
                <a:solidFill>
                  <a:schemeClr val="accent2"/>
                </a:solidFill>
                <a:latin typeface="Arial"/>
              </a:rPr>
              <a:t>Imprese energivore </a:t>
            </a:r>
            <a:r>
              <a:rPr lang="it-IT" altLang="it-IT" sz="1133" dirty="0">
                <a:solidFill>
                  <a:srgbClr val="797979"/>
                </a:solidFill>
                <a:latin typeface="Arial"/>
              </a:rPr>
              <a:t>o</a:t>
            </a:r>
            <a:r>
              <a:rPr lang="it-IT" altLang="it-IT" sz="1133" b="1" dirty="0">
                <a:solidFill>
                  <a:schemeClr val="accent2"/>
                </a:solidFill>
                <a:latin typeface="Arial"/>
              </a:rPr>
              <a:t> </a:t>
            </a:r>
            <a:r>
              <a:rPr lang="it-IT" altLang="it-IT" sz="1133" dirty="0">
                <a:solidFill>
                  <a:srgbClr val="797979"/>
                </a:solidFill>
                <a:latin typeface="Arial"/>
              </a:rPr>
              <a:t>che hanno </a:t>
            </a:r>
            <a:r>
              <a:rPr lang="it-IT" altLang="it-IT" sz="1133" b="1" dirty="0">
                <a:solidFill>
                  <a:schemeClr val="accent2"/>
                </a:solidFill>
                <a:latin typeface="Arial"/>
              </a:rPr>
              <a:t>intrapreso un percorso di efficientamento energetico (anche in fase di ottenimento della diagnosi energetica**)</a:t>
            </a:r>
            <a:r>
              <a:rPr lang="it-IT" altLang="it-IT" sz="1133" b="1" dirty="0">
                <a:solidFill>
                  <a:srgbClr val="797979"/>
                </a:solidFill>
                <a:latin typeface="Arial"/>
              </a:rPr>
              <a:t>, </a:t>
            </a:r>
            <a:r>
              <a:rPr lang="it-IT" altLang="it-IT" sz="1133" dirty="0">
                <a:solidFill>
                  <a:srgbClr val="797979"/>
                </a:solidFill>
                <a:latin typeface="Arial"/>
              </a:rPr>
              <a:t>con fatturato export pari a </a:t>
            </a:r>
            <a:r>
              <a:rPr lang="it-IT" altLang="it-IT" sz="1200" dirty="0">
                <a:solidFill>
                  <a:srgbClr val="797979"/>
                </a:solidFill>
                <a:latin typeface="Arial" panose="020B0604020202020204" pitchFamily="34" charset="0"/>
              </a:rPr>
              <a:t>≥</a:t>
            </a:r>
            <a:r>
              <a:rPr lang="it-IT" altLang="it-IT" sz="1133" dirty="0">
                <a:solidFill>
                  <a:srgbClr val="797979"/>
                </a:solidFill>
                <a:latin typeface="Arial"/>
              </a:rPr>
              <a:t> </a:t>
            </a:r>
            <a:r>
              <a:rPr lang="it-IT" altLang="it-IT" sz="1133" b="1" dirty="0">
                <a:solidFill>
                  <a:schemeClr val="accent2"/>
                </a:solidFill>
                <a:latin typeface="Arial"/>
              </a:rPr>
              <a:t>3% o </a:t>
            </a:r>
          </a:p>
        </p:txBody>
      </p:sp>
      <p:sp>
        <p:nvSpPr>
          <p:cNvPr id="69" name="Rettangolo 68">
            <a:extLst>
              <a:ext uri="{FF2B5EF4-FFF2-40B4-BE49-F238E27FC236}">
                <a16:creationId xmlns:a16="http://schemas.microsoft.com/office/drawing/2014/main" id="{AD93731C-D10D-A74E-55C0-AF0EB883F3FA}"/>
              </a:ext>
            </a:extLst>
          </p:cNvPr>
          <p:cNvSpPr>
            <a:spLocks noChangeArrowheads="1"/>
          </p:cNvSpPr>
          <p:nvPr/>
        </p:nvSpPr>
        <p:spPr bwMode="auto">
          <a:xfrm>
            <a:off x="278007" y="3981103"/>
            <a:ext cx="5135076"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Max 35% del fatturato medio ultimo biennio</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r>
              <a:rPr lang="it-IT" sz="1130" dirty="0">
                <a:solidFill>
                  <a:srgbClr val="797979"/>
                </a:solidFill>
                <a:latin typeface="Arial"/>
              </a:rPr>
              <a:t>. </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Importo massimo variabile in funzione della dimensione: </a:t>
            </a:r>
            <a:r>
              <a:rPr lang="it-IT" sz="1130" dirty="0">
                <a:solidFill>
                  <a:schemeClr val="accent2"/>
                </a:solidFill>
                <a:latin typeface="Arial"/>
              </a:rPr>
              <a:t>500.000 per micro imprese*, 2.500.000 per PMI* (comprese innovative) e Start up innovative*, 5.000.000 altre imprese</a:t>
            </a:r>
            <a:endParaRPr lang="it-IT" sz="1130" dirty="0">
              <a:solidFill>
                <a:srgbClr val="797979"/>
              </a:solidFill>
              <a:latin typeface="Arial"/>
            </a:endParaRPr>
          </a:p>
        </p:txBody>
      </p:sp>
      <p:sp>
        <p:nvSpPr>
          <p:cNvPr id="71" name="Rettangolo 4">
            <a:extLst>
              <a:ext uri="{FF2B5EF4-FFF2-40B4-BE49-F238E27FC236}">
                <a16:creationId xmlns:a16="http://schemas.microsoft.com/office/drawing/2014/main" id="{007D27A8-BE01-100E-4C7C-265AA08D9E9C}"/>
              </a:ext>
            </a:extLst>
          </p:cNvPr>
          <p:cNvSpPr>
            <a:spLocks noChangeArrowheads="1"/>
          </p:cNvSpPr>
          <p:nvPr/>
        </p:nvSpPr>
        <p:spPr bwMode="auto">
          <a:xfrm>
            <a:off x="6210019" y="1719207"/>
            <a:ext cx="5768849" cy="215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176400" algn="just" defTabSz="914354">
              <a:spcAft>
                <a:spcPts val="600"/>
              </a:spcAft>
              <a:buFont typeface="Arial" panose="020B0604020202020204" pitchFamily="34" charset="0"/>
              <a:buChar char="•"/>
              <a:defRPr/>
            </a:pPr>
            <a:r>
              <a:rPr lang="it-IT" altLang="it-IT" sz="1130" b="1" dirty="0">
                <a:solidFill>
                  <a:srgbClr val="797979"/>
                </a:solidFill>
                <a:latin typeface="Arial" panose="020B0604020202020204" pitchFamily="34" charset="0"/>
              </a:rPr>
              <a:t>Almeno il 50% </a:t>
            </a:r>
            <a:r>
              <a:rPr lang="it-IT" altLang="it-IT" sz="1130" dirty="0">
                <a:solidFill>
                  <a:srgbClr val="797979"/>
                </a:solidFill>
                <a:latin typeface="Arial" panose="020B0604020202020204" pitchFamily="34" charset="0"/>
              </a:rPr>
              <a:t>per «Spese per la Transizione Digitale o Ecologica». </a:t>
            </a:r>
          </a:p>
          <a:p>
            <a:pPr marL="285744" indent="-176400" algn="just" defTabSz="914354">
              <a:spcAft>
                <a:spcPts val="600"/>
              </a:spcAft>
              <a:buFont typeface="Arial" panose="020B0604020202020204" pitchFamily="34" charset="0"/>
              <a:buChar char="•"/>
              <a:defRPr/>
            </a:pPr>
            <a:r>
              <a:rPr lang="it-IT" altLang="it-IT" sz="1130" b="1" dirty="0">
                <a:solidFill>
                  <a:srgbClr val="797979"/>
                </a:solidFill>
                <a:latin typeface="Arial" panose="020B0604020202020204" pitchFamily="34" charset="0"/>
              </a:rPr>
              <a:t>Massimo il 50% </a:t>
            </a:r>
            <a:r>
              <a:rPr lang="it-IT" altLang="it-IT" sz="1130" dirty="0">
                <a:solidFill>
                  <a:srgbClr val="797979"/>
                </a:solidFill>
                <a:latin typeface="Arial" panose="020B0604020202020204" pitchFamily="34" charset="0"/>
              </a:rPr>
              <a:t>per «Spese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per investimenti per il rafforzamento patrimoniale dell’impresa, </a:t>
            </a:r>
            <a:r>
              <a:rPr lang="it-IT" altLang="it-IT" sz="1130" dirty="0">
                <a:solidFill>
                  <a:schemeClr val="accent2"/>
                </a:solidFill>
                <a:latin typeface="Arial" panose="020B0604020202020204" pitchFamily="34" charset="0"/>
              </a:rPr>
              <a:t>inclusi i finanziamenti finalizzati all’incremento di capitale sociale e finanziamenti soci delle controllate dell’impresa richiedente</a:t>
            </a:r>
            <a:r>
              <a:rPr lang="it-IT" altLang="it-IT" sz="1130" dirty="0">
                <a:solidFill>
                  <a:srgbClr val="797979"/>
                </a:solidFill>
                <a:latin typeface="Arial" panose="020B0604020202020204" pitchFamily="34" charset="0"/>
              </a:rPr>
              <a:t>», incrementabili fino al:</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80% </a:t>
            </a:r>
            <a:r>
              <a:rPr lang="it-IT" altLang="it-IT" sz="1100" dirty="0">
                <a:solidFill>
                  <a:srgbClr val="797979"/>
                </a:solidFill>
                <a:latin typeface="Arial" panose="020B0604020202020204" pitchFamily="34" charset="0"/>
              </a:rPr>
              <a:t>in caso di impresa con interessi diretti nei Balcani Occidentali e </a:t>
            </a:r>
            <a:r>
              <a:rPr lang="it-IT" altLang="it-IT" sz="1100" b="1" dirty="0">
                <a:solidFill>
                  <a:srgbClr val="00B050"/>
                </a:solidFill>
                <a:latin typeface="Arial" panose="020B0604020202020204" pitchFamily="34" charset="0"/>
              </a:rPr>
              <a:t>in USA </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90%</a:t>
            </a:r>
            <a:r>
              <a:rPr lang="it-IT" altLang="it-IT" sz="1100" dirty="0">
                <a:solidFill>
                  <a:srgbClr val="797979"/>
                </a:solidFill>
                <a:latin typeface="Arial" panose="020B0604020202020204" pitchFamily="34" charset="0"/>
              </a:rPr>
              <a:t> per impresa e</a:t>
            </a:r>
            <a:r>
              <a:rPr lang="it-IT" altLang="it-IT" sz="1100" dirty="0">
                <a:solidFill>
                  <a:srgbClr val="797979"/>
                </a:solidFill>
                <a:latin typeface="Arial"/>
              </a:rPr>
              <a:t>sportatrice localizzata nei territori </a:t>
            </a:r>
            <a:r>
              <a:rPr lang="it-IT" altLang="it-IT" sz="1100" dirty="0">
                <a:solidFill>
                  <a:srgbClr val="797979"/>
                </a:solidFill>
                <a:latin typeface="Arial" panose="020B0604020202020204" pitchFamily="34" charset="0"/>
              </a:rPr>
              <a:t>colpiti da eventi metereologici eccezionali, per </a:t>
            </a:r>
            <a:r>
              <a:rPr lang="it-IT" altLang="it-IT" sz="1100" b="1" dirty="0">
                <a:solidFill>
                  <a:schemeClr val="accent2"/>
                </a:solidFill>
                <a:latin typeface="Arial" panose="020B0604020202020204" pitchFamily="34" charset="0"/>
              </a:rPr>
              <a:t>impresa energivora </a:t>
            </a:r>
            <a:r>
              <a:rPr lang="it-IT" altLang="it-IT" sz="1100" dirty="0">
                <a:solidFill>
                  <a:srgbClr val="797979"/>
                </a:solidFill>
                <a:latin typeface="Arial" panose="020B0604020202020204" pitchFamily="34" charset="0"/>
              </a:rPr>
              <a:t>o che ha </a:t>
            </a:r>
            <a:r>
              <a:rPr lang="it-IT" altLang="it-IT" sz="1100" b="1" dirty="0">
                <a:solidFill>
                  <a:schemeClr val="accent2"/>
                </a:solidFill>
                <a:latin typeface="Arial" panose="020B0604020202020204" pitchFamily="34" charset="0"/>
              </a:rPr>
              <a:t>intrapreso un percorso di efficientamento energetico (</a:t>
            </a:r>
            <a:r>
              <a:rPr lang="it-IT" altLang="it-IT" sz="1100" b="1" dirty="0">
                <a:solidFill>
                  <a:schemeClr val="accent2"/>
                </a:solidFill>
                <a:latin typeface="Arial"/>
              </a:rPr>
              <a:t>anche in fase di ottenimento della diagnosi energetica**) </a:t>
            </a:r>
            <a:r>
              <a:rPr lang="it-IT" altLang="it-IT" sz="1100" dirty="0">
                <a:solidFill>
                  <a:srgbClr val="797979"/>
                </a:solidFill>
                <a:latin typeface="Arial" panose="020B0604020202020204" pitchFamily="34" charset="0"/>
              </a:rPr>
              <a:t>e per le </a:t>
            </a:r>
            <a:r>
              <a:rPr lang="it-IT" altLang="it-IT" sz="1100" b="1" dirty="0">
                <a:solidFill>
                  <a:schemeClr val="accent2"/>
                </a:solidFill>
                <a:latin typeface="Arial"/>
              </a:rPr>
              <a:t>imprese colpite dal conflitto nell’area del Golfo Persico </a:t>
            </a:r>
            <a:endParaRPr lang="it-IT" altLang="it-IT" sz="1100" b="1" dirty="0">
              <a:solidFill>
                <a:schemeClr val="accent2"/>
              </a:solidFill>
              <a:latin typeface="Arial" panose="020B0604020202020204" pitchFamily="34" charset="0"/>
            </a:endParaRPr>
          </a:p>
        </p:txBody>
      </p:sp>
      <p:pic>
        <p:nvPicPr>
          <p:cNvPr id="72" name="Immagine 71">
            <a:extLst>
              <a:ext uri="{FF2B5EF4-FFF2-40B4-BE49-F238E27FC236}">
                <a16:creationId xmlns:a16="http://schemas.microsoft.com/office/drawing/2014/main" id="{40945679-40FF-AE97-84B9-D80CEEB99029}"/>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48450" y="4036884"/>
            <a:ext cx="522000" cy="522000"/>
          </a:xfrm>
          <a:prstGeom prst="rect">
            <a:avLst/>
          </a:prstGeom>
        </p:spPr>
      </p:pic>
      <p:pic>
        <p:nvPicPr>
          <p:cNvPr id="73" name="Immagine 72">
            <a:extLst>
              <a:ext uri="{FF2B5EF4-FFF2-40B4-BE49-F238E27FC236}">
                <a16:creationId xmlns:a16="http://schemas.microsoft.com/office/drawing/2014/main" id="{5E11A2E2-560C-FF87-6317-F5C948BE52AE}"/>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04272" y="5463121"/>
            <a:ext cx="522000" cy="522000"/>
          </a:xfrm>
          <a:prstGeom prst="rect">
            <a:avLst/>
          </a:prstGeom>
        </p:spPr>
      </p:pic>
      <p:cxnSp>
        <p:nvCxnSpPr>
          <p:cNvPr id="74" name="Connettore diritto 73">
            <a:extLst>
              <a:ext uri="{FF2B5EF4-FFF2-40B4-BE49-F238E27FC236}">
                <a16:creationId xmlns:a16="http://schemas.microsoft.com/office/drawing/2014/main" id="{AF9D9244-0FDB-AEB8-2B0D-2318676947F3}"/>
              </a:ext>
            </a:extLst>
          </p:cNvPr>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a:extLst>
              <a:ext uri="{FF2B5EF4-FFF2-40B4-BE49-F238E27FC236}">
                <a16:creationId xmlns:a16="http://schemas.microsoft.com/office/drawing/2014/main" id="{87A382C6-CB0A-1983-B27C-7C16318A5250}"/>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32389" y="5463121"/>
            <a:ext cx="522000" cy="522000"/>
          </a:xfrm>
          <a:prstGeom prst="rect">
            <a:avLst/>
          </a:prstGeom>
        </p:spPr>
      </p:pic>
      <p:pic>
        <p:nvPicPr>
          <p:cNvPr id="76" name="Immagine 75">
            <a:extLst>
              <a:ext uri="{FF2B5EF4-FFF2-40B4-BE49-F238E27FC236}">
                <a16:creationId xmlns:a16="http://schemas.microsoft.com/office/drawing/2014/main" id="{2EF6FC73-C60F-80F4-6B26-1C7F810AE7E2}"/>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38549" y="1991980"/>
            <a:ext cx="459007" cy="459007"/>
          </a:xfrm>
          <a:prstGeom prst="rect">
            <a:avLst/>
          </a:prstGeom>
        </p:spPr>
      </p:pic>
      <p:pic>
        <p:nvPicPr>
          <p:cNvPr id="77" name="Immagine 76">
            <a:extLst>
              <a:ext uri="{FF2B5EF4-FFF2-40B4-BE49-F238E27FC236}">
                <a16:creationId xmlns:a16="http://schemas.microsoft.com/office/drawing/2014/main" id="{8212225F-C4E7-16BB-92A5-E0CA4246A64C}"/>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7216" y="2023483"/>
            <a:ext cx="396000" cy="396000"/>
          </a:xfrm>
          <a:prstGeom prst="rect">
            <a:avLst/>
          </a:prstGeom>
        </p:spPr>
      </p:pic>
      <p:sp>
        <p:nvSpPr>
          <p:cNvPr id="78" name="Rettangolo 77">
            <a:extLst>
              <a:ext uri="{FF2B5EF4-FFF2-40B4-BE49-F238E27FC236}">
                <a16:creationId xmlns:a16="http://schemas.microsoft.com/office/drawing/2014/main" id="{A41DFBE8-4444-D45F-DFE8-5BD3778894F7}"/>
              </a:ext>
            </a:extLst>
          </p:cNvPr>
          <p:cNvSpPr/>
          <p:nvPr/>
        </p:nvSpPr>
        <p:spPr>
          <a:xfrm>
            <a:off x="668318" y="6458024"/>
            <a:ext cx="5174715" cy="246221"/>
          </a:xfrm>
          <a:prstGeom prst="rect">
            <a:avLst/>
          </a:prstGeom>
        </p:spPr>
        <p:txBody>
          <a:bodyPr wrap="square">
            <a:spAutoFit/>
          </a:bodyPr>
          <a:lstStyle/>
          <a:p>
            <a:pPr>
              <a:defRPr/>
            </a:pPr>
            <a:r>
              <a:rPr lang="it-IT" sz="1000" dirty="0">
                <a:solidFill>
                  <a:srgbClr val="797979"/>
                </a:solidFill>
                <a:latin typeface="Arial" panose="020B0604020202020204"/>
              </a:rPr>
              <a:t>* v. requisiti circolari</a:t>
            </a:r>
          </a:p>
        </p:txBody>
      </p:sp>
      <p:sp>
        <p:nvSpPr>
          <p:cNvPr id="79" name="Rettangolo 78">
            <a:extLst>
              <a:ext uri="{FF2B5EF4-FFF2-40B4-BE49-F238E27FC236}">
                <a16:creationId xmlns:a16="http://schemas.microsoft.com/office/drawing/2014/main" id="{8FB6CAE9-FD41-2699-BBE5-41A12A313F18}"/>
              </a:ext>
            </a:extLst>
          </p:cNvPr>
          <p:cNvSpPr>
            <a:spLocks noChangeArrowheads="1"/>
          </p:cNvSpPr>
          <p:nvPr/>
        </p:nvSpPr>
        <p:spPr bwMode="auto">
          <a:xfrm>
            <a:off x="6263388" y="3980927"/>
            <a:ext cx="5971031" cy="109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 </a:t>
            </a:r>
          </a:p>
          <a:p>
            <a:pPr algn="ctr" defTabSz="810604">
              <a:spcBef>
                <a:spcPct val="20000"/>
              </a:spcBef>
              <a:defRPr/>
            </a:pPr>
            <a:r>
              <a:rPr lang="it-IT" altLang="it-IT" sz="1130" dirty="0">
                <a:solidFill>
                  <a:srgbClr val="797979"/>
                </a:solidFill>
                <a:latin typeface="Arial" panose="020B0604020202020204" pitchFamily="34" charset="0"/>
              </a:rPr>
              <a:t>Quota a</a:t>
            </a:r>
            <a:r>
              <a:rPr lang="it-IT" altLang="it-IT" sz="1130" b="1" dirty="0">
                <a:solidFill>
                  <a:srgbClr val="797979"/>
                </a:solidFill>
                <a:latin typeface="Arial" panose="020B0604020202020204" pitchFamily="34" charset="0"/>
              </a:rPr>
              <a:t> fondo perduto fino al 10% con max €100.000 </a:t>
            </a:r>
            <a:r>
              <a:rPr lang="it-IT" altLang="it-IT" sz="1130" dirty="0">
                <a:solidFill>
                  <a:srgbClr val="797979"/>
                </a:solidFill>
                <a:latin typeface="Arial" panose="020B0604020202020204" pitchFamily="34" charset="0"/>
              </a:rPr>
              <a:t>in funzione di specifici requisiti o </a:t>
            </a:r>
            <a:r>
              <a:rPr lang="it-IT" altLang="it-IT" sz="1130" b="1" dirty="0">
                <a:solidFill>
                  <a:schemeClr val="accent2"/>
                </a:solidFill>
                <a:latin typeface="Arial" panose="020B0604020202020204" pitchFamily="34" charset="0"/>
              </a:rPr>
              <a:t>fino al 20% per imprese colpite dal conflitto nell’area del Golfo Persico, elevabile al 30% per le PMI, e per imprese energivore </a:t>
            </a:r>
            <a:r>
              <a:rPr lang="it-IT" altLang="it-IT" sz="1130" dirty="0">
                <a:solidFill>
                  <a:srgbClr val="797979"/>
                </a:solidFill>
                <a:latin typeface="Arial" panose="020B0604020202020204" pitchFamily="34" charset="0"/>
              </a:rPr>
              <a:t>con max €200.000</a:t>
            </a:r>
          </a:p>
        </p:txBody>
      </p:sp>
      <p:pic>
        <p:nvPicPr>
          <p:cNvPr id="80" name="Immagine 79">
            <a:extLst>
              <a:ext uri="{FF2B5EF4-FFF2-40B4-BE49-F238E27FC236}">
                <a16:creationId xmlns:a16="http://schemas.microsoft.com/office/drawing/2014/main" id="{4C4807D0-1B7D-7680-37DF-E0A7D413E213}"/>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4313" y="4035984"/>
            <a:ext cx="523800" cy="523800"/>
          </a:xfrm>
          <a:prstGeom prst="rect">
            <a:avLst/>
          </a:prstGeom>
        </p:spPr>
      </p:pic>
      <p:sp>
        <p:nvSpPr>
          <p:cNvPr id="22" name="Rettangolo 21">
            <a:extLst>
              <a:ext uri="{FF2B5EF4-FFF2-40B4-BE49-F238E27FC236}">
                <a16:creationId xmlns:a16="http://schemas.microsoft.com/office/drawing/2014/main" id="{396D74E3-5506-99DB-B485-10F40846CAD9}"/>
              </a:ext>
            </a:extLst>
          </p:cNvPr>
          <p:cNvSpPr>
            <a:spLocks noChangeArrowheads="1"/>
          </p:cNvSpPr>
          <p:nvPr/>
        </p:nvSpPr>
        <p:spPr bwMode="auto">
          <a:xfrm>
            <a:off x="6488896" y="5184234"/>
            <a:ext cx="5507473" cy="1249573"/>
          </a:xfrm>
          <a:prstGeom prst="rect">
            <a:avLst/>
          </a:prstGeom>
          <a:solidFill>
            <a:schemeClr val="bg1"/>
          </a:solidFill>
          <a:ln>
            <a:noFill/>
          </a:ln>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pari al 25% entro un anno dalla stipula a seguito di prima rendicontazione obbligatoria; terza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200" b="1" dirty="0">
                <a:solidFill>
                  <a:schemeClr val="accent2"/>
                </a:solidFill>
              </a:rPr>
              <a:t> </a:t>
            </a:r>
            <a:r>
              <a:rPr lang="it-IT" altLang="it-IT" sz="1130" dirty="0">
                <a:solidFill>
                  <a:srgbClr val="797979"/>
                </a:solidFill>
                <a:latin typeface="Arial" panose="020B0604020202020204" pitchFamily="34" charset="0"/>
              </a:rPr>
              <a:t>e per le imprese colpite dal </a:t>
            </a:r>
            <a:r>
              <a:rPr lang="it-IT" altLang="it-IT" sz="1130" b="1" dirty="0">
                <a:solidFill>
                  <a:schemeClr val="accent2"/>
                </a:solidFill>
              </a:rPr>
              <a:t>conflitto nell’area del Golfo Persico</a:t>
            </a:r>
            <a:endParaRPr lang="it-IT" altLang="it-IT" sz="1130" dirty="0">
              <a:solidFill>
                <a:srgbClr val="797979"/>
              </a:solidFill>
              <a:latin typeface="Arial" panose="020B0604020202020204" pitchFamily="34" charset="0"/>
            </a:endParaRPr>
          </a:p>
        </p:txBody>
      </p:sp>
      <p:sp>
        <p:nvSpPr>
          <p:cNvPr id="3" name="Segnaposto numero diapositiva 3">
            <a:extLst>
              <a:ext uri="{FF2B5EF4-FFF2-40B4-BE49-F238E27FC236}">
                <a16:creationId xmlns:a16="http://schemas.microsoft.com/office/drawing/2014/main" id="{74245A3C-EB27-F6A7-2FCE-367C22345522}"/>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C935220C-9179-C795-583C-ED11530313AA}"/>
              </a:ext>
            </a:extLst>
          </p:cNvPr>
          <p:cNvSpPr/>
          <p:nvPr/>
        </p:nvSpPr>
        <p:spPr>
          <a:xfrm>
            <a:off x="668318" y="6636708"/>
            <a:ext cx="5174715" cy="246221"/>
          </a:xfrm>
          <a:prstGeom prst="rect">
            <a:avLst/>
          </a:prstGeom>
        </p:spPr>
        <p:txBody>
          <a:bodyPr wrap="square">
            <a:spAutoFit/>
          </a:bodyPr>
          <a:lstStyle/>
          <a:p>
            <a:pPr>
              <a:defRPr/>
            </a:pPr>
            <a:r>
              <a:rPr lang="it-IT" sz="1000" dirty="0">
                <a:solidFill>
                  <a:srgbClr val="797979"/>
                </a:solidFill>
                <a:latin typeface="Arial" panose="020B0604020202020204"/>
              </a:rPr>
              <a:t>** entro la data di stipula del contratto di finanziamento </a:t>
            </a:r>
          </a:p>
        </p:txBody>
      </p:sp>
      <p:sp>
        <p:nvSpPr>
          <p:cNvPr id="15" name="Rettangolo 14">
            <a:extLst>
              <a:ext uri="{FF2B5EF4-FFF2-40B4-BE49-F238E27FC236}">
                <a16:creationId xmlns:a16="http://schemas.microsoft.com/office/drawing/2014/main" id="{DCD1B035-B5CA-507B-7C9C-3FF11DE6B1FF}"/>
              </a:ext>
            </a:extLst>
          </p:cNvPr>
          <p:cNvSpPr/>
          <p:nvPr/>
        </p:nvSpPr>
        <p:spPr>
          <a:xfrm>
            <a:off x="525871" y="5523120"/>
            <a:ext cx="4567021" cy="1040157"/>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30" dirty="0">
                <a:solidFill>
                  <a:srgbClr val="797979"/>
                </a:solidFill>
                <a:latin typeface="Arial" panose="020B0604020202020204" pitchFamily="34" charset="0"/>
              </a:rPr>
              <a:t>6 anni, di cui 2 di preammortamento</a:t>
            </a:r>
          </a:p>
          <a:p>
            <a:pPr algn="ctr" defTabSz="914332">
              <a:spcAft>
                <a:spcPts val="225"/>
              </a:spcAft>
              <a:defRPr/>
            </a:pPr>
            <a:r>
              <a:rPr lang="it-IT" altLang="it-IT" sz="1130" dirty="0">
                <a:solidFill>
                  <a:srgbClr val="797979"/>
                </a:solidFill>
                <a:latin typeface="Arial" panose="020B0604020202020204" pitchFamily="34" charset="0"/>
              </a:rPr>
              <a:t>elevabile a 8 anni (con preammortamento invariato) per le imprese con interessi </a:t>
            </a:r>
            <a:r>
              <a:rPr lang="it-IT" altLang="it-IT" sz="1100" b="1" dirty="0">
                <a:solidFill>
                  <a:srgbClr val="00B050"/>
                </a:solidFill>
                <a:latin typeface="Arial" panose="020B0604020202020204" pitchFamily="34" charset="0"/>
              </a:rPr>
              <a:t>in USA </a:t>
            </a:r>
            <a:r>
              <a:rPr lang="it-IT" altLang="it-IT" sz="1130" dirty="0">
                <a:solidFill>
                  <a:srgbClr val="797979"/>
                </a:solidFill>
                <a:latin typeface="Arial" panose="020B0604020202020204" pitchFamily="34" charset="0"/>
              </a:rPr>
              <a:t>e per le imprese colpite dal </a:t>
            </a:r>
            <a:r>
              <a:rPr lang="it-IT" altLang="it-IT" sz="1133" b="1" dirty="0">
                <a:solidFill>
                  <a:schemeClr val="accent2"/>
                </a:solidFill>
                <a:latin typeface="Arial"/>
              </a:rPr>
              <a:t>conflitto nell’area del Golfo Persico  </a:t>
            </a:r>
          </a:p>
        </p:txBody>
      </p:sp>
      <p:pic>
        <p:nvPicPr>
          <p:cNvPr id="20" name="Immagine 19" descr="Immagine che contiene nero, oscurità&#10;&#10;Descrizione generata automaticamente">
            <a:extLst>
              <a:ext uri="{FF2B5EF4-FFF2-40B4-BE49-F238E27FC236}">
                <a16:creationId xmlns:a16="http://schemas.microsoft.com/office/drawing/2014/main" id="{7001D704-642E-B6C0-B19F-4E411D303AA7}"/>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86521" y="6114228"/>
            <a:ext cx="254454" cy="254454"/>
          </a:xfrm>
          <a:prstGeom prst="rect">
            <a:avLst/>
          </a:prstGeom>
        </p:spPr>
      </p:pic>
      <p:pic>
        <p:nvPicPr>
          <p:cNvPr id="21" name="Immagine 20" descr="Immagine che contiene nero, oscurità&#10;&#10;Descrizione generata automaticamente">
            <a:extLst>
              <a:ext uri="{FF2B5EF4-FFF2-40B4-BE49-F238E27FC236}">
                <a16:creationId xmlns:a16="http://schemas.microsoft.com/office/drawing/2014/main" id="{39968830-664B-F380-77C1-41F3D271CF73}"/>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27162" y="3594177"/>
            <a:ext cx="254454" cy="254454"/>
          </a:xfrm>
          <a:prstGeom prst="rect">
            <a:avLst/>
          </a:prstGeom>
        </p:spPr>
      </p:pic>
      <p:pic>
        <p:nvPicPr>
          <p:cNvPr id="24" name="Immagine 23" descr="Immagine che contiene nero, oscurità&#10;&#10;Descrizione generata automaticamente">
            <a:extLst>
              <a:ext uri="{FF2B5EF4-FFF2-40B4-BE49-F238E27FC236}">
                <a16:creationId xmlns:a16="http://schemas.microsoft.com/office/drawing/2014/main" id="{E2953D2C-288D-7836-96B3-C6B4650598B7}"/>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17695" y="6227247"/>
            <a:ext cx="254454" cy="254454"/>
          </a:xfrm>
          <a:prstGeom prst="rect">
            <a:avLst/>
          </a:prstGeom>
        </p:spPr>
      </p:pic>
      <p:pic>
        <p:nvPicPr>
          <p:cNvPr id="25" name="Immagine 24" descr="Immagine che contiene nero, oscurità&#10;&#10;Descrizione generata automaticamente">
            <a:extLst>
              <a:ext uri="{FF2B5EF4-FFF2-40B4-BE49-F238E27FC236}">
                <a16:creationId xmlns:a16="http://schemas.microsoft.com/office/drawing/2014/main" id="{2C94D626-CD1D-EC6F-BEC4-7C3BD77DBB85}"/>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60239" y="4746814"/>
            <a:ext cx="254454" cy="254454"/>
          </a:xfrm>
          <a:prstGeom prst="rect">
            <a:avLst/>
          </a:prstGeom>
        </p:spPr>
      </p:pic>
    </p:spTree>
    <p:extLst>
      <p:ext uri="{BB962C8B-B14F-4D97-AF65-F5344CB8AC3E}">
        <p14:creationId xmlns:p14="http://schemas.microsoft.com/office/powerpoint/2010/main" val="18614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799CD5E-89AF-0C0F-3C98-E5A9C633A923}"/>
              </a:ext>
            </a:extLst>
          </p:cNvPr>
          <p:cNvSpPr txBox="1"/>
          <p:nvPr/>
        </p:nvSpPr>
        <p:spPr>
          <a:xfrm>
            <a:off x="6275240" y="1842980"/>
            <a:ext cx="5653806" cy="2423740"/>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lvl="0" indent="-171450" algn="just">
              <a:spcAft>
                <a:spcPts val="300"/>
              </a:spcAft>
              <a:buFontTx/>
              <a:buChar char="-"/>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a:t>
            </a:r>
            <a:r>
              <a:rPr lang="it-IT" sz="1200" dirty="0">
                <a:solidFill>
                  <a:srgbClr val="415364"/>
                </a:solidFill>
                <a:latin typeface="Arial" panose="020B0604020202020204"/>
              </a:rPr>
              <a:t>solo se</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destinate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ad incrementi di capitale sociale delle società controllate e/o a finanziamento soci delle stesse controllate (</a:t>
            </a:r>
            <a:r>
              <a:rPr lang="it-IT" sz="1200" b="1" dirty="0">
                <a:solidFill>
                  <a:srgbClr val="415364"/>
                </a:solidFill>
                <a:latin typeface="Arial" panose="020B0604020202020204"/>
              </a:rPr>
              <a:t>per un importo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fino a €600.000</a:t>
            </a:r>
            <a:r>
              <a:rPr lang="it-IT" sz="1200" b="1" dirty="0">
                <a:solidFill>
                  <a:srgbClr val="415364"/>
                </a:solidFill>
                <a:latin typeface="Arial" panose="020B0604020202020204"/>
              </a:rPr>
              <a:t>, elevato</a:t>
            </a:r>
            <a:r>
              <a:rPr lang="it-IT" sz="1200" b="1" dirty="0">
                <a:solidFill>
                  <a:schemeClr val="accent2"/>
                </a:solidFill>
                <a:latin typeface="Arial" panose="020B0604020202020204"/>
              </a:rPr>
              <a:t> </a:t>
            </a:r>
            <a:r>
              <a:rPr lang="it-IT" sz="1200" b="1" dirty="0">
                <a:solidFill>
                  <a:srgbClr val="415364"/>
                </a:solidFill>
                <a:latin typeface="Arial" panose="020B0604020202020204"/>
              </a:rPr>
              <a:t>a €1mln per le </a:t>
            </a:r>
            <a:r>
              <a:rPr lang="it-IT" sz="1200" b="1" dirty="0">
                <a:solidFill>
                  <a:schemeClr val="accent2"/>
                </a:solidFill>
                <a:latin typeface="Arial" panose="020B0604020202020204"/>
              </a:rPr>
              <a:t>imprese con </a:t>
            </a:r>
            <a:r>
              <a:rPr lang="it-IT" sz="1200" b="1" dirty="0">
                <a:solidFill>
                  <a:srgbClr val="00B050"/>
                </a:solidFill>
                <a:latin typeface="Arial" panose="020B0604020202020204"/>
              </a:rPr>
              <a:t>controllate in USA </a:t>
            </a:r>
            <a:r>
              <a:rPr lang="it-IT" sz="1200" b="1" dirty="0">
                <a:solidFill>
                  <a:srgbClr val="415364"/>
                </a:solidFill>
                <a:latin typeface="Arial" panose="020B0604020202020204"/>
              </a:rPr>
              <a:t>e a 1,5 €/mln per le </a:t>
            </a:r>
            <a:r>
              <a:rPr lang="it-IT" sz="1200" b="1" dirty="0">
                <a:solidFill>
                  <a:schemeClr val="accent2"/>
                </a:solidFill>
                <a:latin typeface="Arial" panose="020B0604020202020204"/>
              </a:rPr>
              <a:t>imprese energivore e per le imprese colpite dal conflitto nell’area del Golfo Persico</a:t>
            </a:r>
            <a:r>
              <a:rPr lang="it-IT" sz="1200" b="1" dirty="0">
                <a:solidFill>
                  <a:srgbClr val="415364"/>
                </a:solidFill>
                <a:latin typeface="Arial" panose="020B0604020202020204"/>
              </a:rPr>
              <a:t>)</a:t>
            </a:r>
          </a:p>
          <a:p>
            <a:pPr marR="0" lvl="0" algn="just" defTabSz="914400" rtl="0" eaLnBrk="1" fontAlgn="auto" latinLnBrk="0" hangingPunct="1">
              <a:lnSpc>
                <a:spcPct val="100000"/>
              </a:lnSpc>
              <a:spcBef>
                <a:spcPts val="0"/>
              </a:spcBef>
              <a:spcAft>
                <a:spcPts val="300"/>
              </a:spcAft>
              <a:buClrTx/>
              <a:buSzTx/>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Tx/>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p:txBody>
      </p:sp>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Transizione digitale o ecologica</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21</a:t>
            </a:fld>
            <a:endParaRPr lang="it-IT" dirty="0"/>
          </a:p>
        </p:txBody>
      </p:sp>
      <p:sp>
        <p:nvSpPr>
          <p:cNvPr id="3" name="CasellaDiTesto 2">
            <a:extLst>
              <a:ext uri="{FF2B5EF4-FFF2-40B4-BE49-F238E27FC236}">
                <a16:creationId xmlns:a16="http://schemas.microsoft.com/office/drawing/2014/main" id="{81C68CE6-B2E4-6F18-EB67-3D3DFF9359E6}"/>
              </a:ext>
            </a:extLst>
          </p:cNvPr>
          <p:cNvSpPr txBox="1"/>
          <p:nvPr/>
        </p:nvSpPr>
        <p:spPr>
          <a:xfrm>
            <a:off x="82035" y="845113"/>
            <a:ext cx="4420295"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1. Spese per Transizione Digitale, anche in Italia</a:t>
            </a:r>
            <a:endParaRPr lang="it-IT" sz="1333" b="1" dirty="0"/>
          </a:p>
        </p:txBody>
      </p:sp>
      <p:sp>
        <p:nvSpPr>
          <p:cNvPr id="5" name="CasellaDiTesto 4">
            <a:extLst>
              <a:ext uri="{FF2B5EF4-FFF2-40B4-BE49-F238E27FC236}">
                <a16:creationId xmlns:a16="http://schemas.microsoft.com/office/drawing/2014/main" id="{785B1F7B-8B40-B5BB-8E8D-F284AD6DBD87}"/>
              </a:ext>
            </a:extLst>
          </p:cNvPr>
          <p:cNvSpPr txBox="1"/>
          <p:nvPr/>
        </p:nvSpPr>
        <p:spPr>
          <a:xfrm>
            <a:off x="262954" y="4402010"/>
            <a:ext cx="4321696"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2. Spese per Transizione Ecologica, anche in Italia</a:t>
            </a:r>
            <a:endParaRPr lang="it-IT" sz="1333" b="1" dirty="0"/>
          </a:p>
        </p:txBody>
      </p:sp>
      <p:sp>
        <p:nvSpPr>
          <p:cNvPr id="7" name="CasellaDiTesto 6">
            <a:extLst>
              <a:ext uri="{FF2B5EF4-FFF2-40B4-BE49-F238E27FC236}">
                <a16:creationId xmlns:a16="http://schemas.microsoft.com/office/drawing/2014/main" id="{2C8C5F73-0119-0C25-1F11-71E9201768F8}"/>
              </a:ext>
            </a:extLst>
          </p:cNvPr>
          <p:cNvSpPr txBox="1"/>
          <p:nvPr/>
        </p:nvSpPr>
        <p:spPr>
          <a:xfrm>
            <a:off x="262954" y="1378593"/>
            <a:ext cx="5653808" cy="3075522"/>
          </a:xfrm>
          <a:prstGeom prst="rect">
            <a:avLst/>
          </a:prstGeom>
          <a:noFill/>
        </p:spPr>
        <p:txBody>
          <a:bodyPr wrap="square">
            <a:spAutoFit/>
          </a:bodyPr>
          <a:lstStyle/>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realizzazione/ammodernamento di modelli organizzativi e gestionali in ottica digitale;</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consulenze in ambito digitale (i.e. </a:t>
            </a:r>
            <a:r>
              <a:rPr lang="it-IT" sz="1200" i="1" dirty="0">
                <a:latin typeface="Arial" panose="020B0604020202020204" pitchFamily="34" charset="0"/>
                <a:ea typeface="Calibri" panose="020F0502020204030204" pitchFamily="34" charset="0"/>
                <a:cs typeface="Times New Roman" panose="02020603050405020304" pitchFamily="18" charset="0"/>
              </a:rPr>
              <a:t>digital manager</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355591" lvl="1" indent="-253994" algn="just">
              <a:lnSpc>
                <a:spcPct val="107000"/>
              </a:lnSpc>
              <a:spcAft>
                <a:spcPts val="300"/>
              </a:spcAft>
              <a:buFont typeface="+mj-lt"/>
              <a:buAutoNum type="alphaLcPeriod"/>
            </a:pPr>
            <a:r>
              <a:rPr lang="en-GB" sz="1200" i="1" dirty="0">
                <a:latin typeface="Arial" panose="020B0604020202020204" pitchFamily="34" charset="0"/>
                <a:ea typeface="Calibri" panose="020F0502020204030204" pitchFamily="34" charset="0"/>
                <a:cs typeface="Times New Roman" panose="02020603050405020304" pitchFamily="18" charset="0"/>
              </a:rPr>
              <a:t>disaster recovery</a:t>
            </a:r>
            <a:r>
              <a:rPr lang="en-GB" sz="1200" dirty="0">
                <a:latin typeface="Arial" panose="020B0604020202020204" pitchFamily="34" charset="0"/>
                <a:ea typeface="Calibri" panose="020F0502020204030204" pitchFamily="34" charset="0"/>
                <a:cs typeface="Times New Roman" panose="02020603050405020304" pitchFamily="18" charset="0"/>
              </a:rPr>
              <a:t> e </a:t>
            </a:r>
            <a:r>
              <a:rPr lang="en-GB" sz="1200" i="1" dirty="0">
                <a:latin typeface="Arial" panose="020B0604020202020204" pitchFamily="34" charset="0"/>
                <a:ea typeface="Calibri" panose="020F0502020204030204" pitchFamily="34" charset="0"/>
                <a:cs typeface="Times New Roman" panose="02020603050405020304" pitchFamily="18" charset="0"/>
              </a:rPr>
              <a:t>business continuity;</a:t>
            </a:r>
            <a:endParaRPr lang="it-IT" sz="1200" dirty="0">
              <a:latin typeface="Arial" panose="020B0604020202020204" pitchFamily="34" charset="0"/>
              <a:ea typeface="Calibri" panose="020F0502020204030204" pitchFamily="34" charset="0"/>
              <a:cs typeface="Times New Roman" panose="02020603050405020304" pitchFamily="18" charset="0"/>
            </a:endParaRPr>
          </a:p>
          <a:p>
            <a:pPr marL="355591" lvl="1" indent="-253994" algn="just">
              <a:lnSpc>
                <a:spcPct val="107000"/>
              </a:lnSpc>
              <a:spcAft>
                <a:spcPts val="300"/>
              </a:spcAft>
              <a:buFont typeface="+mj-lt"/>
              <a:buAutoNum type="alphaLcPeriod"/>
            </a:pPr>
            <a:r>
              <a:rPr lang="it-IT" sz="1200" i="1" dirty="0">
                <a:latin typeface="Arial" panose="020B0604020202020204" pitchFamily="34" charset="0"/>
                <a:ea typeface="Calibri" panose="020F0502020204030204" pitchFamily="34" charset="0"/>
                <a:cs typeface="Times New Roman" panose="02020603050405020304" pitchFamily="18" charset="0"/>
              </a:rPr>
              <a:t>blockchain </a:t>
            </a:r>
            <a:r>
              <a:rPr lang="it-IT" sz="1200" dirty="0">
                <a:latin typeface="Arial" panose="020B0604020202020204" pitchFamily="34" charset="0"/>
                <a:ea typeface="Calibri" panose="020F0502020204030204" pitchFamily="34" charset="0"/>
                <a:cs typeface="Times New Roman" panose="02020603050405020304" pitchFamily="18" charset="0"/>
              </a:rPr>
              <a:t>(esclusivamente per la </a:t>
            </a:r>
            <a:r>
              <a:rPr lang="it-IT" sz="1200" dirty="0" err="1">
                <a:latin typeface="Arial" panose="020B0604020202020204" pitchFamily="34" charset="0"/>
                <a:ea typeface="Calibri" panose="020F0502020204030204" pitchFamily="34" charset="0"/>
                <a:cs typeface="Times New Roman" panose="02020603050405020304" pitchFamily="18" charset="0"/>
              </a:rPr>
              <a:t>notarizzazione</a:t>
            </a:r>
            <a:r>
              <a:rPr lang="it-IT" sz="1200" dirty="0">
                <a:latin typeface="Arial" panose="020B0604020202020204" pitchFamily="34" charset="0"/>
                <a:ea typeface="Calibri" panose="020F0502020204030204" pitchFamily="34" charset="0"/>
                <a:cs typeface="Times New Roman" panose="02020603050405020304" pitchFamily="18" charset="0"/>
              </a:rPr>
              <a:t> dei processi produttivi e gestionali aziendali);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investimenti e formazione legate all’industria 4.0 (es. </a:t>
            </a:r>
            <a:r>
              <a:rPr lang="it-IT" sz="1200" i="1" dirty="0">
                <a:latin typeface="Arial" panose="020B0604020202020204" pitchFamily="34" charset="0"/>
                <a:ea typeface="Calibri" panose="020F0502020204030204" pitchFamily="34" charset="0"/>
                <a:cs typeface="Times New Roman" panose="02020603050405020304" pitchFamily="18" charset="0"/>
              </a:rPr>
              <a:t>cyber security</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i="1" dirty="0">
                <a:latin typeface="Arial" panose="020B0604020202020204" pitchFamily="34" charset="0"/>
                <a:ea typeface="Calibri" panose="020F0502020204030204" pitchFamily="34" charset="0"/>
                <a:cs typeface="Times New Roman" panose="02020603050405020304" pitchFamily="18" charset="0"/>
              </a:rPr>
              <a:t>big data</a:t>
            </a:r>
            <a:r>
              <a:rPr lang="it-IT" sz="1200" dirty="0">
                <a:latin typeface="Arial" panose="020B0604020202020204" pitchFamily="34" charset="0"/>
                <a:ea typeface="Calibri" panose="020F0502020204030204" pitchFamily="34" charset="0"/>
                <a:cs typeface="Times New Roman" panose="02020603050405020304" pitchFamily="18" charset="0"/>
              </a:rPr>
              <a:t> e analisi dei dati, </a:t>
            </a:r>
            <a:r>
              <a:rPr lang="it-IT" sz="1200" i="1" dirty="0">
                <a:latin typeface="Arial" panose="020B0604020202020204" pitchFamily="34" charset="0"/>
                <a:ea typeface="Calibri" panose="020F0502020204030204" pitchFamily="34" charset="0"/>
                <a:cs typeface="Times New Roman" panose="02020603050405020304" pitchFamily="18" charset="0"/>
              </a:rPr>
              <a:t>cloud</a:t>
            </a:r>
            <a:r>
              <a:rPr lang="it-IT" sz="1200" dirty="0">
                <a:latin typeface="Arial" panose="020B0604020202020204" pitchFamily="34" charset="0"/>
                <a:ea typeface="Calibri" panose="020F0502020204030204" pitchFamily="34" charset="0"/>
                <a:cs typeface="Times New Roman" panose="02020603050405020304" pitchFamily="18" charset="0"/>
              </a:rPr>
              <a:t> e </a:t>
            </a:r>
            <a:r>
              <a:rPr lang="it-IT" sz="1200" i="1" dirty="0" err="1">
                <a:latin typeface="Arial" panose="020B0604020202020204" pitchFamily="34" charset="0"/>
                <a:ea typeface="Calibri" panose="020F0502020204030204" pitchFamily="34" charset="0"/>
                <a:cs typeface="Times New Roman" panose="02020603050405020304" pitchFamily="18" charset="0"/>
              </a:rPr>
              <a:t>fog</a:t>
            </a:r>
            <a:r>
              <a:rPr lang="it-IT" sz="1200" i="1" dirty="0">
                <a:latin typeface="Arial" panose="020B0604020202020204" pitchFamily="34" charset="0"/>
                <a:ea typeface="Calibri" panose="020F0502020204030204" pitchFamily="34" charset="0"/>
                <a:cs typeface="Times New Roman" panose="02020603050405020304" pitchFamily="18" charset="0"/>
              </a:rPr>
              <a:t> computing</a:t>
            </a:r>
            <a:r>
              <a:rPr lang="it-IT" sz="1200" dirty="0">
                <a:latin typeface="Arial" panose="020B0604020202020204" pitchFamily="34" charset="0"/>
                <a:ea typeface="Calibri" panose="020F0502020204030204" pitchFamily="34" charset="0"/>
                <a:cs typeface="Times New Roman" panose="02020603050405020304" pitchFamily="18" charset="0"/>
              </a:rPr>
              <a:t>, simulazione e sistemi </a:t>
            </a:r>
            <a:r>
              <a:rPr lang="it-IT" sz="1200" i="1" dirty="0">
                <a:latin typeface="Arial" panose="020B0604020202020204" pitchFamily="34" charset="0"/>
                <a:ea typeface="Calibri" panose="020F0502020204030204" pitchFamily="34" charset="0"/>
                <a:cs typeface="Times New Roman" panose="02020603050405020304" pitchFamily="18" charset="0"/>
              </a:rPr>
              <a:t>cyber</a:t>
            </a:r>
            <a:r>
              <a:rPr lang="it-IT" sz="1200" dirty="0">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p:txBody>
      </p:sp>
      <p:sp>
        <p:nvSpPr>
          <p:cNvPr id="9" name="CasellaDiTesto 8">
            <a:extLst>
              <a:ext uri="{FF2B5EF4-FFF2-40B4-BE49-F238E27FC236}">
                <a16:creationId xmlns:a16="http://schemas.microsoft.com/office/drawing/2014/main" id="{8B693864-23A7-4449-17B3-69175CE50FAE}"/>
              </a:ext>
            </a:extLst>
          </p:cNvPr>
          <p:cNvSpPr txBox="1"/>
          <p:nvPr/>
        </p:nvSpPr>
        <p:spPr>
          <a:xfrm>
            <a:off x="262954" y="4950905"/>
            <a:ext cx="5653808" cy="1340688"/>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200" dirty="0"/>
              <a:t>spese per investimenti per la sostenibilità ambientale e sociale, anche in Italia (es. efficientamento energetico, idrico, mitigazione impatti climatici, ecc.);</a:t>
            </a:r>
          </a:p>
          <a:p>
            <a:pPr lvl="1"/>
            <a:r>
              <a:rPr lang="it-IT" sz="1200" dirty="0"/>
              <a:t>spese per ottenimento e mantenimento delle certificazioni ambientali connesse gli investimenti oggetto del finanziamento, </a:t>
            </a:r>
            <a:r>
              <a:rPr lang="it-IT" sz="1200" b="1" dirty="0"/>
              <a:t>incluse le spese per l’ottenimento di una diagnosi energetica</a:t>
            </a:r>
            <a:r>
              <a:rPr lang="it-IT" sz="1200" dirty="0"/>
              <a:t>;</a:t>
            </a:r>
          </a:p>
        </p:txBody>
      </p:sp>
      <p:sp>
        <p:nvSpPr>
          <p:cNvPr id="11" name="CasellaDiTesto 10">
            <a:extLst>
              <a:ext uri="{FF2B5EF4-FFF2-40B4-BE49-F238E27FC236}">
                <a16:creationId xmlns:a16="http://schemas.microsoft.com/office/drawing/2014/main" id="{7F84429A-0541-0AA1-9779-0FD307E53D27}"/>
              </a:ext>
            </a:extLst>
          </p:cNvPr>
          <p:cNvSpPr txBox="1"/>
          <p:nvPr/>
        </p:nvSpPr>
        <p:spPr>
          <a:xfrm>
            <a:off x="6275240" y="725037"/>
            <a:ext cx="5377835" cy="1117943"/>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per investimenti volti a rafforzare la propria solidità patrimoniale, anche in Italia, ammissibili in base ai limiti previsti da Circolare</a:t>
            </a:r>
            <a:endParaRPr lang="it-IT" sz="1333" dirty="0"/>
          </a:p>
        </p:txBody>
      </p:sp>
      <p:sp>
        <p:nvSpPr>
          <p:cNvPr id="13" name="CasellaDiTesto 12">
            <a:extLst>
              <a:ext uri="{FF2B5EF4-FFF2-40B4-BE49-F238E27FC236}">
                <a16:creationId xmlns:a16="http://schemas.microsoft.com/office/drawing/2014/main" id="{C6A2146F-3829-9484-D801-2C05F428F32B}"/>
              </a:ext>
            </a:extLst>
          </p:cNvPr>
          <p:cNvSpPr txBox="1"/>
          <p:nvPr/>
        </p:nvSpPr>
        <p:spPr>
          <a:xfrm>
            <a:off x="6370581" y="4147548"/>
            <a:ext cx="5282494"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14" name="CasellaDiTesto 13">
            <a:extLst>
              <a:ext uri="{FF2B5EF4-FFF2-40B4-BE49-F238E27FC236}">
                <a16:creationId xmlns:a16="http://schemas.microsoft.com/office/drawing/2014/main" id="{0401023B-D551-7520-2012-A1694D03376F}"/>
              </a:ext>
            </a:extLst>
          </p:cNvPr>
          <p:cNvSpPr txBox="1"/>
          <p:nvPr/>
        </p:nvSpPr>
        <p:spPr>
          <a:xfrm>
            <a:off x="6370581" y="4913665"/>
            <a:ext cx="5282494"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12" name="CasellaDiTesto 11">
            <a:extLst>
              <a:ext uri="{FF2B5EF4-FFF2-40B4-BE49-F238E27FC236}">
                <a16:creationId xmlns:a16="http://schemas.microsoft.com/office/drawing/2014/main" id="{9559835F-E2CF-4837-A063-DBBF10CDF340}"/>
              </a:ext>
            </a:extLst>
          </p:cNvPr>
          <p:cNvSpPr txBox="1"/>
          <p:nvPr/>
        </p:nvSpPr>
        <p:spPr>
          <a:xfrm>
            <a:off x="615488" y="6249476"/>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pic>
        <p:nvPicPr>
          <p:cNvPr id="10" name="Immagine 9" descr="Immagine che contiene nero, oscurità&#10;&#10;Descrizione generata automaticamente">
            <a:extLst>
              <a:ext uri="{FF2B5EF4-FFF2-40B4-BE49-F238E27FC236}">
                <a16:creationId xmlns:a16="http://schemas.microsoft.com/office/drawing/2014/main" id="{C1B195F1-E32D-23DA-8B3F-00A573987139}"/>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8644" y="3199466"/>
            <a:ext cx="254454" cy="254454"/>
          </a:xfrm>
          <a:prstGeom prst="rect">
            <a:avLst/>
          </a:prstGeom>
        </p:spPr>
      </p:pic>
    </p:spTree>
    <p:extLst>
      <p:ext uri="{BB962C8B-B14F-4D97-AF65-F5344CB8AC3E}">
        <p14:creationId xmlns:p14="http://schemas.microsoft.com/office/powerpoint/2010/main" val="55964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379692" y="320748"/>
            <a:ext cx="9471428" cy="383116"/>
          </a:xfrm>
        </p:spPr>
        <p:txBody>
          <a:bodyPr/>
          <a:lstStyle/>
          <a:p>
            <a:r>
              <a:rPr lang="it-IT" dirty="0"/>
              <a:t>Certificazioni e Consulenze per l’internazionalizzazione delle imprese italiane («</a:t>
            </a:r>
            <a:r>
              <a:rPr lang="it-IT" dirty="0">
                <a:solidFill>
                  <a:schemeClr val="accent2"/>
                </a:solidFill>
              </a:rPr>
              <a:t>Certificazioni e Consulenze</a:t>
            </a:r>
            <a:r>
              <a:rPr lang="it-IT" dirty="0"/>
              <a:t>»)</a:t>
            </a:r>
          </a:p>
        </p:txBody>
      </p:sp>
      <p:pic>
        <p:nvPicPr>
          <p:cNvPr id="29" name="Immagin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8701" y="1364644"/>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6714151" y="5047979"/>
            <a:ext cx="51678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89130" y="22731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32" name="Rettangolo 31">
            <a:extLst>
              <a:ext uri="{FF2B5EF4-FFF2-40B4-BE49-F238E27FC236}">
                <a16:creationId xmlns:a16="http://schemas.microsoft.com/office/drawing/2014/main" id="{C4DC1474-D9A6-4443-B30F-FDC0AB40DE10}"/>
              </a:ext>
            </a:extLst>
          </p:cNvPr>
          <p:cNvSpPr>
            <a:spLocks noChangeArrowheads="1"/>
          </p:cNvSpPr>
          <p:nvPr/>
        </p:nvSpPr>
        <p:spPr bwMode="auto">
          <a:xfrm>
            <a:off x="585629" y="328548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massimo: </a:t>
            </a:r>
            <a:r>
              <a:rPr lang="it-IT" sz="1130" dirty="0">
                <a:solidFill>
                  <a:srgbClr val="005392"/>
                </a:solidFill>
                <a:latin typeface="Arial"/>
              </a:rPr>
              <a:t>euro 500.000</a:t>
            </a:r>
          </a:p>
        </p:txBody>
      </p:sp>
      <p:sp>
        <p:nvSpPr>
          <p:cNvPr id="33" name="Rettangolo 32">
            <a:extLst>
              <a:ext uri="{FF2B5EF4-FFF2-40B4-BE49-F238E27FC236}">
                <a16:creationId xmlns:a16="http://schemas.microsoft.com/office/drawing/2014/main" id="{DEC0FADB-17C8-423C-A4CF-8F31DAAD1FE1}"/>
              </a:ext>
            </a:extLst>
          </p:cNvPr>
          <p:cNvSpPr/>
          <p:nvPr/>
        </p:nvSpPr>
        <p:spPr>
          <a:xfrm>
            <a:off x="7018359" y="2220147"/>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a:rPr>
              <a:t>4 anni, di cui 2 di preammortamento</a:t>
            </a:r>
          </a:p>
        </p:txBody>
      </p:sp>
      <p:sp>
        <p:nvSpPr>
          <p:cNvPr id="34"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69280" y="2973911"/>
            <a:ext cx="5140199" cy="225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177800" indent="-1778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consulenze per l’internazionalizzazione finalizzate all’individuazione dei mercati internazionali di interesse e alla </a:t>
            </a:r>
            <a:r>
              <a:rPr lang="it-IT" altLang="it-IT" sz="1130" dirty="0">
                <a:solidFill>
                  <a:schemeClr val="accent5">
                    <a:lumMod val="75000"/>
                  </a:schemeClr>
                </a:solidFill>
                <a:latin typeface="Arial" panose="020B0604020202020204" pitchFamily="34" charset="0"/>
              </a:rPr>
              <a:t>promozione e massimizzazione </a:t>
            </a:r>
            <a:r>
              <a:rPr lang="it-IT" altLang="it-IT" sz="1200" dirty="0">
                <a:solidFill>
                  <a:schemeClr val="accent5">
                    <a:lumMod val="75000"/>
                  </a:schemeClr>
                </a:solidFill>
                <a:latin typeface="Arial" panose="020B0604020202020204" pitchFamily="34" charset="0"/>
              </a:rPr>
              <a:t>della </a:t>
            </a:r>
            <a:r>
              <a:rPr lang="it-IT" altLang="it-IT" sz="1130" dirty="0">
                <a:solidFill>
                  <a:srgbClr val="797979"/>
                </a:solidFill>
                <a:latin typeface="Arial" panose="020B0604020202020204" pitchFamily="34" charset="0"/>
              </a:rPr>
              <a:t>visibilità del marchio italiano </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certificazioni ambientali e di prodotto/registrazione marchi; </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formazione tecnica, commerciale e linguistica, spese per consulenze di innovazione tecnologica e di prodotto, di sostenibilità</a:t>
            </a:r>
          </a:p>
          <a:p>
            <a:pPr marL="176400" indent="-176400" algn="just" defTabSz="914354">
              <a:buClr>
                <a:schemeClr val="accent6">
                  <a:lumMod val="75000"/>
                </a:schemeClr>
              </a:buClr>
              <a:buFont typeface="Arial" panose="020B0604020202020204" pitchFamily="34" charset="0"/>
              <a:buChar char="•"/>
              <a:defRPr/>
            </a:pPr>
            <a:r>
              <a:rPr lang="it-IT" altLang="it-IT" sz="1130" dirty="0">
                <a:solidFill>
                  <a:schemeClr val="accent2"/>
                </a:solidFill>
                <a:latin typeface="Arial" panose="020B0604020202020204" pitchFamily="34" charset="0"/>
              </a:rPr>
              <a:t>Spese per la formazione di personale italiano o estero e </a:t>
            </a:r>
            <a:r>
              <a:rPr lang="it-IT" altLang="it-IT" sz="1130" b="1" dirty="0">
                <a:solidFill>
                  <a:srgbClr val="00B050"/>
                </a:solidFill>
                <a:latin typeface="Arial" panose="020B0604020202020204" pitchFamily="34" charset="0"/>
              </a:rPr>
              <a:t>Africa o America Latina o India </a:t>
            </a:r>
            <a:r>
              <a:rPr lang="it-IT" altLang="it-IT" sz="1130" dirty="0">
                <a:solidFill>
                  <a:schemeClr val="accent2"/>
                </a:solidFill>
                <a:latin typeface="Arial" panose="020B0604020202020204" pitchFamily="34" charset="0"/>
              </a:rPr>
              <a:t>spese accessorie alla formazione</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Max 20% per le spese di supporto al progetto</a:t>
            </a:r>
          </a:p>
          <a:p>
            <a:pPr algn="just" defTabSz="914354">
              <a:buFont typeface="Arial" panose="020B0604020202020204" pitchFamily="34" charset="0"/>
              <a:buChar char="•"/>
              <a:defRPr/>
            </a:pPr>
            <a:endParaRPr lang="it-IT" altLang="it-IT" sz="1130" b="1" dirty="0">
              <a:solidFill>
                <a:schemeClr val="accent2"/>
              </a:solidFill>
              <a:latin typeface="Arial" panose="020B0604020202020204" pitchFamily="34" charset="0"/>
            </a:endParaRPr>
          </a:p>
          <a:p>
            <a:pPr algn="just" defTabSz="914354">
              <a:buFont typeface="Arial" panose="020B0604020202020204" pitchFamily="34" charset="0"/>
              <a:buChar char="•"/>
              <a:defRPr/>
            </a:pPr>
            <a:endParaRPr lang="it-IT" altLang="it-IT" sz="1200" dirty="0">
              <a:solidFill>
                <a:srgbClr val="797979"/>
              </a:solidFill>
              <a:latin typeface="Arial" panose="020B0604020202020204" pitchFamily="34" charset="0"/>
            </a:endParaRPr>
          </a:p>
        </p:txBody>
      </p:sp>
      <p:pic>
        <p:nvPicPr>
          <p:cNvPr id="35" name="Immagine 34"/>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42631" y="3246419"/>
            <a:ext cx="522000" cy="522000"/>
          </a:xfrm>
          <a:prstGeom prst="rect">
            <a:avLst/>
          </a:prstGeom>
        </p:spPr>
      </p:pic>
      <p:pic>
        <p:nvPicPr>
          <p:cNvPr id="36" name="Immagine 35"/>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70049" y="2224747"/>
            <a:ext cx="522000" cy="522000"/>
          </a:xfrm>
          <a:prstGeom prst="rect">
            <a:avLst/>
          </a:prstGeom>
        </p:spPr>
      </p:pic>
      <p:cxnSp>
        <p:nvCxnSpPr>
          <p:cNvPr id="37" name="Connettore diritto 36"/>
          <p:cNvCxnSpPr/>
          <p:nvPr/>
        </p:nvCxnSpPr>
        <p:spPr>
          <a:xfrm>
            <a:off x="6046151" y="1985647"/>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8" name="Immagine 37"/>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85491" y="5243347"/>
            <a:ext cx="522000" cy="522000"/>
          </a:xfrm>
          <a:prstGeom prst="rect">
            <a:avLst/>
          </a:prstGeom>
        </p:spPr>
      </p:pic>
      <p:pic>
        <p:nvPicPr>
          <p:cNvPr id="39" name="Immagine 38"/>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46130" y="2231375"/>
            <a:ext cx="459007" cy="459007"/>
          </a:xfrm>
          <a:prstGeom prst="rect">
            <a:avLst/>
          </a:prstGeom>
        </p:spPr>
      </p:pic>
      <p:pic>
        <p:nvPicPr>
          <p:cNvPr id="40" name="Immagine 39"/>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9716" y="3403287"/>
            <a:ext cx="396000" cy="396000"/>
          </a:xfrm>
          <a:prstGeom prst="rect">
            <a:avLst/>
          </a:prstGeom>
        </p:spPr>
      </p:pic>
      <p:pic>
        <p:nvPicPr>
          <p:cNvPr id="42" name="Immagine 41"/>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1983" y="4674281"/>
            <a:ext cx="523800" cy="523800"/>
          </a:xfrm>
          <a:prstGeom prst="rect">
            <a:avLst/>
          </a:prstGeom>
        </p:spPr>
      </p:pic>
      <p:sp>
        <p:nvSpPr>
          <p:cNvPr id="43" name="Segnaposto testo 25">
            <a:extLst>
              <a:ext uri="{FF2B5EF4-FFF2-40B4-BE49-F238E27FC236}">
                <a16:creationId xmlns:a16="http://schemas.microsoft.com/office/drawing/2014/main" id="{6B995381-B17B-4631-89F9-93B28697404F}"/>
              </a:ext>
            </a:extLst>
          </p:cNvPr>
          <p:cNvSpPr txBox="1">
            <a:spLocks/>
          </p:cNvSpPr>
          <p:nvPr/>
        </p:nvSpPr>
        <p:spPr bwMode="auto">
          <a:xfrm>
            <a:off x="379692" y="6254746"/>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*Il servizio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3" name="Segnaposto numero diapositiva 3">
            <a:extLst>
              <a:ext uri="{FF2B5EF4-FFF2-40B4-BE49-F238E27FC236}">
                <a16:creationId xmlns:a16="http://schemas.microsoft.com/office/drawing/2014/main" id="{B646F0AE-981B-FCA8-0D78-99847698976F}"/>
              </a:ext>
            </a:extLst>
          </p:cNvPr>
          <p:cNvSpPr>
            <a:spLocks noGrp="1"/>
          </p:cNvSpPr>
          <p:nvPr>
            <p:ph type="sldNum" sz="quarter" idx="12"/>
          </p:nvPr>
        </p:nvSpPr>
        <p:spPr>
          <a:xfrm>
            <a:off x="254483" y="6425374"/>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3D95F049-ECC5-A1A1-671B-87E0D8E70332}"/>
              </a:ext>
            </a:extLst>
          </p:cNvPr>
          <p:cNvSpPr>
            <a:spLocks noChangeArrowheads="1"/>
          </p:cNvSpPr>
          <p:nvPr/>
        </p:nvSpPr>
        <p:spPr bwMode="auto">
          <a:xfrm>
            <a:off x="282514" y="4502076"/>
            <a:ext cx="5129469" cy="168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Africa,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Italia,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p:txBody>
      </p:sp>
      <p:sp>
        <p:nvSpPr>
          <p:cNvPr id="6" name="Segnaposto testo 25">
            <a:extLst>
              <a:ext uri="{FF2B5EF4-FFF2-40B4-BE49-F238E27FC236}">
                <a16:creationId xmlns:a16="http://schemas.microsoft.com/office/drawing/2014/main" id="{771E4916-FDC1-7130-760D-2BD9B9AB0822}"/>
              </a:ext>
            </a:extLst>
          </p:cNvPr>
          <p:cNvSpPr txBox="1">
            <a:spLocks/>
          </p:cNvSpPr>
          <p:nvPr/>
        </p:nvSpPr>
        <p:spPr bwMode="auto">
          <a:xfrm>
            <a:off x="848114" y="1076069"/>
            <a:ext cx="11112546"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300" dirty="0">
                <a:solidFill>
                  <a:srgbClr val="415364"/>
                </a:solidFill>
                <a:latin typeface="Arial" panose="020B0604020202020204" pitchFamily="34" charset="0"/>
              </a:rPr>
              <a:t>Finanziamento agevolato in regime “de </a:t>
            </a:r>
            <a:r>
              <a:rPr lang="it-IT" altLang="it-IT" sz="1300" dirty="0" err="1">
                <a:solidFill>
                  <a:srgbClr val="415364"/>
                </a:solidFill>
                <a:latin typeface="Arial" panose="020B0604020202020204" pitchFamily="34" charset="0"/>
              </a:rPr>
              <a:t>minimis</a:t>
            </a:r>
            <a:r>
              <a:rPr lang="it-IT" altLang="it-IT" sz="1300" dirty="0">
                <a:solidFill>
                  <a:srgbClr val="415364"/>
                </a:solidFill>
                <a:latin typeface="Arial" panose="020B0604020202020204" pitchFamily="34" charset="0"/>
              </a:rPr>
              <a:t>" a sostegno di</a:t>
            </a:r>
            <a:r>
              <a:rPr lang="it-IT" altLang="it-IT" sz="1300" b="1" dirty="0">
                <a:solidFill>
                  <a:srgbClr val="415364"/>
                </a:solidFill>
                <a:latin typeface="Arial" panose="020B0604020202020204" pitchFamily="34" charset="0"/>
              </a:rPr>
              <a:t> (i) spese per certificazioni </a:t>
            </a:r>
            <a:r>
              <a:rPr lang="it-IT" altLang="it-IT" sz="1300" dirty="0">
                <a:solidFill>
                  <a:srgbClr val="415364"/>
                </a:solidFill>
                <a:latin typeface="Arial" panose="020B0604020202020204" pitchFamily="34" charset="0"/>
              </a:rPr>
              <a:t>di prodotto e di sostenibilità e </a:t>
            </a:r>
            <a:r>
              <a:rPr lang="it-IT" altLang="it-IT" sz="1300" b="1" dirty="0">
                <a:solidFill>
                  <a:srgbClr val="415364"/>
                </a:solidFill>
                <a:latin typeface="Arial" panose="020B0604020202020204" pitchFamily="34" charset="0"/>
              </a:rPr>
              <a:t>(ii) spese per consulenze </a:t>
            </a:r>
            <a:r>
              <a:rPr lang="it-IT" altLang="it-IT" sz="1300" dirty="0">
                <a:solidFill>
                  <a:srgbClr val="415364"/>
                </a:solidFill>
                <a:latin typeface="Arial" panose="020B0604020202020204" pitchFamily="34" charset="0"/>
              </a:rPr>
              <a:t>e studi di fattibilità per la realizzazione di progetti di internazionalizzazione, di innovazione tecnologica e di prodotto, dei propri processi produttivi e della propria sostenibilità*, nonché per la promozione internazionale </a:t>
            </a:r>
            <a:r>
              <a:rPr lang="it-IT" altLang="it-IT" sz="1300" dirty="0">
                <a:latin typeface="Arial" panose="020B0604020202020204" pitchFamily="34" charset="0"/>
              </a:rPr>
              <a:t>e massimizzazione della visibilità del marchio italiano </a:t>
            </a:r>
          </a:p>
        </p:txBody>
      </p:sp>
    </p:spTree>
    <p:extLst>
      <p:ext uri="{BB962C8B-B14F-4D97-AF65-F5344CB8AC3E}">
        <p14:creationId xmlns:p14="http://schemas.microsoft.com/office/powerpoint/2010/main" val="238729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Certificazioni e consulenze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23</a:t>
            </a:fld>
            <a:endParaRPr lang="it-IT" dirty="0"/>
          </a:p>
        </p:txBody>
      </p:sp>
      <p:sp>
        <p:nvSpPr>
          <p:cNvPr id="3" name="CasellaDiTesto 2">
            <a:extLst>
              <a:ext uri="{FF2B5EF4-FFF2-40B4-BE49-F238E27FC236}">
                <a16:creationId xmlns:a16="http://schemas.microsoft.com/office/drawing/2014/main" id="{413369EA-4E46-F9DA-587F-14AC1B93CC07}"/>
              </a:ext>
            </a:extLst>
          </p:cNvPr>
          <p:cNvSpPr txBox="1"/>
          <p:nvPr/>
        </p:nvSpPr>
        <p:spPr>
          <a:xfrm>
            <a:off x="334433" y="740834"/>
            <a:ext cx="5192936" cy="1035621"/>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1. </a:t>
            </a:r>
            <a:r>
              <a:rPr lang="it-IT" sz="1200" b="1" dirty="0"/>
              <a:t>Consulenze per l’internazionalizzazione, tra cui consulenze per valutazioni e studi di fattibilità</a:t>
            </a:r>
            <a:r>
              <a:rPr lang="it-IT" sz="1200" dirty="0"/>
              <a:t> finalizzate all’individuazione, allo sviluppo e al rafforzamento della presenza sui mercati esteri di interesse nonché </a:t>
            </a:r>
            <a:r>
              <a:rPr lang="it-IT" sz="1200" b="1" dirty="0"/>
              <a:t>consulenze specialistiche finalizzate alla promozione internazionale e massimizzazione della visibilità del marchio italiano</a:t>
            </a:r>
            <a:endParaRPr lang="it-IT" sz="1200" dirty="0"/>
          </a:p>
        </p:txBody>
      </p:sp>
      <p:sp>
        <p:nvSpPr>
          <p:cNvPr id="5" name="CasellaDiTesto 4">
            <a:extLst>
              <a:ext uri="{FF2B5EF4-FFF2-40B4-BE49-F238E27FC236}">
                <a16:creationId xmlns:a16="http://schemas.microsoft.com/office/drawing/2014/main" id="{648DCA9A-6012-9070-60C7-2E818EFE127F}"/>
              </a:ext>
            </a:extLst>
          </p:cNvPr>
          <p:cNvSpPr txBox="1"/>
          <p:nvPr/>
        </p:nvSpPr>
        <p:spPr>
          <a:xfrm>
            <a:off x="5862593" y="2606129"/>
            <a:ext cx="5898681"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per la conformità alla normativa ambientale nazionale</a:t>
            </a:r>
            <a:endParaRPr lang="it-IT" sz="1200" b="1" dirty="0"/>
          </a:p>
        </p:txBody>
      </p:sp>
      <p:sp>
        <p:nvSpPr>
          <p:cNvPr id="6" name="CasellaDiTesto 5">
            <a:extLst>
              <a:ext uri="{FF2B5EF4-FFF2-40B4-BE49-F238E27FC236}">
                <a16:creationId xmlns:a16="http://schemas.microsoft.com/office/drawing/2014/main" id="{26A61391-03C3-E06E-3B5D-AD149CC958B9}"/>
              </a:ext>
            </a:extLst>
          </p:cNvPr>
          <p:cNvSpPr txBox="1"/>
          <p:nvPr/>
        </p:nvSpPr>
        <p:spPr>
          <a:xfrm>
            <a:off x="5887955" y="2960427"/>
            <a:ext cx="5898681"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per la presentazione e gestione della richiesta di Intervento Agevolativo per un valore fino a un massimo del 5% dell’importo deliberato*</a:t>
            </a:r>
            <a:endParaRPr lang="it-IT" sz="1200" b="1" dirty="0"/>
          </a:p>
        </p:txBody>
      </p:sp>
      <p:sp>
        <p:nvSpPr>
          <p:cNvPr id="9" name="CasellaDiTesto 8">
            <a:extLst>
              <a:ext uri="{FF2B5EF4-FFF2-40B4-BE49-F238E27FC236}">
                <a16:creationId xmlns:a16="http://schemas.microsoft.com/office/drawing/2014/main" id="{FE09DC64-8530-6CA0-A20D-A3A0F49DA2EF}"/>
              </a:ext>
            </a:extLst>
          </p:cNvPr>
          <p:cNvSpPr txBox="1"/>
          <p:nvPr/>
        </p:nvSpPr>
        <p:spPr>
          <a:xfrm>
            <a:off x="268992" y="4925744"/>
            <a:ext cx="5258376"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3. Consulenze per innovazione tecnologica e di prodotto relative ai processi produttivi e alla sostenibilità ambientale.</a:t>
            </a:r>
          </a:p>
        </p:txBody>
      </p:sp>
      <p:sp>
        <p:nvSpPr>
          <p:cNvPr id="11" name="CasellaDiTesto 10">
            <a:extLst>
              <a:ext uri="{FF2B5EF4-FFF2-40B4-BE49-F238E27FC236}">
                <a16:creationId xmlns:a16="http://schemas.microsoft.com/office/drawing/2014/main" id="{BDD719D3-2A8E-AB57-9EB2-D820BC822A65}"/>
              </a:ext>
            </a:extLst>
          </p:cNvPr>
          <p:cNvSpPr txBox="1"/>
          <p:nvPr/>
        </p:nvSpPr>
        <p:spPr>
          <a:xfrm>
            <a:off x="5870958" y="1272316"/>
            <a:ext cx="6044823" cy="341496"/>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pPr marL="0" lvl="1" algn="just">
              <a:lnSpc>
                <a:spcPct val="107000"/>
              </a:lnSpc>
              <a:spcAft>
                <a:spcPts val="800"/>
              </a:spcAft>
            </a:pPr>
            <a:r>
              <a:rPr lang="it-IT" sz="1200" b="1" dirty="0"/>
              <a:t>4. Certificazioni di prodotto e di sostenibilità ambientale: </a:t>
            </a:r>
            <a:r>
              <a:rPr lang="it-IT" sz="1200" dirty="0"/>
              <a:t>s</a:t>
            </a:r>
            <a:r>
              <a:rPr lang="it-IT" sz="1200" dirty="0">
                <a:latin typeface="Arial" panose="020B0604020202020204" pitchFamily="34" charset="0"/>
                <a:ea typeface="Calibri" panose="020F0502020204030204" pitchFamily="34" charset="0"/>
                <a:cs typeface="Times New Roman" panose="02020603050405020304" pitchFamily="18" charset="0"/>
              </a:rPr>
              <a:t>pese per l’innovazione/adeguamento di prodotto e/o servizio o altre spese finalizzate all’ottenimento di certificazioni internazionali; spese per ottenimento delle licenze di prodotti e/o servizi, registrazione di marchi o altre forme di tutela del made in Italy; spese per consulenze propedeutiche all’ottenimento delle certificazioni.</a:t>
            </a:r>
          </a:p>
          <a:p>
            <a:r>
              <a:rPr lang="it-IT" sz="1200" dirty="0"/>
              <a:t> </a:t>
            </a:r>
          </a:p>
        </p:txBody>
      </p:sp>
      <p:sp>
        <p:nvSpPr>
          <p:cNvPr id="13" name="CasellaDiTesto 12">
            <a:extLst>
              <a:ext uri="{FF2B5EF4-FFF2-40B4-BE49-F238E27FC236}">
                <a16:creationId xmlns:a16="http://schemas.microsoft.com/office/drawing/2014/main" id="{E7F0B1D3-C97D-F0EA-9CD3-7099D1E57CE0}"/>
              </a:ext>
            </a:extLst>
          </p:cNvPr>
          <p:cNvSpPr txBox="1"/>
          <p:nvPr/>
        </p:nvSpPr>
        <p:spPr>
          <a:xfrm>
            <a:off x="5870959" y="2074648"/>
            <a:ext cx="5898681"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5. Spese di supporto al progetto (max 20%): </a:t>
            </a:r>
            <a:r>
              <a:rPr lang="it-IT" sz="1200" b="0" dirty="0">
                <a:latin typeface="Arial" panose="020B0604020202020204" pitchFamily="34" charset="0"/>
                <a:ea typeface="Calibri" panose="020F0502020204030204" pitchFamily="34" charset="0"/>
                <a:cs typeface="Times New Roman" panose="02020603050405020304" pitchFamily="18" charset="0"/>
              </a:rPr>
              <a:t>spese di viaggio e soggiorno da parte degli amministratori dell’impresa richiedente e di incoming di potenziali partner locali (esclusa la clientela)</a:t>
            </a:r>
          </a:p>
          <a:p>
            <a:endParaRPr lang="it-IT" sz="1200" dirty="0"/>
          </a:p>
        </p:txBody>
      </p:sp>
      <p:sp>
        <p:nvSpPr>
          <p:cNvPr id="14" name="CasellaDiTesto 13">
            <a:extLst>
              <a:ext uri="{FF2B5EF4-FFF2-40B4-BE49-F238E27FC236}">
                <a16:creationId xmlns:a16="http://schemas.microsoft.com/office/drawing/2014/main" id="{E096CE00-9A2E-47EE-9787-85748B443F55}"/>
              </a:ext>
            </a:extLst>
          </p:cNvPr>
          <p:cNvSpPr txBox="1"/>
          <p:nvPr/>
        </p:nvSpPr>
        <p:spPr>
          <a:xfrm>
            <a:off x="268992" y="5415597"/>
            <a:ext cx="5033160" cy="215444"/>
          </a:xfrm>
          <a:prstGeom prst="rect">
            <a:avLst/>
          </a:prstGeom>
          <a:noFill/>
        </p:spPr>
        <p:txBody>
          <a:bodyPr wrap="square">
            <a:spAutoFit/>
          </a:bodyPr>
          <a:lstStyle>
            <a:defPPr>
              <a:defRPr lang="it-IT"/>
            </a:defPPr>
            <a:lvl1pPr marR="0" lvl="0" indent="0" algn="just" fontAlgn="auto">
              <a:lnSpc>
                <a:spcPct val="100000"/>
              </a:lnSpc>
              <a:spcBef>
                <a:spcPts val="0"/>
              </a:spcBef>
              <a:spcAft>
                <a:spcPts val="0"/>
              </a:spcAft>
              <a:buClrTx/>
              <a:buSzTx/>
              <a:buFontTx/>
              <a:buNone/>
              <a:tabLst/>
              <a:defRPr kumimoji="0" sz="800" b="0" i="1" u="none" strike="noStrike" cap="none" spc="0" normalizeH="0" baseline="0">
                <a:ln>
                  <a:noFill/>
                </a:ln>
                <a:solidFill>
                  <a:srgbClr val="415364"/>
                </a:solidFill>
                <a:effectLst/>
                <a:uLnTx/>
                <a:uFillTx/>
                <a:latin typeface="Arial" panose="020B0604020202020204"/>
              </a:defRPr>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r>
              <a:rPr lang="it-IT" dirty="0"/>
              <a:t>*v. condizioni in Circolare</a:t>
            </a:r>
          </a:p>
        </p:txBody>
      </p:sp>
      <p:sp>
        <p:nvSpPr>
          <p:cNvPr id="8" name="CasellaDiTesto 7">
            <a:extLst>
              <a:ext uri="{FF2B5EF4-FFF2-40B4-BE49-F238E27FC236}">
                <a16:creationId xmlns:a16="http://schemas.microsoft.com/office/drawing/2014/main" id="{5AA0C842-D52A-2E83-30C5-FADDE74451F7}"/>
              </a:ext>
            </a:extLst>
          </p:cNvPr>
          <p:cNvSpPr txBox="1"/>
          <p:nvPr/>
        </p:nvSpPr>
        <p:spPr>
          <a:xfrm>
            <a:off x="5902074" y="3801703"/>
            <a:ext cx="5975365" cy="1685974"/>
          </a:xfrm>
          <a:prstGeom prst="rect">
            <a:avLst/>
          </a:prstGeom>
          <a:noFill/>
          <a:ln w="9525">
            <a:solidFill>
              <a:schemeClr val="accent2"/>
            </a:solidFill>
            <a:prstDash val="dash"/>
          </a:ln>
        </p:spPr>
        <p:txBody>
          <a:bodyPr wrap="square" lIns="96000" tIns="48000" rIns="96000" bIns="48000" anchor="ctr">
            <a:noAutofit/>
          </a:bodyPr>
          <a:lstStyle/>
          <a:p>
            <a:pPr algn="just" defTabSz="810584">
              <a:lnSpc>
                <a:spcPct val="114000"/>
              </a:lnSpc>
              <a:defRPr/>
            </a:pPr>
            <a:r>
              <a:rPr lang="it-IT" altLang="it-IT" sz="1333" b="1" dirty="0">
                <a:solidFill>
                  <a:schemeClr val="accent2"/>
                </a:solidFill>
                <a:latin typeface="Arial" panose="020B0604020202020204" pitchFamily="34" charset="0"/>
              </a:rPr>
              <a:t>Per le imprese con interessi </a:t>
            </a:r>
            <a:r>
              <a:rPr lang="it-IT" altLang="it-IT" sz="1333" b="1" dirty="0">
                <a:solidFill>
                  <a:srgbClr val="00B050"/>
                </a:solidFill>
                <a:latin typeface="Arial" panose="020B0604020202020204" pitchFamily="34" charset="0"/>
              </a:rPr>
              <a:t>in Africa o in America Latina o in India</a:t>
            </a:r>
            <a:r>
              <a:rPr lang="it-IT" altLang="it-IT" sz="1333" b="1" dirty="0">
                <a:solidFill>
                  <a:schemeClr val="accent2"/>
                </a:solidFill>
                <a:latin typeface="Arial" panose="020B0604020202020204" pitchFamily="34" charset="0"/>
              </a:rPr>
              <a:t>:</a:t>
            </a:r>
            <a:endParaRPr lang="it-IT" sz="1200" dirty="0">
              <a:effectLst/>
              <a:latin typeface="Arial" panose="020B0604020202020204" pitchFamily="34" charset="0"/>
              <a:ea typeface="Arial" panose="020B0604020202020204" pitchFamily="34" charset="0"/>
              <a:cs typeface="Times New Roman" panose="02020603050405020304" pitchFamily="18" charset="0"/>
            </a:endParaRP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l’affitto e per l’allestimento della eventuale struttura destinata alla formazione del personale;</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di viaggio, ingresso (incluse eventuali spese per le pratiche di regolarizzazione in Italia) e soggiorno in Italia del personale per assunzione a seguito di formazione, nonché tutti gli altri costi connessi e/o strumentali all’assunzione (visite mediche, divise etc.)</a:t>
            </a:r>
          </a:p>
        </p:txBody>
      </p:sp>
      <p:sp>
        <p:nvSpPr>
          <p:cNvPr id="12" name="CasellaDiTesto 11">
            <a:extLst>
              <a:ext uri="{FF2B5EF4-FFF2-40B4-BE49-F238E27FC236}">
                <a16:creationId xmlns:a16="http://schemas.microsoft.com/office/drawing/2014/main" id="{DC57DD7F-A0AF-5805-4C66-C01267FDE924}"/>
              </a:ext>
            </a:extLst>
          </p:cNvPr>
          <p:cNvSpPr txBox="1"/>
          <p:nvPr/>
        </p:nvSpPr>
        <p:spPr>
          <a:xfrm>
            <a:off x="5965779" y="5563450"/>
            <a:ext cx="5975365" cy="984885"/>
          </a:xfrm>
          <a:prstGeom prst="rect">
            <a:avLst/>
          </a:prstGeom>
          <a:noFill/>
        </p:spPr>
        <p:txBody>
          <a:bodyPr wrap="square">
            <a:spAutoFit/>
          </a:bodyPr>
          <a:lstStyle/>
          <a:p>
            <a:pPr marL="0" lvl="1" algn="just">
              <a:lnSpc>
                <a:spcPct val="107000"/>
              </a:lnSpc>
              <a:spcAft>
                <a:spcPts val="600"/>
              </a:spcAft>
              <a:buSzPct val="100000"/>
            </a:pPr>
            <a:r>
              <a:rPr lang="it-IT" sz="1100" b="1" i="1" dirty="0">
                <a:solidFill>
                  <a:schemeClr val="accent3"/>
                </a:solidFill>
                <a:latin typeface="Arial" panose="020B0604020202020204" pitchFamily="34" charset="0"/>
                <a:cs typeface="Times New Roman" panose="02020603050405020304" pitchFamily="18" charset="0"/>
              </a:rPr>
              <a:t>N.B. con riferimento alle spese per la formazione professionale di personale e alle spese connesse di viaggio, ingresso (regolarizzazione in Italia) e soggiorno in Italia del personale, l’Impresa Richiedente dovrà fornire evidenza documentale che attesti l’assunzione, anche per il tramite di proprie controllate, anche estere, di almeno il 30% del personale formato per la durata di almeno un anno nel Periodo di Realizzazione</a:t>
            </a:r>
          </a:p>
        </p:txBody>
      </p:sp>
      <p:sp>
        <p:nvSpPr>
          <p:cNvPr id="19" name="CasellaDiTesto 18">
            <a:extLst>
              <a:ext uri="{FF2B5EF4-FFF2-40B4-BE49-F238E27FC236}">
                <a16:creationId xmlns:a16="http://schemas.microsoft.com/office/drawing/2014/main" id="{F8C7DA59-ADA1-41D7-C267-ABFACF8EC5A8}"/>
              </a:ext>
            </a:extLst>
          </p:cNvPr>
          <p:cNvSpPr txBox="1"/>
          <p:nvPr/>
        </p:nvSpPr>
        <p:spPr>
          <a:xfrm>
            <a:off x="268991" y="1776456"/>
            <a:ext cx="5258377" cy="3196196"/>
          </a:xfrm>
          <a:prstGeom prst="rect">
            <a:avLst/>
          </a:prstGeom>
          <a:solidFill>
            <a:schemeClr val="bg1"/>
          </a:solidFill>
        </p:spPr>
        <p:txBody>
          <a:bodyPr wrap="square">
            <a:spAutoFit/>
          </a:bodyPr>
          <a:lstStyle/>
          <a:p>
            <a:pPr lvl="0" algn="just">
              <a:lnSpc>
                <a:spcPct val="107000"/>
              </a:lnSpc>
              <a:spcAft>
                <a:spcPts val="600"/>
              </a:spcAft>
            </a:pPr>
            <a:r>
              <a:rPr lang="it-IT" sz="1200" b="1" dirty="0">
                <a:effectLst/>
                <a:latin typeface="Arial" panose="020B0604020202020204" pitchFamily="34" charset="0"/>
                <a:ea typeface="Calibri" panose="020F0502020204030204" pitchFamily="34" charset="0"/>
                <a:cs typeface="Times New Roman" panose="02020603050405020304" pitchFamily="18" charset="0"/>
              </a:rPr>
              <a:t>2. Spese per la Formazione, </a:t>
            </a:r>
            <a:r>
              <a:rPr lang="it-IT" sz="1200" dirty="0">
                <a:effectLst/>
                <a:latin typeface="Arial" panose="020B0604020202020204" pitchFamily="34" charset="0"/>
                <a:ea typeface="Calibri" panose="020F0502020204030204" pitchFamily="34" charset="0"/>
                <a:cs typeface="Times New Roman" panose="02020603050405020304" pitchFamily="18" charset="0"/>
              </a:rPr>
              <a:t>a titolo esemplificativo e non esaustivo, tecnica, commerciale e linguistica</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lphaLcParenR"/>
            </a:pPr>
            <a:r>
              <a:rPr lang="it-IT" sz="1200" dirty="0">
                <a:effectLst/>
                <a:latin typeface="Arial" panose="020B0604020202020204" pitchFamily="34" charset="0"/>
                <a:ea typeface="Calibri" panose="020F0502020204030204" pitchFamily="34" charset="0"/>
                <a:cs typeface="Times New Roman" panose="02020603050405020304" pitchFamily="18" charset="0"/>
              </a:rPr>
              <a:t>del personale della società richiedente, ovvero di </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personale italiano o estero</a:t>
            </a:r>
            <a:r>
              <a:rPr lang="it-IT" sz="1200" dirty="0">
                <a:effectLst/>
                <a:latin typeface="Arial" panose="020B0604020202020204" pitchFamily="34" charset="0"/>
                <a:ea typeface="Calibri" panose="020F0502020204030204" pitchFamily="34" charset="0"/>
                <a:cs typeface="Times New Roman" panose="02020603050405020304" pitchFamily="18" charset="0"/>
              </a:rPr>
              <a:t>, finalizzata all’assunzione**, con l’obiettivo di rafforzare la presenza dell’Impresa Richiedente sui mercati esteri. La formazione dev’essere erogata da una società terza ovvero da enti o istituti di formazione (in ogni caso certificati e dotati di requisiti di professionalità e indipendenza) ovvero da professionisti anch’essi dotati di requisiti di professionalità e indipendenza, nonché di comprovata esperienza e certificazioni. </a:t>
            </a:r>
          </a:p>
          <a:p>
            <a:pPr marL="342900" lvl="0" indent="-342900" algn="just">
              <a:lnSpc>
                <a:spcPct val="107000"/>
              </a:lnSpc>
              <a:spcAft>
                <a:spcPts val="600"/>
              </a:spcAft>
              <a:buFont typeface="+mj-lt"/>
              <a:buAutoNum type="alphaLcParenR"/>
            </a:pPr>
            <a:r>
              <a:rPr lang="it-IT" sz="1200" dirty="0">
                <a:effectLst/>
                <a:latin typeface="Arial" panose="020B0604020202020204" pitchFamily="34" charset="0"/>
                <a:ea typeface="Calibri" panose="020F0502020204030204" pitchFamily="34" charset="0"/>
                <a:cs typeface="Times New Roman" panose="02020603050405020304" pitchFamily="18" charset="0"/>
              </a:rPr>
              <a:t>spese finalizzate </a:t>
            </a:r>
            <a:r>
              <a:rPr lang="it-IT" sz="1200" dirty="0">
                <a:solidFill>
                  <a:srgbClr val="415364"/>
                </a:solidFill>
                <a:effectLst/>
                <a:latin typeface="Arial" panose="020B0604020202020204" pitchFamily="34" charset="0"/>
                <a:ea typeface="Calibri" panose="020F0502020204030204" pitchFamily="34" charset="0"/>
                <a:cs typeface="Times New Roman" panose="02020603050405020304" pitchFamily="18" charset="0"/>
              </a:rPr>
              <a:t>all’</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instaurazione di un contratto di apprendistato o tirocinio</a:t>
            </a:r>
            <a:r>
              <a:rPr lang="it-IT" sz="1200" dirty="0">
                <a:effectLst/>
                <a:latin typeface="Arial" panose="020B0604020202020204" pitchFamily="34" charset="0"/>
                <a:ea typeface="Calibri" panose="020F0502020204030204" pitchFamily="34" charset="0"/>
                <a:cs typeface="Times New Roman" panose="02020603050405020304" pitchFamily="18" charset="0"/>
              </a:rPr>
              <a:t>, o similare (contratto di lavoro tipicamente a scopo/causa di formazione e inserimento), </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con copertura del relativo costo</a:t>
            </a:r>
            <a:r>
              <a:rPr lang="it-IT" sz="1200" dirty="0">
                <a:effectLst/>
                <a:latin typeface="Arial" panose="020B0604020202020204" pitchFamily="34" charset="0"/>
                <a:ea typeface="Calibri" panose="020F0502020204030204" pitchFamily="34" charset="0"/>
                <a:cs typeface="Times New Roman" panose="02020603050405020304" pitchFamily="18" charset="0"/>
              </a:rPr>
              <a:t> per un massimo di 6 mesi, per  personale formato, purché l’Impresa Richiedente fornisca evidenza*** </a:t>
            </a:r>
          </a:p>
        </p:txBody>
      </p:sp>
      <p:sp>
        <p:nvSpPr>
          <p:cNvPr id="20" name="CasellaDiTesto 19">
            <a:extLst>
              <a:ext uri="{FF2B5EF4-FFF2-40B4-BE49-F238E27FC236}">
                <a16:creationId xmlns:a16="http://schemas.microsoft.com/office/drawing/2014/main" id="{BDFE766A-36F8-AF9D-5991-0AC0D573A574}"/>
              </a:ext>
            </a:extLst>
          </p:cNvPr>
          <p:cNvSpPr txBox="1"/>
          <p:nvPr/>
        </p:nvSpPr>
        <p:spPr>
          <a:xfrm>
            <a:off x="250856" y="5940900"/>
            <a:ext cx="52765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che il periodo a cui si riferiscono i rapporti oggetto di intervento agevolativo siano relativi ad un contratto di apprendistato/tirocinio o similare; (ii) della provenienza del personale, (iii) del programma formativo, anche linguistico effettuato o in corso</a:t>
            </a:r>
          </a:p>
        </p:txBody>
      </p:sp>
      <p:sp>
        <p:nvSpPr>
          <p:cNvPr id="21" name="CasellaDiTesto 20">
            <a:extLst>
              <a:ext uri="{FF2B5EF4-FFF2-40B4-BE49-F238E27FC236}">
                <a16:creationId xmlns:a16="http://schemas.microsoft.com/office/drawing/2014/main" id="{D9E21739-FB6E-A6CB-CE19-94130493F738}"/>
              </a:ext>
            </a:extLst>
          </p:cNvPr>
          <p:cNvSpPr txBox="1"/>
          <p:nvPr/>
        </p:nvSpPr>
        <p:spPr>
          <a:xfrm>
            <a:off x="250856" y="5620249"/>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115990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55605" y="4612184"/>
            <a:ext cx="1571947" cy="704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412311" y="342111"/>
            <a:ext cx="9471428" cy="383116"/>
          </a:xfrm>
        </p:spPr>
        <p:txBody>
          <a:bodyPr/>
          <a:lstStyle/>
          <a:p>
            <a:r>
              <a:rPr lang="it-IT" dirty="0"/>
              <a:t>Inserimento delle imprese italiane sui mercati internazionali («</a:t>
            </a:r>
            <a:r>
              <a:rPr lang="it-IT" dirty="0">
                <a:solidFill>
                  <a:schemeClr val="accent2"/>
                </a:solidFill>
              </a:rPr>
              <a:t>Inserimento Mercati</a:t>
            </a:r>
            <a:r>
              <a:rPr lang="it-IT" dirty="0"/>
              <a:t>») </a:t>
            </a:r>
          </a:p>
          <a:p>
            <a:endParaRPr lang="it-IT" dirty="0"/>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926041" y="1203367"/>
            <a:ext cx="10931527"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la realizzazione di investimenti sui mercati internazionali, relativi </a:t>
            </a:r>
            <a:r>
              <a:rPr lang="it-IT" altLang="it-IT" sz="1400" b="1" dirty="0">
                <a:solidFill>
                  <a:srgbClr val="415364"/>
                </a:solidFill>
                <a:latin typeface="Arial" panose="020B0604020202020204" pitchFamily="34" charset="0"/>
              </a:rPr>
              <a:t>(i) all’apertura di nuove strutture commerciali all’estero </a:t>
            </a:r>
            <a:r>
              <a:rPr lang="it-IT" altLang="it-IT" sz="1400" dirty="0">
                <a:solidFill>
                  <a:srgbClr val="415364"/>
                </a:solidFill>
                <a:latin typeface="Arial" panose="020B0604020202020204" pitchFamily="34" charset="0"/>
              </a:rPr>
              <a:t>ove non già presenti o </a:t>
            </a:r>
            <a:r>
              <a:rPr lang="it-IT" altLang="it-IT" sz="1400" b="1" dirty="0">
                <a:solidFill>
                  <a:srgbClr val="415364"/>
                </a:solidFill>
                <a:latin typeface="Arial" panose="020B0604020202020204" pitchFamily="34" charset="0"/>
              </a:rPr>
              <a:t>(ii) al potenziamento e/o sostituzione di una propria Struttura già esistente (ad eccezione del negozio)</a:t>
            </a:r>
            <a:r>
              <a:rPr lang="it-IT" altLang="it-IT" sz="1400" dirty="0">
                <a:solidFill>
                  <a:srgbClr val="415364"/>
                </a:solidFill>
                <a:latin typeface="Arial" panose="020B0604020202020204" pitchFamily="34" charset="0"/>
              </a:rPr>
              <a:t>. Le tipologie di Strutture ammissibili sono un negozio o un corner, uno showroom e un ufficio*</a:t>
            </a:r>
          </a:p>
        </p:txBody>
      </p:sp>
      <p:pic>
        <p:nvPicPr>
          <p:cNvPr id="29" name="Immagin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34433" y="1320781"/>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467325" y="5005151"/>
            <a:ext cx="4925847" cy="162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pari al 25% entro un anno dalla stipula a seguito di prima rendicontazione obbligatoria; terza tranche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3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90400" y="2271364"/>
            <a:ext cx="4637513"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42" name="Rettangolo 41">
            <a:extLst>
              <a:ext uri="{FF2B5EF4-FFF2-40B4-BE49-F238E27FC236}">
                <a16:creationId xmlns:a16="http://schemas.microsoft.com/office/drawing/2014/main" id="{C4DC1474-D9A6-4443-B30F-FDC0AB40DE10}"/>
              </a:ext>
            </a:extLst>
          </p:cNvPr>
          <p:cNvSpPr>
            <a:spLocks noChangeArrowheads="1"/>
          </p:cNvSpPr>
          <p:nvPr/>
        </p:nvSpPr>
        <p:spPr bwMode="auto">
          <a:xfrm>
            <a:off x="624561" y="3041339"/>
            <a:ext cx="4784037" cy="109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defTabSz="914354">
              <a:spcAft>
                <a:spcPts val="300"/>
              </a:spcAft>
              <a:buFont typeface="Arial" panose="020B0604020202020204" pitchFamily="34" charset="0"/>
              <a:buChar char="•"/>
              <a:defRPr/>
            </a:pPr>
            <a:r>
              <a:rPr lang="it-IT" sz="1130" dirty="0">
                <a:solidFill>
                  <a:srgbClr val="797979"/>
                </a:solidFill>
                <a:latin typeface="Arial"/>
              </a:rPr>
              <a:t>Max 35% del fatturato medio ultimo biennio</a:t>
            </a:r>
          </a:p>
          <a:p>
            <a:pPr marL="92064" indent="-92064"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endParaRPr lang="it-IT" sz="1130" dirty="0">
              <a:solidFill>
                <a:srgbClr val="797979"/>
              </a:solidFill>
              <a:latin typeface="Arial"/>
            </a:endParaRPr>
          </a:p>
          <a:p>
            <a:pPr marL="92064" indent="-92064" defTabSz="914354">
              <a:spcAft>
                <a:spcPts val="300"/>
              </a:spcAft>
              <a:buFont typeface="Arial" panose="020B0604020202020204" pitchFamily="34" charset="0"/>
              <a:buChar char="•"/>
              <a:defRPr/>
            </a:pPr>
            <a:r>
              <a:rPr lang="it-IT" sz="1130" dirty="0">
                <a:solidFill>
                  <a:srgbClr val="797979"/>
                </a:solidFill>
                <a:latin typeface="Arial"/>
              </a:rPr>
              <a:t>Importo massimo variabile in funzione della dimensione: </a:t>
            </a:r>
            <a:r>
              <a:rPr lang="it-IT" sz="1130" dirty="0">
                <a:solidFill>
                  <a:schemeClr val="accent2"/>
                </a:solidFill>
                <a:latin typeface="Arial"/>
              </a:rPr>
              <a:t>500.000 per micro imprese*, 2.500.000 per PMI**, 3.500.000 altre imprese</a:t>
            </a:r>
            <a:endParaRPr lang="it-IT" sz="1130" dirty="0">
              <a:solidFill>
                <a:srgbClr val="00B050"/>
              </a:solidFill>
              <a:latin typeface="Arial" panose="020B0604020202020204" pitchFamily="34" charset="0"/>
            </a:endParaRPr>
          </a:p>
        </p:txBody>
      </p:sp>
      <p:sp>
        <p:nvSpPr>
          <p:cNvPr id="45" name="Rettangolo 44">
            <a:extLst>
              <a:ext uri="{FF2B5EF4-FFF2-40B4-BE49-F238E27FC236}">
                <a16:creationId xmlns:a16="http://schemas.microsoft.com/office/drawing/2014/main" id="{DEC0FADB-17C8-423C-A4CF-8F31DAAD1FE1}"/>
              </a:ext>
            </a:extLst>
          </p:cNvPr>
          <p:cNvSpPr/>
          <p:nvPr/>
        </p:nvSpPr>
        <p:spPr>
          <a:xfrm>
            <a:off x="578053" y="4164203"/>
            <a:ext cx="4898318" cy="1060290"/>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30" dirty="0">
                <a:solidFill>
                  <a:srgbClr val="797979"/>
                </a:solidFill>
                <a:latin typeface="Arial" panose="020B0604020202020204" pitchFamily="34" charset="0"/>
              </a:rPr>
              <a:t>6 anni, di cui 2 di preammortamento</a:t>
            </a:r>
          </a:p>
          <a:p>
            <a:pPr algn="ctr" defTabSz="914332">
              <a:spcAft>
                <a:spcPts val="225"/>
              </a:spcAft>
              <a:defRPr/>
            </a:pPr>
            <a:r>
              <a:rPr lang="it-IT" altLang="it-IT" sz="1130" dirty="0">
                <a:solidFill>
                  <a:srgbClr val="797979"/>
                </a:solidFill>
                <a:latin typeface="Arial" panose="020B0604020202020204" pitchFamily="34" charset="0"/>
              </a:rPr>
              <a:t>elevabile a 8 anni (con preammortamento invariato) per le imprese con interessi </a:t>
            </a:r>
            <a:r>
              <a:rPr lang="it-IT" altLang="it-IT" sz="1100" b="1" dirty="0">
                <a:solidFill>
                  <a:srgbClr val="00B050"/>
                </a:solidFill>
                <a:latin typeface="Arial" panose="020B0604020202020204" pitchFamily="34" charset="0"/>
              </a:rPr>
              <a:t>in USA  </a:t>
            </a:r>
          </a:p>
          <a:p>
            <a:pPr algn="ctr" defTabSz="914332">
              <a:spcAft>
                <a:spcPts val="225"/>
              </a:spcAft>
              <a:defRPr/>
            </a:pPr>
            <a:endParaRPr lang="it-IT" altLang="it-IT" sz="1130" dirty="0">
              <a:solidFill>
                <a:srgbClr val="797979"/>
              </a:solidFill>
              <a:latin typeface="Arial" panose="020B0604020202020204" pitchFamily="34" charset="0"/>
            </a:endParaRP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528957" y="4255239"/>
            <a:ext cx="5498595" cy="19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66700" defTabSz="914332">
              <a:spcAft>
                <a:spcPts val="225"/>
              </a:spcAft>
              <a:defRPr/>
            </a:pPr>
            <a:r>
              <a:rPr lang="it-IT" altLang="it-IT" sz="1130" dirty="0">
                <a:solidFill>
                  <a:srgbClr val="797979"/>
                </a:solidFill>
                <a:latin typeface="Arial" panose="020B0604020202020204" pitchFamily="34" charset="0"/>
              </a:rPr>
              <a:t>Compilazione di una scheda programma che preveda:</a:t>
            </a:r>
          </a:p>
          <a:p>
            <a:pPr marL="447675" indent="-180975" algn="just" defTabSz="914354">
              <a:buFont typeface="Arial" panose="020B0604020202020204" pitchFamily="34" charset="0"/>
              <a:buChar char="•"/>
              <a:tabLst>
                <a:tab pos="808018" algn="l"/>
              </a:tabLst>
              <a:defRPr/>
            </a:pPr>
            <a:r>
              <a:rPr lang="it-IT" altLang="it-IT" sz="1130" b="1" dirty="0">
                <a:solidFill>
                  <a:srgbClr val="797979"/>
                </a:solidFill>
                <a:latin typeface="Arial" panose="020B0604020202020204" pitchFamily="34" charset="0"/>
              </a:rPr>
              <a:t>almeno il 50% </a:t>
            </a:r>
            <a:r>
              <a:rPr lang="it-IT" altLang="it-IT" sz="1130" dirty="0">
                <a:solidFill>
                  <a:srgbClr val="797979"/>
                </a:solidFill>
                <a:latin typeface="Arial" panose="020B0604020202020204" pitchFamily="34" charset="0"/>
              </a:rPr>
              <a:t>del finanziamento a «Spese di investimento per la struttura» e </a:t>
            </a:r>
          </a:p>
          <a:p>
            <a:pPr marL="447675" indent="-180975" algn="just" defTabSz="914354">
              <a:buFont typeface="Arial" panose="020B0604020202020204" pitchFamily="34" charset="0"/>
              <a:buChar char="•"/>
              <a:tabLst>
                <a:tab pos="808018" algn="l"/>
              </a:tabLst>
              <a:defRPr/>
            </a:pPr>
            <a:r>
              <a:rPr lang="it-IT" altLang="it-IT" sz="1130" b="1" dirty="0">
                <a:solidFill>
                  <a:srgbClr val="797979"/>
                </a:solidFill>
                <a:latin typeface="Arial" panose="020B0604020202020204" pitchFamily="34" charset="0"/>
              </a:rPr>
              <a:t>massimo il 50% </a:t>
            </a:r>
            <a:r>
              <a:rPr lang="it-IT" altLang="it-IT" sz="1130" dirty="0">
                <a:solidFill>
                  <a:srgbClr val="797979"/>
                </a:solidFill>
                <a:latin typeface="Arial" panose="020B0604020202020204" pitchFamily="34" charset="0"/>
              </a:rPr>
              <a:t>a Spese per formazione, consulenze e attività promozionali (c.d. «spese di supporto»)</a:t>
            </a:r>
          </a:p>
          <a:p>
            <a:pPr marL="266700" algn="just" defTabSz="914354">
              <a:tabLst>
                <a:tab pos="808018" algn="l"/>
              </a:tabLst>
              <a:defRPr/>
            </a:pPr>
            <a:endParaRPr lang="it-IT" altLang="it-IT" sz="1130" b="1" dirty="0">
              <a:solidFill>
                <a:schemeClr val="accent2"/>
              </a:solidFill>
              <a:latin typeface="Arial" panose="020B0604020202020204" pitchFamily="34" charset="0"/>
            </a:endParaRPr>
          </a:p>
          <a:p>
            <a:pPr marL="266700" algn="ctr" defTabSz="914354">
              <a:tabLst>
                <a:tab pos="808018" algn="l"/>
              </a:tabLst>
              <a:defRPr/>
            </a:pPr>
            <a:r>
              <a:rPr lang="it-IT" altLang="it-IT" sz="1130" b="1" dirty="0">
                <a:solidFill>
                  <a:schemeClr val="accent2"/>
                </a:solidFill>
                <a:latin typeface="Arial" panose="020B0604020202020204" pitchFamily="34" charset="0"/>
              </a:rPr>
              <a:t>Nuove classi di spesa </a:t>
            </a:r>
            <a:r>
              <a:rPr lang="it-IT" altLang="it-IT" sz="1130" dirty="0">
                <a:solidFill>
                  <a:srgbClr val="797979"/>
                </a:solidFill>
                <a:latin typeface="Arial" panose="020B0604020202020204" pitchFamily="34" charset="0"/>
              </a:rPr>
              <a:t>finanziabili per progetti con </a:t>
            </a:r>
            <a:r>
              <a:rPr lang="it-IT" altLang="it-IT" sz="1100" b="1" dirty="0">
                <a:solidFill>
                  <a:srgbClr val="00B050"/>
                </a:solidFill>
                <a:latin typeface="Arial" panose="020B0604020202020204" pitchFamily="34" charset="0"/>
              </a:rPr>
              <a:t>focus Africa o America Latina o India </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p:txBody>
      </p:sp>
      <p:pic>
        <p:nvPicPr>
          <p:cNvPr id="49" name="Immagine 48"/>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05452" y="3130547"/>
            <a:ext cx="522000" cy="522000"/>
          </a:xfrm>
          <a:prstGeom prst="rect">
            <a:avLst/>
          </a:prstGeom>
        </p:spPr>
      </p:pic>
      <p:pic>
        <p:nvPicPr>
          <p:cNvPr id="50" name="Immagine 49"/>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4345588"/>
            <a:ext cx="522000" cy="522000"/>
          </a:xfrm>
          <a:prstGeom prst="rect">
            <a:avLst/>
          </a:prstGeom>
        </p:spPr>
      </p:pic>
      <p:cxnSp>
        <p:nvCxnSpPr>
          <p:cNvPr id="51" name="Connettore diritto 50"/>
          <p:cNvCxnSpPr/>
          <p:nvPr/>
        </p:nvCxnSpPr>
        <p:spPr>
          <a:xfrm>
            <a:off x="6274276" y="2240956"/>
            <a:ext cx="0" cy="412327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5294915"/>
            <a:ext cx="522000" cy="522000"/>
          </a:xfrm>
          <a:prstGeom prst="rect">
            <a:avLst/>
          </a:prstGeom>
        </p:spPr>
      </p:pic>
      <p:pic>
        <p:nvPicPr>
          <p:cNvPr id="53" name="Immagine 52"/>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2255467"/>
            <a:ext cx="459007" cy="459007"/>
          </a:xfrm>
          <a:prstGeom prst="rect">
            <a:avLst/>
          </a:prstGeom>
        </p:spPr>
      </p:pic>
      <p:pic>
        <p:nvPicPr>
          <p:cNvPr id="55" name="Immagine 54"/>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58108" y="4387913"/>
            <a:ext cx="396000" cy="396000"/>
          </a:xfrm>
          <a:prstGeom prst="rect">
            <a:avLst/>
          </a:prstGeom>
        </p:spPr>
      </p:pic>
      <p:sp>
        <p:nvSpPr>
          <p:cNvPr id="56" name="Rettangolo 55"/>
          <p:cNvSpPr/>
          <p:nvPr/>
        </p:nvSpPr>
        <p:spPr>
          <a:xfrm>
            <a:off x="624561" y="6641204"/>
            <a:ext cx="5264127" cy="246221"/>
          </a:xfrm>
          <a:prstGeom prst="rect">
            <a:avLst/>
          </a:prstGeom>
        </p:spPr>
        <p:txBody>
          <a:bodyPr wrap="square">
            <a:spAutoFit/>
          </a:bodyPr>
          <a:lstStyle/>
          <a:p>
            <a:pPr>
              <a:defRPr/>
            </a:pPr>
            <a:r>
              <a:rPr lang="it-IT" sz="1000" dirty="0">
                <a:solidFill>
                  <a:srgbClr val="797979"/>
                </a:solidFill>
                <a:latin typeface="Arial" panose="020B0604020202020204"/>
              </a:rPr>
              <a:t>** V. definizione in circolare</a:t>
            </a:r>
          </a:p>
        </p:txBody>
      </p:sp>
      <p:pic>
        <p:nvPicPr>
          <p:cNvPr id="58" name="Immagine 57"/>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74276" y="2281839"/>
            <a:ext cx="523800" cy="523800"/>
          </a:xfrm>
          <a:prstGeom prst="rect">
            <a:avLst/>
          </a:prstGeom>
        </p:spPr>
      </p:pic>
      <p:sp>
        <p:nvSpPr>
          <p:cNvPr id="22" name="Segnaposto testo 25">
            <a:extLst>
              <a:ext uri="{FF2B5EF4-FFF2-40B4-BE49-F238E27FC236}">
                <a16:creationId xmlns:a16="http://schemas.microsoft.com/office/drawing/2014/main" id="{7A364235-06FD-4721-82EF-97A8E2E1D4B3}"/>
              </a:ext>
            </a:extLst>
          </p:cNvPr>
          <p:cNvSpPr txBox="1">
            <a:spLocks/>
          </p:cNvSpPr>
          <p:nvPr/>
        </p:nvSpPr>
        <p:spPr bwMode="auto">
          <a:xfrm>
            <a:off x="630242" y="6487578"/>
            <a:ext cx="9253497" cy="2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defTabSz="810604">
              <a:spcBef>
                <a:spcPct val="20000"/>
              </a:spcBef>
              <a:defRPr/>
            </a:pPr>
            <a:r>
              <a:rPr lang="it-IT" altLang="it-IT" sz="1000" dirty="0">
                <a:solidFill>
                  <a:srgbClr val="797979"/>
                </a:solidFill>
                <a:latin typeface="Arial" panose="020B0604020202020204"/>
              </a:rPr>
              <a:t>* È possibile finanziare solo il negozio esclusivamente se non si è già presenti in una specifica geografia, anche con proprie strutture.</a:t>
            </a:r>
          </a:p>
        </p:txBody>
      </p:sp>
      <p:sp>
        <p:nvSpPr>
          <p:cNvPr id="2" name="Segnaposto numero diapositiva 3">
            <a:extLst>
              <a:ext uri="{FF2B5EF4-FFF2-40B4-BE49-F238E27FC236}">
                <a16:creationId xmlns:a16="http://schemas.microsoft.com/office/drawing/2014/main" id="{E534139B-62AB-A5A6-9B60-8E59C083C21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BBBC232-127A-848C-0329-F2860E9AAC3E}"/>
              </a:ext>
            </a:extLst>
          </p:cNvPr>
          <p:cNvSpPr>
            <a:spLocks noChangeArrowheads="1"/>
          </p:cNvSpPr>
          <p:nvPr/>
        </p:nvSpPr>
        <p:spPr bwMode="auto">
          <a:xfrm>
            <a:off x="6597111" y="2289663"/>
            <a:ext cx="5307487" cy="18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Italia,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p:txBody>
      </p:sp>
    </p:spTree>
    <p:extLst>
      <p:ext uri="{BB962C8B-B14F-4D97-AF65-F5344CB8AC3E}">
        <p14:creationId xmlns:p14="http://schemas.microsoft.com/office/powerpoint/2010/main" val="302666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Inserimento mercati</a:t>
            </a:r>
            <a:r>
              <a:rPr lang="it-IT" dirty="0"/>
              <a:t>: spese finanziabili</a:t>
            </a:r>
          </a:p>
        </p:txBody>
      </p:sp>
      <p:sp>
        <p:nvSpPr>
          <p:cNvPr id="7" name="Rettangolo con angoli arrotondati 6">
            <a:extLst>
              <a:ext uri="{FF2B5EF4-FFF2-40B4-BE49-F238E27FC236}">
                <a16:creationId xmlns:a16="http://schemas.microsoft.com/office/drawing/2014/main" id="{4241A3F9-A48D-CC91-65D5-CBF294D0E8EA}"/>
              </a:ext>
            </a:extLst>
          </p:cNvPr>
          <p:cNvSpPr/>
          <p:nvPr/>
        </p:nvSpPr>
        <p:spPr>
          <a:xfrm>
            <a:off x="7694921" y="192704"/>
            <a:ext cx="4130896" cy="713144"/>
          </a:xfrm>
          <a:prstGeom prst="roundRect">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b="1" dirty="0">
                <a:solidFill>
                  <a:schemeClr val="accent1"/>
                </a:solidFill>
              </a:rPr>
              <a:t>Disponibile in Circolare allegato con dettaglio delle spese ammissibili per ciascuna voce</a:t>
            </a:r>
          </a:p>
        </p:txBody>
      </p:sp>
      <p:sp>
        <p:nvSpPr>
          <p:cNvPr id="9" name="CasellaDiTesto 8">
            <a:extLst>
              <a:ext uri="{FF2B5EF4-FFF2-40B4-BE49-F238E27FC236}">
                <a16:creationId xmlns:a16="http://schemas.microsoft.com/office/drawing/2014/main" id="{DF58A5C4-E90E-384B-B0E0-38312D2B953B}"/>
              </a:ext>
            </a:extLst>
          </p:cNvPr>
          <p:cNvSpPr txBox="1"/>
          <p:nvPr/>
        </p:nvSpPr>
        <p:spPr>
          <a:xfrm>
            <a:off x="334433" y="607405"/>
            <a:ext cx="3526367" cy="533480"/>
          </a:xfrm>
          <a:prstGeom prst="rect">
            <a:avLst/>
          </a:prstGeom>
          <a:noFill/>
        </p:spPr>
        <p:txBody>
          <a:bodyPr wrap="square" lIns="48000" tIns="48000" rIns="48000" bIns="48000" anchor="ctr" anchorCtr="0">
            <a:noAutofit/>
          </a:bodyPr>
          <a:lstStyle/>
          <a:p>
            <a:r>
              <a:rPr lang="it-IT" altLang="it-IT" sz="1400" b="1" dirty="0">
                <a:solidFill>
                  <a:schemeClr val="accent2"/>
                </a:solidFill>
                <a:latin typeface="Arial" panose="020B0604020202020204" pitchFamily="34" charset="0"/>
              </a:rPr>
              <a:t>Scheda programma</a:t>
            </a:r>
            <a:endParaRPr lang="it-IT" sz="1400" b="1" dirty="0">
              <a:solidFill>
                <a:schemeClr val="accent2"/>
              </a:solidFill>
            </a:endParaRPr>
          </a:p>
        </p:txBody>
      </p:sp>
      <p:graphicFrame>
        <p:nvGraphicFramePr>
          <p:cNvPr id="26" name="Tabella 26">
            <a:extLst>
              <a:ext uri="{FF2B5EF4-FFF2-40B4-BE49-F238E27FC236}">
                <a16:creationId xmlns:a16="http://schemas.microsoft.com/office/drawing/2014/main" id="{2070B536-6E7D-5147-E470-B6828A088830}"/>
              </a:ext>
            </a:extLst>
          </p:cNvPr>
          <p:cNvGraphicFramePr>
            <a:graphicFrameLocks noGrp="1"/>
          </p:cNvGraphicFramePr>
          <p:nvPr>
            <p:extLst>
              <p:ext uri="{D42A27DB-BD31-4B8C-83A1-F6EECF244321}">
                <p14:modId xmlns:p14="http://schemas.microsoft.com/office/powerpoint/2010/main" val="3804504561"/>
              </p:ext>
            </p:extLst>
          </p:nvPr>
        </p:nvGraphicFramePr>
        <p:xfrm>
          <a:off x="316407" y="1070862"/>
          <a:ext cx="11639014" cy="5730240"/>
        </p:xfrm>
        <a:graphic>
          <a:graphicData uri="http://schemas.openxmlformats.org/drawingml/2006/table">
            <a:tbl>
              <a:tblPr firstRow="1" bandRow="1">
                <a:tableStyleId>{5C22544A-7EE6-4342-B048-85BDC9FD1C3A}</a:tableStyleId>
              </a:tblPr>
              <a:tblGrid>
                <a:gridCol w="5819507">
                  <a:extLst>
                    <a:ext uri="{9D8B030D-6E8A-4147-A177-3AD203B41FA5}">
                      <a16:colId xmlns:a16="http://schemas.microsoft.com/office/drawing/2014/main" val="2159220101"/>
                    </a:ext>
                  </a:extLst>
                </a:gridCol>
                <a:gridCol w="5819507">
                  <a:extLst>
                    <a:ext uri="{9D8B030D-6E8A-4147-A177-3AD203B41FA5}">
                      <a16:colId xmlns:a16="http://schemas.microsoft.com/office/drawing/2014/main" val="2794987487"/>
                    </a:ext>
                  </a:extLst>
                </a:gridCol>
              </a:tblGrid>
              <a:tr h="274160">
                <a:tc gridSpan="2">
                  <a:txBody>
                    <a:bodyPr/>
                    <a:lstStyle/>
                    <a:p>
                      <a:pPr algn="ctr"/>
                      <a:r>
                        <a:rPr lang="it-IT" sz="1300" dirty="0"/>
                        <a:t>Classe 1 (almeno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tc hMerge="1">
                  <a:txBody>
                    <a:bodyPr/>
                    <a:lstStyle/>
                    <a:p>
                      <a:pPr algn="ctr"/>
                      <a:endParaRPr lang="it-IT" sz="13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extLst>
                  <a:ext uri="{0D108BD9-81ED-4DB2-BD59-A6C34878D82A}">
                    <a16:rowId xmlns:a16="http://schemas.microsoft.com/office/drawing/2014/main" val="890500994"/>
                  </a:ext>
                </a:extLst>
              </a:tr>
              <a:tr h="274160">
                <a:tc gridSpan="2">
                  <a:txBody>
                    <a:bodyPr/>
                    <a:lstStyle/>
                    <a:p>
                      <a:r>
                        <a:rPr lang="it-IT" sz="1300" b="1" dirty="0"/>
                        <a:t>1. Spese di investimento per la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tc hMerge="1">
                  <a:txBody>
                    <a:bodyPr/>
                    <a:lstStyle/>
                    <a:p>
                      <a:endParaRPr lang="it-IT" sz="13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2012293"/>
                  </a:ext>
                </a:extLst>
              </a:tr>
              <a:tr h="259731">
                <a:tc gridSpan="2">
                  <a:txBody>
                    <a:bodyPr/>
                    <a:lstStyle/>
                    <a:p>
                      <a:r>
                        <a:rPr lang="it-IT" sz="1200" b="1" dirty="0"/>
                        <a:t>1.1 Spese di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92735111"/>
                  </a:ext>
                </a:extLst>
              </a:tr>
              <a:tr h="259731">
                <a:tc gridSpan="2">
                  <a:txBody>
                    <a:bodyPr/>
                    <a:lstStyle/>
                    <a:p>
                      <a:r>
                        <a:rPr lang="it-IT" sz="1200" dirty="0"/>
                        <a:t>1.1.1 Locali</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757348879"/>
                  </a:ext>
                </a:extLst>
              </a:tr>
              <a:tr h="259731">
                <a:tc gridSpan="2">
                  <a:txBody>
                    <a:bodyPr/>
                    <a:lstStyle/>
                    <a:p>
                      <a:r>
                        <a:rPr lang="it-IT" sz="1200" dirty="0"/>
                        <a:t>1.1.2 Ristrutturazione e investimento di </a:t>
                      </a:r>
                      <a:r>
                        <a:rPr lang="it-IT" sz="1200" i="1" dirty="0"/>
                        <a:t>start-up</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i="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843930297"/>
                  </a:ext>
                </a:extLst>
              </a:tr>
              <a:tr h="25973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1200" b="1" dirty="0"/>
                        <a:t>1.2 Spese di personale</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423603484"/>
                  </a:ext>
                </a:extLst>
              </a:tr>
              <a:tr h="259731">
                <a:tc gridSpan="2">
                  <a:txBody>
                    <a:bodyPr/>
                    <a:lstStyle/>
                    <a:p>
                      <a:r>
                        <a:rPr lang="it-IT" sz="1200" dirty="0"/>
                        <a:t>1.2.1 </a:t>
                      </a:r>
                      <a:r>
                        <a:rPr lang="it-IT" sz="1200" kern="1200" dirty="0">
                          <a:solidFill>
                            <a:schemeClr val="dk1"/>
                          </a:solidFill>
                          <a:effectLst/>
                          <a:latin typeface="+mn-lt"/>
                          <a:ea typeface="+mn-ea"/>
                          <a:cs typeface="+mn-cs"/>
                        </a:rPr>
                        <a:t>Personale in via esclusiva e continuativa all’estero, per lo svolgimento di mansioni non correlate all'attività commerciale di vendita</a:t>
                      </a:r>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4231947478"/>
                  </a:ext>
                </a:extLst>
              </a:tr>
              <a:tr h="259731">
                <a:tc gridSpan="2">
                  <a:txBody>
                    <a:bodyPr/>
                    <a:lstStyle/>
                    <a:p>
                      <a:r>
                        <a:rPr lang="it-IT" sz="1200" dirty="0"/>
                        <a:t>1.2.2 Viaggi del personale all’estero </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2801778849"/>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rPr>
                        <a:t>Classe 2 (massimo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1624904"/>
                  </a:ext>
                </a:extLst>
              </a:tr>
              <a:tr h="272638">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300" b="1" kern="1200" dirty="0">
                          <a:solidFill>
                            <a:schemeClr val="dk1"/>
                          </a:solidFill>
                          <a:latin typeface="+mn-lt"/>
                          <a:ea typeface="+mn-ea"/>
                          <a:cs typeface="+mn-cs"/>
                        </a:rPr>
                        <a:t>2. Spese di supporto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it-IT" sz="1300" b="1" kern="1200" dirty="0">
                        <a:solidFill>
                          <a:schemeClr val="dk1"/>
                        </a:solidFill>
                        <a:latin typeface="+mn-lt"/>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8795845"/>
                  </a:ext>
                </a:extLst>
              </a:tr>
              <a:tr h="2055107">
                <a:tc>
                  <a:txBody>
                    <a:bodyPr/>
                    <a:lstStyle/>
                    <a:p>
                      <a:pPr marL="0" lvl="1" indent="0">
                        <a:lnSpc>
                          <a:spcPct val="100000"/>
                        </a:lnSpc>
                        <a:spcAft>
                          <a:spcPts val="600"/>
                        </a:spcAft>
                        <a:buFontTx/>
                        <a:buNone/>
                      </a:pPr>
                      <a:r>
                        <a:rPr lang="it-IT" sz="1200" kern="1200" dirty="0">
                          <a:solidFill>
                            <a:schemeClr val="dk1"/>
                          </a:solidFill>
                          <a:latin typeface="+mn-lt"/>
                          <a:ea typeface="+mn-ea"/>
                          <a:cs typeface="+mn-cs"/>
                        </a:rPr>
                        <a:t>2.1. Spese per formazione </a:t>
                      </a:r>
                    </a:p>
                    <a:p>
                      <a:pPr marL="0" lvl="1" indent="0">
                        <a:lnSpc>
                          <a:spcPct val="100000"/>
                        </a:lnSpc>
                        <a:spcAft>
                          <a:spcPts val="600"/>
                        </a:spcAft>
                        <a:buFontTx/>
                        <a:buNone/>
                      </a:pPr>
                      <a:r>
                        <a:rPr lang="it-IT" sz="1200" kern="1200" dirty="0">
                          <a:solidFill>
                            <a:schemeClr val="dk1"/>
                          </a:solidFill>
                          <a:latin typeface="+mn-lt"/>
                          <a:ea typeface="+mn-ea"/>
                          <a:cs typeface="+mn-cs"/>
                        </a:rPr>
                        <a:t>2.2. Spese per consulenze specialistiche afferenti alla realizzazione del programma</a:t>
                      </a:r>
                    </a:p>
                    <a:p>
                      <a:pPr marL="0" lvl="1" indent="0">
                        <a:lnSpc>
                          <a:spcPct val="100000"/>
                        </a:lnSpc>
                        <a:spcAft>
                          <a:spcPts val="600"/>
                        </a:spcAft>
                        <a:buFontTx/>
                        <a:buNone/>
                      </a:pPr>
                      <a:r>
                        <a:rPr lang="it-IT" sz="1200" kern="1200" dirty="0">
                          <a:solidFill>
                            <a:schemeClr val="dk1"/>
                          </a:solidFill>
                          <a:latin typeface="+mn-lt"/>
                          <a:ea typeface="+mn-ea"/>
                          <a:cs typeface="+mn-cs"/>
                        </a:rPr>
                        <a:t>2.3. Spese per attività promozionali allo scopo di lanciare su un nuovo mercato un prodotto nuovo o già esistente, ad esempio per la partecipazione a fiere;</a:t>
                      </a:r>
                    </a:p>
                    <a:p>
                      <a:pPr marL="0" lvl="1" indent="0">
                        <a:lnSpc>
                          <a:spcPct val="100000"/>
                        </a:lnSpc>
                        <a:spcAft>
                          <a:spcPts val="600"/>
                        </a:spcAft>
                        <a:buFontTx/>
                        <a:buNone/>
                      </a:pPr>
                      <a:r>
                        <a:rPr lang="it-IT" sz="1200" kern="1200" dirty="0">
                          <a:solidFill>
                            <a:schemeClr val="dk1"/>
                          </a:solidFill>
                          <a:latin typeface="+mn-lt"/>
                          <a:ea typeface="+mn-ea"/>
                          <a:cs typeface="+mn-cs"/>
                        </a:rPr>
                        <a:t>2.4. Spese per consulenze finalizzate alla presentazione e gestione della richiesta di Intervento Agevolativo</a:t>
                      </a:r>
                    </a:p>
                    <a:p>
                      <a:pPr marL="0" lvl="1" indent="0">
                        <a:lnSpc>
                          <a:spcPct val="100000"/>
                        </a:lnSpc>
                        <a:spcAft>
                          <a:spcPts val="600"/>
                        </a:spcAft>
                        <a:buFontTx/>
                        <a:buNone/>
                      </a:pPr>
                      <a:r>
                        <a:rPr lang="it-IT" sz="1200" kern="1200" dirty="0">
                          <a:solidFill>
                            <a:schemeClr val="dk1"/>
                          </a:solidFill>
                          <a:latin typeface="+mn-lt"/>
                          <a:ea typeface="+mn-ea"/>
                          <a:cs typeface="+mn-cs"/>
                        </a:rPr>
                        <a:t>2.5 Spese per consulenze professionali per le verifiche di conformità alla normativa ambientale nazionale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it-IT" sz="1200" b="1" dirty="0"/>
                        <a:t>Per le imprese con interessi </a:t>
                      </a:r>
                      <a:r>
                        <a:rPr lang="it-IT" sz="1200" b="1" kern="1200" dirty="0">
                          <a:solidFill>
                            <a:srgbClr val="00B050"/>
                          </a:solidFill>
                          <a:latin typeface="+mn-lt"/>
                          <a:ea typeface="+mn-ea"/>
                          <a:cs typeface="+mn-cs"/>
                        </a:rPr>
                        <a:t>in Africa o in America Latina o in India</a:t>
                      </a:r>
                      <a:r>
                        <a:rPr lang="it-IT" sz="1200" b="1" dirty="0"/>
                        <a:t>:</a:t>
                      </a:r>
                    </a:p>
                    <a:p>
                      <a:pPr>
                        <a:spcAft>
                          <a:spcPts val="600"/>
                        </a:spcAft>
                      </a:pPr>
                      <a:r>
                        <a:rPr lang="it-IT" sz="1100" dirty="0"/>
                        <a:t>2.6 spese per la formazione professionale di personale in Italia o, rispettivamente, in Africa o in America Latina o in India. La formazione dev’essere erogata da una società </a:t>
                      </a:r>
                      <a:r>
                        <a:rPr lang="it-IT" sz="1100" dirty="0">
                          <a:effectLst/>
                          <a:latin typeface="Arial" panose="020B0604020202020204" pitchFamily="34" charset="0"/>
                          <a:ea typeface="Arial" panose="020B0604020202020204" pitchFamily="34" charset="0"/>
                          <a:cs typeface="Times New Roman" panose="02020603050405020304" pitchFamily="18" charset="0"/>
                        </a:rPr>
                        <a:t>ovvero enti o istituti di formazione (in ogni caso </a:t>
                      </a:r>
                      <a:r>
                        <a:rPr lang="it-IT" sz="1100" dirty="0"/>
                        <a:t>certificati e dotati di requisiti di professionalità e indipendenza) ovvero da professionisti anch’essi dotati di requisiti di professionalità e indipendenza, nonché di comprovata esperienza e certificazioni. </a:t>
                      </a:r>
                    </a:p>
                    <a:p>
                      <a:pPr>
                        <a:spcAft>
                          <a:spcPts val="600"/>
                        </a:spcAft>
                      </a:pPr>
                      <a:r>
                        <a:rPr lang="it-IT" sz="1100" dirty="0"/>
                        <a:t>2.7 spese di affitto e allestimento dei locali adibiti alla formazione;</a:t>
                      </a:r>
                    </a:p>
                    <a:p>
                      <a:pPr>
                        <a:spcAft>
                          <a:spcPts val="600"/>
                        </a:spcAft>
                      </a:pPr>
                      <a:r>
                        <a:rPr lang="it-IT" sz="1100" dirty="0"/>
                        <a:t>2.8 spese di viaggio, ingresso (incluse eventuali spese per le pratiche di regolarizzazione in Italia) e soggiorno in Italia del personale per assunzione a seguito di formazione, nonché tutti gli altri costi connessi e/o strumentali all’assunzione (visite mediche, divise etc.)</a:t>
                      </a:r>
                    </a:p>
                    <a:p>
                      <a:pPr marL="0" marR="0" lvl="0" indent="0" algn="l" defTabSz="914377" rtl="0" eaLnBrk="1" fontAlgn="auto" latinLnBrk="0" hangingPunct="1">
                        <a:lnSpc>
                          <a:spcPct val="100000"/>
                        </a:lnSpc>
                        <a:spcBef>
                          <a:spcPts val="0"/>
                        </a:spcBef>
                        <a:spcAft>
                          <a:spcPts val="600"/>
                        </a:spcAft>
                        <a:buClrTx/>
                        <a:buSzTx/>
                        <a:buFontTx/>
                        <a:buNone/>
                        <a:tabLst/>
                        <a:defRPr/>
                      </a:pPr>
                      <a:r>
                        <a:rPr lang="it-IT" sz="1100" kern="1200" dirty="0">
                          <a:solidFill>
                            <a:schemeClr val="dk1"/>
                          </a:solidFill>
                          <a:latin typeface="+mn-lt"/>
                          <a:ea typeface="+mn-ea"/>
                          <a:cs typeface="+mn-cs"/>
                        </a:rPr>
                        <a:t>2.9 </a:t>
                      </a:r>
                      <a:r>
                        <a:rPr lang="it-IT" sz="1100" dirty="0">
                          <a:effectLst/>
                          <a:latin typeface="Arial" panose="020B0604020202020204" pitchFamily="34" charset="0"/>
                          <a:ea typeface="Calibri" panose="020F0502020204030204" pitchFamily="34" charset="0"/>
                          <a:cs typeface="Times New Roman" panose="02020603050405020304" pitchFamily="18" charset="0"/>
                        </a:rPr>
                        <a:t>spese finalizzate </a:t>
                      </a:r>
                      <a:r>
                        <a:rPr lang="it-IT" sz="1100" dirty="0">
                          <a:solidFill>
                            <a:srgbClr val="415364"/>
                          </a:solidFill>
                          <a:effectLst/>
                          <a:latin typeface="Arial" panose="020B0604020202020204" pitchFamily="34" charset="0"/>
                          <a:ea typeface="Calibri" panose="020F0502020204030204" pitchFamily="34" charset="0"/>
                          <a:cs typeface="Times New Roman" panose="02020603050405020304" pitchFamily="18" charset="0"/>
                        </a:rPr>
                        <a:t>all’instaurazione di un contratto di apprendistato o tirocinio, o similare (contratto di lavoro tipicamente a scopo/causa di formazione e inserimento), con copertura del relativo costo per un </a:t>
                      </a:r>
                      <a:r>
                        <a:rPr lang="it-IT" sz="1100" dirty="0">
                          <a:effectLst/>
                          <a:latin typeface="Arial" panose="020B0604020202020204" pitchFamily="34" charset="0"/>
                          <a:ea typeface="Calibri" panose="020F0502020204030204" pitchFamily="34" charset="0"/>
                          <a:cs typeface="Times New Roman" panose="02020603050405020304" pitchFamily="18" charset="0"/>
                        </a:rPr>
                        <a:t>massimo di 6 mesi, per personale proveniente da America Latina o da un Paese Africano o dall’India</a:t>
                      </a:r>
                      <a:r>
                        <a:rPr lang="it-IT" sz="1100" kern="1200" dirty="0">
                          <a:solidFill>
                            <a:schemeClr val="dk1"/>
                          </a:solidFill>
                          <a:latin typeface="+mn-lt"/>
                          <a:ea typeface="+mn-ea"/>
                          <a:cs typeface="+mn-cs"/>
                        </a:rPr>
                        <a:t>, </a:t>
                      </a:r>
                      <a:r>
                        <a:rPr lang="it-IT" sz="1100" dirty="0">
                          <a:latin typeface="+mn-lt"/>
                          <a:cs typeface="Arial" panose="020B0604020202020204" pitchFamily="34" charset="0"/>
                        </a:rPr>
                        <a:t>fermo restando il vincolo di fornire delle specifiche evidenze</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0308068"/>
                  </a:ext>
                </a:extLst>
              </a:tr>
            </a:tbl>
          </a:graphicData>
        </a:graphic>
      </p:graphicFrame>
    </p:spTree>
    <p:extLst>
      <p:ext uri="{BB962C8B-B14F-4D97-AF65-F5344CB8AC3E}">
        <p14:creationId xmlns:p14="http://schemas.microsoft.com/office/powerpoint/2010/main" val="370874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14980" y="5999429"/>
            <a:ext cx="2260315" cy="71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83" name="Segnaposto testo 1"/>
          <p:cNvSpPr>
            <a:spLocks noGrp="1"/>
          </p:cNvSpPr>
          <p:nvPr>
            <p:ph type="body" idx="13"/>
          </p:nvPr>
        </p:nvSpPr>
        <p:spPr>
          <a:xfrm>
            <a:off x="412311" y="342111"/>
            <a:ext cx="9471428" cy="383116"/>
          </a:xfrm>
        </p:spPr>
        <p:txBody>
          <a:bodyPr/>
          <a:lstStyle/>
          <a:p>
            <a:r>
              <a:rPr lang="it-IT" dirty="0"/>
              <a:t>Partecipazione delle imprese italiane a fiere e eventi di carattere internazionale, anche in Italia («</a:t>
            </a:r>
            <a:r>
              <a:rPr lang="it-IT" dirty="0">
                <a:solidFill>
                  <a:schemeClr val="accent2"/>
                </a:solidFill>
              </a:rPr>
              <a:t>Fiere ed eventi</a:t>
            </a:r>
            <a:r>
              <a:rPr lang="it-IT" dirty="0"/>
              <a:t>»)</a:t>
            </a:r>
          </a:p>
          <a:p>
            <a:endParaRPr lang="it-IT" dirty="0"/>
          </a:p>
        </p:txBody>
      </p:sp>
      <p:sp>
        <p:nvSpPr>
          <p:cNvPr id="86" name="Segnaposto testo 25">
            <a:extLst>
              <a:ext uri="{FF2B5EF4-FFF2-40B4-BE49-F238E27FC236}">
                <a16:creationId xmlns:a16="http://schemas.microsoft.com/office/drawing/2014/main" id="{6B995381-B17B-4631-89F9-93B28697404F}"/>
              </a:ext>
            </a:extLst>
          </p:cNvPr>
          <p:cNvSpPr txBox="1">
            <a:spLocks/>
          </p:cNvSpPr>
          <p:nvPr/>
        </p:nvSpPr>
        <p:spPr bwMode="auto">
          <a:xfrm>
            <a:off x="915531" y="1287349"/>
            <a:ext cx="10755871" cy="7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sz="1400" dirty="0">
                <a:solidFill>
                  <a:srgbClr val="415364"/>
                </a:solidFill>
                <a:latin typeface="Arial" panose="020B0604020202020204" pitchFamily="34" charset="0"/>
              </a:rPr>
              <a:t>per sostenere </a:t>
            </a:r>
            <a:r>
              <a:rPr lang="it-IT" sz="1400" b="1" dirty="0">
                <a:solidFill>
                  <a:srgbClr val="415364"/>
                </a:solidFill>
                <a:latin typeface="Arial" panose="020B0604020202020204" pitchFamily="34" charset="0"/>
              </a:rPr>
              <a:t>la partecipazione fino a tre iniziative promozionali di carattere internazionale</a:t>
            </a:r>
            <a:r>
              <a:rPr lang="it-IT" sz="1400" dirty="0">
                <a:solidFill>
                  <a:srgbClr val="415364"/>
                </a:solidFill>
                <a:latin typeface="Arial" panose="020B0604020202020204" pitchFamily="34" charset="0"/>
              </a:rPr>
              <a:t>, anche virtuale tra: fiera, mostra, missione imprenditoriale, missione di sistema e evento di rilevanza istituzionale a carattere economico, sportivo o culturale, per promuovere l’attività d’impresa sui mercati esteri o in Italia.</a:t>
            </a:r>
            <a:endParaRPr lang="it-IT" altLang="it-IT" sz="1400" dirty="0">
              <a:solidFill>
                <a:srgbClr val="415364"/>
              </a:solidFill>
              <a:latin typeface="Arial" panose="020B0604020202020204" pitchFamily="34" charset="0"/>
            </a:endParaRPr>
          </a:p>
        </p:txBody>
      </p:sp>
      <p:pic>
        <p:nvPicPr>
          <p:cNvPr id="87" name="Immagine 86"/>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3923" y="1404761"/>
            <a:ext cx="597824" cy="536523"/>
          </a:xfrm>
          <a:prstGeom prst="rect">
            <a:avLst/>
          </a:prstGeom>
        </p:spPr>
      </p:pic>
      <p:sp>
        <p:nvSpPr>
          <p:cNvPr id="88" name="Rettangolo 87">
            <a:extLst>
              <a:ext uri="{FF2B5EF4-FFF2-40B4-BE49-F238E27FC236}">
                <a16:creationId xmlns:a16="http://schemas.microsoft.com/office/drawing/2014/main" id="{CB8AE001-6839-4DC6-827E-F42764EFF6F0}"/>
              </a:ext>
            </a:extLst>
          </p:cNvPr>
          <p:cNvSpPr>
            <a:spLocks noChangeArrowheads="1"/>
          </p:cNvSpPr>
          <p:nvPr/>
        </p:nvSpPr>
        <p:spPr bwMode="auto">
          <a:xfrm>
            <a:off x="412311" y="5483560"/>
            <a:ext cx="5095837" cy="145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89" name="Rettangolo 4">
            <a:extLst>
              <a:ext uri="{FF2B5EF4-FFF2-40B4-BE49-F238E27FC236}">
                <a16:creationId xmlns:a16="http://schemas.microsoft.com/office/drawing/2014/main" id="{7225A6CF-FDDB-4F6F-82A1-CE5B5679ECAB}"/>
              </a:ext>
            </a:extLst>
          </p:cNvPr>
          <p:cNvSpPr>
            <a:spLocks noChangeArrowheads="1"/>
          </p:cNvSpPr>
          <p:nvPr/>
        </p:nvSpPr>
        <p:spPr bwMode="auto">
          <a:xfrm>
            <a:off x="901118" y="2155144"/>
            <a:ext cx="4535069" cy="154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a:t>
            </a:r>
          </a:p>
          <a:p>
            <a:pPr marL="171446" indent="-171446" algn="ctr" defTabSz="914354">
              <a:buFont typeface="Arial" panose="020B0604020202020204" pitchFamily="34" charset="0"/>
              <a:buChar char="•"/>
              <a:defRPr/>
            </a:pPr>
            <a:r>
              <a:rPr lang="it-IT" altLang="it-IT" sz="1130" dirty="0">
                <a:solidFill>
                  <a:srgbClr val="797979"/>
                </a:solidFill>
                <a:latin typeface="Arial"/>
              </a:rPr>
              <a:t>almeno 1 bilancio relativo a 1 esercizio completo per importi fino a euro 150.000</a:t>
            </a:r>
          </a:p>
          <a:p>
            <a:pPr marL="171446" indent="-171446" algn="ctr" defTabSz="914354">
              <a:buFont typeface="Arial" panose="020B0604020202020204" pitchFamily="34" charset="0"/>
              <a:buChar char="•"/>
              <a:defRPr/>
            </a:pPr>
            <a:r>
              <a:rPr lang="it-IT" altLang="it-IT" sz="1130" dirty="0">
                <a:solidFill>
                  <a:srgbClr val="797979"/>
                </a:solidFill>
                <a:latin typeface="Arial"/>
              </a:rPr>
              <a:t>Almeno 2 bilanci relativi a due esercizi completi per importi superiori a euro 150.000</a:t>
            </a:r>
          </a:p>
          <a:p>
            <a:pPr algn="ctr" defTabSz="914354">
              <a:defRPr/>
            </a:pPr>
            <a:endParaRPr lang="it-IT" altLang="it-IT" sz="1200" dirty="0">
              <a:solidFill>
                <a:srgbClr val="797979"/>
              </a:solidFill>
              <a:latin typeface="Arial"/>
            </a:endParaRPr>
          </a:p>
        </p:txBody>
      </p:sp>
      <p:sp>
        <p:nvSpPr>
          <p:cNvPr id="90" name="Rettangolo 89">
            <a:extLst>
              <a:ext uri="{FF2B5EF4-FFF2-40B4-BE49-F238E27FC236}">
                <a16:creationId xmlns:a16="http://schemas.microsoft.com/office/drawing/2014/main" id="{C4DC1474-D9A6-4443-B30F-FDC0AB40DE10}"/>
              </a:ext>
            </a:extLst>
          </p:cNvPr>
          <p:cNvSpPr>
            <a:spLocks noChangeArrowheads="1"/>
          </p:cNvSpPr>
          <p:nvPr/>
        </p:nvSpPr>
        <p:spPr bwMode="auto">
          <a:xfrm>
            <a:off x="720200" y="3616087"/>
            <a:ext cx="4715987" cy="10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massimo:  </a:t>
            </a:r>
            <a:r>
              <a:rPr lang="it-IT" sz="1130" dirty="0">
                <a:solidFill>
                  <a:srgbClr val="005392"/>
                </a:solidFill>
                <a:latin typeface="Arial"/>
              </a:rPr>
              <a:t>euro 500.000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dell’ultimo anno per importi fino a euro 150.000 oppure max il 20% del fatturato medio degli ultimi due bilanci per importi superiori a euro 150.000</a:t>
            </a:r>
          </a:p>
        </p:txBody>
      </p:sp>
      <p:sp>
        <p:nvSpPr>
          <p:cNvPr id="91" name="Rettangolo 90">
            <a:extLst>
              <a:ext uri="{FF2B5EF4-FFF2-40B4-BE49-F238E27FC236}">
                <a16:creationId xmlns:a16="http://schemas.microsoft.com/office/drawing/2014/main" id="{DEC0FADB-17C8-423C-A4CF-8F31DAAD1FE1}"/>
              </a:ext>
            </a:extLst>
          </p:cNvPr>
          <p:cNvSpPr/>
          <p:nvPr/>
        </p:nvSpPr>
        <p:spPr>
          <a:xfrm>
            <a:off x="807751" y="4805539"/>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panose="020B0604020202020204" pitchFamily="34" charset="0"/>
              </a:rPr>
              <a:t>4 anni, di cui 2 di preammortamento</a:t>
            </a:r>
          </a:p>
        </p:txBody>
      </p:sp>
      <p:sp>
        <p:nvSpPr>
          <p:cNvPr id="92"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24048" y="4964473"/>
            <a:ext cx="5231837"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algn="ctr" defTabSz="914354">
              <a:defRPr/>
            </a:pPr>
            <a:r>
              <a:rPr lang="it-IT" altLang="it-IT" sz="1130" dirty="0">
                <a:solidFill>
                  <a:srgbClr val="797979"/>
                </a:solidFill>
                <a:latin typeface="Arial" panose="020B0604020202020204" pitchFamily="34" charset="0"/>
              </a:rPr>
              <a:t>Spese per area espositiva, spese logistiche, spese promozionali, spese per consulenze connesse alla partecipazione all’evento, spese digitali connesse alla partecipazione alla fiera/mostra</a:t>
            </a:r>
          </a:p>
          <a:p>
            <a:pPr marL="266700" algn="ctr" defTabSz="914354">
              <a:defRPr/>
            </a:pPr>
            <a:endParaRPr lang="it-IT" altLang="it-IT" sz="700" dirty="0">
              <a:solidFill>
                <a:srgbClr val="797979"/>
              </a:solidFill>
              <a:latin typeface="Arial" panose="020B0604020202020204" pitchFamily="34" charset="0"/>
            </a:endParaRPr>
          </a:p>
          <a:p>
            <a:pPr marL="266700" algn="ctr" defTabSz="914354">
              <a:defRPr/>
            </a:pPr>
            <a:r>
              <a:rPr lang="it-IT" altLang="it-IT" sz="1130" dirty="0">
                <a:solidFill>
                  <a:srgbClr val="797979"/>
                </a:solidFill>
                <a:latin typeface="Arial" panose="020B0604020202020204" pitchFamily="34" charset="0"/>
              </a:rPr>
              <a:t>Spese di viaggio e soggiorno (c.d. </a:t>
            </a:r>
            <a:r>
              <a:rPr lang="it-IT" altLang="it-IT" sz="1130" i="1" dirty="0">
                <a:solidFill>
                  <a:srgbClr val="797979"/>
                </a:solidFill>
                <a:latin typeface="Arial" panose="020B0604020202020204" pitchFamily="34" charset="0"/>
              </a:rPr>
              <a:t>incoming</a:t>
            </a:r>
            <a:r>
              <a:rPr lang="it-IT" altLang="it-IT" sz="1130" dirty="0">
                <a:solidFill>
                  <a:srgbClr val="797979"/>
                </a:solidFill>
                <a:latin typeface="Arial" panose="020B0604020202020204" pitchFamily="34" charset="0"/>
              </a:rPr>
              <a:t>) di potenziali clienti </a:t>
            </a:r>
            <a:r>
              <a:rPr lang="it-IT" altLang="it-IT" sz="1130" b="1" dirty="0">
                <a:solidFill>
                  <a:schemeClr val="accent2"/>
                </a:solidFill>
                <a:latin typeface="Arial" panose="020B0604020202020204" pitchFamily="34" charset="0"/>
              </a:rPr>
              <a:t>estese a tutte le geografie</a:t>
            </a:r>
          </a:p>
          <a:p>
            <a:pPr marL="266700" algn="ctr" defTabSz="914354">
              <a:defRPr/>
            </a:pPr>
            <a:endParaRPr lang="it-IT" altLang="it-IT" sz="600" b="1" dirty="0">
              <a:solidFill>
                <a:schemeClr val="accent2"/>
              </a:solidFill>
              <a:latin typeface="Arial" panose="020B0604020202020204" pitchFamily="34" charset="0"/>
            </a:endParaRPr>
          </a:p>
        </p:txBody>
      </p:sp>
      <p:pic>
        <p:nvPicPr>
          <p:cNvPr id="93" name="Immagine 92"/>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6952" y="3804086"/>
            <a:ext cx="522000" cy="468475"/>
          </a:xfrm>
          <a:prstGeom prst="rect">
            <a:avLst/>
          </a:prstGeom>
        </p:spPr>
      </p:pic>
      <p:pic>
        <p:nvPicPr>
          <p:cNvPr id="94" name="Immagine 93"/>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23289" y="4780830"/>
            <a:ext cx="454211" cy="468475"/>
          </a:xfrm>
          <a:prstGeom prst="rect">
            <a:avLst/>
          </a:prstGeom>
        </p:spPr>
      </p:pic>
      <p:cxnSp>
        <p:nvCxnSpPr>
          <p:cNvPr id="95" name="Connettore diritto 94"/>
          <p:cNvCxnSpPr/>
          <p:nvPr/>
        </p:nvCxnSpPr>
        <p:spPr>
          <a:xfrm>
            <a:off x="6064601" y="2298956"/>
            <a:ext cx="0" cy="37004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96" name="Immagine 95"/>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677" y="5528688"/>
            <a:ext cx="522000" cy="468475"/>
          </a:xfrm>
          <a:prstGeom prst="rect">
            <a:avLst/>
          </a:prstGeom>
        </p:spPr>
      </p:pic>
      <p:pic>
        <p:nvPicPr>
          <p:cNvPr id="97" name="Immagine 96"/>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4876" y="2261151"/>
            <a:ext cx="459007" cy="411940"/>
          </a:xfrm>
          <a:prstGeom prst="rect">
            <a:avLst/>
          </a:prstGeom>
        </p:spPr>
      </p:pic>
      <p:pic>
        <p:nvPicPr>
          <p:cNvPr id="98" name="Immagine 97"/>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40946" y="4964473"/>
            <a:ext cx="396000" cy="355395"/>
          </a:xfrm>
          <a:prstGeom prst="rect">
            <a:avLst/>
          </a:prstGeom>
        </p:spPr>
      </p:pic>
      <p:pic>
        <p:nvPicPr>
          <p:cNvPr id="100" name="Immagine 99"/>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69652" y="2268268"/>
            <a:ext cx="523800" cy="470089"/>
          </a:xfrm>
          <a:prstGeom prst="rect">
            <a:avLst/>
          </a:prstGeom>
        </p:spPr>
      </p:pic>
      <p:sp>
        <p:nvSpPr>
          <p:cNvPr id="9" name="Segnaposto numero diapositiva 3">
            <a:extLst>
              <a:ext uri="{FF2B5EF4-FFF2-40B4-BE49-F238E27FC236}">
                <a16:creationId xmlns:a16="http://schemas.microsoft.com/office/drawing/2014/main" id="{D8538D4B-542A-2906-927B-0F1492A36365}"/>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B24DCA1A-9D79-8806-47B0-35EF64A5CC85}"/>
              </a:ext>
            </a:extLst>
          </p:cNvPr>
          <p:cNvSpPr>
            <a:spLocks noChangeArrowheads="1"/>
          </p:cNvSpPr>
          <p:nvPr/>
        </p:nvSpPr>
        <p:spPr bwMode="auto">
          <a:xfrm>
            <a:off x="6693016" y="2224746"/>
            <a:ext cx="5175134" cy="22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 per importi fino a euro 150.000, in funzione del MOL; (ii) per importi superiori a euro 150.000, in funzione dello scoring;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a:p>
            <a:pPr algn="ctr" defTabSz="810604">
              <a:spcBef>
                <a:spcPct val="20000"/>
              </a:spcBef>
              <a:defRPr/>
            </a:pPr>
            <a:r>
              <a:rPr lang="it-IT" altLang="it-IT" sz="1130" b="1" dirty="0">
                <a:solidFill>
                  <a:srgbClr val="797979"/>
                </a:solidFill>
                <a:latin typeface="Arial" panose="020B0604020202020204" pitchFamily="34" charset="0"/>
              </a:rPr>
              <a:t> </a:t>
            </a:r>
          </a:p>
        </p:txBody>
      </p:sp>
      <p:sp>
        <p:nvSpPr>
          <p:cNvPr id="7" name="CasellaDiTesto 6">
            <a:extLst>
              <a:ext uri="{FF2B5EF4-FFF2-40B4-BE49-F238E27FC236}">
                <a16:creationId xmlns:a16="http://schemas.microsoft.com/office/drawing/2014/main" id="{EBE66099-66E7-C14C-CB31-06133AEFC08F}"/>
              </a:ext>
            </a:extLst>
          </p:cNvPr>
          <p:cNvSpPr txBox="1"/>
          <p:nvPr/>
        </p:nvSpPr>
        <p:spPr>
          <a:xfrm>
            <a:off x="6397247" y="3990574"/>
            <a:ext cx="5678048" cy="792135"/>
          </a:xfrm>
          <a:prstGeom prst="rect">
            <a:avLst/>
          </a:prstGeom>
          <a:noFill/>
          <a:ln w="9525">
            <a:noFill/>
            <a:prstDash val="dash"/>
          </a:ln>
        </p:spPr>
        <p:txBody>
          <a:bodyPr wrap="square" lIns="96000" tIns="48000" rIns="96000" bIns="48000" anchor="ctr">
            <a:noAutofit/>
          </a:bodyPr>
          <a:lstStyle/>
          <a:p>
            <a:pPr algn="ctr">
              <a:defRPr/>
            </a:pPr>
            <a:endParaRPr lang="it-IT" altLang="it-IT" sz="1130" b="1" dirty="0">
              <a:solidFill>
                <a:schemeClr val="accent2"/>
              </a:solidFill>
              <a:latin typeface="Arial" panose="020B0604020202020204" pitchFamily="34" charset="0"/>
            </a:endParaRPr>
          </a:p>
          <a:p>
            <a:pPr algn="ctr">
              <a:defRPr/>
            </a:pPr>
            <a:r>
              <a:rPr lang="it-IT" altLang="it-IT" sz="1130" dirty="0">
                <a:solidFill>
                  <a:srgbClr val="797979"/>
                </a:solidFill>
                <a:latin typeface="Arial" panose="020B0604020202020204" pitchFamily="34" charset="0"/>
              </a:rPr>
              <a:t>*Ai fini dell’accesso alla premialità, la fiera deve essere localizzata </a:t>
            </a:r>
            <a:r>
              <a:rPr lang="it-IT" altLang="it-IT" sz="1100" b="1" dirty="0">
                <a:solidFill>
                  <a:srgbClr val="00B050"/>
                </a:solidFill>
                <a:latin typeface="Arial" panose="020B0604020202020204" pitchFamily="34" charset="0"/>
              </a:rPr>
              <a:t>in Africa o America Latina o India o USA </a:t>
            </a:r>
            <a:r>
              <a:rPr lang="it-IT" altLang="it-IT" sz="1130" dirty="0">
                <a:solidFill>
                  <a:srgbClr val="797979"/>
                </a:solidFill>
                <a:latin typeface="Arial" panose="020B0604020202020204" pitchFamily="34" charset="0"/>
              </a:rPr>
              <a:t>oppure in </a:t>
            </a:r>
            <a:r>
              <a:rPr lang="it-IT" altLang="it-IT" sz="1100" b="1" dirty="0">
                <a:solidFill>
                  <a:srgbClr val="00B050"/>
                </a:solidFill>
                <a:latin typeface="Arial" panose="020B0604020202020204" pitchFamily="34" charset="0"/>
              </a:rPr>
              <a:t>Italia con focus Africa o America Latina o India o USA</a:t>
            </a:r>
          </a:p>
        </p:txBody>
      </p:sp>
    </p:spTree>
    <p:extLst>
      <p:ext uri="{BB962C8B-B14F-4D97-AF65-F5344CB8AC3E}">
        <p14:creationId xmlns:p14="http://schemas.microsoft.com/office/powerpoint/2010/main" val="417888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Fiere ed eventi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27</a:t>
            </a:fld>
            <a:endParaRPr lang="it-IT" dirty="0"/>
          </a:p>
        </p:txBody>
      </p:sp>
      <p:sp>
        <p:nvSpPr>
          <p:cNvPr id="8" name="CasellaDiTesto 7">
            <a:extLst>
              <a:ext uri="{FF2B5EF4-FFF2-40B4-BE49-F238E27FC236}">
                <a16:creationId xmlns:a16="http://schemas.microsoft.com/office/drawing/2014/main" id="{FEB917F2-D4FD-BC5D-4280-E8A8D89E4A6B}"/>
              </a:ext>
            </a:extLst>
          </p:cNvPr>
          <p:cNvSpPr txBox="1"/>
          <p:nvPr/>
        </p:nvSpPr>
        <p:spPr>
          <a:xfrm>
            <a:off x="0" y="618683"/>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1. Spese per area espositiva</a:t>
            </a:r>
            <a:endParaRPr lang="it-IT" sz="1200" b="1" dirty="0"/>
          </a:p>
        </p:txBody>
      </p:sp>
      <p:sp>
        <p:nvSpPr>
          <p:cNvPr id="10" name="CasellaDiTesto 9">
            <a:extLst>
              <a:ext uri="{FF2B5EF4-FFF2-40B4-BE49-F238E27FC236}">
                <a16:creationId xmlns:a16="http://schemas.microsoft.com/office/drawing/2014/main" id="{F123C750-96AD-5926-BFFD-2E3FAD4AA66E}"/>
              </a:ext>
            </a:extLst>
          </p:cNvPr>
          <p:cNvSpPr txBox="1"/>
          <p:nvPr/>
        </p:nvSpPr>
        <p:spPr>
          <a:xfrm>
            <a:off x="236040" y="986664"/>
            <a:ext cx="3713019" cy="4690258"/>
          </a:xfrm>
          <a:prstGeom prst="rect">
            <a:avLst/>
          </a:prstGeom>
          <a:noFill/>
        </p:spPr>
        <p:txBody>
          <a:bodyPr wrap="square">
            <a:spAutoFit/>
          </a:bodyPr>
          <a:lstStyle/>
          <a:p>
            <a:pPr marL="304792" indent="-304792">
              <a:buFont typeface="+mj-lt"/>
              <a:buAutoNum type="arabicPeriod"/>
            </a:pPr>
            <a:r>
              <a:rPr lang="it-IT" sz="1067" dirty="0"/>
              <a:t>affitto area espositiva, compresi eventuali costi di iscrizione, oneri e diritti fissi obbligatori; allestimento dell’area espositiva (es. pedana, muri perimetrali, soffitto, tetto o copertura, ripostiglio);</a:t>
            </a:r>
          </a:p>
          <a:p>
            <a:pPr marL="304792" indent="-304792">
              <a:buFont typeface="+mj-lt"/>
              <a:buAutoNum type="arabicPeriod"/>
            </a:pPr>
            <a:r>
              <a:rPr lang="it-IT" sz="1067" dirty="0"/>
              <a:t>arredamento dell’area espositiva (es. reception desk, tavoli, sedie, vetrine espositive, cubi espositivi, porta brochure);</a:t>
            </a:r>
          </a:p>
          <a:p>
            <a:pPr marL="304792" indent="-304792">
              <a:buFont typeface="+mj-lt"/>
              <a:buAutoNum type="arabicPeriod"/>
            </a:pPr>
            <a:r>
              <a:rPr lang="it-IT" sz="1067" dirty="0"/>
              <a:t>attrezzature, supporto audio/video (es monitor, tv screen, proiettori e supporti informatici,</a:t>
            </a:r>
          </a:p>
          <a:p>
            <a:pPr marL="304792" indent="-304792">
              <a:buFont typeface="+mj-lt"/>
              <a:buAutoNum type="arabicPeriod"/>
            </a:pPr>
            <a:r>
              <a:rPr lang="it-IT" sz="1067" dirty="0"/>
              <a:t>servizio elettricità (es. allacciamento elettrico, illuminazione stand e prese elettriche per il funzionamento dei macchinari qualora presenti nello stand);</a:t>
            </a:r>
          </a:p>
          <a:p>
            <a:pPr marL="304792" indent="-304792">
              <a:buFont typeface="+mj-lt"/>
              <a:buAutoNum type="arabicPeriod"/>
            </a:pPr>
            <a:r>
              <a:rPr lang="it-IT" sz="1067" dirty="0"/>
              <a:t>utenze varie;</a:t>
            </a:r>
          </a:p>
          <a:p>
            <a:pPr marL="304792" indent="-304792">
              <a:buFont typeface="+mj-lt"/>
              <a:buAutoNum type="arabicPeriod"/>
            </a:pPr>
            <a:r>
              <a:rPr lang="it-IT" sz="1067" dirty="0"/>
              <a:t>servizio di pulizia dello stand;</a:t>
            </a:r>
          </a:p>
          <a:p>
            <a:pPr marL="304792" indent="-304792">
              <a:buFont typeface="+mj-lt"/>
              <a:buAutoNum type="arabicPeriod"/>
            </a:pPr>
            <a:r>
              <a:rPr lang="it-IT" sz="1067" dirty="0"/>
              <a:t>costi di assicurazione;</a:t>
            </a:r>
          </a:p>
          <a:p>
            <a:pPr marL="304792" indent="-304792">
              <a:buFont typeface="+mj-lt"/>
              <a:buAutoNum type="arabicPeriod"/>
            </a:pPr>
            <a:r>
              <a:rPr lang="it-IT" sz="1067" dirty="0"/>
              <a:t>compensi riconosciuti al personale incaricato dall'impresa (sia esterno che il periodo riferito all’esecuzione dell’iniziativa promozionale (compresi viaggi, soggiorni e trasferte per il raggiungimento del luogo della fiera/mostra) e/o direttamente collegati all’iniziativa promozionale, come da idonea documentazione comprovante la spesa. Eventuali ulteriori compensi al personale incaricato dall'impresa (sia esterno che interno) sono riconosciuti nella misura massima del 10% dell’importo del finanziamento concesso;</a:t>
            </a:r>
          </a:p>
          <a:p>
            <a:pPr marL="304792" indent="-304792">
              <a:buFont typeface="+mj-lt"/>
              <a:buAutoNum type="arabicPeriod"/>
            </a:pPr>
            <a:r>
              <a:rPr lang="it-IT" sz="1067" dirty="0"/>
              <a:t>servizi di traduzione ed interpretariato offline.</a:t>
            </a:r>
          </a:p>
        </p:txBody>
      </p:sp>
      <p:sp>
        <p:nvSpPr>
          <p:cNvPr id="13" name="CasellaDiTesto 12">
            <a:extLst>
              <a:ext uri="{FF2B5EF4-FFF2-40B4-BE49-F238E27FC236}">
                <a16:creationId xmlns:a16="http://schemas.microsoft.com/office/drawing/2014/main" id="{BAE3555E-1D90-A55A-E21F-22F8098D103A}"/>
              </a:ext>
            </a:extLst>
          </p:cNvPr>
          <p:cNvSpPr txBox="1"/>
          <p:nvPr/>
        </p:nvSpPr>
        <p:spPr>
          <a:xfrm>
            <a:off x="3466614" y="617650"/>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2. Spese logistiche</a:t>
            </a:r>
            <a:endParaRPr lang="it-IT" sz="1200" b="1" dirty="0"/>
          </a:p>
        </p:txBody>
      </p:sp>
      <p:sp>
        <p:nvSpPr>
          <p:cNvPr id="14" name="CasellaDiTesto 13">
            <a:extLst>
              <a:ext uri="{FF2B5EF4-FFF2-40B4-BE49-F238E27FC236}">
                <a16:creationId xmlns:a16="http://schemas.microsoft.com/office/drawing/2014/main" id="{0BA9EE8D-1AD9-9D87-DAF8-AAAD3A032C50}"/>
              </a:ext>
            </a:extLst>
          </p:cNvPr>
          <p:cNvSpPr txBox="1"/>
          <p:nvPr/>
        </p:nvSpPr>
        <p:spPr>
          <a:xfrm>
            <a:off x="3572522" y="1622451"/>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3. Spese promozionali</a:t>
            </a:r>
            <a:endParaRPr lang="it-IT" sz="1200" b="1" dirty="0"/>
          </a:p>
        </p:txBody>
      </p:sp>
      <p:sp>
        <p:nvSpPr>
          <p:cNvPr id="15" name="CasellaDiTesto 14">
            <a:extLst>
              <a:ext uri="{FF2B5EF4-FFF2-40B4-BE49-F238E27FC236}">
                <a16:creationId xmlns:a16="http://schemas.microsoft.com/office/drawing/2014/main" id="{C288A3FE-4A5A-EBC0-2618-1EFA007C884C}"/>
              </a:ext>
            </a:extLst>
          </p:cNvPr>
          <p:cNvSpPr txBox="1"/>
          <p:nvPr/>
        </p:nvSpPr>
        <p:spPr>
          <a:xfrm>
            <a:off x="4056717" y="5013080"/>
            <a:ext cx="3612306"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4. Spese per consulenze connesse alla partecipazione all’iniziativa promozionale:</a:t>
            </a:r>
            <a:endParaRPr lang="it-IT" sz="1200" b="1" dirty="0"/>
          </a:p>
        </p:txBody>
      </p:sp>
      <p:sp>
        <p:nvSpPr>
          <p:cNvPr id="16" name="CasellaDiTesto 15">
            <a:extLst>
              <a:ext uri="{FF2B5EF4-FFF2-40B4-BE49-F238E27FC236}">
                <a16:creationId xmlns:a16="http://schemas.microsoft.com/office/drawing/2014/main" id="{28E65747-F556-51F8-CDA7-E8F5CF7924B6}"/>
              </a:ext>
            </a:extLst>
          </p:cNvPr>
          <p:cNvSpPr txBox="1"/>
          <p:nvPr/>
        </p:nvSpPr>
        <p:spPr>
          <a:xfrm>
            <a:off x="7812892" y="1817827"/>
            <a:ext cx="4143068"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5. Spese digitali connesse alla partecipazione all’iniziativa promozionale:</a:t>
            </a:r>
            <a:endParaRPr lang="it-IT" sz="1200" b="1" dirty="0"/>
          </a:p>
        </p:txBody>
      </p:sp>
      <p:sp>
        <p:nvSpPr>
          <p:cNvPr id="18" name="CasellaDiTesto 17">
            <a:extLst>
              <a:ext uri="{FF2B5EF4-FFF2-40B4-BE49-F238E27FC236}">
                <a16:creationId xmlns:a16="http://schemas.microsoft.com/office/drawing/2014/main" id="{58647FD4-E12D-704C-00E2-82669FC07979}"/>
              </a:ext>
            </a:extLst>
          </p:cNvPr>
          <p:cNvSpPr txBox="1"/>
          <p:nvPr/>
        </p:nvSpPr>
        <p:spPr>
          <a:xfrm>
            <a:off x="3897026" y="963606"/>
            <a:ext cx="3146807" cy="749179"/>
          </a:xfrm>
          <a:prstGeom prst="rect">
            <a:avLst/>
          </a:prstGeom>
          <a:noFill/>
        </p:spPr>
        <p:txBody>
          <a:bodyPr wrap="square">
            <a:spAutoFit/>
          </a:bodyPr>
          <a:lstStyle>
            <a:defPPr>
              <a:defRPr lang="it-IT"/>
            </a:defPPr>
            <a:lvl1pPr marL="228600" indent="-228600">
              <a:buFont typeface="+mj-lt"/>
              <a:buAutoNum type="arabicPeriod"/>
              <a:defRPr sz="800"/>
            </a:lvl1pPr>
          </a:lstStyle>
          <a:p>
            <a:pPr marL="364058" lvl="1" indent="-253994">
              <a:buFont typeface="+mj-lt"/>
              <a:buAutoNum type="arabicPeriod"/>
            </a:pPr>
            <a:r>
              <a:rPr lang="it-IT" sz="1067" dirty="0"/>
              <a:t>trasporto a destinazione di materiale e prodotti esposti, compreso il trasporto di campionario;</a:t>
            </a:r>
          </a:p>
          <a:p>
            <a:pPr marL="364058" lvl="1" indent="-253994">
              <a:buFont typeface="+mj-lt"/>
              <a:buAutoNum type="arabicPeriod"/>
            </a:pPr>
            <a:r>
              <a:rPr lang="it-IT" sz="1067" dirty="0"/>
              <a:t>movimentazione dei macchinari/prodotti.</a:t>
            </a:r>
          </a:p>
        </p:txBody>
      </p:sp>
      <p:sp>
        <p:nvSpPr>
          <p:cNvPr id="20" name="CasellaDiTesto 19">
            <a:extLst>
              <a:ext uri="{FF2B5EF4-FFF2-40B4-BE49-F238E27FC236}">
                <a16:creationId xmlns:a16="http://schemas.microsoft.com/office/drawing/2014/main" id="{B4D0B311-1266-FA42-C2C1-18194BDC9991}"/>
              </a:ext>
            </a:extLst>
          </p:cNvPr>
          <p:cNvSpPr txBox="1"/>
          <p:nvPr/>
        </p:nvSpPr>
        <p:spPr>
          <a:xfrm>
            <a:off x="4000756" y="2009733"/>
            <a:ext cx="3713020" cy="3048142"/>
          </a:xfrm>
          <a:prstGeom prst="rect">
            <a:avLst/>
          </a:prstGeom>
          <a:noFill/>
        </p:spPr>
        <p:txBody>
          <a:bodyPr wrap="square">
            <a:spAutoFit/>
          </a:bodyPr>
          <a:lstStyle>
            <a:defPPr>
              <a:defRPr lang="it-IT"/>
            </a:defPPr>
            <a:lvl1pPr marL="228600" indent="-228600">
              <a:buFont typeface="+mj-lt"/>
              <a:buAutoNum type="arabicPeriod"/>
              <a:defRPr sz="800"/>
            </a:lvl1pPr>
          </a:lstStyle>
          <a:p>
            <a:r>
              <a:rPr lang="it-IT" sz="1067" dirty="0"/>
              <a:t>partecipazione/organizzazione di business meeting, workshop, B2B, B2C;</a:t>
            </a:r>
          </a:p>
          <a:p>
            <a:r>
              <a:rPr lang="it-IT" sz="1067" dirty="0" err="1"/>
              <a:t>fee</a:t>
            </a:r>
            <a:r>
              <a:rPr lang="it-IT" sz="1067" dirty="0"/>
              <a:t> di partnership e/o partecipazione ad eventi internazionali di rilevanza istituzionale a carattere economico, sportivo o culturale</a:t>
            </a:r>
          </a:p>
          <a:p>
            <a:r>
              <a:rPr lang="it-IT" sz="1067" dirty="0"/>
              <a:t>spese di pubblicità, cartellonistica e grafica per i mezzi di stampa (es. pubblicità nel catalogo ufficiale, magazine e quotidiani informativi della fiera o della mostra, a supporto dell’iniziativa, stampa specializzata, </a:t>
            </a:r>
            <a:r>
              <a:rPr lang="it-IT" sz="1067" dirty="0" err="1"/>
              <a:t>omaggistica</a:t>
            </a:r>
            <a:r>
              <a:rPr lang="it-IT" sz="1067" dirty="0"/>
              <a:t>);</a:t>
            </a:r>
          </a:p>
          <a:p>
            <a:r>
              <a:rPr lang="it-IT" sz="1067" dirty="0"/>
              <a:t>realizzazione banner (es. poster e cartellonistica negli spazi esterni e limitrofi al centro fieristico).</a:t>
            </a:r>
          </a:p>
          <a:p>
            <a:r>
              <a:rPr lang="it-IT" sz="1067" dirty="0"/>
              <a:t>spese di certificazione dei prodotti</a:t>
            </a:r>
          </a:p>
          <a:p>
            <a:pPr>
              <a:spcAft>
                <a:spcPts val="800"/>
              </a:spcAft>
            </a:pPr>
            <a:r>
              <a:rPr lang="it-IT" sz="1067" dirty="0"/>
              <a:t>spese di viaggio e soggiorno (c.d. </a:t>
            </a:r>
            <a:r>
              <a:rPr lang="it-IT" sz="1067" i="1" dirty="0"/>
              <a:t>incoming</a:t>
            </a:r>
            <a:r>
              <a:rPr lang="it-IT" sz="1067" dirty="0"/>
              <a:t>) di potenziali clienti partecipanti all’iniziativa promozionale, sia per le iniziative promozionali che si tengono nel Paese Estero, sia per le iniziative promozionali in Italia. </a:t>
            </a:r>
          </a:p>
        </p:txBody>
      </p:sp>
      <p:sp>
        <p:nvSpPr>
          <p:cNvPr id="22" name="CasellaDiTesto 21">
            <a:extLst>
              <a:ext uri="{FF2B5EF4-FFF2-40B4-BE49-F238E27FC236}">
                <a16:creationId xmlns:a16="http://schemas.microsoft.com/office/drawing/2014/main" id="{7C5869D6-B3AF-5EDB-F392-D462DEEE5E89}"/>
              </a:ext>
            </a:extLst>
          </p:cNvPr>
          <p:cNvSpPr txBox="1"/>
          <p:nvPr/>
        </p:nvSpPr>
        <p:spPr>
          <a:xfrm>
            <a:off x="3949059" y="5568343"/>
            <a:ext cx="3713019" cy="420756"/>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r>
              <a:rPr lang="it-IT" sz="1067" dirty="0"/>
              <a:t>consulenze esterne (es. designer/architetti, innovazione prodotti, servizi fotografici/video);</a:t>
            </a:r>
          </a:p>
        </p:txBody>
      </p:sp>
      <p:sp>
        <p:nvSpPr>
          <p:cNvPr id="24" name="CasellaDiTesto 23">
            <a:extLst>
              <a:ext uri="{FF2B5EF4-FFF2-40B4-BE49-F238E27FC236}">
                <a16:creationId xmlns:a16="http://schemas.microsoft.com/office/drawing/2014/main" id="{D32B7F83-90AC-F5EE-C64F-6DA648B505DF}"/>
              </a:ext>
            </a:extLst>
          </p:cNvPr>
          <p:cNvSpPr txBox="1"/>
          <p:nvPr/>
        </p:nvSpPr>
        <p:spPr>
          <a:xfrm>
            <a:off x="7776681" y="2243816"/>
            <a:ext cx="3871496" cy="2391296"/>
          </a:xfrm>
          <a:prstGeom prst="rect">
            <a:avLst/>
          </a:prstGeom>
          <a:noFill/>
        </p:spPr>
        <p:txBody>
          <a:bodyPr wrap="square">
            <a:spAutoFit/>
          </a:bodyPr>
          <a:lstStyle>
            <a:defPPr>
              <a:defRPr lang="it-IT"/>
            </a:defPPr>
            <a:lvl1pPr marL="228600" indent="-228600">
              <a:buFont typeface="+mj-lt"/>
              <a:buAutoNum type="arabicPeriod"/>
              <a:defRPr sz="800"/>
            </a:lvl1pPr>
          </a:lstStyle>
          <a:p>
            <a:pPr marL="304792" lvl="1" indent="-304792">
              <a:buFont typeface="+mj-lt"/>
              <a:buAutoNum type="arabicPeriod"/>
            </a:pPr>
            <a:r>
              <a:rPr lang="it-IT" sz="1067" dirty="0" err="1"/>
              <a:t>fee</a:t>
            </a:r>
            <a:r>
              <a:rPr lang="it-IT" sz="1067" dirty="0"/>
              <a:t> di iscrizione alla manifestazione virtuale, compresi i costi per l’elaborazione del contenuto virtuale (es. stand virtuali, presentazione dell’azienda, cataloghi virtuali, eventi live streaming, webinar)</a:t>
            </a:r>
          </a:p>
          <a:p>
            <a:pPr marL="304792" lvl="1" indent="-304792">
              <a:buFont typeface="+mj-lt"/>
              <a:buAutoNum type="arabicPeriod"/>
            </a:pPr>
            <a:r>
              <a:rPr lang="it-IT" sz="1067" dirty="0"/>
              <a:t>spese per integrazione e sviluppo digitale di piattaforme CRM;</a:t>
            </a:r>
          </a:p>
          <a:p>
            <a:pPr marL="304792" lvl="1" indent="-304792">
              <a:buFont typeface="+mj-lt"/>
              <a:buAutoNum type="arabicPeriod"/>
            </a:pPr>
            <a:r>
              <a:rPr lang="it-IT" sz="1067" dirty="0"/>
              <a:t>spese di web design (es. landing page, pagina dedicate all’evento) e integrazione/innovazione di contenuti/funzionalità digitali anche su piattaforme già esistenti;</a:t>
            </a:r>
          </a:p>
          <a:p>
            <a:pPr marL="304792" lvl="1" indent="-304792">
              <a:buFont typeface="+mj-lt"/>
              <a:buAutoNum type="arabicPeriod"/>
            </a:pPr>
            <a:r>
              <a:rPr lang="it-IT" sz="1067" dirty="0"/>
              <a:t>spese per digital marketing (es. banner video, banner sul sito ufficiale dell’iniziativa promozionale, newsletter, social network);</a:t>
            </a:r>
          </a:p>
          <a:p>
            <a:pPr marL="304792" lvl="1" indent="-304792">
              <a:buFont typeface="+mj-lt"/>
              <a:buAutoNum type="arabicPeriod"/>
            </a:pPr>
            <a:r>
              <a:rPr lang="it-IT" sz="1067" dirty="0"/>
              <a:t>servizi di traduzione ed interpretariato online;</a:t>
            </a:r>
          </a:p>
        </p:txBody>
      </p:sp>
      <p:sp>
        <p:nvSpPr>
          <p:cNvPr id="25" name="CasellaDiTesto 24">
            <a:extLst>
              <a:ext uri="{FF2B5EF4-FFF2-40B4-BE49-F238E27FC236}">
                <a16:creationId xmlns:a16="http://schemas.microsoft.com/office/drawing/2014/main" id="{3D99043B-566C-BFC2-259C-8AF1DA07F13D}"/>
              </a:ext>
            </a:extLst>
          </p:cNvPr>
          <p:cNvSpPr txBox="1"/>
          <p:nvPr/>
        </p:nvSpPr>
        <p:spPr>
          <a:xfrm>
            <a:off x="7825776" y="4679709"/>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26" name="CasellaDiTesto 25">
            <a:extLst>
              <a:ext uri="{FF2B5EF4-FFF2-40B4-BE49-F238E27FC236}">
                <a16:creationId xmlns:a16="http://schemas.microsoft.com/office/drawing/2014/main" id="{EE7CCE05-D00E-B6B6-0462-731CA7CDD546}"/>
              </a:ext>
            </a:extLst>
          </p:cNvPr>
          <p:cNvSpPr txBox="1"/>
          <p:nvPr/>
        </p:nvSpPr>
        <p:spPr>
          <a:xfrm>
            <a:off x="7825776" y="5222723"/>
            <a:ext cx="4238853"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rendicontato deliberato*</a:t>
            </a:r>
            <a:endParaRPr lang="it-IT" sz="1200" b="1" dirty="0"/>
          </a:p>
        </p:txBody>
      </p:sp>
      <p:sp>
        <p:nvSpPr>
          <p:cNvPr id="27" name="CasellaDiTesto 26">
            <a:extLst>
              <a:ext uri="{FF2B5EF4-FFF2-40B4-BE49-F238E27FC236}">
                <a16:creationId xmlns:a16="http://schemas.microsoft.com/office/drawing/2014/main" id="{702AE9D4-E487-D1D8-7FED-DB0E65D3C1D8}"/>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12" name="CasellaDiTesto 11">
            <a:extLst>
              <a:ext uri="{FF2B5EF4-FFF2-40B4-BE49-F238E27FC236}">
                <a16:creationId xmlns:a16="http://schemas.microsoft.com/office/drawing/2014/main" id="{06590C62-D177-AC37-D149-A40A3BE6B92C}"/>
              </a:ext>
            </a:extLst>
          </p:cNvPr>
          <p:cNvSpPr txBox="1"/>
          <p:nvPr/>
        </p:nvSpPr>
        <p:spPr>
          <a:xfrm>
            <a:off x="7713775" y="750368"/>
            <a:ext cx="3947285" cy="1241815"/>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buFont typeface="+mj-lt"/>
              <a:buAutoNum type="arabicPeriod" startAt="2"/>
            </a:pPr>
            <a:r>
              <a:rPr lang="it-IT" sz="1067" dirty="0"/>
              <a:t>consulenze in ambito digitale (es. </a:t>
            </a:r>
            <a:r>
              <a:rPr lang="it-IT" sz="1067" dirty="0" err="1"/>
              <a:t>digital</a:t>
            </a:r>
            <a:r>
              <a:rPr lang="it-IT" sz="1067" dirty="0"/>
              <a:t> manager, social media manager, </a:t>
            </a:r>
            <a:r>
              <a:rPr lang="it-IT" sz="1067" dirty="0" err="1"/>
              <a:t>digital</a:t>
            </a:r>
            <a:r>
              <a:rPr lang="it-IT" sz="1067" dirty="0"/>
              <a:t> marketing manager);</a:t>
            </a:r>
          </a:p>
          <a:p>
            <a:pPr lvl="1">
              <a:buAutoNum type="arabicPeriod" startAt="2"/>
            </a:pPr>
            <a:r>
              <a:rPr lang="it-IT" sz="1067" dirty="0"/>
              <a:t>consulenze specializzate per la valorizzazione della partnership e/o partecipazione ad eventi internazionali di rilevanza istituzionale a carattere economico, sportivo o culturale</a:t>
            </a:r>
          </a:p>
          <a:p>
            <a:pPr lvl="1">
              <a:buAutoNum type="arabicPeriod" startAt="2"/>
            </a:pPr>
            <a:endParaRPr lang="it-IT" sz="1067" dirty="0"/>
          </a:p>
        </p:txBody>
      </p:sp>
    </p:spTree>
    <p:extLst>
      <p:ext uri="{BB962C8B-B14F-4D97-AF65-F5344CB8AC3E}">
        <p14:creationId xmlns:p14="http://schemas.microsoft.com/office/powerpoint/2010/main" val="357743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egnaposto testo 1"/>
          <p:cNvSpPr>
            <a:spLocks noGrp="1"/>
          </p:cNvSpPr>
          <p:nvPr>
            <p:ph type="body" idx="13"/>
          </p:nvPr>
        </p:nvSpPr>
        <p:spPr>
          <a:xfrm>
            <a:off x="412311" y="342111"/>
            <a:ext cx="9471428" cy="383116"/>
          </a:xfrm>
        </p:spPr>
        <p:txBody>
          <a:bodyPr/>
          <a:lstStyle/>
          <a:p>
            <a:r>
              <a:rPr lang="it-IT" dirty="0"/>
              <a:t>Sviluppo del commercio elettronico delle imprese italiane in Paesi esteri («</a:t>
            </a:r>
            <a:r>
              <a:rPr lang="it-IT" dirty="0">
                <a:solidFill>
                  <a:schemeClr val="accent2"/>
                </a:solidFill>
              </a:rPr>
              <a:t>E-Commerce</a:t>
            </a:r>
            <a:r>
              <a:rPr lang="it-IT" dirty="0"/>
              <a:t>»)</a:t>
            </a:r>
          </a:p>
          <a:p>
            <a:endParaRPr lang="it-IT" dirty="0"/>
          </a:p>
        </p:txBody>
      </p:sp>
      <p:sp>
        <p:nvSpPr>
          <p:cNvPr id="42" name="Segnaposto testo 25">
            <a:extLst>
              <a:ext uri="{FF2B5EF4-FFF2-40B4-BE49-F238E27FC236}">
                <a16:creationId xmlns:a16="http://schemas.microsoft.com/office/drawing/2014/main" id="{6B995381-B17B-4631-89F9-93B28697404F}"/>
              </a:ext>
            </a:extLst>
          </p:cNvPr>
          <p:cNvSpPr txBox="1">
            <a:spLocks/>
          </p:cNvSpPr>
          <p:nvPr/>
        </p:nvSpPr>
        <p:spPr bwMode="auto">
          <a:xfrm>
            <a:off x="1003918" y="126447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a:t>
            </a:r>
            <a:r>
              <a:rPr lang="it-IT" altLang="it-IT" sz="1400" b="1" dirty="0">
                <a:solidFill>
                  <a:srgbClr val="415364"/>
                </a:solidFill>
                <a:latin typeface="Arial" panose="020B0604020202020204" pitchFamily="34" charset="0"/>
              </a:rPr>
              <a:t>(i) la creazione o (ii) il miglioramento di una Piattaforma propria di e-commerce</a:t>
            </a:r>
            <a:r>
              <a:rPr lang="it-IT" altLang="it-IT" sz="1400" dirty="0">
                <a:solidFill>
                  <a:srgbClr val="415364"/>
                </a:solidFill>
                <a:latin typeface="Arial" panose="020B0604020202020204" pitchFamily="34" charset="0"/>
              </a:rPr>
              <a:t> oppure per </a:t>
            </a:r>
            <a:r>
              <a:rPr lang="it-IT" altLang="it-IT" sz="1400" b="1" dirty="0">
                <a:solidFill>
                  <a:srgbClr val="415364"/>
                </a:solidFill>
                <a:latin typeface="Arial" panose="020B0604020202020204" pitchFamily="34" charset="0"/>
              </a:rPr>
              <a:t>(iii) l’accesso ad una Piattaforma di terzi (market place) </a:t>
            </a:r>
            <a:r>
              <a:rPr lang="it-IT" altLang="it-IT" sz="1400" dirty="0">
                <a:solidFill>
                  <a:srgbClr val="415364"/>
                </a:solidFill>
                <a:latin typeface="Arial" panose="020B0604020202020204" pitchFamily="34" charset="0"/>
              </a:rPr>
              <a:t>per la commercializzazione in Paesi esteri di beni o servizi prodotti in Italia o con marchio italiano</a:t>
            </a:r>
          </a:p>
        </p:txBody>
      </p:sp>
      <p:pic>
        <p:nvPicPr>
          <p:cNvPr id="43" name="Immagine 4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2311" y="1410017"/>
            <a:ext cx="597824" cy="597824"/>
          </a:xfrm>
          <a:prstGeom prst="rect">
            <a:avLst/>
          </a:prstGeom>
        </p:spPr>
      </p:pic>
      <p:sp>
        <p:nvSpPr>
          <p:cNvPr id="44" name="Rettangolo 43">
            <a:extLst>
              <a:ext uri="{FF2B5EF4-FFF2-40B4-BE49-F238E27FC236}">
                <a16:creationId xmlns:a16="http://schemas.microsoft.com/office/drawing/2014/main" id="{CB8AE001-6839-4DC6-827E-F42764EFF6F0}"/>
              </a:ext>
            </a:extLst>
          </p:cNvPr>
          <p:cNvSpPr>
            <a:spLocks noChangeArrowheads="1"/>
          </p:cNvSpPr>
          <p:nvPr/>
        </p:nvSpPr>
        <p:spPr bwMode="auto">
          <a:xfrm>
            <a:off x="726526" y="5199661"/>
            <a:ext cx="4715987" cy="145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45"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49439" y="2328662"/>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46" name="Rettangolo 45">
            <a:extLst>
              <a:ext uri="{FF2B5EF4-FFF2-40B4-BE49-F238E27FC236}">
                <a16:creationId xmlns:a16="http://schemas.microsoft.com/office/drawing/2014/main" id="{C4DC1474-D9A6-4443-B30F-FDC0AB40DE10}"/>
              </a:ext>
            </a:extLst>
          </p:cNvPr>
          <p:cNvSpPr>
            <a:spLocks noChangeArrowheads="1"/>
          </p:cNvSpPr>
          <p:nvPr/>
        </p:nvSpPr>
        <p:spPr bwMode="auto">
          <a:xfrm>
            <a:off x="672680" y="3211461"/>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Piattaforma propria e di terzi: fino a </a:t>
            </a:r>
            <a:r>
              <a:rPr lang="it-IT" sz="1130" dirty="0">
                <a:solidFill>
                  <a:srgbClr val="005392"/>
                </a:solidFill>
                <a:latin typeface="Arial"/>
              </a:rPr>
              <a:t>euro 500.000</a:t>
            </a:r>
          </a:p>
        </p:txBody>
      </p:sp>
      <p:sp>
        <p:nvSpPr>
          <p:cNvPr id="47" name="Rettangolo 46">
            <a:extLst>
              <a:ext uri="{FF2B5EF4-FFF2-40B4-BE49-F238E27FC236}">
                <a16:creationId xmlns:a16="http://schemas.microsoft.com/office/drawing/2014/main" id="{DEC0FADB-17C8-423C-A4CF-8F31DAAD1FE1}"/>
              </a:ext>
            </a:extLst>
          </p:cNvPr>
          <p:cNvSpPr/>
          <p:nvPr/>
        </p:nvSpPr>
        <p:spPr>
          <a:xfrm>
            <a:off x="672680" y="4353779"/>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a:rPr>
              <a:t>4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944053" y="4870521"/>
            <a:ext cx="4721801" cy="118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la «Creazione, sviluppo o miglioramento di una Piattaforma propria oppure utilizzo di una Piattaforma di terzi». </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«Investimenti per la Piattaforma propria oppure per la Piattaforma di terzi»</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promozionali e di formazione relative al progetto</a:t>
            </a:r>
          </a:p>
        </p:txBody>
      </p:sp>
      <p:pic>
        <p:nvPicPr>
          <p:cNvPr id="49" name="Immagine 48"/>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6360" y="3417136"/>
            <a:ext cx="522000" cy="522000"/>
          </a:xfrm>
          <a:prstGeom prst="rect">
            <a:avLst/>
          </a:prstGeom>
        </p:spPr>
      </p:pic>
      <p:pic>
        <p:nvPicPr>
          <p:cNvPr id="50" name="Immagine 49"/>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5922" y="4319670"/>
            <a:ext cx="522000" cy="522000"/>
          </a:xfrm>
          <a:prstGeom prst="rect">
            <a:avLst/>
          </a:prstGeom>
        </p:spPr>
      </p:pic>
      <p:cxnSp>
        <p:nvCxnSpPr>
          <p:cNvPr id="51" name="Connettore diritto 50"/>
          <p:cNvCxnSpPr>
            <a:cxnSpLocks/>
          </p:cNvCxnSpPr>
          <p:nvPr/>
        </p:nvCxnSpPr>
        <p:spPr>
          <a:xfrm>
            <a:off x="6152989" y="2304212"/>
            <a:ext cx="0" cy="3363163"/>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4863" y="5288757"/>
            <a:ext cx="522000" cy="522000"/>
          </a:xfrm>
          <a:prstGeom prst="rect">
            <a:avLst/>
          </a:prstGeom>
        </p:spPr>
      </p:pic>
      <p:pic>
        <p:nvPicPr>
          <p:cNvPr id="53" name="Immagine 52"/>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6360" y="2351234"/>
            <a:ext cx="459007" cy="459007"/>
          </a:xfrm>
          <a:prstGeom prst="rect">
            <a:avLst/>
          </a:prstGeom>
        </p:spPr>
      </p:pic>
      <p:pic>
        <p:nvPicPr>
          <p:cNvPr id="54" name="Immagine 53"/>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13124" y="5001661"/>
            <a:ext cx="396000" cy="396000"/>
          </a:xfrm>
          <a:prstGeom prst="rect">
            <a:avLst/>
          </a:prstGeom>
        </p:spPr>
      </p:pic>
      <p:pic>
        <p:nvPicPr>
          <p:cNvPr id="56" name="Immagine 55"/>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81854" y="2286441"/>
            <a:ext cx="523800" cy="523800"/>
          </a:xfrm>
          <a:prstGeom prst="rect">
            <a:avLst/>
          </a:prstGeom>
        </p:spPr>
      </p:pic>
      <p:sp>
        <p:nvSpPr>
          <p:cNvPr id="6" name="Segnaposto numero diapositiva 3">
            <a:extLst>
              <a:ext uri="{FF2B5EF4-FFF2-40B4-BE49-F238E27FC236}">
                <a16:creationId xmlns:a16="http://schemas.microsoft.com/office/drawing/2014/main" id="{A67CBF3B-D5AD-9598-5919-E6CDAFA51A2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96AAD672-9459-0C25-DD5F-6562DC34968B}"/>
              </a:ext>
            </a:extLst>
          </p:cNvPr>
          <p:cNvSpPr>
            <a:spLocks noChangeArrowheads="1"/>
          </p:cNvSpPr>
          <p:nvPr/>
        </p:nvSpPr>
        <p:spPr bwMode="auto">
          <a:xfrm>
            <a:off x="6809124" y="2271498"/>
            <a:ext cx="4967221" cy="210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a:t>
            </a:r>
            <a:r>
              <a:rPr lang="it-IT" altLang="it-IT" sz="1130" b="1" dirty="0">
                <a:solidFill>
                  <a:schemeClr val="accent2"/>
                </a:solidFill>
                <a:latin typeface="Arial" panose="020B0604020202020204" pitchFamily="34" charset="0"/>
              </a:rPr>
              <a:t>startup e PMI innovative</a:t>
            </a:r>
            <a:r>
              <a:rPr lang="it-IT" altLang="it-IT" sz="1130" b="1" dirty="0">
                <a:solidFill>
                  <a:srgbClr val="797979"/>
                </a:solidFill>
                <a:latin typeface="Arial" panose="020B0604020202020204" pitchFamily="34" charset="0"/>
              </a:rPr>
              <a:t>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p:txBody>
      </p:sp>
      <p:sp>
        <p:nvSpPr>
          <p:cNvPr id="8" name="CasellaDiTesto 7">
            <a:extLst>
              <a:ext uri="{FF2B5EF4-FFF2-40B4-BE49-F238E27FC236}">
                <a16:creationId xmlns:a16="http://schemas.microsoft.com/office/drawing/2014/main" id="{DBF5D1A1-FAF4-385C-D409-D7E6D9CB6F33}"/>
              </a:ext>
            </a:extLst>
          </p:cNvPr>
          <p:cNvSpPr txBox="1"/>
          <p:nvPr/>
        </p:nvSpPr>
        <p:spPr>
          <a:xfrm>
            <a:off x="6844572" y="3985793"/>
            <a:ext cx="4896323" cy="858794"/>
          </a:xfrm>
          <a:prstGeom prst="rect">
            <a:avLst/>
          </a:prstGeom>
          <a:noFill/>
          <a:ln w="9525">
            <a:noFill/>
            <a:prstDash val="dash"/>
          </a:ln>
        </p:spPr>
        <p:txBody>
          <a:bodyPr wrap="square" lIns="96000" tIns="48000" rIns="96000" bIns="48000" anchor="ctr">
            <a:noAutofit/>
          </a:bodyPr>
          <a:lstStyle/>
          <a:p>
            <a:pPr algn="ctr">
              <a:spcAft>
                <a:spcPts val="600"/>
              </a:spcAft>
              <a:defRPr/>
            </a:pPr>
            <a:endParaRPr lang="it-IT" altLang="it-IT" sz="1050" dirty="0">
              <a:solidFill>
                <a:srgbClr val="797979"/>
              </a:solidFill>
              <a:latin typeface="Arial" panose="020B0604020202020204" pitchFamily="34" charset="0"/>
            </a:endParaRPr>
          </a:p>
          <a:p>
            <a:pPr algn="ctr">
              <a:spcAft>
                <a:spcPts val="600"/>
              </a:spcAft>
              <a:defRPr/>
            </a:pPr>
            <a:r>
              <a:rPr lang="it-IT" altLang="it-IT" sz="1050" dirty="0">
                <a:solidFill>
                  <a:srgbClr val="797979"/>
                </a:solidFill>
                <a:latin typeface="Arial" panose="020B0604020202020204" pitchFamily="34" charset="0"/>
              </a:rPr>
              <a:t>*</a:t>
            </a:r>
            <a:r>
              <a:rPr lang="it-IT" altLang="it-IT" sz="1130" dirty="0">
                <a:solidFill>
                  <a:srgbClr val="797979"/>
                </a:solidFill>
                <a:latin typeface="Arial" panose="020B0604020202020204" pitchFamily="34" charset="0"/>
              </a:rPr>
              <a:t>Ai fini dell’accesso alla premialità, la piattaforma o il marketplace devono avere </a:t>
            </a:r>
            <a:r>
              <a:rPr lang="it-IT" altLang="it-IT" sz="1130" b="1" dirty="0">
                <a:solidFill>
                  <a:srgbClr val="00B050"/>
                </a:solidFill>
                <a:latin typeface="Arial" panose="020B0604020202020204" pitchFamily="34" charset="0"/>
              </a:rPr>
              <a:t>dominio di primo o secondo livello localizzato in un paese africano o in America Latina o in India o in USA</a:t>
            </a:r>
          </a:p>
          <a:p>
            <a:pPr marL="800100" lvl="1" indent="-342900" algn="ctr">
              <a:lnSpc>
                <a:spcPct val="107000"/>
              </a:lnSpc>
              <a:spcAft>
                <a:spcPts val="600"/>
              </a:spcAft>
              <a:buSzPts val="900"/>
              <a:buFont typeface="Arial" panose="020B0604020202020204" pitchFamily="34" charset="0"/>
              <a:buAutoNum type="romanLcParenBoth"/>
            </a:pPr>
            <a:endParaRPr lang="it-IT" sz="105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209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E-commerce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29</a:t>
            </a:fld>
            <a:endParaRPr lang="it-IT" dirty="0"/>
          </a:p>
        </p:txBody>
      </p:sp>
      <p:sp>
        <p:nvSpPr>
          <p:cNvPr id="3" name="CasellaDiTesto 2">
            <a:extLst>
              <a:ext uri="{FF2B5EF4-FFF2-40B4-BE49-F238E27FC236}">
                <a16:creationId xmlns:a16="http://schemas.microsoft.com/office/drawing/2014/main" id="{68A32E50-ACC1-F79C-B9A2-B15478236E5A}"/>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Creazione e sviluppo di una Piattaforma propria oppure utilizzo di un market place</a:t>
            </a:r>
            <a:endParaRPr lang="it-IT" sz="1333" b="1" dirty="0"/>
          </a:p>
        </p:txBody>
      </p:sp>
      <p:sp>
        <p:nvSpPr>
          <p:cNvPr id="5" name="CasellaDiTesto 4">
            <a:extLst>
              <a:ext uri="{FF2B5EF4-FFF2-40B4-BE49-F238E27FC236}">
                <a16:creationId xmlns:a16="http://schemas.microsoft.com/office/drawing/2014/main" id="{9E82CCA5-7F0A-1D85-7F6B-87F52613B9C2}"/>
              </a:ext>
            </a:extLst>
          </p:cNvPr>
          <p:cNvSpPr txBox="1"/>
          <p:nvPr/>
        </p:nvSpPr>
        <p:spPr>
          <a:xfrm>
            <a:off x="6268720" y="3030316"/>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2F543B4E-A6B9-E7AE-FFD5-F839A24DBC32}"/>
              </a:ext>
            </a:extLst>
          </p:cNvPr>
          <p:cNvSpPr txBox="1"/>
          <p:nvPr/>
        </p:nvSpPr>
        <p:spPr>
          <a:xfrm>
            <a:off x="6303049" y="3866994"/>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12EEA8F5-859B-2F48-3450-52FF6FC33B0D}"/>
              </a:ext>
            </a:extLst>
          </p:cNvPr>
          <p:cNvSpPr txBox="1"/>
          <p:nvPr/>
        </p:nvSpPr>
        <p:spPr>
          <a:xfrm>
            <a:off x="334433" y="3103569"/>
            <a:ext cx="5033160" cy="1220011"/>
          </a:xfrm>
          <a:prstGeom prst="rect">
            <a:avLst/>
          </a:prstGeom>
          <a:noFill/>
        </p:spPr>
        <p:txBody>
          <a:bodyPr wrap="square" lIns="48000" tIns="48000" rIns="48000" bIns="48000" anchor="ctr" anchorCtr="0">
            <a:noAutofit/>
          </a:bodyPr>
          <a:lstStyle/>
          <a:p>
            <a:pPr algn="just"/>
            <a:r>
              <a:rPr lang="it-IT" altLang="it-IT" sz="1333" b="1">
                <a:solidFill>
                  <a:srgbClr val="415364"/>
                </a:solidFill>
                <a:latin typeface="Arial" panose="020B0604020202020204" pitchFamily="34" charset="0"/>
              </a:rPr>
              <a:t>2. Investimenti per una Piattaforma propria oppure per un market place </a:t>
            </a:r>
            <a:endParaRPr lang="it-IT" sz="1333" b="1" dirty="0"/>
          </a:p>
        </p:txBody>
      </p:sp>
      <p:sp>
        <p:nvSpPr>
          <p:cNvPr id="8" name="CasellaDiTesto 7">
            <a:extLst>
              <a:ext uri="{FF2B5EF4-FFF2-40B4-BE49-F238E27FC236}">
                <a16:creationId xmlns:a16="http://schemas.microsoft.com/office/drawing/2014/main" id="{5E0D85ED-D5E1-FE50-2E11-B85E7ED561D7}"/>
              </a:ext>
            </a:extLst>
          </p:cNvPr>
          <p:cNvSpPr txBox="1"/>
          <p:nvPr/>
        </p:nvSpPr>
        <p:spPr>
          <a:xfrm>
            <a:off x="6268720" y="814604"/>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promozionali e formazione relative al progetto </a:t>
            </a:r>
            <a:endParaRPr lang="it-IT" sz="1333" b="1" dirty="0"/>
          </a:p>
        </p:txBody>
      </p:sp>
      <p:sp>
        <p:nvSpPr>
          <p:cNvPr id="14" name="CasellaDiTesto 13">
            <a:extLst>
              <a:ext uri="{FF2B5EF4-FFF2-40B4-BE49-F238E27FC236}">
                <a16:creationId xmlns:a16="http://schemas.microsoft.com/office/drawing/2014/main" id="{2AFBE0BA-6F22-2A60-E3B5-DBF950B6248E}"/>
              </a:ext>
            </a:extLst>
          </p:cNvPr>
          <p:cNvSpPr txBox="1"/>
          <p:nvPr/>
        </p:nvSpPr>
        <p:spPr>
          <a:xfrm>
            <a:off x="-196987" y="1737612"/>
            <a:ext cx="6096000" cy="1309397"/>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acquisizione e configurazione della piattaforma;</a:t>
            </a:r>
          </a:p>
          <a:p>
            <a:pPr marL="990575" lvl="1" indent="-380990" algn="just">
              <a:lnSpc>
                <a:spcPct val="107000"/>
              </a:lnSpc>
              <a:buFont typeface="Courier New" panose="02070309020205020404" pitchFamily="49" charset="0"/>
              <a:buChar char="o"/>
            </a:pPr>
            <a:r>
              <a:rPr lang="en-GB" sz="1067" dirty="0" err="1">
                <a:latin typeface="Arial" panose="020B0604020202020204" pitchFamily="34" charset="0"/>
                <a:ea typeface="Calibri" panose="020F0502020204030204" pitchFamily="34" charset="0"/>
                <a:cs typeface="Times New Roman" panose="02020603050405020304" pitchFamily="18" charset="0"/>
              </a:rPr>
              <a:t>componenti</a:t>
            </a:r>
            <a:r>
              <a:rPr lang="en-GB" sz="1067" dirty="0">
                <a:latin typeface="Arial" panose="020B0604020202020204" pitchFamily="34" charset="0"/>
                <a:ea typeface="Calibri" panose="020F0502020204030204" pitchFamily="34" charset="0"/>
                <a:cs typeface="Times New Roman" panose="02020603050405020304" pitchFamily="18" charset="0"/>
              </a:rPr>
              <a:t> </a:t>
            </a:r>
            <a:r>
              <a:rPr lang="en-GB" sz="1067" i="1" dirty="0">
                <a:latin typeface="Arial" panose="020B0604020202020204" pitchFamily="34" charset="0"/>
                <a:ea typeface="Calibri" panose="020F0502020204030204" pitchFamily="34" charset="0"/>
                <a:cs typeface="Times New Roman" panose="02020603050405020304" pitchFamily="18" charset="0"/>
              </a:rPr>
              <a:t>hardware</a:t>
            </a:r>
            <a:r>
              <a:rPr lang="en-GB" sz="1067" dirty="0">
                <a:latin typeface="Arial" panose="020B0604020202020204" pitchFamily="34" charset="0"/>
                <a:ea typeface="Calibri" panose="020F0502020204030204" pitchFamily="34" charset="0"/>
                <a:cs typeface="Times New Roman" panose="02020603050405020304" pitchFamily="18" charset="0"/>
              </a:rPr>
              <a:t> e </a:t>
            </a:r>
            <a:r>
              <a:rPr lang="en-GB" sz="1067" i="1" dirty="0">
                <a:latin typeface="Arial" panose="020B0604020202020204" pitchFamily="34" charset="0"/>
                <a:ea typeface="Calibri" panose="020F0502020204030204" pitchFamily="34" charset="0"/>
                <a:cs typeface="Times New Roman" panose="02020603050405020304" pitchFamily="18" charset="0"/>
              </a:rPr>
              <a:t>software</a:t>
            </a:r>
            <a:r>
              <a:rPr lang="en-GB"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latin typeface="Arial" panose="020B0604020202020204" pitchFamily="34" charset="0"/>
              <a:ea typeface="Calibri" panose="020F0502020204030204" pitchFamily="34" charset="0"/>
              <a:cs typeface="Times New Roman" panose="02020603050405020304" pitchFamily="18" charset="0"/>
            </a:endParaRP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estensioni componenti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ampliare le funzionalità (es.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la gestione degli ordini, circuiti di pagamento, servizi </a:t>
            </a:r>
            <a:r>
              <a:rPr lang="it-IT" sz="1067" i="1" dirty="0">
                <a:latin typeface="Arial" panose="020B0604020202020204" pitchFamily="34" charset="0"/>
                <a:ea typeface="Calibri" panose="020F0502020204030204" pitchFamily="34" charset="0"/>
                <a:cs typeface="Times New Roman" panose="02020603050405020304" pitchFamily="18" charset="0"/>
              </a:rPr>
              <a:t>cloud</a:t>
            </a:r>
            <a:r>
              <a:rPr lang="it-IT" sz="1067" dirty="0">
                <a:latin typeface="Arial" panose="020B0604020202020204" pitchFamily="34" charset="0"/>
                <a:ea typeface="Calibri" panose="020F0502020204030204" pitchFamily="34" charset="0"/>
                <a:cs typeface="Times New Roman" panose="02020603050405020304" pitchFamily="18" charset="0"/>
              </a:rPr>
              <a:t>, integrazioni con ERP, CRM, AI e realtà aumentata);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e configurazione app;</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avvio dell’utilizzo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p>
        </p:txBody>
      </p:sp>
      <p:sp>
        <p:nvSpPr>
          <p:cNvPr id="16" name="CasellaDiTesto 15">
            <a:extLst>
              <a:ext uri="{FF2B5EF4-FFF2-40B4-BE49-F238E27FC236}">
                <a16:creationId xmlns:a16="http://schemas.microsoft.com/office/drawing/2014/main" id="{9AF37D70-B9C0-C9B1-CE34-3CBBC25B348B}"/>
              </a:ext>
            </a:extLst>
          </p:cNvPr>
          <p:cNvSpPr txBox="1"/>
          <p:nvPr/>
        </p:nvSpPr>
        <p:spPr>
          <a:xfrm>
            <a:off x="-196987" y="4073990"/>
            <a:ext cx="6096000" cy="1660776"/>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t>
            </a:r>
            <a:r>
              <a:rPr lang="it-IT" sz="1067" i="1" dirty="0">
                <a:latin typeface="Arial" panose="020B0604020202020204" pitchFamily="34" charset="0"/>
                <a:ea typeface="Calibri" panose="020F0502020204030204" pitchFamily="34" charset="0"/>
                <a:cs typeface="Times New Roman" panose="02020603050405020304" pitchFamily="18" charset="0"/>
              </a:rPr>
              <a:t>hosting</a:t>
            </a:r>
            <a:r>
              <a:rPr lang="it-IT" sz="1067" dirty="0">
                <a:latin typeface="Arial" panose="020B0604020202020204" pitchFamily="34" charset="0"/>
                <a:ea typeface="Calibri" panose="020F0502020204030204" pitchFamily="34" charset="0"/>
                <a:cs typeface="Times New Roman" panose="02020603050405020304" pitchFamily="18" charset="0"/>
              </a:rPr>
              <a:t> del dominio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commissioni per utilizzo della piattaforma oppure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investimenti in sicurezza dei dati e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aggiunta di contenuti e soluzioni grafiche;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del monitoraggio accessi alla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di</a:t>
            </a:r>
            <a:r>
              <a:rPr lang="it-IT" sz="1067"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1067" dirty="0">
                <a:latin typeface="Arial" panose="020B0604020202020204" pitchFamily="34" charset="0"/>
                <a:ea typeface="Calibri" panose="020F0502020204030204" pitchFamily="34" charset="0"/>
                <a:cs typeface="Times New Roman" panose="02020603050405020304" pitchFamily="18" charset="0"/>
              </a:rPr>
              <a:t>analisi e tracciamento dati di navigazione;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consulenze finalizzate allo sviluppo e/o alla modifica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registrazione, omologazione e per la tutela del marchio;</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certificazioni internazionali di prodotto.</a:t>
            </a:r>
          </a:p>
        </p:txBody>
      </p:sp>
      <p:sp>
        <p:nvSpPr>
          <p:cNvPr id="18" name="CasellaDiTesto 17">
            <a:extLst>
              <a:ext uri="{FF2B5EF4-FFF2-40B4-BE49-F238E27FC236}">
                <a16:creationId xmlns:a16="http://schemas.microsoft.com/office/drawing/2014/main" id="{C0391261-BE08-6680-2028-F87AAEEAD90F}"/>
              </a:ext>
            </a:extLst>
          </p:cNvPr>
          <p:cNvSpPr txBox="1"/>
          <p:nvPr/>
        </p:nvSpPr>
        <p:spPr>
          <a:xfrm>
            <a:off x="5702027" y="1645871"/>
            <a:ext cx="5588847" cy="958019"/>
          </a:xfrm>
          <a:prstGeom prst="rect">
            <a:avLst/>
          </a:prstGeom>
          <a:noFill/>
        </p:spPr>
        <p:txBody>
          <a:bodyPr wrap="square">
            <a:spAutoFit/>
          </a:bodyPr>
          <a:lstStyle>
            <a:defPPr>
              <a:defRPr lang="it-IT"/>
            </a:defPPr>
            <a:lvl2pPr marL="742950" lvl="1" indent="-285750" algn="just">
              <a:lnSpc>
                <a:spcPct val="107000"/>
              </a:lnSpc>
              <a:buFont typeface="Courier New" panose="02070309020205020404" pitchFamily="49" charset="0"/>
              <a:buChar char="o"/>
              <a:defRPr sz="8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067" dirty="0"/>
              <a:t>spese per l’indicizzazione della piattaforma oppure del market place;</a:t>
            </a:r>
          </a:p>
          <a:p>
            <a:pPr lvl="1"/>
            <a:r>
              <a:rPr lang="it-IT" sz="1067" dirty="0"/>
              <a:t>spese per web marketing;</a:t>
            </a:r>
          </a:p>
          <a:p>
            <a:pPr lvl="1"/>
            <a:r>
              <a:rPr lang="it-IT" sz="1067" dirty="0"/>
              <a:t>spese per comunicazione;</a:t>
            </a:r>
          </a:p>
          <a:p>
            <a:pPr lvl="1"/>
            <a:r>
              <a:rPr lang="it-IT" sz="1067" dirty="0"/>
              <a:t>formazione del personale interno adibito alla gestione/funzionamento della piattaforma</a:t>
            </a:r>
          </a:p>
        </p:txBody>
      </p:sp>
      <p:sp>
        <p:nvSpPr>
          <p:cNvPr id="12" name="CasellaDiTesto 11">
            <a:extLst>
              <a:ext uri="{FF2B5EF4-FFF2-40B4-BE49-F238E27FC236}">
                <a16:creationId xmlns:a16="http://schemas.microsoft.com/office/drawing/2014/main" id="{84D94AC8-C298-4E0F-872B-249C405362D2}"/>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141007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4017B2B-0D04-39CA-9A24-0639BE4D4175}"/>
              </a:ext>
            </a:extLst>
          </p:cNvPr>
          <p:cNvSpPr>
            <a:spLocks noGrp="1"/>
          </p:cNvSpPr>
          <p:nvPr>
            <p:ph type="sldNum" sz="quarter" idx="12"/>
          </p:nvPr>
        </p:nvSpPr>
        <p:spPr/>
        <p:txBody>
          <a:bodyPr/>
          <a:lstStyle/>
          <a:p>
            <a:fld id="{608DA0FE-9C19-F746-8419-6700E348BF78}" type="slidenum">
              <a:rPr lang="it-IT" smtClean="0"/>
              <a:pPr/>
              <a:t>3</a:t>
            </a:fld>
            <a:endParaRPr lang="it-IT" dirty="0"/>
          </a:p>
        </p:txBody>
      </p:sp>
      <p:pic>
        <p:nvPicPr>
          <p:cNvPr id="6" name="Immagine 5" descr="Immagine che contiene persona, tagliare, tavolo, strumento&#10;&#10;Descrizione generata automaticamente">
            <a:extLst>
              <a:ext uri="{FF2B5EF4-FFF2-40B4-BE49-F238E27FC236}">
                <a16:creationId xmlns:a16="http://schemas.microsoft.com/office/drawing/2014/main" id="{445E18C7-518A-76C8-CC4C-4A93809920C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4937760" cy="6858000"/>
          </a:xfrm>
          <a:prstGeom prst="rect">
            <a:avLst/>
          </a:prstGeom>
        </p:spPr>
      </p:pic>
      <p:sp>
        <p:nvSpPr>
          <p:cNvPr id="7" name="Rettangolo 11">
            <a:extLst>
              <a:ext uri="{FF2B5EF4-FFF2-40B4-BE49-F238E27FC236}">
                <a16:creationId xmlns:a16="http://schemas.microsoft.com/office/drawing/2014/main" id="{86380095-F270-5679-52FA-6650E44828BB}"/>
              </a:ext>
            </a:extLst>
          </p:cNvPr>
          <p:cNvSpPr/>
          <p:nvPr/>
        </p:nvSpPr>
        <p:spPr>
          <a:xfrm>
            <a:off x="0" y="-30789"/>
            <a:ext cx="4937760" cy="6888789"/>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8" name="Segnaposto testo 1">
            <a:extLst>
              <a:ext uri="{FF2B5EF4-FFF2-40B4-BE49-F238E27FC236}">
                <a16:creationId xmlns:a16="http://schemas.microsoft.com/office/drawing/2014/main" id="{7D313A6F-7801-4233-F995-033314CE811B}"/>
              </a:ext>
            </a:extLst>
          </p:cNvPr>
          <p:cNvSpPr>
            <a:spLocks noGrp="1"/>
          </p:cNvSpPr>
          <p:nvPr>
            <p:ph type="body" idx="13"/>
          </p:nvPr>
        </p:nvSpPr>
        <p:spPr>
          <a:xfrm>
            <a:off x="5429759" y="340816"/>
            <a:ext cx="6664831" cy="383116"/>
          </a:xfrm>
        </p:spPr>
        <p:txBody>
          <a:bodyPr/>
          <a:lstStyle/>
          <a:p>
            <a:pPr algn="ctr"/>
            <a:r>
              <a:rPr lang="it-IT" dirty="0">
                <a:latin typeface="+mj-lt"/>
              </a:rPr>
              <a:t>L’offerta di SIMEST</a:t>
            </a:r>
          </a:p>
        </p:txBody>
      </p:sp>
      <p:sp>
        <p:nvSpPr>
          <p:cNvPr id="16" name="Rettangolo 15">
            <a:extLst>
              <a:ext uri="{FF2B5EF4-FFF2-40B4-BE49-F238E27FC236}">
                <a16:creationId xmlns:a16="http://schemas.microsoft.com/office/drawing/2014/main" id="{59704401-7077-83E5-4A1C-5BC1FAA74F04}"/>
              </a:ext>
            </a:extLst>
          </p:cNvPr>
          <p:cNvSpPr/>
          <p:nvPr/>
        </p:nvSpPr>
        <p:spPr>
          <a:xfrm>
            <a:off x="0" y="4448120"/>
            <a:ext cx="4937759" cy="1323439"/>
          </a:xfrm>
          <a:prstGeom prst="rect">
            <a:avLst/>
          </a:prstGeom>
          <a:solidFill>
            <a:schemeClr val="bg1">
              <a:alpha val="89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Accompagniamo le imprese lungo tutto il </a:t>
            </a:r>
            <a:r>
              <a:rPr kumimoji="0" lang="it-IT" sz="1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ciclo di internazionalizzazione</a:t>
            </a: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dalla prima valutazione di apertura a un nuovo mercato fino all’espansione con investimenti diretti a supporto di operazioni </a:t>
            </a:r>
            <a:r>
              <a:rPr kumimoji="0" lang="it-IT" sz="1600" b="0" i="1"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greenfield</a:t>
            </a: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e acquisizioni all’estero</a:t>
            </a:r>
          </a:p>
        </p:txBody>
      </p:sp>
      <p:sp>
        <p:nvSpPr>
          <p:cNvPr id="18" name="Rettangolo 17">
            <a:extLst>
              <a:ext uri="{FF2B5EF4-FFF2-40B4-BE49-F238E27FC236}">
                <a16:creationId xmlns:a16="http://schemas.microsoft.com/office/drawing/2014/main" id="{DC202BBB-74C8-DF93-23D4-9E468E8D19A1}"/>
              </a:ext>
            </a:extLst>
          </p:cNvPr>
          <p:cNvSpPr/>
          <p:nvPr/>
        </p:nvSpPr>
        <p:spPr>
          <a:xfrm>
            <a:off x="-1" y="1664614"/>
            <a:ext cx="4937759" cy="1015663"/>
          </a:xfrm>
          <a:prstGeom prst="rect">
            <a:avLst/>
          </a:prstGeom>
          <a:solidFill>
            <a:schemeClr val="bg1">
              <a:alpha val="89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Operiamo attraverso </a:t>
            </a:r>
            <a:r>
              <a:rPr kumimoji="0" lang="it-IT" sz="2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risorse proprie </a:t>
            </a:r>
            <a:r>
              <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 gestendo </a:t>
            </a:r>
            <a:r>
              <a:rPr kumimoji="0" lang="it-IT" sz="2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fondi pubblici </a:t>
            </a:r>
            <a:r>
              <a:rPr kumimoji="0" lang="it-IT" sz="200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 convenzione con il MAECI</a:t>
            </a:r>
            <a:endPar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 name="TextBox 27">
            <a:extLst>
              <a:ext uri="{FF2B5EF4-FFF2-40B4-BE49-F238E27FC236}">
                <a16:creationId xmlns:a16="http://schemas.microsoft.com/office/drawing/2014/main" id="{8EF0DA09-6787-E683-F17F-6385BAC17110}"/>
              </a:ext>
            </a:extLst>
          </p:cNvPr>
          <p:cNvSpPr txBox="1"/>
          <p:nvPr/>
        </p:nvSpPr>
        <p:spPr>
          <a:xfrm>
            <a:off x="5429759" y="1625050"/>
            <a:ext cx="2941236"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Investimenti Partecipativi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a:t>
            </a:r>
            <a:r>
              <a:rPr kumimoji="0" lang="it-IT" sz="1400" b="1" i="0" u="none" strike="noStrike" kern="1200" cap="none" spc="0" normalizeH="0" baseline="0" noProof="0" dirty="0">
                <a:ln>
                  <a:noFill/>
                </a:ln>
                <a:solidFill>
                  <a:srgbClr val="415364"/>
                </a:solidFill>
                <a:effectLst/>
                <a:uLnTx/>
                <a:uFillTx/>
                <a:latin typeface="+mj-lt"/>
                <a:ea typeface="+mn-ea"/>
                <a:cs typeface="+mn-cs"/>
              </a:rPr>
              <a:t>l’insediamento all’estero </a:t>
            </a: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delle imprese italiane con affiancamento di </a:t>
            </a:r>
            <a:r>
              <a:rPr kumimoji="0" lang="it-IT" sz="1400" b="0" i="0" u="none" strike="noStrike" kern="1200" cap="none" spc="0" normalizeH="0" baseline="0" noProof="0" dirty="0">
                <a:ln>
                  <a:noFill/>
                </a:ln>
                <a:solidFill>
                  <a:srgbClr val="415364"/>
                </a:solidFill>
                <a:effectLst/>
                <a:uLnTx/>
                <a:uFillTx/>
                <a:latin typeface="+mj-lt"/>
                <a:ea typeface="+mn-ea"/>
                <a:cs typeface="+mn-cs"/>
              </a:rPr>
              <a:t>un</a:t>
            </a:r>
            <a:r>
              <a:rPr kumimoji="0" lang="it-IT" sz="1400" b="1" i="0" u="none" strike="noStrike" kern="1200" cap="none" spc="0" normalizeH="0" baseline="0" noProof="0" dirty="0">
                <a:ln>
                  <a:noFill/>
                </a:ln>
                <a:solidFill>
                  <a:srgbClr val="415364"/>
                </a:solidFill>
                <a:effectLst/>
                <a:uLnTx/>
                <a:uFillTx/>
                <a:latin typeface="+mj-lt"/>
                <a:ea typeface="+mn-ea"/>
                <a:cs typeface="+mn-cs"/>
              </a:rPr>
              <a:t> Partner istituzionale</a:t>
            </a:r>
            <a:endParaRPr kumimoji="0" lang="it-IT" sz="1200" b="1" i="0" u="none" strike="noStrike" kern="1200" cap="none" spc="0" normalizeH="0" baseline="0" noProof="0" dirty="0">
              <a:ln>
                <a:noFill/>
              </a:ln>
              <a:solidFill>
                <a:srgbClr val="415364"/>
              </a:solidFill>
              <a:effectLst/>
              <a:uLnTx/>
              <a:uFillTx/>
              <a:latin typeface="+mj-lt"/>
              <a:ea typeface="+mn-ea"/>
              <a:cs typeface="+mn-cs"/>
            </a:endParaRPr>
          </a:p>
        </p:txBody>
      </p:sp>
      <p:sp>
        <p:nvSpPr>
          <p:cNvPr id="3" name="TextBox 24">
            <a:extLst>
              <a:ext uri="{FF2B5EF4-FFF2-40B4-BE49-F238E27FC236}">
                <a16:creationId xmlns:a16="http://schemas.microsoft.com/office/drawing/2014/main" id="{36ACC204-A2FB-49ED-8A38-F9FE7B1B6E22}"/>
              </a:ext>
            </a:extLst>
          </p:cNvPr>
          <p:cNvSpPr txBox="1"/>
          <p:nvPr/>
        </p:nvSpPr>
        <p:spPr>
          <a:xfrm>
            <a:off x="5754091" y="5483888"/>
            <a:ext cx="5897966" cy="529376"/>
          </a:xfrm>
          <a:prstGeom prst="rect">
            <a:avLst/>
          </a:prstGeom>
          <a:noFill/>
          <a:ln w="12700" cap="sq">
            <a:noFill/>
            <a:miter lim="800000"/>
          </a:ln>
        </p:spPr>
        <p:txBody>
          <a:bodyPr wrap="square" lIns="0" tIns="36576" rIns="0" bIns="0" rtlCol="0">
            <a:spAutoFit/>
          </a:bodyPr>
          <a:lstStyle/>
          <a:p>
            <a:pPr marL="0" marR="0" lvl="1" indent="0" algn="ctr" defTabSz="914400" rtl="0" eaLnBrk="1" fontAlgn="base"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Accompagnamento strategico con sedi all’estero </a:t>
            </a:r>
          </a:p>
          <a:p>
            <a:pPr marL="0" marR="0" lvl="1" indent="0" algn="ctr"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l’ingresso e il consolidamento sui </a:t>
            </a:r>
            <a:r>
              <a:rPr kumimoji="0" lang="it-IT" sz="1400" b="1" i="0" u="none" strike="noStrike" kern="1200" cap="none" spc="0" normalizeH="0" baseline="0" noProof="0" dirty="0">
                <a:ln>
                  <a:noFill/>
                </a:ln>
                <a:solidFill>
                  <a:srgbClr val="415364"/>
                </a:solidFill>
                <a:effectLst/>
                <a:uLnTx/>
                <a:uFillTx/>
                <a:latin typeface="+mj-lt"/>
                <a:ea typeface="+mn-ea"/>
                <a:cs typeface="+mn-cs"/>
              </a:rPr>
              <a:t>mercati prioritari</a:t>
            </a:r>
            <a:r>
              <a:rPr kumimoji="0" lang="it-IT" sz="1400" b="1" i="0" u="none" strike="noStrike" kern="1200" cap="none" spc="0" normalizeH="0" baseline="0" noProof="0" dirty="0">
                <a:ln>
                  <a:noFill/>
                </a:ln>
                <a:solidFill>
                  <a:srgbClr val="5F85B1"/>
                </a:solidFill>
                <a:effectLst/>
                <a:uLnTx/>
                <a:uFillTx/>
                <a:latin typeface="+mj-lt"/>
                <a:ea typeface="+mn-ea"/>
                <a:cs typeface="+mn-cs"/>
              </a:rPr>
              <a:t> </a:t>
            </a: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il Made in Italy</a:t>
            </a:r>
          </a:p>
        </p:txBody>
      </p:sp>
      <p:sp>
        <p:nvSpPr>
          <p:cNvPr id="13" name="TextBox 28">
            <a:extLst>
              <a:ext uri="{FF2B5EF4-FFF2-40B4-BE49-F238E27FC236}">
                <a16:creationId xmlns:a16="http://schemas.microsoft.com/office/drawing/2014/main" id="{648F0A4E-D253-8D47-92E0-0E2F213465B6}"/>
              </a:ext>
            </a:extLst>
          </p:cNvPr>
          <p:cNvSpPr txBox="1"/>
          <p:nvPr/>
        </p:nvSpPr>
        <p:spPr>
          <a:xfrm>
            <a:off x="8862994" y="3580456"/>
            <a:ext cx="3271520"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Contributi all’export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mn-cs"/>
              </a:rPr>
              <a:t>per migliorare la </a:t>
            </a:r>
            <a:r>
              <a:rPr kumimoji="0" lang="it-IT" sz="1400" b="1" i="0" u="none" strike="noStrike" kern="1200" cap="none" spc="0" normalizeH="0" baseline="0" noProof="0" dirty="0">
                <a:ln>
                  <a:noFill/>
                </a:ln>
                <a:solidFill>
                  <a:srgbClr val="415364"/>
                </a:solidFill>
                <a:effectLst/>
                <a:uLnTx/>
                <a:uFillTx/>
                <a:latin typeface="+mj-lt"/>
                <a:ea typeface="+mn-ea"/>
                <a:cs typeface="+mn-cs"/>
              </a:rPr>
              <a:t>competitività delle esportazioni italiane</a:t>
            </a:r>
            <a:r>
              <a:rPr kumimoji="0" lang="it-IT" sz="1400" b="1" i="0" u="none" strike="noStrike" kern="1200" cap="none" spc="0" normalizeH="0" baseline="0" noProof="0" dirty="0">
                <a:ln>
                  <a:noFill/>
                </a:ln>
                <a:solidFill>
                  <a:srgbClr val="5F85B1"/>
                </a:solidFill>
                <a:effectLst/>
                <a:uLnTx/>
                <a:uFillTx/>
                <a:latin typeface="+mj-lt"/>
                <a:ea typeface="+mn-ea"/>
                <a:cs typeface="+mn-cs"/>
              </a:rPr>
              <a:t> </a:t>
            </a:r>
            <a:r>
              <a:rPr kumimoji="0" lang="it-IT" sz="1400" b="0" i="0" u="none" strike="noStrike" kern="1200" cap="none" spc="0" normalizeH="0" baseline="0" noProof="0" dirty="0">
                <a:ln>
                  <a:noFill/>
                </a:ln>
                <a:solidFill>
                  <a:srgbClr val="415364"/>
                </a:solidFill>
                <a:effectLst/>
                <a:uLnTx/>
                <a:uFillTx/>
                <a:latin typeface="+mj-lt"/>
                <a:ea typeface="+mn-ea"/>
                <a:cs typeface="+mn-cs"/>
              </a:rPr>
              <a:t>attraverso l’</a:t>
            </a:r>
            <a:r>
              <a:rPr kumimoji="0" lang="it-IT" sz="1400" b="1" i="0" u="none" strike="noStrike" kern="1200" cap="none" spc="0" normalizeH="0" baseline="0" noProof="0" dirty="0">
                <a:ln>
                  <a:noFill/>
                </a:ln>
                <a:solidFill>
                  <a:srgbClr val="415364"/>
                </a:solidFill>
                <a:effectLst/>
                <a:uLnTx/>
                <a:uFillTx/>
                <a:latin typeface="+mj-lt"/>
                <a:ea typeface="+mn-ea"/>
                <a:cs typeface="+mn-cs"/>
              </a:rPr>
              <a:t>abbattimento dei costi finanziari </a:t>
            </a:r>
          </a:p>
        </p:txBody>
      </p:sp>
      <p:sp>
        <p:nvSpPr>
          <p:cNvPr id="15" name="TextBox 27">
            <a:extLst>
              <a:ext uri="{FF2B5EF4-FFF2-40B4-BE49-F238E27FC236}">
                <a16:creationId xmlns:a16="http://schemas.microsoft.com/office/drawing/2014/main" id="{CFEDD9FF-DE76-2DB8-CB3C-3906AF5C9C6F}"/>
              </a:ext>
            </a:extLst>
          </p:cNvPr>
          <p:cNvSpPr txBox="1"/>
          <p:nvPr/>
        </p:nvSpPr>
        <p:spPr>
          <a:xfrm>
            <a:off x="8862994" y="1625050"/>
            <a:ext cx="3271520"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Investimenti in Equity</a:t>
            </a:r>
            <a:r>
              <a:rPr kumimoji="0" lang="it-IT" sz="16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i="0" u="none" strike="noStrike" kern="1200" cap="none" spc="0" normalizeH="0" baseline="0" noProof="0" dirty="0">
                <a:ln>
                  <a:noFill/>
                </a:ln>
                <a:solidFill>
                  <a:srgbClr val="415364"/>
                </a:solidFill>
                <a:effectLst/>
                <a:uLnTx/>
                <a:uFillTx/>
                <a:latin typeface="+mj-lt"/>
                <a:ea typeface="+mn-ea"/>
                <a:cs typeface="+mn-cs"/>
              </a:rPr>
              <a:t>per la </a:t>
            </a:r>
            <a:r>
              <a:rPr kumimoji="0" lang="it-IT" sz="1400" b="1" i="0" u="none" strike="noStrike" kern="1200" cap="none" spc="0" normalizeH="0" baseline="0" noProof="0" dirty="0">
                <a:ln>
                  <a:noFill/>
                </a:ln>
                <a:solidFill>
                  <a:srgbClr val="415364"/>
                </a:solidFill>
                <a:effectLst/>
                <a:uLnTx/>
                <a:uFillTx/>
                <a:latin typeface="+mj-lt"/>
                <a:ea typeface="+mn-ea"/>
                <a:cs typeface="+mn-cs"/>
              </a:rPr>
              <a:t>crescita delle PMI sui mercati esteri </a:t>
            </a:r>
            <a:r>
              <a:rPr kumimoji="0" lang="it-IT" sz="1400" i="0" u="none" strike="noStrike" kern="1200" cap="none" spc="0" normalizeH="0" baseline="0" noProof="0" dirty="0">
                <a:ln>
                  <a:noFill/>
                </a:ln>
                <a:solidFill>
                  <a:srgbClr val="415364"/>
                </a:solidFill>
                <a:effectLst/>
                <a:uLnTx/>
                <a:uFillTx/>
                <a:latin typeface="+mj-lt"/>
                <a:ea typeface="+mn-ea"/>
                <a:cs typeface="+mn-cs"/>
              </a:rPr>
              <a:t>e per </a:t>
            </a:r>
            <a:r>
              <a:rPr kumimoji="0" lang="it-IT" sz="1400" b="1" i="0" u="none" strike="noStrike" kern="1200" cap="none" spc="0" normalizeH="0" baseline="0" noProof="0" dirty="0">
                <a:ln>
                  <a:noFill/>
                </a:ln>
                <a:solidFill>
                  <a:srgbClr val="415364"/>
                </a:solidFill>
                <a:effectLst/>
                <a:uLnTx/>
                <a:uFillTx/>
                <a:latin typeface="+mj-lt"/>
                <a:ea typeface="+mn-ea"/>
                <a:cs typeface="+mn-cs"/>
              </a:rPr>
              <a:t>progetti infrastrutturali internazionali</a:t>
            </a:r>
          </a:p>
        </p:txBody>
      </p:sp>
      <p:sp>
        <p:nvSpPr>
          <p:cNvPr id="17" name="TextBox 27">
            <a:extLst>
              <a:ext uri="{FF2B5EF4-FFF2-40B4-BE49-F238E27FC236}">
                <a16:creationId xmlns:a16="http://schemas.microsoft.com/office/drawing/2014/main" id="{9E02E183-EFFD-AFBC-577F-C344338C2BA6}"/>
              </a:ext>
            </a:extLst>
          </p:cNvPr>
          <p:cNvSpPr txBox="1"/>
          <p:nvPr/>
        </p:nvSpPr>
        <p:spPr>
          <a:xfrm>
            <a:off x="5429759" y="3653830"/>
            <a:ext cx="2941236"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Finanziamenti agevolati</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investimenti in </a:t>
            </a:r>
            <a:r>
              <a:rPr kumimoji="0" lang="it-IT" sz="1400" b="1"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digitalizzazione, sostenibilità, sviluppo competenze e crescita sui mercati esteri</a:t>
            </a:r>
          </a:p>
        </p:txBody>
      </p:sp>
      <p:pic>
        <p:nvPicPr>
          <p:cNvPr id="19" name="Immagine 18">
            <a:extLst>
              <a:ext uri="{FF2B5EF4-FFF2-40B4-BE49-F238E27FC236}">
                <a16:creationId xmlns:a16="http://schemas.microsoft.com/office/drawing/2014/main" id="{1AC3596E-FEA7-40A0-E2F7-35AC1BEB8429}"/>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73884" y="3107522"/>
            <a:ext cx="449740" cy="449740"/>
          </a:xfrm>
          <a:prstGeom prst="rect">
            <a:avLst/>
          </a:prstGeom>
        </p:spPr>
      </p:pic>
      <p:pic>
        <p:nvPicPr>
          <p:cNvPr id="30" name="Immagine 29">
            <a:extLst>
              <a:ext uri="{FF2B5EF4-FFF2-40B4-BE49-F238E27FC236}">
                <a16:creationId xmlns:a16="http://schemas.microsoft.com/office/drawing/2014/main" id="{8BFB4CF1-4EA1-75C7-A659-A3C6C32AF931}"/>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70657" y="1109364"/>
            <a:ext cx="454590" cy="386292"/>
          </a:xfrm>
          <a:prstGeom prst="rect">
            <a:avLst/>
          </a:prstGeom>
        </p:spPr>
      </p:pic>
      <p:pic>
        <p:nvPicPr>
          <p:cNvPr id="31" name="Immagine 30">
            <a:extLst>
              <a:ext uri="{FF2B5EF4-FFF2-40B4-BE49-F238E27FC236}">
                <a16:creationId xmlns:a16="http://schemas.microsoft.com/office/drawing/2014/main" id="{7AED63F4-9B03-A657-9FFE-7F284AD0C442}"/>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75507" y="3188735"/>
            <a:ext cx="449740" cy="449740"/>
          </a:xfrm>
          <a:prstGeom prst="rect">
            <a:avLst/>
          </a:prstGeom>
        </p:spPr>
      </p:pic>
      <p:pic>
        <p:nvPicPr>
          <p:cNvPr id="33" name="Immagine 32" descr="Immagine che contiene nero, oscurità&#10;&#10;Il contenuto generato dall'IA potrebbe non essere corretto.">
            <a:extLst>
              <a:ext uri="{FF2B5EF4-FFF2-40B4-BE49-F238E27FC236}">
                <a16:creationId xmlns:a16="http://schemas.microsoft.com/office/drawing/2014/main" id="{8056A6A3-EC10-56AA-5239-E204BB2D651B}"/>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73884" y="1109424"/>
            <a:ext cx="454590" cy="454590"/>
          </a:xfrm>
          <a:prstGeom prst="rect">
            <a:avLst/>
          </a:prstGeom>
        </p:spPr>
      </p:pic>
      <p:pic>
        <p:nvPicPr>
          <p:cNvPr id="35" name="Immagine 34" descr="Immagine che contiene nero, oscurità&#10;&#10;Il contenuto generato dall'IA potrebbe non essere corretto.">
            <a:extLst>
              <a:ext uri="{FF2B5EF4-FFF2-40B4-BE49-F238E27FC236}">
                <a16:creationId xmlns:a16="http://schemas.microsoft.com/office/drawing/2014/main" id="{3FE28257-ED1D-B398-5B0D-B1652C7F3B84}"/>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11516" y="5041392"/>
            <a:ext cx="383116" cy="383116"/>
          </a:xfrm>
          <a:prstGeom prst="rect">
            <a:avLst/>
          </a:prstGeom>
        </p:spPr>
      </p:pic>
      <p:grpSp>
        <p:nvGrpSpPr>
          <p:cNvPr id="10" name="Gruppo 9">
            <a:extLst>
              <a:ext uri="{FF2B5EF4-FFF2-40B4-BE49-F238E27FC236}">
                <a16:creationId xmlns:a16="http://schemas.microsoft.com/office/drawing/2014/main" id="{6963F804-1427-5E34-119B-D5E1D75A4109}"/>
              </a:ext>
            </a:extLst>
          </p:cNvPr>
          <p:cNvGrpSpPr/>
          <p:nvPr/>
        </p:nvGrpSpPr>
        <p:grpSpPr>
          <a:xfrm>
            <a:off x="7029440" y="224888"/>
            <a:ext cx="254147" cy="559266"/>
            <a:chOff x="6130814" y="-20010"/>
            <a:chExt cx="698251" cy="2696589"/>
          </a:xfrm>
        </p:grpSpPr>
        <p:sp>
          <p:nvSpPr>
            <p:cNvPr id="5" name="Rettangolo 4">
              <a:extLst>
                <a:ext uri="{FF2B5EF4-FFF2-40B4-BE49-F238E27FC236}">
                  <a16:creationId xmlns:a16="http://schemas.microsoft.com/office/drawing/2014/main" id="{BDB7CC0E-B461-75E1-5A99-370A5FBF2F9D}"/>
                </a:ext>
              </a:extLst>
            </p:cNvPr>
            <p:cNvSpPr/>
            <p:nvPr/>
          </p:nvSpPr>
          <p:spPr>
            <a:xfrm>
              <a:off x="6414681" y="-20010"/>
              <a:ext cx="414384" cy="2275726"/>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BF05097F-A03E-45CF-8755-A2411DE1F406}"/>
                </a:ext>
              </a:extLst>
            </p:cNvPr>
            <p:cNvSpPr/>
            <p:nvPr/>
          </p:nvSpPr>
          <p:spPr>
            <a:xfrm>
              <a:off x="6130814" y="704282"/>
              <a:ext cx="289875" cy="197229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964286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38"/>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2" name="Segnaposto testo 1"/>
          <p:cNvSpPr>
            <a:spLocks noGrp="1"/>
          </p:cNvSpPr>
          <p:nvPr>
            <p:ph type="body" idx="13"/>
          </p:nvPr>
        </p:nvSpPr>
        <p:spPr>
          <a:xfrm>
            <a:off x="412311" y="342111"/>
            <a:ext cx="9471428" cy="383116"/>
          </a:xfrm>
        </p:spPr>
        <p:txBody>
          <a:bodyPr/>
          <a:lstStyle/>
          <a:p>
            <a:r>
              <a:rPr lang="it-IT" i="1" dirty="0"/>
              <a:t>Temporary Manager </a:t>
            </a:r>
            <a:r>
              <a:rPr lang="it-IT" dirty="0"/>
              <a:t>per l’internazionalizzazione delle imprese italiane («</a:t>
            </a:r>
            <a:r>
              <a:rPr lang="it-IT" i="1" dirty="0">
                <a:solidFill>
                  <a:schemeClr val="accent2"/>
                </a:solidFill>
              </a:rPr>
              <a:t>Temporary Manager</a:t>
            </a:r>
            <a:r>
              <a:rPr lang="it-IT" dirty="0"/>
              <a:t>»)</a:t>
            </a:r>
          </a:p>
        </p:txBody>
      </p:sp>
      <p:sp>
        <p:nvSpPr>
          <p:cNvPr id="25" name="Segnaposto testo 25">
            <a:extLst>
              <a:ext uri="{FF2B5EF4-FFF2-40B4-BE49-F238E27FC236}">
                <a16:creationId xmlns:a16="http://schemas.microsoft.com/office/drawing/2014/main" id="{6B995381-B17B-4631-89F9-93B28697404F}"/>
              </a:ext>
            </a:extLst>
          </p:cNvPr>
          <p:cNvSpPr txBox="1">
            <a:spLocks/>
          </p:cNvSpPr>
          <p:nvPr/>
        </p:nvSpPr>
        <p:spPr bwMode="auto">
          <a:xfrm>
            <a:off x="884001" y="1364544"/>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dell’inserimento temporaneo da parte di imprese italiane di figure professionali specializzate (Temporary Manager), </a:t>
            </a:r>
            <a:r>
              <a:rPr lang="it-IT" altLang="it-IT" sz="1400" dirty="0">
                <a:solidFill>
                  <a:srgbClr val="415364"/>
                </a:solidFill>
                <a:latin typeface="Arial" panose="020B0604020202020204" pitchFamily="34" charset="0"/>
              </a:rPr>
              <a:t>per la realizzazione di progetti di internazionalizzazione</a:t>
            </a:r>
            <a:r>
              <a:rPr lang="it-IT" altLang="it-IT" sz="1400" strike="sngStrike" dirty="0">
                <a:solidFill>
                  <a:srgbClr val="415364"/>
                </a:solidFill>
                <a:latin typeface="Arial" panose="020B0604020202020204" pitchFamily="34" charset="0"/>
              </a:rPr>
              <a:t>,</a:t>
            </a:r>
            <a:r>
              <a:rPr lang="it-IT" altLang="it-IT" sz="1400" dirty="0">
                <a:solidFill>
                  <a:srgbClr val="415364"/>
                </a:solidFill>
                <a:latin typeface="Arial" panose="020B0604020202020204" pitchFamily="34" charset="0"/>
              </a:rPr>
              <a:t> e di progetti di innovazione tecnologica, digitale e dei processi produttivi e a sostegno della transizione green dell’impresa purché mirati allo sviluppo del processo di internazionalizzazione delle imprese </a:t>
            </a:r>
          </a:p>
        </p:txBody>
      </p:sp>
      <p:pic>
        <p:nvPicPr>
          <p:cNvPr id="26" name="Immagine 2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92392" y="1481959"/>
            <a:ext cx="597824" cy="597824"/>
          </a:xfrm>
          <a:prstGeom prst="rect">
            <a:avLst/>
          </a:prstGeom>
        </p:spPr>
      </p:pic>
      <p:sp>
        <p:nvSpPr>
          <p:cNvPr id="27" name="Rettangolo 26">
            <a:extLst>
              <a:ext uri="{FF2B5EF4-FFF2-40B4-BE49-F238E27FC236}">
                <a16:creationId xmlns:a16="http://schemas.microsoft.com/office/drawing/2014/main" id="{CB8AE001-6839-4DC6-827E-F42764EFF6F0}"/>
              </a:ext>
            </a:extLst>
          </p:cNvPr>
          <p:cNvSpPr>
            <a:spLocks noChangeArrowheads="1"/>
          </p:cNvSpPr>
          <p:nvPr/>
        </p:nvSpPr>
        <p:spPr bwMode="auto">
          <a:xfrm>
            <a:off x="6781107" y="4374913"/>
            <a:ext cx="471598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50% a titolo di anticipo per le imprese con </a:t>
            </a:r>
            <a:r>
              <a:rPr lang="it-IT" altLang="it-IT" sz="1200" b="1" dirty="0">
                <a:solidFill>
                  <a:srgbClr val="00B050"/>
                </a:solidFill>
                <a:latin typeface="Arial" panose="020B0604020202020204" pitchFamily="34" charset="0"/>
              </a:rPr>
              <a:t>interessi in USA</a:t>
            </a:r>
            <a:r>
              <a:rPr lang="it-IT" altLang="it-IT" sz="1200" dirty="0">
                <a:solidFill>
                  <a:srgbClr val="797979"/>
                </a:solidFill>
                <a:latin typeface="Arial" panose="020B0604020202020204" pitchFamily="34" charset="0"/>
              </a:rPr>
              <a:t>; possibile seconda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direttamente a saldo dell’importo rendicontato</a:t>
            </a:r>
            <a:endParaRPr lang="it-IT" altLang="it-IT" sz="1200" b="1" dirty="0">
              <a:solidFill>
                <a:srgbClr val="00B050"/>
              </a:solidFill>
              <a:latin typeface="Arial" panose="020B0604020202020204" pitchFamily="34" charset="0"/>
            </a:endParaRPr>
          </a:p>
          <a:p>
            <a:pPr algn="ctr" defTabSz="914332">
              <a:spcAft>
                <a:spcPts val="300"/>
              </a:spcAft>
              <a:defRPr/>
            </a:pPr>
            <a:endParaRPr lang="it-IT" altLang="it-IT" sz="1200" dirty="0">
              <a:solidFill>
                <a:srgbClr val="797979"/>
              </a:solidFill>
              <a:latin typeface="Arial" panose="020B0604020202020204" pitchFamily="34" charset="0"/>
            </a:endParaRPr>
          </a:p>
        </p:txBody>
      </p:sp>
      <p:sp>
        <p:nvSpPr>
          <p:cNvPr id="2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72549" y="23726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29" name="Rettangolo 28">
            <a:extLst>
              <a:ext uri="{FF2B5EF4-FFF2-40B4-BE49-F238E27FC236}">
                <a16:creationId xmlns:a16="http://schemas.microsoft.com/office/drawing/2014/main" id="{C4DC1474-D9A6-4443-B30F-FDC0AB40DE10}"/>
              </a:ext>
            </a:extLst>
          </p:cNvPr>
          <p:cNvSpPr>
            <a:spLocks noChangeArrowheads="1"/>
          </p:cNvSpPr>
          <p:nvPr/>
        </p:nvSpPr>
        <p:spPr bwMode="auto">
          <a:xfrm>
            <a:off x="641307" y="315141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0" name="Rettangolo 29">
            <a:extLst>
              <a:ext uri="{FF2B5EF4-FFF2-40B4-BE49-F238E27FC236}">
                <a16:creationId xmlns:a16="http://schemas.microsoft.com/office/drawing/2014/main" id="{DEC0FADB-17C8-423C-A4CF-8F31DAAD1FE1}"/>
              </a:ext>
            </a:extLst>
          </p:cNvPr>
          <p:cNvSpPr/>
          <p:nvPr/>
        </p:nvSpPr>
        <p:spPr>
          <a:xfrm>
            <a:off x="641307" y="4307784"/>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86059" y="4990608"/>
            <a:ext cx="5111816"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Almeno il 60% </a:t>
            </a:r>
            <a:r>
              <a:rPr lang="it-IT" altLang="it-IT" sz="1200" dirty="0">
                <a:solidFill>
                  <a:srgbClr val="797979"/>
                </a:solidFill>
                <a:latin typeface="Arial" panose="020B0604020202020204" pitchFamily="34" charset="0"/>
              </a:rPr>
              <a:t>per «Spese per le prestazioni professionali del TM»; </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Massimo il 40% </a:t>
            </a:r>
            <a:r>
              <a:rPr lang="it-IT" altLang="it-IT" sz="1200" dirty="0">
                <a:solidFill>
                  <a:srgbClr val="797979"/>
                </a:solidFill>
                <a:latin typeface="Arial" panose="020B0604020202020204" pitchFamily="34" charset="0"/>
              </a:rPr>
              <a:t>per «Spese strettamente connesse alla realizzazione del progetto elaborato con l’assistenza del TM»</a:t>
            </a:r>
          </a:p>
        </p:txBody>
      </p:sp>
      <p:pic>
        <p:nvPicPr>
          <p:cNvPr id="32" name="Immagine 31"/>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29551" y="3429000"/>
            <a:ext cx="522000" cy="522000"/>
          </a:xfrm>
          <a:prstGeom prst="rect">
            <a:avLst/>
          </a:prstGeom>
        </p:spPr>
      </p:pic>
      <p:pic>
        <p:nvPicPr>
          <p:cNvPr id="33" name="Immagine 32"/>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7621" y="4286504"/>
            <a:ext cx="484689" cy="484689"/>
          </a:xfrm>
          <a:prstGeom prst="rect">
            <a:avLst/>
          </a:prstGeom>
        </p:spPr>
      </p:pic>
      <p:cxnSp>
        <p:nvCxnSpPr>
          <p:cNvPr id="34" name="Connettore diritto 33"/>
          <p:cNvCxnSpPr/>
          <p:nvPr/>
        </p:nvCxnSpPr>
        <p:spPr>
          <a:xfrm>
            <a:off x="6033071"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5" name="Immagine 34"/>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7296" y="4249193"/>
            <a:ext cx="522000" cy="522000"/>
          </a:xfrm>
          <a:prstGeom prst="rect">
            <a:avLst/>
          </a:prstGeom>
        </p:spPr>
      </p:pic>
      <p:pic>
        <p:nvPicPr>
          <p:cNvPr id="36" name="Immagine 35"/>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29550" y="2537210"/>
            <a:ext cx="459007" cy="459007"/>
          </a:xfrm>
          <a:prstGeom prst="rect">
            <a:avLst/>
          </a:prstGeom>
        </p:spPr>
      </p:pic>
      <p:pic>
        <p:nvPicPr>
          <p:cNvPr id="37" name="Immagine 36"/>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58330" y="5132813"/>
            <a:ext cx="396000" cy="396000"/>
          </a:xfrm>
          <a:prstGeom prst="rect">
            <a:avLst/>
          </a:prstGeom>
        </p:spPr>
      </p:pic>
      <p:pic>
        <p:nvPicPr>
          <p:cNvPr id="57" name="Immagine 56"/>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92309" y="2518475"/>
            <a:ext cx="523800" cy="523800"/>
          </a:xfrm>
          <a:prstGeom prst="rect">
            <a:avLst/>
          </a:prstGeom>
        </p:spPr>
      </p:pic>
      <p:sp>
        <p:nvSpPr>
          <p:cNvPr id="58" name="Segnaposto testo 25">
            <a:extLst>
              <a:ext uri="{FF2B5EF4-FFF2-40B4-BE49-F238E27FC236}">
                <a16:creationId xmlns:a16="http://schemas.microsoft.com/office/drawing/2014/main" id="{6B995381-B17B-4631-89F9-93B28697404F}"/>
              </a:ext>
            </a:extLst>
          </p:cNvPr>
          <p:cNvSpPr txBox="1">
            <a:spLocks/>
          </p:cNvSpPr>
          <p:nvPr/>
        </p:nvSpPr>
        <p:spPr bwMode="auto">
          <a:xfrm>
            <a:off x="376002"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*L’inserimento temporaneo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2" name="Segnaposto numero diapositiva 3">
            <a:extLst>
              <a:ext uri="{FF2B5EF4-FFF2-40B4-BE49-F238E27FC236}">
                <a16:creationId xmlns:a16="http://schemas.microsoft.com/office/drawing/2014/main" id="{0A0EA7EB-0394-A596-C30F-F637329A3C21}"/>
              </a:ext>
            </a:extLst>
          </p:cNvPr>
          <p:cNvSpPr>
            <a:spLocks noGrp="1"/>
          </p:cNvSpPr>
          <p:nvPr>
            <p:ph type="sldNum" sz="quarter" idx="12"/>
          </p:nvPr>
        </p:nvSpPr>
        <p:spPr>
          <a:xfrm>
            <a:off x="211959" y="635841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50D4336-DF5D-A889-9B68-B28D70BC82F4}"/>
              </a:ext>
            </a:extLst>
          </p:cNvPr>
          <p:cNvSpPr>
            <a:spLocks noChangeArrowheads="1"/>
          </p:cNvSpPr>
          <p:nvPr/>
        </p:nvSpPr>
        <p:spPr bwMode="auto">
          <a:xfrm>
            <a:off x="6468268" y="2419864"/>
            <a:ext cx="5305483" cy="19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10% con un massimo di €100.000 </a:t>
            </a:r>
            <a:r>
              <a:rPr lang="it-IT" altLang="it-IT" sz="120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200" dirty="0">
                <a:solidFill>
                  <a:srgbClr val="797979"/>
                </a:solidFill>
                <a:latin typeface="Arial" panose="020B0604020202020204" pitchFamily="34" charset="0"/>
              </a:rPr>
              <a:t>Per</a:t>
            </a:r>
            <a:r>
              <a:rPr lang="it-IT" altLang="it-IT" sz="1200" b="1" dirty="0">
                <a:solidFill>
                  <a:schemeClr val="accent2"/>
                </a:solidFill>
                <a:latin typeface="Arial" panose="020B0604020202020204" pitchFamily="34" charset="0"/>
              </a:rPr>
              <a:t> </a:t>
            </a:r>
            <a:r>
              <a:rPr lang="it-IT" altLang="it-IT" sz="1200" b="1" dirty="0">
                <a:solidFill>
                  <a:srgbClr val="00B050"/>
                </a:solidFill>
                <a:latin typeface="Arial" panose="020B0604020202020204" pitchFamily="34" charset="0"/>
              </a:rPr>
              <a:t>Africa o America Latina o India</a:t>
            </a:r>
            <a:r>
              <a:rPr lang="it-IT" altLang="it-IT" sz="1200" b="1" dirty="0">
                <a:solidFill>
                  <a:schemeClr val="accent2"/>
                </a:solidFill>
                <a:latin typeface="Arial" panose="020B0604020202020204" pitchFamily="34" charset="0"/>
              </a:rPr>
              <a:t>: fondo perduto 10% (max 100.000) elevabile fino al 20% con un massimo di €200.000 </a:t>
            </a:r>
            <a:r>
              <a:rPr lang="it-IT" altLang="it-IT" sz="1200" b="1" dirty="0">
                <a:solidFill>
                  <a:srgbClr val="797979"/>
                </a:solidFill>
                <a:latin typeface="Arial" panose="020B0604020202020204" pitchFamily="34" charset="0"/>
              </a:rPr>
              <a:t>in caso di sede </a:t>
            </a:r>
            <a:r>
              <a:rPr lang="it-IT" altLang="it-IT" sz="1200" dirty="0">
                <a:solidFill>
                  <a:srgbClr val="797979"/>
                </a:solidFill>
                <a:latin typeface="Arial" panose="020B0604020202020204" pitchFamily="34" charset="0"/>
              </a:rPr>
              <a:t>operativa nelle regioni del </a:t>
            </a:r>
            <a:r>
              <a:rPr lang="it-IT" altLang="it-IT" sz="1200" b="1" dirty="0">
                <a:solidFill>
                  <a:srgbClr val="797979"/>
                </a:solidFill>
                <a:latin typeface="Arial" panose="020B0604020202020204" pitchFamily="34" charset="0"/>
              </a:rPr>
              <a:t>Sud Italia, </a:t>
            </a:r>
            <a:r>
              <a:rPr lang="it-IT" altLang="it-IT" sz="1200" b="1" dirty="0">
                <a:solidFill>
                  <a:schemeClr val="accent2"/>
                </a:solidFill>
                <a:latin typeface="Arial" panose="020B0604020202020204" pitchFamily="34" charset="0"/>
              </a:rPr>
              <a:t>startup e PMI innovative</a:t>
            </a:r>
            <a:r>
              <a:rPr lang="it-IT" altLang="it-IT" sz="1200" b="1" dirty="0">
                <a:solidFill>
                  <a:srgbClr val="797979"/>
                </a:solidFill>
                <a:latin typeface="Arial" panose="020B0604020202020204" pitchFamily="34" charset="0"/>
              </a:rPr>
              <a:t> </a:t>
            </a:r>
          </a:p>
          <a:p>
            <a:pPr algn="ctr" defTabSz="810604">
              <a:spcBef>
                <a:spcPct val="20000"/>
              </a:spcBef>
              <a:defRPr/>
            </a:pPr>
            <a:r>
              <a:rPr lang="it-IT" altLang="it-IT" sz="1200" dirty="0">
                <a:solidFill>
                  <a:srgbClr val="797979"/>
                </a:solidFill>
                <a:latin typeface="Arial" panose="020B0604020202020204" pitchFamily="34" charset="0"/>
              </a:rPr>
              <a:t>Per</a:t>
            </a:r>
            <a:r>
              <a:rPr lang="it-IT" altLang="it-IT" sz="1200" b="1" dirty="0">
                <a:solidFill>
                  <a:schemeClr val="accent2"/>
                </a:solidFill>
                <a:latin typeface="Arial" panose="020B0604020202020204" pitchFamily="34" charset="0"/>
              </a:rPr>
              <a:t> </a:t>
            </a:r>
            <a:r>
              <a:rPr lang="it-IT" altLang="it-IT" sz="1200" b="1" dirty="0">
                <a:solidFill>
                  <a:srgbClr val="00B050"/>
                </a:solidFill>
                <a:latin typeface="Arial" panose="020B0604020202020204" pitchFamily="34" charset="0"/>
              </a:rPr>
              <a:t>USA</a:t>
            </a:r>
            <a:r>
              <a:rPr lang="it-IT" altLang="it-IT" sz="1200" b="1" dirty="0">
                <a:solidFill>
                  <a:schemeClr val="accent2"/>
                </a:solidFill>
                <a:latin typeface="Arial" panose="020B0604020202020204" pitchFamily="34" charset="0"/>
              </a:rPr>
              <a:t>: fondo perduto 10% (max 100.000)</a:t>
            </a:r>
            <a:endParaRPr lang="it-IT" altLang="it-IT" sz="1200" dirty="0">
              <a:solidFill>
                <a:srgbClr val="797979"/>
              </a:solidFill>
              <a:latin typeface="Arial" panose="020B0604020202020204" pitchFamily="34" charset="0"/>
            </a:endParaRPr>
          </a:p>
          <a:p>
            <a:pPr algn="ctr" defTabSz="810604">
              <a:spcBef>
                <a:spcPct val="20000"/>
              </a:spcBef>
              <a:defRPr/>
            </a:pPr>
            <a:endParaRPr lang="it-IT" altLang="it-IT" sz="1200" dirty="0">
              <a:solidFill>
                <a:srgbClr val="797979"/>
              </a:solidFill>
              <a:latin typeface="Arial" panose="020B0604020202020204" pitchFamily="34" charset="0"/>
            </a:endParaRPr>
          </a:p>
        </p:txBody>
      </p:sp>
    </p:spTree>
    <p:extLst>
      <p:ext uri="{BB962C8B-B14F-4D97-AF65-F5344CB8AC3E}">
        <p14:creationId xmlns:p14="http://schemas.microsoft.com/office/powerpoint/2010/main" val="324008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err="1">
                <a:solidFill>
                  <a:schemeClr val="accent2"/>
                </a:solidFill>
              </a:rPr>
              <a:t>Temporary</a:t>
            </a:r>
            <a:r>
              <a:rPr lang="it-IT" dirty="0">
                <a:solidFill>
                  <a:schemeClr val="accent2"/>
                </a:solidFill>
              </a:rPr>
              <a:t> Manager</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31</a:t>
            </a:fld>
            <a:endParaRPr lang="it-IT" dirty="0"/>
          </a:p>
        </p:txBody>
      </p:sp>
      <p:sp>
        <p:nvSpPr>
          <p:cNvPr id="3" name="CasellaDiTesto 2">
            <a:extLst>
              <a:ext uri="{FF2B5EF4-FFF2-40B4-BE49-F238E27FC236}">
                <a16:creationId xmlns:a16="http://schemas.microsoft.com/office/drawing/2014/main" id="{2CCC7AC4-3C82-9C5E-5D78-0878EA786DE3}"/>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Spese per le prestazioni professionali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(almeno il 60% dell’Intervento Agevolativo)</a:t>
            </a:r>
            <a:endParaRPr lang="it-IT" sz="1333" b="1" dirty="0"/>
          </a:p>
        </p:txBody>
      </p:sp>
      <p:sp>
        <p:nvSpPr>
          <p:cNvPr id="5" name="CasellaDiTesto 4">
            <a:extLst>
              <a:ext uri="{FF2B5EF4-FFF2-40B4-BE49-F238E27FC236}">
                <a16:creationId xmlns:a16="http://schemas.microsoft.com/office/drawing/2014/main" id="{8619A8AE-4898-23BC-D569-C1DD7FA21158}"/>
              </a:ext>
            </a:extLst>
          </p:cNvPr>
          <p:cNvSpPr txBox="1"/>
          <p:nvPr/>
        </p:nvSpPr>
        <p:spPr>
          <a:xfrm>
            <a:off x="6004560" y="1257091"/>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BC64648C-9880-C75F-40A3-18B0E8089393}"/>
              </a:ext>
            </a:extLst>
          </p:cNvPr>
          <p:cNvSpPr txBox="1"/>
          <p:nvPr/>
        </p:nvSpPr>
        <p:spPr>
          <a:xfrm>
            <a:off x="6004560" y="2156109"/>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3681F9DE-C5CD-5553-0E1D-AD05B0A0A827}"/>
              </a:ext>
            </a:extLst>
          </p:cNvPr>
          <p:cNvSpPr txBox="1"/>
          <p:nvPr/>
        </p:nvSpPr>
        <p:spPr>
          <a:xfrm>
            <a:off x="334433" y="2306829"/>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2. Spese strettamente connesse alla realizzazione del progetto elaborato con l'assistenza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(massimo il 40% delle spese rendicontate ammissibili all’Intervento Agevolativo):</a:t>
            </a:r>
            <a:endParaRPr lang="it-IT" sz="1333" b="1" dirty="0"/>
          </a:p>
        </p:txBody>
      </p:sp>
      <p:sp>
        <p:nvSpPr>
          <p:cNvPr id="11" name="CasellaDiTesto 10">
            <a:extLst>
              <a:ext uri="{FF2B5EF4-FFF2-40B4-BE49-F238E27FC236}">
                <a16:creationId xmlns:a16="http://schemas.microsoft.com/office/drawing/2014/main" id="{5120244C-BA96-FCB2-5945-C0C20299A3AA}"/>
              </a:ext>
            </a:extLst>
          </p:cNvPr>
          <p:cNvSpPr txBox="1"/>
          <p:nvPr/>
        </p:nvSpPr>
        <p:spPr>
          <a:xfrm>
            <a:off x="334434" y="3478747"/>
            <a:ext cx="5436447" cy="2555508"/>
          </a:xfrm>
          <a:prstGeom prst="rect">
            <a:avLst/>
          </a:prstGeom>
          <a:noFill/>
        </p:spPr>
        <p:txBody>
          <a:bodyPr wrap="square">
            <a:spAutoFit/>
          </a:bodyPr>
          <a:lstStyle/>
          <a:p>
            <a:pPr marL="355591" indent="-355591"/>
            <a:r>
              <a:rPr lang="it-IT" sz="1067" dirty="0"/>
              <a:t>2.1.	Spese per attività di marketing e promozionali;</a:t>
            </a:r>
          </a:p>
          <a:p>
            <a:pPr marL="355591" indent="-355591"/>
            <a:r>
              <a:rPr lang="it-IT" sz="1067" dirty="0"/>
              <a:t>2.2.	Spese per integrazione e sviluppo digitale dei processi aziendali;</a:t>
            </a:r>
          </a:p>
          <a:p>
            <a:pPr marL="355591" indent="-355591"/>
            <a:r>
              <a:rPr lang="it-IT" sz="1067" dirty="0"/>
              <a:t>2.3.	Spese per la realizzazione/ammodernamento di modelli organizzativi e gestionali;</a:t>
            </a:r>
          </a:p>
          <a:p>
            <a:pPr marL="355591" indent="-355591"/>
            <a:r>
              <a:rPr lang="it-IT" sz="1067" dirty="0"/>
              <a:t>2.4.	Spese di ideazione per l’innovazione/adeguamento di prodotto e/o servizio;</a:t>
            </a:r>
          </a:p>
          <a:p>
            <a:pPr marL="355591" indent="-355591"/>
            <a:r>
              <a:rPr lang="it-IT" sz="1067" dirty="0"/>
              <a:t>2.5.	Spese per le certificazioni internazionali e le licenze di prodotti e/o servizi, deposito di marchi o altre forme di tutela del Made in </a:t>
            </a:r>
            <a:r>
              <a:rPr lang="it-IT" sz="1067" dirty="0" err="1"/>
              <a:t>Italy</a:t>
            </a:r>
            <a:r>
              <a:rPr lang="it-IT" sz="1067" dirty="0"/>
              <a:t>;</a:t>
            </a:r>
          </a:p>
          <a:p>
            <a:pPr marL="355591" indent="-355591"/>
            <a:r>
              <a:rPr lang="it-IT" sz="1067" dirty="0"/>
              <a:t>2.6.	Spese per attività di supporto:</a:t>
            </a:r>
          </a:p>
          <a:p>
            <a:pPr lvl="1"/>
            <a:r>
              <a:rPr lang="it-IT" sz="1067" dirty="0"/>
              <a:t>a)	Spese per la formazione interna/esterna del personale amministrativo o tecnico;</a:t>
            </a:r>
          </a:p>
          <a:p>
            <a:pPr lvl="1"/>
            <a:r>
              <a:rPr lang="it-IT" sz="1067" dirty="0"/>
              <a:t>b)	Spese di viaggio e soggiorno da parte degli amministratori e/o titolari dell’impresa richiedente;</a:t>
            </a:r>
          </a:p>
          <a:p>
            <a:pPr lvl="1"/>
            <a:r>
              <a:rPr lang="it-IT" sz="1067" dirty="0"/>
              <a:t>c)	Spese di viaggio e soggiorno (incoming) di potenziali partner locali (esclusa la clientela);</a:t>
            </a:r>
          </a:p>
          <a:p>
            <a:pPr lvl="1"/>
            <a:r>
              <a:rPr lang="it-IT" sz="1067" dirty="0"/>
              <a:t>d)	Spese legali per la costituzione di società controllate locali o filiali gestite direttamente.</a:t>
            </a:r>
          </a:p>
        </p:txBody>
      </p:sp>
      <p:sp>
        <p:nvSpPr>
          <p:cNvPr id="9" name="CasellaDiTesto 8">
            <a:extLst>
              <a:ext uri="{FF2B5EF4-FFF2-40B4-BE49-F238E27FC236}">
                <a16:creationId xmlns:a16="http://schemas.microsoft.com/office/drawing/2014/main" id="{A099BDF5-0BEC-40FD-924C-3B1209033727}"/>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233780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8C78E79F-468A-27C6-7095-E28AB428F6E4}"/>
              </a:ext>
            </a:extLst>
          </p:cNvPr>
          <p:cNvSpPr/>
          <p:nvPr/>
        </p:nvSpPr>
        <p:spPr>
          <a:xfrm>
            <a:off x="334433" y="1730234"/>
            <a:ext cx="11755966" cy="436995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32" name="Rettangolo 31">
            <a:extLst>
              <a:ext uri="{FF2B5EF4-FFF2-40B4-BE49-F238E27FC236}">
                <a16:creationId xmlns:a16="http://schemas.microsoft.com/office/drawing/2014/main" id="{CBB325C2-50F5-DC45-58CC-683A38D21CDA}"/>
              </a:ext>
            </a:extLst>
          </p:cNvPr>
          <p:cNvSpPr/>
          <p:nvPr/>
        </p:nvSpPr>
        <p:spPr>
          <a:xfrm>
            <a:off x="334433" y="725022"/>
            <a:ext cx="11755966" cy="94449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a:extLst>
              <a:ext uri="{FF2B5EF4-FFF2-40B4-BE49-F238E27FC236}">
                <a16:creationId xmlns:a16="http://schemas.microsoft.com/office/drawing/2014/main" id="{DA95044A-279D-AE22-F57E-C0ACCDBE2740}"/>
              </a:ext>
            </a:extLst>
          </p:cNvPr>
          <p:cNvSpPr>
            <a:spLocks noGrp="1"/>
          </p:cNvSpPr>
          <p:nvPr>
            <p:ph type="body" idx="13"/>
          </p:nvPr>
        </p:nvSpPr>
        <p:spPr/>
        <p:txBody>
          <a:bodyPr/>
          <a:lstStyle/>
          <a:p>
            <a:r>
              <a:rPr lang="it-IT" dirty="0"/>
              <a:t>Premialità</a:t>
            </a:r>
          </a:p>
        </p:txBody>
      </p:sp>
      <p:sp>
        <p:nvSpPr>
          <p:cNvPr id="4" name="Segnaposto numero diapositiva 3">
            <a:extLst>
              <a:ext uri="{FF2B5EF4-FFF2-40B4-BE49-F238E27FC236}">
                <a16:creationId xmlns:a16="http://schemas.microsoft.com/office/drawing/2014/main" id="{938A2FC5-5620-88F0-BBBC-F7CEB4C1AA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B02E738-B0E7-85F6-7A30-B615663E6C0B}"/>
              </a:ext>
            </a:extLst>
          </p:cNvPr>
          <p:cNvSpPr txBox="1"/>
          <p:nvPr/>
        </p:nvSpPr>
        <p:spPr>
          <a:xfrm>
            <a:off x="989198" y="705598"/>
            <a:ext cx="11589980" cy="965392"/>
          </a:xfrm>
          <a:prstGeom prst="rect">
            <a:avLst/>
          </a:prstGeom>
          <a:noFill/>
        </p:spPr>
        <p:txBody>
          <a:bodyPr wrap="square">
            <a:spAutoFit/>
          </a:bodyPr>
          <a:lstStyle/>
          <a:p>
            <a:pPr marL="0" marR="539115" lvl="0" indent="0" algn="just" defTabSz="914400" rtl="0" eaLnBrk="1" fontAlgn="auto" latinLnBrk="0" hangingPunct="1">
              <a:lnSpc>
                <a:spcPct val="107000"/>
              </a:lnSpc>
              <a:spcBef>
                <a:spcPts val="0"/>
              </a:spcBef>
              <a:spcAft>
                <a:spcPts val="600"/>
              </a:spcAft>
              <a:buClrTx/>
              <a:buSzTx/>
              <a:buFontTx/>
              <a:buNone/>
              <a:tabLst/>
              <a:defRPr/>
            </a:pP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Il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cofinanziamento a fondo perduto fino al 20%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dell’Importo dell’Intervento Agevolativo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max. € 200.000)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può essere richiesto dall’impresa con </a:t>
            </a:r>
            <a:r>
              <a:rPr kumimoji="0" lang="it-IT" sz="135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interessi in Africa o in America Latina o in India*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avente almeno una sede operativa nelle</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Regioni del Sud Italia**</a:t>
            </a:r>
            <a:r>
              <a:rPr kumimoji="0" lang="it-IT" sz="1350" b="0"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o che sia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 o Start-up innovativa.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Solo Transizione Digitale o Ecologica</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cofinanziamento a fondo perduto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fino al 20% per le imprese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colpite dal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conflitto nell’area del Golfo Persico</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elevabile al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30% per le PMI</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per le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imprese energivore</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p:txBody>
      </p:sp>
      <p:sp>
        <p:nvSpPr>
          <p:cNvPr id="10" name="CasellaDiTesto 9">
            <a:extLst>
              <a:ext uri="{FF2B5EF4-FFF2-40B4-BE49-F238E27FC236}">
                <a16:creationId xmlns:a16="http://schemas.microsoft.com/office/drawing/2014/main" id="{8C638DBF-7E08-3F5F-4DC1-4F461A8A625C}"/>
              </a:ext>
            </a:extLst>
          </p:cNvPr>
          <p:cNvSpPr txBox="1"/>
          <p:nvPr/>
        </p:nvSpPr>
        <p:spPr>
          <a:xfrm>
            <a:off x="1006474" y="1760705"/>
            <a:ext cx="11083926" cy="536622"/>
          </a:xfrm>
          <a:prstGeom prst="rect">
            <a:avLst/>
          </a:prstGeom>
          <a:noFill/>
        </p:spPr>
        <p:txBody>
          <a:bodyPr wrap="square">
            <a:spAutoFit/>
          </a:bodyPr>
          <a:lstStyle/>
          <a:p>
            <a:pPr marL="0" marR="539115" lvl="0" indent="0" algn="just" defTabSz="914400" rtl="0" eaLnBrk="1" fontAlgn="auto" latinLnBrk="0" hangingPunct="1">
              <a:lnSpc>
                <a:spcPct val="107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L’Impresa può chiedere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un cofinanziamento a fondo perduto fino al 10% dell’Importo dell’Intervento Agevolativo e comunque fino a un massimo di € 100.000, </a:t>
            </a: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che è riconosciuto quale incentivazione sulla base dei seguenti criteri:</a:t>
            </a:r>
            <a:endPar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11" name="Immagine 10" descr="Immagine che contiene nero, oscurità&#10;&#10;Descrizione generata automaticamente">
            <a:extLst>
              <a:ext uri="{FF2B5EF4-FFF2-40B4-BE49-F238E27FC236}">
                <a16:creationId xmlns:a16="http://schemas.microsoft.com/office/drawing/2014/main" id="{4A384B70-2B16-87D6-FFD9-6C64C5E69FCE}"/>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5272" y="2457373"/>
            <a:ext cx="252000" cy="252000"/>
          </a:xfrm>
          <a:prstGeom prst="rect">
            <a:avLst/>
          </a:prstGeom>
        </p:spPr>
      </p:pic>
      <p:pic>
        <p:nvPicPr>
          <p:cNvPr id="12" name="Immagine 11" descr="Immagine che contiene nero, oscurità&#10;&#10;Descrizione generata automaticamente">
            <a:extLst>
              <a:ext uri="{FF2B5EF4-FFF2-40B4-BE49-F238E27FC236}">
                <a16:creationId xmlns:a16="http://schemas.microsoft.com/office/drawing/2014/main" id="{F48AD570-D169-DE88-A6BA-C72FDC73C8B8}"/>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0838" y="3143145"/>
            <a:ext cx="252000" cy="252000"/>
          </a:xfrm>
          <a:prstGeom prst="rect">
            <a:avLst/>
          </a:prstGeom>
        </p:spPr>
      </p:pic>
      <p:pic>
        <p:nvPicPr>
          <p:cNvPr id="13" name="Immagine 12" descr="Immagine che contiene nero, oscurità&#10;&#10;Descrizione generata automaticamente">
            <a:extLst>
              <a:ext uri="{FF2B5EF4-FFF2-40B4-BE49-F238E27FC236}">
                <a16:creationId xmlns:a16="http://schemas.microsoft.com/office/drawing/2014/main" id="{FB232E75-699B-BC43-1877-C066A620CF53}"/>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0899" y="3840988"/>
            <a:ext cx="252000" cy="252000"/>
          </a:xfrm>
          <a:prstGeom prst="rect">
            <a:avLst/>
          </a:prstGeom>
        </p:spPr>
      </p:pic>
      <p:pic>
        <p:nvPicPr>
          <p:cNvPr id="14" name="Immagine 13" descr="Immagine che contiene nero, oscurità&#10;&#10;Descrizione generata automaticamente">
            <a:extLst>
              <a:ext uri="{FF2B5EF4-FFF2-40B4-BE49-F238E27FC236}">
                <a16:creationId xmlns:a16="http://schemas.microsoft.com/office/drawing/2014/main" id="{4F81D8CB-9B31-FC2E-2B66-7BDB3C42EBB2}"/>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0838" y="4638400"/>
            <a:ext cx="252000" cy="252000"/>
          </a:xfrm>
          <a:prstGeom prst="rect">
            <a:avLst/>
          </a:prstGeom>
        </p:spPr>
      </p:pic>
      <p:sp>
        <p:nvSpPr>
          <p:cNvPr id="15" name="CasellaDiTesto 14">
            <a:extLst>
              <a:ext uri="{FF2B5EF4-FFF2-40B4-BE49-F238E27FC236}">
                <a16:creationId xmlns:a16="http://schemas.microsoft.com/office/drawing/2014/main" id="{B5B66CB5-B245-4D7C-CACD-6968BCDCBD34}"/>
              </a:ext>
            </a:extLst>
          </p:cNvPr>
          <p:cNvSpPr txBox="1"/>
          <p:nvPr/>
        </p:nvSpPr>
        <p:spPr>
          <a:xfrm>
            <a:off x="993272" y="2345350"/>
            <a:ext cx="523417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sede operativa al Sud Italia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 costituita da almeno 6 mesi</a:t>
            </a:r>
          </a:p>
        </p:txBody>
      </p:sp>
      <p:sp>
        <p:nvSpPr>
          <p:cNvPr id="16" name="CasellaDiTesto 15">
            <a:extLst>
              <a:ext uri="{FF2B5EF4-FFF2-40B4-BE49-F238E27FC236}">
                <a16:creationId xmlns:a16="http://schemas.microsoft.com/office/drawing/2014/main" id="{BDBED33E-A481-4D4D-1A47-2A6D6F0624BB}"/>
              </a:ext>
            </a:extLst>
          </p:cNvPr>
          <p:cNvSpPr txBox="1"/>
          <p:nvPr/>
        </p:nvSpPr>
        <p:spPr>
          <a:xfrm>
            <a:off x="1011156" y="3112288"/>
            <a:ext cx="4790204" cy="29084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in possesso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certificazioni ambientali/di sostenibilità</a:t>
            </a:r>
            <a:endParaRPr kumimoji="0" lang="it-IT" sz="1300" b="0" i="0" u="none" strike="sngStrike" kern="1200" cap="none" spc="0" normalizeH="0" baseline="0" noProof="0" dirty="0">
              <a:ln>
                <a:noFill/>
              </a:ln>
              <a:solidFill>
                <a:srgbClr val="00B050"/>
              </a:solidFill>
              <a:effectLst/>
              <a:uLnTx/>
              <a:uFillTx/>
              <a:latin typeface="Arial" panose="020B0604020202020204" pitchFamily="34" charset="0"/>
              <a:ea typeface="+mn-ea"/>
              <a:cs typeface="Times New Roman" panose="02020603050405020304" pitchFamily="18" charset="0"/>
            </a:endParaRPr>
          </a:p>
        </p:txBody>
      </p:sp>
      <p:sp>
        <p:nvSpPr>
          <p:cNvPr id="17" name="CasellaDiTesto 16">
            <a:extLst>
              <a:ext uri="{FF2B5EF4-FFF2-40B4-BE49-F238E27FC236}">
                <a16:creationId xmlns:a16="http://schemas.microsoft.com/office/drawing/2014/main" id="{849D8A1D-9E46-7D27-C925-39EFBC4EE6DD}"/>
              </a:ext>
            </a:extLst>
          </p:cNvPr>
          <p:cNvSpPr txBox="1"/>
          <p:nvPr/>
        </p:nvSpPr>
        <p:spPr>
          <a:xfrm>
            <a:off x="1002487" y="3535820"/>
            <a:ext cx="5234174" cy="93294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giovanili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(i.e. imprese costituite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giovani tra i 18 e 35 anni oppure per le società di capitali, imprese in cui le quote di partecipazione sono detenute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giovani tra i 18 e i 35 anni)</a:t>
            </a:r>
          </a:p>
        </p:txBody>
      </p:sp>
      <p:sp>
        <p:nvSpPr>
          <p:cNvPr id="18" name="CasellaDiTesto 17">
            <a:extLst>
              <a:ext uri="{FF2B5EF4-FFF2-40B4-BE49-F238E27FC236}">
                <a16:creationId xmlns:a16="http://schemas.microsoft.com/office/drawing/2014/main" id="{D1383107-98A0-B287-6AB6-B9B3DDBB3F0C}"/>
              </a:ext>
            </a:extLst>
          </p:cNvPr>
          <p:cNvSpPr txBox="1"/>
          <p:nvPr/>
        </p:nvSpPr>
        <p:spPr>
          <a:xfrm>
            <a:off x="1011156" y="4503752"/>
            <a:ext cx="5084844"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femminili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(i.e. imprese costituite almeno al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donne oppure per le società di capitali, imprese in cui le quote di partecipazione sono detenute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donne)</a:t>
            </a:r>
          </a:p>
        </p:txBody>
      </p:sp>
      <p:pic>
        <p:nvPicPr>
          <p:cNvPr id="19" name="Immagine 18" descr="Immagine che contiene nero, oscurità&#10;&#10;Descrizione generata automaticamente">
            <a:extLst>
              <a:ext uri="{FF2B5EF4-FFF2-40B4-BE49-F238E27FC236}">
                <a16:creationId xmlns:a16="http://schemas.microsoft.com/office/drawing/2014/main" id="{F48A7234-265D-8A6F-DC1D-AC26EA2C0455}"/>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376" y="5435812"/>
            <a:ext cx="252000" cy="252000"/>
          </a:xfrm>
          <a:prstGeom prst="rect">
            <a:avLst/>
          </a:prstGeom>
        </p:spPr>
      </p:pic>
      <p:sp>
        <p:nvSpPr>
          <p:cNvPr id="20" name="CasellaDiTesto 19">
            <a:extLst>
              <a:ext uri="{FF2B5EF4-FFF2-40B4-BE49-F238E27FC236}">
                <a16:creationId xmlns:a16="http://schemas.microsoft.com/office/drawing/2014/main" id="{0147E0A4-D200-B043-8861-341E0338C65C}"/>
              </a:ext>
            </a:extLst>
          </p:cNvPr>
          <p:cNvSpPr txBox="1"/>
          <p:nvPr/>
        </p:nvSpPr>
        <p:spPr>
          <a:xfrm>
            <a:off x="1006474" y="5397446"/>
            <a:ext cx="5234178"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con una quota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fatturato export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risultante dalle dichiarazioni IVA degli ultimi due esercizi pari ad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20%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del fatturato totale</a:t>
            </a:r>
          </a:p>
        </p:txBody>
      </p:sp>
      <p:sp>
        <p:nvSpPr>
          <p:cNvPr id="21" name="CasellaDiTesto 20">
            <a:extLst>
              <a:ext uri="{FF2B5EF4-FFF2-40B4-BE49-F238E27FC236}">
                <a16:creationId xmlns:a16="http://schemas.microsoft.com/office/drawing/2014/main" id="{E826DD0A-0C3D-3EEB-710B-A7CDEBAE8EF6}"/>
              </a:ext>
            </a:extLst>
          </p:cNvPr>
          <p:cNvSpPr txBox="1"/>
          <p:nvPr/>
        </p:nvSpPr>
        <p:spPr>
          <a:xfrm>
            <a:off x="6750414" y="4560674"/>
            <a:ext cx="533998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PMI o Start-up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innovative</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registrate presso la sezione speciale della camera di commercio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non aventi interessi in Africa, America Latina o India </a:t>
            </a:r>
          </a:p>
        </p:txBody>
      </p:sp>
      <p:sp>
        <p:nvSpPr>
          <p:cNvPr id="22" name="CasellaDiTesto 21">
            <a:extLst>
              <a:ext uri="{FF2B5EF4-FFF2-40B4-BE49-F238E27FC236}">
                <a16:creationId xmlns:a16="http://schemas.microsoft.com/office/drawing/2014/main" id="{16DBA1ED-5D76-ADAD-E1AD-C04CBDD48E32}"/>
              </a:ext>
            </a:extLst>
          </p:cNvPr>
          <p:cNvSpPr txBox="1"/>
          <p:nvPr/>
        </p:nvSpPr>
        <p:spPr>
          <a:xfrm>
            <a:off x="6747839" y="2898820"/>
            <a:ext cx="5238384" cy="72244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Tx/>
              <a:buNone/>
              <a:tabLst/>
              <a:defRPr/>
            </a:pPr>
            <a:r>
              <a:rPr kumimoji="0" lang="it-IT" sz="1307"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localizzate nei comuni colpiti da </a:t>
            </a:r>
            <a:r>
              <a:rPr kumimoji="0" lang="it-IT" sz="1307"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eccezionali eventi metereologici </a:t>
            </a:r>
            <a:r>
              <a:rPr kumimoji="0" lang="it-IT" sz="1307"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(solo per il prodotto Transizione Digitale o Ecologica)</a:t>
            </a:r>
            <a:endParaRPr kumimoji="0" lang="it-IT" sz="1307" b="1" i="0" u="none" strike="sng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89FDCD94-30EC-D486-7C4C-D64114F05FCD}"/>
              </a:ext>
            </a:extLst>
          </p:cNvPr>
          <p:cNvSpPr txBox="1"/>
          <p:nvPr/>
        </p:nvSpPr>
        <p:spPr>
          <a:xfrm>
            <a:off x="6747839" y="2344110"/>
            <a:ext cx="5238385"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con interessi diretti nei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Balcani Occidentali</a:t>
            </a:r>
            <a:endPar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E13FAF91-6E99-E147-94C4-3BF7B22ABA21}"/>
              </a:ext>
            </a:extLst>
          </p:cNvPr>
          <p:cNvSpPr txBox="1"/>
          <p:nvPr/>
        </p:nvSpPr>
        <p:spPr>
          <a:xfrm>
            <a:off x="6747838" y="3719709"/>
            <a:ext cx="523838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in possesso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certificazioni ambientali/di sostenibilità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che abbiano emanato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una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policy di </a:t>
            </a:r>
            <a:r>
              <a:rPr kumimoji="0" lang="it-IT" sz="13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procurement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sostenibile</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specifici criteri minimi</a:t>
            </a:r>
          </a:p>
        </p:txBody>
      </p:sp>
      <p:sp>
        <p:nvSpPr>
          <p:cNvPr id="25" name="CasellaDiTesto 24">
            <a:extLst>
              <a:ext uri="{FF2B5EF4-FFF2-40B4-BE49-F238E27FC236}">
                <a16:creationId xmlns:a16="http://schemas.microsoft.com/office/drawing/2014/main" id="{A7C3DC98-852C-4A06-4996-465DBEBFF208}"/>
              </a:ext>
            </a:extLst>
          </p:cNvPr>
          <p:cNvSpPr txBox="1"/>
          <p:nvPr/>
        </p:nvSpPr>
        <p:spPr>
          <a:xfrm>
            <a:off x="6747838" y="5415487"/>
            <a:ext cx="5433810"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t>
            </a:r>
            <a:r>
              <a:rPr kumimoji="0" lang="it-IT" sz="13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con interessi in Africa o in America Latina o in India  in USA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non aventi sedi operative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nelle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Regioni del Sud Italia</a:t>
            </a:r>
            <a:endPar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endParaRPr>
          </a:p>
        </p:txBody>
      </p:sp>
      <p:pic>
        <p:nvPicPr>
          <p:cNvPr id="26" name="Immagine 25" descr="Immagine che contiene nero, oscurità&#10;&#10;Descrizione generata automaticamente">
            <a:extLst>
              <a:ext uri="{FF2B5EF4-FFF2-40B4-BE49-F238E27FC236}">
                <a16:creationId xmlns:a16="http://schemas.microsoft.com/office/drawing/2014/main" id="{73F7330F-759F-6685-3EE2-98ADE3D7B0D0}"/>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16062" y="4651833"/>
            <a:ext cx="252000" cy="252000"/>
          </a:xfrm>
          <a:prstGeom prst="rect">
            <a:avLst/>
          </a:prstGeom>
        </p:spPr>
      </p:pic>
      <p:pic>
        <p:nvPicPr>
          <p:cNvPr id="27" name="Immagine 26" descr="Immagine che contiene nero, oscurità&#10;&#10;Descrizione generata automaticamente">
            <a:extLst>
              <a:ext uri="{FF2B5EF4-FFF2-40B4-BE49-F238E27FC236}">
                <a16:creationId xmlns:a16="http://schemas.microsoft.com/office/drawing/2014/main" id="{19E4DEA9-A7E5-AE48-D597-F505EFE7A8FC}"/>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2419698"/>
            <a:ext cx="252000" cy="252000"/>
          </a:xfrm>
          <a:prstGeom prst="rect">
            <a:avLst/>
          </a:prstGeom>
        </p:spPr>
      </p:pic>
      <p:pic>
        <p:nvPicPr>
          <p:cNvPr id="28" name="Immagine 27" descr="Immagine che contiene nero, oscurità&#10;&#10;Descrizione generata automaticamente">
            <a:extLst>
              <a:ext uri="{FF2B5EF4-FFF2-40B4-BE49-F238E27FC236}">
                <a16:creationId xmlns:a16="http://schemas.microsoft.com/office/drawing/2014/main" id="{3DD76C70-DD04-B262-26AD-BAB82B0DD6A0}"/>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3121684"/>
            <a:ext cx="252000" cy="252000"/>
          </a:xfrm>
          <a:prstGeom prst="rect">
            <a:avLst/>
          </a:prstGeom>
        </p:spPr>
      </p:pic>
      <p:pic>
        <p:nvPicPr>
          <p:cNvPr id="29" name="Immagine 28" descr="Immagine che contiene nero, oscurità&#10;&#10;Descrizione generata automaticamente">
            <a:extLst>
              <a:ext uri="{FF2B5EF4-FFF2-40B4-BE49-F238E27FC236}">
                <a16:creationId xmlns:a16="http://schemas.microsoft.com/office/drawing/2014/main" id="{3A7BE80E-EC0A-62DC-987D-21656277D4D1}"/>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5536363"/>
            <a:ext cx="252000" cy="252000"/>
          </a:xfrm>
          <a:prstGeom prst="rect">
            <a:avLst/>
          </a:prstGeom>
        </p:spPr>
      </p:pic>
      <p:pic>
        <p:nvPicPr>
          <p:cNvPr id="30" name="Immagine 29" descr="Immagine che contiene nero, oscurità&#10;&#10;Descrizione generata automaticamente">
            <a:extLst>
              <a:ext uri="{FF2B5EF4-FFF2-40B4-BE49-F238E27FC236}">
                <a16:creationId xmlns:a16="http://schemas.microsoft.com/office/drawing/2014/main" id="{95246E14-6552-8158-BE75-FB2CC7F857FF}"/>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3878878"/>
            <a:ext cx="252000" cy="252000"/>
          </a:xfrm>
          <a:prstGeom prst="rect">
            <a:avLst/>
          </a:prstGeom>
        </p:spPr>
      </p:pic>
      <p:pic>
        <p:nvPicPr>
          <p:cNvPr id="31" name="Immagine 30" descr="Immagine che contiene nero, oscurità&#10;&#10;Descrizione generata automaticamente">
            <a:extLst>
              <a:ext uri="{FF2B5EF4-FFF2-40B4-BE49-F238E27FC236}">
                <a16:creationId xmlns:a16="http://schemas.microsoft.com/office/drawing/2014/main" id="{9E2AF1BE-BCD0-EA41-06D8-576DC1A6E544}"/>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4753" y="1784204"/>
            <a:ext cx="489623" cy="489623"/>
          </a:xfrm>
          <a:prstGeom prst="rect">
            <a:avLst/>
          </a:prstGeom>
        </p:spPr>
      </p:pic>
      <p:sp>
        <p:nvSpPr>
          <p:cNvPr id="5" name="CasellaDiTesto 4">
            <a:extLst>
              <a:ext uri="{FF2B5EF4-FFF2-40B4-BE49-F238E27FC236}">
                <a16:creationId xmlns:a16="http://schemas.microsoft.com/office/drawing/2014/main" id="{AD4EDCD9-6DC9-6209-CBA7-72764A6DD695}"/>
              </a:ext>
            </a:extLst>
          </p:cNvPr>
          <p:cNvSpPr txBox="1"/>
          <p:nvPr/>
        </p:nvSpPr>
        <p:spPr>
          <a:xfrm>
            <a:off x="508327" y="6297491"/>
            <a:ext cx="9929452" cy="533480"/>
          </a:xfrm>
          <a:prstGeom prst="rect">
            <a:avLst/>
          </a:prstGeom>
          <a:noFill/>
        </p:spPr>
        <p:txBody>
          <a:bodyPr wrap="square" lIns="48000" tIns="48000" rIns="48000" bIns="480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*richiedente il Finanziamento «Potenziamento Mercati Africani» o «Competitività delle imprese o filiere italiane in America Latina» o «Affiancamento strategico per il mercato indiano» o un finanziamento con focus Africa o in America Latina o in India per Certificazioni e Consulenze, Fiere ed Eventi, E-commerce, Temporary Manager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7" name="Elemento grafico 6" descr="Ghirlanda con riempimento a tinta unita">
            <a:extLst>
              <a:ext uri="{FF2B5EF4-FFF2-40B4-BE49-F238E27FC236}">
                <a16:creationId xmlns:a16="http://schemas.microsoft.com/office/drawing/2014/main" id="{6D92A302-2BFF-25CB-B8CB-9A7CB05700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0168" y="893413"/>
            <a:ext cx="621035" cy="621035"/>
          </a:xfrm>
          <a:prstGeom prst="rect">
            <a:avLst/>
          </a:prstGeom>
        </p:spPr>
      </p:pic>
    </p:spTree>
    <p:extLst>
      <p:ext uri="{BB962C8B-B14F-4D97-AF65-F5344CB8AC3E}">
        <p14:creationId xmlns:p14="http://schemas.microsoft.com/office/powerpoint/2010/main" val="168088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4878D7-8A0F-4E9C-AABA-D4EA9592303E}"/>
              </a:ext>
            </a:extLst>
          </p:cNvPr>
          <p:cNvSpPr>
            <a:spLocks noGrp="1"/>
          </p:cNvSpPr>
          <p:nvPr>
            <p:ph type="body" idx="13"/>
          </p:nvPr>
        </p:nvSpPr>
        <p:spPr>
          <a:xfrm>
            <a:off x="334433" y="293007"/>
            <a:ext cx="8593667" cy="383116"/>
          </a:xfrm>
        </p:spPr>
        <p:txBody>
          <a:bodyPr/>
          <a:lstStyle/>
          <a:p>
            <a:r>
              <a:rPr lang="it-IT" dirty="0"/>
              <a:t>Garanzie </a:t>
            </a:r>
          </a:p>
        </p:txBody>
      </p:sp>
      <p:sp>
        <p:nvSpPr>
          <p:cNvPr id="13" name="Rettangolo 12">
            <a:extLst>
              <a:ext uri="{FF2B5EF4-FFF2-40B4-BE49-F238E27FC236}">
                <a16:creationId xmlns:a16="http://schemas.microsoft.com/office/drawing/2014/main" id="{CFF1CB00-8336-46A1-89CB-1C9CFA91A017}"/>
              </a:ext>
            </a:extLst>
          </p:cNvPr>
          <p:cNvSpPr/>
          <p:nvPr/>
        </p:nvSpPr>
        <p:spPr>
          <a:xfrm>
            <a:off x="0" y="728720"/>
            <a:ext cx="12192000" cy="6089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L’Impresa dovrà rilasciare a beneficio del Fondo 394, a valere sul Finanziamento, </a:t>
            </a:r>
            <a:r>
              <a:rPr lang="it-IT" sz="1600" b="1" dirty="0">
                <a:solidFill>
                  <a:schemeClr val="tx1"/>
                </a:solidFill>
              </a:rPr>
              <a:t>garanzie</a:t>
            </a:r>
            <a:r>
              <a:rPr lang="it-IT" sz="1600" dirty="0">
                <a:solidFill>
                  <a:schemeClr val="tx1"/>
                </a:solidFill>
              </a:rPr>
              <a:t> in misura crescente </a:t>
            </a:r>
            <a:r>
              <a:rPr lang="it-IT" sz="1600" b="1" dirty="0">
                <a:solidFill>
                  <a:schemeClr val="tx1"/>
                </a:solidFill>
              </a:rPr>
              <a:t>in funzione della classe di Scoring </a:t>
            </a:r>
            <a:r>
              <a:rPr lang="it-IT" sz="1600" dirty="0">
                <a:solidFill>
                  <a:schemeClr val="tx1"/>
                </a:solidFill>
              </a:rPr>
              <a:t>dell’Impresa Richiedente nella forma di seguito indicata e sulla base delle percentuali riportate in tabella</a:t>
            </a:r>
          </a:p>
        </p:txBody>
      </p:sp>
      <p:sp>
        <p:nvSpPr>
          <p:cNvPr id="9" name="CasellaDiTesto 8">
            <a:extLst>
              <a:ext uri="{FF2B5EF4-FFF2-40B4-BE49-F238E27FC236}">
                <a16:creationId xmlns:a16="http://schemas.microsoft.com/office/drawing/2014/main" id="{2830396C-62CF-DD98-E894-DA5E72CC3210}"/>
              </a:ext>
            </a:extLst>
          </p:cNvPr>
          <p:cNvSpPr txBox="1"/>
          <p:nvPr/>
        </p:nvSpPr>
        <p:spPr>
          <a:xfrm>
            <a:off x="566522" y="1410421"/>
            <a:ext cx="5073943" cy="707694"/>
          </a:xfrm>
          <a:prstGeom prst="rect">
            <a:avLst/>
          </a:prstGeom>
          <a:noFill/>
        </p:spPr>
        <p:txBody>
          <a:bodyPr wrap="square">
            <a:spAutoFit/>
          </a:bodyPr>
          <a:lstStyle/>
          <a:p>
            <a:r>
              <a:rPr lang="it-IT" sz="1333" b="1" dirty="0"/>
              <a:t>garanzia autonoma </a:t>
            </a:r>
            <a:r>
              <a:rPr lang="it-IT" sz="1333" dirty="0"/>
              <a:t>a prima richiesta rilasciata da </a:t>
            </a:r>
            <a:r>
              <a:rPr lang="it-IT" sz="1333" b="1" dirty="0"/>
              <a:t>banche, assicurazioni o intermediari finanziari </a:t>
            </a:r>
            <a:r>
              <a:rPr lang="it-IT" sz="1333" dirty="0"/>
              <a:t>soddisfacenti per SIMEST</a:t>
            </a:r>
          </a:p>
        </p:txBody>
      </p:sp>
      <p:sp>
        <p:nvSpPr>
          <p:cNvPr id="11" name="CasellaDiTesto 10">
            <a:extLst>
              <a:ext uri="{FF2B5EF4-FFF2-40B4-BE49-F238E27FC236}">
                <a16:creationId xmlns:a16="http://schemas.microsoft.com/office/drawing/2014/main" id="{11881DE7-67EF-8B6D-5210-FB2B9A0470DA}"/>
              </a:ext>
            </a:extLst>
          </p:cNvPr>
          <p:cNvSpPr txBox="1"/>
          <p:nvPr/>
        </p:nvSpPr>
        <p:spPr>
          <a:xfrm>
            <a:off x="566522" y="2232292"/>
            <a:ext cx="5200357" cy="502573"/>
          </a:xfrm>
          <a:prstGeom prst="rect">
            <a:avLst/>
          </a:prstGeom>
          <a:noFill/>
        </p:spPr>
        <p:txBody>
          <a:bodyPr wrap="square">
            <a:spAutoFit/>
          </a:bodyPr>
          <a:lstStyle/>
          <a:p>
            <a:r>
              <a:rPr lang="it-IT" sz="1333" b="1" i="1" dirty="0"/>
              <a:t>cash </a:t>
            </a:r>
            <a:r>
              <a:rPr lang="it-IT" sz="1333" b="1" i="1" dirty="0" err="1"/>
              <a:t>collateral</a:t>
            </a:r>
            <a:r>
              <a:rPr lang="it-IT" sz="1333" dirty="0"/>
              <a:t>, nella forma di liquidità dell’Impresa richiedente segregata a beneficio di SIMEST</a:t>
            </a:r>
          </a:p>
        </p:txBody>
      </p:sp>
      <p:sp>
        <p:nvSpPr>
          <p:cNvPr id="14" name="CasellaDiTesto 13">
            <a:extLst>
              <a:ext uri="{FF2B5EF4-FFF2-40B4-BE49-F238E27FC236}">
                <a16:creationId xmlns:a16="http://schemas.microsoft.com/office/drawing/2014/main" id="{F5A9D478-F75F-B590-BD44-586BA6C75A94}"/>
              </a:ext>
            </a:extLst>
          </p:cNvPr>
          <p:cNvSpPr txBox="1"/>
          <p:nvPr/>
        </p:nvSpPr>
        <p:spPr>
          <a:xfrm>
            <a:off x="566522" y="2930356"/>
            <a:ext cx="5073943" cy="502573"/>
          </a:xfrm>
          <a:prstGeom prst="rect">
            <a:avLst/>
          </a:prstGeom>
          <a:noFill/>
        </p:spPr>
        <p:txBody>
          <a:bodyPr wrap="square">
            <a:spAutoFit/>
          </a:bodyPr>
          <a:lstStyle/>
          <a:p>
            <a:r>
              <a:rPr lang="it-IT" sz="1333" b="1" dirty="0"/>
              <a:t>deposito cauzionale</a:t>
            </a:r>
            <a:r>
              <a:rPr lang="it-IT" sz="1333" dirty="0"/>
              <a:t>, nella forma di trattenuta a garanzia sul finanziamento concesso.</a:t>
            </a:r>
          </a:p>
        </p:txBody>
      </p:sp>
      <p:graphicFrame>
        <p:nvGraphicFramePr>
          <p:cNvPr id="16" name="Tabella 9">
            <a:extLst>
              <a:ext uri="{FF2B5EF4-FFF2-40B4-BE49-F238E27FC236}">
                <a16:creationId xmlns:a16="http://schemas.microsoft.com/office/drawing/2014/main" id="{BC161F8F-9CB2-49B2-AD28-20F054D027BE}"/>
              </a:ext>
            </a:extLst>
          </p:cNvPr>
          <p:cNvGraphicFramePr>
            <a:graphicFrameLocks noGrp="1"/>
          </p:cNvGraphicFramePr>
          <p:nvPr>
            <p:extLst>
              <p:ext uri="{D42A27DB-BD31-4B8C-83A1-F6EECF244321}">
                <p14:modId xmlns:p14="http://schemas.microsoft.com/office/powerpoint/2010/main" val="3823421606"/>
              </p:ext>
            </p:extLst>
          </p:nvPr>
        </p:nvGraphicFramePr>
        <p:xfrm>
          <a:off x="5623579" y="1505682"/>
          <a:ext cx="6320902" cy="4577733"/>
        </p:xfrm>
        <a:graphic>
          <a:graphicData uri="http://schemas.openxmlformats.org/drawingml/2006/table">
            <a:tbl>
              <a:tblPr firstRow="1" bandRow="1">
                <a:tableStyleId>{5C22544A-7EE6-4342-B048-85BDC9FD1C3A}</a:tableStyleId>
              </a:tblPr>
              <a:tblGrid>
                <a:gridCol w="1380600">
                  <a:extLst>
                    <a:ext uri="{9D8B030D-6E8A-4147-A177-3AD203B41FA5}">
                      <a16:colId xmlns:a16="http://schemas.microsoft.com/office/drawing/2014/main" val="26773229"/>
                    </a:ext>
                  </a:extLst>
                </a:gridCol>
                <a:gridCol w="1371600">
                  <a:extLst>
                    <a:ext uri="{9D8B030D-6E8A-4147-A177-3AD203B41FA5}">
                      <a16:colId xmlns:a16="http://schemas.microsoft.com/office/drawing/2014/main" val="4136899005"/>
                    </a:ext>
                  </a:extLst>
                </a:gridCol>
                <a:gridCol w="3568702">
                  <a:extLst>
                    <a:ext uri="{9D8B030D-6E8A-4147-A177-3AD203B41FA5}">
                      <a16:colId xmlns:a16="http://schemas.microsoft.com/office/drawing/2014/main" val="78855828"/>
                    </a:ext>
                  </a:extLst>
                </a:gridCol>
              </a:tblGrid>
              <a:tr h="420465">
                <a:tc>
                  <a:txBody>
                    <a:bodyPr/>
                    <a:lstStyle/>
                    <a:p>
                      <a:pPr algn="ctr"/>
                      <a:r>
                        <a:rPr lang="it-IT" sz="1200" dirty="0">
                          <a:latin typeface="+mj-lt"/>
                        </a:rPr>
                        <a:t>Classi di Scoring</a:t>
                      </a: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rPr>
                        <a:t>% di garanzia</a:t>
                      </a:r>
                      <a:endParaRPr lang="it-IT" sz="1200" dirty="0">
                        <a:effectLst/>
                        <a:latin typeface="+mj-lt"/>
                        <a:ea typeface="Calibri" panose="020F0502020204030204" pitchFamily="34" charset="0"/>
                        <a:cs typeface="Times New Roman" panose="02020603050405020304" pitchFamily="18" charset="0"/>
                      </a:endParaRP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ea typeface="Calibri" panose="020F0502020204030204" pitchFamily="34" charset="0"/>
                          <a:cs typeface="Times New Roman" panose="02020603050405020304" pitchFamily="18" charset="0"/>
                        </a:rPr>
                        <a:t>Forme delle garanzie</a:t>
                      </a:r>
                    </a:p>
                  </a:txBody>
                  <a:tcPr marL="68580" marR="68580" marT="34291" marB="34291" anchor="ctr"/>
                </a:tc>
                <a:extLst>
                  <a:ext uri="{0D108BD9-81ED-4DB2-BD59-A6C34878D82A}">
                    <a16:rowId xmlns:a16="http://schemas.microsoft.com/office/drawing/2014/main" val="858082514"/>
                  </a:ext>
                </a:extLst>
              </a:tr>
              <a:tr h="298998">
                <a:tc>
                  <a:txBody>
                    <a:bodyPr/>
                    <a:lstStyle/>
                    <a:p>
                      <a:pPr algn="ctr"/>
                      <a:r>
                        <a:rPr lang="it-IT" sz="1200" b="0" dirty="0"/>
                        <a:t>1</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1408663368"/>
                  </a:ext>
                </a:extLst>
              </a:tr>
              <a:tr h="298998">
                <a:tc>
                  <a:txBody>
                    <a:bodyPr/>
                    <a:lstStyle/>
                    <a:p>
                      <a:pPr algn="ctr"/>
                      <a:r>
                        <a:rPr lang="it-IT" sz="1200" b="0" dirty="0"/>
                        <a:t>2</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4285180922"/>
                  </a:ext>
                </a:extLst>
              </a:tr>
              <a:tr h="409072">
                <a:tc>
                  <a:txBody>
                    <a:bodyPr/>
                    <a:lstStyle/>
                    <a:p>
                      <a:pPr algn="ctr"/>
                      <a:r>
                        <a:rPr lang="it-IT" sz="1200" b="0" dirty="0"/>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2663412315"/>
                  </a:ext>
                </a:extLst>
              </a:tr>
              <a:tr h="409072">
                <a:tc>
                  <a:txBody>
                    <a:bodyPr/>
                    <a:lstStyle/>
                    <a:p>
                      <a:pPr algn="ctr"/>
                      <a:r>
                        <a:rPr lang="it-IT" sz="1200" b="0" dirty="0"/>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1427359544"/>
                  </a:ext>
                </a:extLst>
              </a:tr>
              <a:tr h="409072">
                <a:tc>
                  <a:txBody>
                    <a:bodyPr/>
                    <a:lstStyle/>
                    <a:p>
                      <a:pPr algn="ctr"/>
                      <a:r>
                        <a:rPr lang="it-IT" sz="1200" b="0" dirty="0"/>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garanzia autonoma / cash </a:t>
                      </a:r>
                      <a:r>
                        <a:rPr lang="it-IT" sz="1100" b="0" dirty="0" err="1">
                          <a:solidFill>
                            <a:schemeClr val="tx1"/>
                          </a:solidFill>
                        </a:rPr>
                        <a:t>collateral</a:t>
                      </a:r>
                      <a:r>
                        <a:rPr lang="it-IT" sz="1100" b="0" dirty="0">
                          <a:solidFill>
                            <a:schemeClr val="tx1"/>
                          </a:solidFill>
                        </a:rPr>
                        <a:t> / deposito cauzionale</a:t>
                      </a:r>
                    </a:p>
                  </a:txBody>
                  <a:tcPr anchor="ctr"/>
                </a:tc>
                <a:extLst>
                  <a:ext uri="{0D108BD9-81ED-4DB2-BD59-A6C34878D82A}">
                    <a16:rowId xmlns:a16="http://schemas.microsoft.com/office/drawing/2014/main" val="2185034487"/>
                  </a:ext>
                </a:extLst>
              </a:tr>
              <a:tr h="569778">
                <a:tc>
                  <a:txBody>
                    <a:bodyPr/>
                    <a:lstStyle/>
                    <a:p>
                      <a:pPr algn="ctr"/>
                      <a:r>
                        <a:rPr lang="it-IT" sz="1200" b="0" dirty="0"/>
                        <a:t>6</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2133398761"/>
                  </a:ext>
                </a:extLst>
              </a:tr>
              <a:tr h="569778">
                <a:tc>
                  <a:txBody>
                    <a:bodyPr/>
                    <a:lstStyle/>
                    <a:p>
                      <a:pPr algn="ctr"/>
                      <a:r>
                        <a:rPr lang="it-IT" sz="1200" b="0" dirty="0"/>
                        <a:t>7</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1559185655"/>
                  </a:ext>
                </a:extLst>
              </a:tr>
              <a:tr h="569778">
                <a:tc>
                  <a:txBody>
                    <a:bodyPr/>
                    <a:lstStyle/>
                    <a:p>
                      <a:pPr algn="ctr"/>
                      <a:r>
                        <a:rPr lang="it-IT" sz="1200" b="0" dirty="0"/>
                        <a:t>8</a:t>
                      </a:r>
                    </a:p>
                  </a:txBody>
                  <a:tcPr anchor="ctr"/>
                </a:tc>
                <a:tc>
                  <a:txBody>
                    <a:bodyPr/>
                    <a:lstStyle/>
                    <a:p>
                      <a:pPr algn="ctr"/>
                      <a:r>
                        <a:rPr lang="it-IT" sz="1200" b="0" dirty="0">
                          <a:solidFill>
                            <a:schemeClr val="tx1"/>
                          </a:solidFill>
                        </a:rPr>
                        <a:t>30%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666787788"/>
                  </a:ext>
                </a:extLst>
              </a:tr>
              <a:tr h="569778">
                <a:tc>
                  <a:txBody>
                    <a:bodyPr/>
                    <a:lstStyle/>
                    <a:p>
                      <a:pPr algn="ctr"/>
                      <a:r>
                        <a:rPr lang="it-IT" sz="1200" b="0" dirty="0"/>
                        <a:t>9</a:t>
                      </a:r>
                    </a:p>
                  </a:txBody>
                  <a:tcPr anchor="ctr"/>
                </a:tc>
                <a:tc>
                  <a:txBody>
                    <a:bodyPr/>
                    <a:lstStyle/>
                    <a:p>
                      <a:pPr algn="ctr"/>
                      <a:r>
                        <a:rPr lang="it-IT" sz="1200" b="0" dirty="0">
                          <a:solidFill>
                            <a:schemeClr val="tx1"/>
                          </a:solidFill>
                        </a:rPr>
                        <a:t>40%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20%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3233830324"/>
                  </a:ext>
                </a:extLst>
              </a:tr>
            </a:tbl>
          </a:graphicData>
        </a:graphic>
      </p:graphicFrame>
      <p:pic>
        <p:nvPicPr>
          <p:cNvPr id="8" name="Immagine 7" descr="Immagine che contiene Elementi grafici, Blu elettrico, logo, simbolo&#10;&#10;Descrizione generata automaticamente">
            <a:extLst>
              <a:ext uri="{FF2B5EF4-FFF2-40B4-BE49-F238E27FC236}">
                <a16:creationId xmlns:a16="http://schemas.microsoft.com/office/drawing/2014/main" id="{D2D1DF79-0E86-4276-AA4F-F9995AAFFBC1}"/>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8360" y="2893188"/>
            <a:ext cx="390219" cy="390219"/>
          </a:xfrm>
          <a:prstGeom prst="rect">
            <a:avLst/>
          </a:prstGeom>
        </p:spPr>
      </p:pic>
      <p:pic>
        <p:nvPicPr>
          <p:cNvPr id="17" name="Immagine 16" descr="Immagine che contiene Elementi grafici, Blu elettrico, logo, simbolo&#10;&#10;Descrizione generata automaticamente">
            <a:extLst>
              <a:ext uri="{FF2B5EF4-FFF2-40B4-BE49-F238E27FC236}">
                <a16:creationId xmlns:a16="http://schemas.microsoft.com/office/drawing/2014/main" id="{D67D571E-3FAB-462A-9BDC-3D11962EE243}"/>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2241221"/>
            <a:ext cx="390219" cy="390219"/>
          </a:xfrm>
          <a:prstGeom prst="rect">
            <a:avLst/>
          </a:prstGeom>
        </p:spPr>
      </p:pic>
      <p:pic>
        <p:nvPicPr>
          <p:cNvPr id="18" name="Immagine 17" descr="Immagine che contiene Elementi grafici, Blu elettrico, logo, simbolo&#10;&#10;Descrizione generata automaticamente">
            <a:extLst>
              <a:ext uri="{FF2B5EF4-FFF2-40B4-BE49-F238E27FC236}">
                <a16:creationId xmlns:a16="http://schemas.microsoft.com/office/drawing/2014/main" id="{9F0F1507-E737-4E98-8C87-D86266C17D9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1496698"/>
            <a:ext cx="390219" cy="390219"/>
          </a:xfrm>
          <a:prstGeom prst="rect">
            <a:avLst/>
          </a:prstGeom>
        </p:spPr>
      </p:pic>
      <p:sp>
        <p:nvSpPr>
          <p:cNvPr id="12" name="CasellaDiTesto 11">
            <a:extLst>
              <a:ext uri="{FF2B5EF4-FFF2-40B4-BE49-F238E27FC236}">
                <a16:creationId xmlns:a16="http://schemas.microsoft.com/office/drawing/2014/main" id="{D39B3EF8-98C7-45A6-9BF7-4CEC4F1AE3D0}"/>
              </a:ext>
            </a:extLst>
          </p:cNvPr>
          <p:cNvSpPr txBox="1"/>
          <p:nvPr/>
        </p:nvSpPr>
        <p:spPr>
          <a:xfrm>
            <a:off x="566522" y="3590913"/>
            <a:ext cx="5073943" cy="502573"/>
          </a:xfrm>
          <a:prstGeom prst="rect">
            <a:avLst/>
          </a:prstGeom>
          <a:noFill/>
        </p:spPr>
        <p:txBody>
          <a:bodyPr wrap="square">
            <a:spAutoFit/>
          </a:bodyPr>
          <a:lstStyle/>
          <a:p>
            <a:r>
              <a:rPr lang="it-IT" sz="1333" b="1" dirty="0"/>
              <a:t>altre eventuali tipologie di garanzie</a:t>
            </a:r>
            <a:r>
              <a:rPr lang="it-IT" sz="1333" dirty="0"/>
              <a:t>, come di tempo in tempo deliberate dal Comitato Agevolazioni</a:t>
            </a:r>
          </a:p>
        </p:txBody>
      </p:sp>
      <p:pic>
        <p:nvPicPr>
          <p:cNvPr id="15" name="Immagine 14" descr="Immagine che contiene Elementi grafici, Blu elettrico, logo, simbolo&#10;&#10;Descrizione generata automaticamente">
            <a:extLst>
              <a:ext uri="{FF2B5EF4-FFF2-40B4-BE49-F238E27FC236}">
                <a16:creationId xmlns:a16="http://schemas.microsoft.com/office/drawing/2014/main" id="{4AE94362-1D9E-4FEB-ACA0-0C1CF37C4AF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3637711"/>
            <a:ext cx="390219" cy="390219"/>
          </a:xfrm>
          <a:prstGeom prst="rect">
            <a:avLst/>
          </a:prstGeom>
        </p:spPr>
      </p:pic>
      <p:sp>
        <p:nvSpPr>
          <p:cNvPr id="19" name="CasellaDiTesto 18">
            <a:extLst>
              <a:ext uri="{FF2B5EF4-FFF2-40B4-BE49-F238E27FC236}">
                <a16:creationId xmlns:a16="http://schemas.microsoft.com/office/drawing/2014/main" id="{391F4DD7-8569-4C57-B3F4-1DF9DA1FEC44}"/>
              </a:ext>
            </a:extLst>
          </p:cNvPr>
          <p:cNvSpPr txBox="1"/>
          <p:nvPr/>
        </p:nvSpPr>
        <p:spPr>
          <a:xfrm>
            <a:off x="277329" y="4445348"/>
            <a:ext cx="5272898" cy="1795363"/>
          </a:xfrm>
          <a:prstGeom prst="rect">
            <a:avLst/>
          </a:prstGeom>
          <a:noFill/>
        </p:spPr>
        <p:txBody>
          <a:bodyPr wrap="square">
            <a:spAutoFit/>
          </a:bodyPr>
          <a:lstStyle/>
          <a:p>
            <a:pPr marL="266700" indent="-266700">
              <a:spcBef>
                <a:spcPts val="800"/>
              </a:spcBef>
              <a:buFont typeface="Wingdings" panose="05000000000000000000" pitchFamily="2" charset="2"/>
              <a:buChar char="§"/>
            </a:pPr>
            <a:r>
              <a:rPr lang="it-IT" sz="1200" dirty="0"/>
              <a:t>tutte le Imprese che rientrano nelle </a:t>
            </a:r>
            <a:r>
              <a:rPr lang="it-IT" sz="1200" b="1" dirty="0"/>
              <a:t>prime due classi di Scoring </a:t>
            </a:r>
            <a:r>
              <a:rPr lang="it-IT" sz="1200" dirty="0"/>
              <a:t>di cui alla tabella (classe 1 e 2), e le </a:t>
            </a:r>
            <a:r>
              <a:rPr lang="it-IT" sz="1200" b="1" dirty="0"/>
              <a:t>PMI Innovative e Start Up Innovative</a:t>
            </a:r>
            <a:endParaRPr lang="it-IT" sz="1200" dirty="0"/>
          </a:p>
          <a:p>
            <a:pPr marL="266700" indent="-266700">
              <a:spcBef>
                <a:spcPts val="800"/>
              </a:spcBef>
              <a:buFont typeface="Wingdings" panose="05000000000000000000" pitchFamily="2" charset="2"/>
              <a:buChar char="§"/>
            </a:pPr>
            <a:r>
              <a:rPr lang="it-IT" sz="1200" dirty="0"/>
              <a:t>per lo strumento </a:t>
            </a:r>
            <a:r>
              <a:rPr lang="it-IT" sz="1200" b="1" dirty="0">
                <a:solidFill>
                  <a:srgbClr val="00B050"/>
                </a:solidFill>
              </a:rPr>
              <a:t>«Potenziamento mercati africani»</a:t>
            </a:r>
          </a:p>
          <a:p>
            <a:pPr marL="266700" indent="-266700">
              <a:spcBef>
                <a:spcPts val="800"/>
              </a:spcBef>
              <a:buFont typeface="Wingdings" panose="05000000000000000000" pitchFamily="2" charset="2"/>
              <a:buChar char="§"/>
            </a:pPr>
            <a:r>
              <a:rPr lang="it-IT" sz="1200" dirty="0"/>
              <a:t>le Imprese con </a:t>
            </a:r>
            <a:r>
              <a:rPr lang="it-IT" sz="1200" b="1" dirty="0">
                <a:solidFill>
                  <a:srgbClr val="00B050"/>
                </a:solidFill>
              </a:rPr>
              <a:t>Interessi in America Latina*</a:t>
            </a:r>
          </a:p>
          <a:p>
            <a:pPr marL="266700" indent="-266700">
              <a:spcBef>
                <a:spcPts val="800"/>
              </a:spcBef>
              <a:buFont typeface="Wingdings" panose="05000000000000000000" pitchFamily="2" charset="2"/>
              <a:buChar char="§"/>
            </a:pPr>
            <a:r>
              <a:rPr lang="it-IT" sz="1200" dirty="0"/>
              <a:t>le Imprese con </a:t>
            </a:r>
            <a:r>
              <a:rPr lang="it-IT" sz="1200" b="1" dirty="0"/>
              <a:t>Interessi nei Balcani Occidentali</a:t>
            </a:r>
            <a:endParaRPr lang="it-IT" sz="1200" b="1" strike="sngStrike" dirty="0"/>
          </a:p>
          <a:p>
            <a:pPr marL="266700" indent="-266700">
              <a:spcBef>
                <a:spcPts val="800"/>
              </a:spcBef>
              <a:buFont typeface="Wingdings" panose="05000000000000000000" pitchFamily="2" charset="2"/>
              <a:buChar char="§"/>
            </a:pPr>
            <a:r>
              <a:rPr lang="it-IT" sz="1200" dirty="0"/>
              <a:t>le imprese </a:t>
            </a:r>
            <a:r>
              <a:rPr lang="it-IT" sz="1200" b="1" dirty="0"/>
              <a:t>energivore o che hanno intrapreso un percorso di efficientamento energetico </a:t>
            </a:r>
            <a:r>
              <a:rPr lang="it-IT" sz="1200" dirty="0"/>
              <a:t>(per Transizione digitale o ecologica)*</a:t>
            </a:r>
          </a:p>
        </p:txBody>
      </p:sp>
      <p:sp>
        <p:nvSpPr>
          <p:cNvPr id="7" name="Rettangolo 6">
            <a:extLst>
              <a:ext uri="{FF2B5EF4-FFF2-40B4-BE49-F238E27FC236}">
                <a16:creationId xmlns:a16="http://schemas.microsoft.com/office/drawing/2014/main" id="{174C1194-1D8B-425F-8AFF-0AF5F3485CB6}"/>
              </a:ext>
            </a:extLst>
          </p:cNvPr>
          <p:cNvSpPr/>
          <p:nvPr/>
        </p:nvSpPr>
        <p:spPr>
          <a:xfrm>
            <a:off x="203977" y="4266484"/>
            <a:ext cx="5272898" cy="2027567"/>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CasellaDiTesto 9">
            <a:extLst>
              <a:ext uri="{FF2B5EF4-FFF2-40B4-BE49-F238E27FC236}">
                <a16:creationId xmlns:a16="http://schemas.microsoft.com/office/drawing/2014/main" id="{9A4BF6B1-BDEE-4C86-A659-263B099656D5}"/>
              </a:ext>
            </a:extLst>
          </p:cNvPr>
          <p:cNvSpPr txBox="1"/>
          <p:nvPr/>
        </p:nvSpPr>
        <p:spPr>
          <a:xfrm>
            <a:off x="716840" y="4146332"/>
            <a:ext cx="3273269" cy="301597"/>
          </a:xfrm>
          <a:prstGeom prst="rect">
            <a:avLst/>
          </a:prstGeom>
          <a:solidFill>
            <a:schemeClr val="bg1"/>
          </a:solidFill>
        </p:spPr>
        <p:txBody>
          <a:bodyPr vert="horz" wrap="square" lIns="121920" tIns="60960" rIns="121920" bIns="60960" rtlCol="0" anchor="b">
            <a:normAutofit lnSpcReduction="10000"/>
          </a:bodyPr>
          <a:lstStyle/>
          <a:p>
            <a:pPr algn="l"/>
            <a:r>
              <a:rPr lang="it-IT" sz="1200" b="1" dirty="0">
                <a:solidFill>
                  <a:schemeClr val="accent2"/>
                </a:solidFill>
              </a:rPr>
              <a:t>ESENZIONE PRESTAZIONE GARANZIE</a:t>
            </a:r>
          </a:p>
        </p:txBody>
      </p:sp>
      <p:pic>
        <p:nvPicPr>
          <p:cNvPr id="6" name="Immagine 5" descr="Immagine che contiene cerchio, Elementi grafici, simbolo, Policromia&#10;&#10;Descrizione generata automaticamente">
            <a:extLst>
              <a:ext uri="{FF2B5EF4-FFF2-40B4-BE49-F238E27FC236}">
                <a16:creationId xmlns:a16="http://schemas.microsoft.com/office/drawing/2014/main" id="{0435BDCF-6370-4F3F-ADFB-1A53BE6B974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3469" y="4061023"/>
            <a:ext cx="390219" cy="390219"/>
          </a:xfrm>
          <a:prstGeom prst="rect">
            <a:avLst/>
          </a:prstGeom>
          <a:solidFill>
            <a:schemeClr val="bg1"/>
          </a:solidFill>
        </p:spPr>
      </p:pic>
      <p:sp>
        <p:nvSpPr>
          <p:cNvPr id="2" name="Segnaposto numero diapositiva 3">
            <a:extLst>
              <a:ext uri="{FF2B5EF4-FFF2-40B4-BE49-F238E27FC236}">
                <a16:creationId xmlns:a16="http://schemas.microsoft.com/office/drawing/2014/main" id="{A9B4CEBD-7322-D0FB-BED9-0837AA3023C8}"/>
              </a:ext>
            </a:extLst>
          </p:cNvPr>
          <p:cNvSpPr>
            <a:spLocks noGrp="1"/>
          </p:cNvSpPr>
          <p:nvPr>
            <p:ph type="sldNum" sz="quarter" idx="12"/>
          </p:nvPr>
        </p:nvSpPr>
        <p:spPr>
          <a:xfrm>
            <a:off x="203977" y="6438596"/>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00E22AA2-D714-4D51-6531-FCAC46628859}"/>
              </a:ext>
            </a:extLst>
          </p:cNvPr>
          <p:cNvSpPr txBox="1"/>
          <p:nvPr/>
        </p:nvSpPr>
        <p:spPr>
          <a:xfrm>
            <a:off x="5577075" y="1301213"/>
            <a:ext cx="3614934" cy="230832"/>
          </a:xfrm>
          <a:prstGeom prst="rect">
            <a:avLst/>
          </a:prstGeom>
          <a:noFill/>
        </p:spPr>
        <p:txBody>
          <a:bodyPr wrap="square">
            <a:spAutoFit/>
          </a:bodyPr>
          <a:lstStyle/>
          <a:p>
            <a:pPr>
              <a:spcBef>
                <a:spcPts val="800"/>
              </a:spcBef>
            </a:pPr>
            <a:r>
              <a:rPr lang="it-IT" sz="900" i="1" dirty="0"/>
              <a:t>Tabella come aggiornata dal Comitato Agevolazioni del 26/06/2024</a:t>
            </a:r>
          </a:p>
        </p:txBody>
      </p:sp>
      <p:sp>
        <p:nvSpPr>
          <p:cNvPr id="3" name="CasellaDiTesto 2">
            <a:extLst>
              <a:ext uri="{FF2B5EF4-FFF2-40B4-BE49-F238E27FC236}">
                <a16:creationId xmlns:a16="http://schemas.microsoft.com/office/drawing/2014/main" id="{233B686F-1241-7486-FC0F-0CC4244D011A}"/>
              </a:ext>
            </a:extLst>
          </p:cNvPr>
          <p:cNvSpPr txBox="1"/>
          <p:nvPr/>
        </p:nvSpPr>
        <p:spPr>
          <a:xfrm>
            <a:off x="566522" y="6389195"/>
            <a:ext cx="9920503" cy="358839"/>
          </a:xfrm>
          <a:prstGeom prst="rect">
            <a:avLst/>
          </a:prstGeom>
          <a:noFill/>
        </p:spPr>
        <p:txBody>
          <a:bodyPr wrap="square" lIns="48000" tIns="48000" rIns="48000" bIns="48000" anchor="ctr" anchorCtr="0">
            <a:noAutofit/>
          </a:bodyPr>
          <a:lstStyle/>
          <a:p>
            <a:r>
              <a:rPr lang="it-IT" sz="900" dirty="0">
                <a:solidFill>
                  <a:srgbClr val="415364"/>
                </a:solidFill>
                <a:latin typeface="Arial" panose="020B0604020202020204" pitchFamily="34" charset="0"/>
              </a:rPr>
              <a:t>*richiedente il Finanziamento «Competitività delle imprese e delle filiere italiane in America centrale o meridionale» o un finanziamento localizzato in America Latina per Certificazioni e Consulenze, Fiere ed Eventi, E-commerce, Temporary Manager o Transizione Digitale ed Ecologica in caso di energivore. </a:t>
            </a:r>
          </a:p>
          <a:p>
            <a:r>
              <a:rPr lang="it-IT" sz="900" b="1" dirty="0">
                <a:solidFill>
                  <a:srgbClr val="415364"/>
                </a:solidFill>
                <a:latin typeface="Arial" panose="020B0604020202020204" pitchFamily="34" charset="0"/>
              </a:rPr>
              <a:t>Per America Latina ed energivore entro 31.12.2026.</a:t>
            </a:r>
            <a:endParaRPr lang="it-IT" sz="900" b="1" dirty="0"/>
          </a:p>
        </p:txBody>
      </p:sp>
    </p:spTree>
    <p:extLst>
      <p:ext uri="{BB962C8B-B14F-4D97-AF65-F5344CB8AC3E}">
        <p14:creationId xmlns:p14="http://schemas.microsoft.com/office/powerpoint/2010/main" val="425304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Immagine 14">
            <a:extLst>
              <a:ext uri="{FF2B5EF4-FFF2-40B4-BE49-F238E27FC236}">
                <a16:creationId xmlns:a16="http://schemas.microsoft.com/office/drawing/2014/main" id="{ED1308FC-6BD0-E030-4A0E-AE3D39439CA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22986" y="0"/>
            <a:ext cx="8950585" cy="685800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ttangolo 71">
            <a:extLst>
              <a:ext uri="{FF2B5EF4-FFF2-40B4-BE49-F238E27FC236}">
                <a16:creationId xmlns:a16="http://schemas.microsoft.com/office/drawing/2014/main" id="{3D76E2AD-337D-E960-BAF6-3737C3CEFF8E}"/>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5" name="Segnaposto numero diapositiva 74">
            <a:extLst>
              <a:ext uri="{FF2B5EF4-FFF2-40B4-BE49-F238E27FC236}">
                <a16:creationId xmlns:a16="http://schemas.microsoft.com/office/drawing/2014/main" id="{EC228873-9D1E-75AF-4DE2-2C216EC4F3B9}"/>
              </a:ext>
            </a:extLst>
          </p:cNvPr>
          <p:cNvSpPr>
            <a:spLocks noGrp="1"/>
          </p:cNvSpPr>
          <p:nvPr>
            <p:ph type="sldNum" sz="quarter" idx="7"/>
          </p:nvPr>
        </p:nvSpPr>
        <p:spPr>
          <a:xfrm>
            <a:off x="383294" y="6197425"/>
            <a:ext cx="230671" cy="153888"/>
          </a:xfrm>
        </p:spPr>
        <p:txBody>
          <a:bodyPr vert="horz" wrap="square" lIns="0" tIns="0" rIns="0" bIns="0" rtlCol="0" anchor="b"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81D60167-4931-47E6-BA6A-407CBD079E47}" type="slidenum">
              <a:rPr kumimoji="0" lang="it-IT"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08488CBC-1E37-5BD3-2C4B-95D36AE0A479}"/>
              </a:ext>
            </a:extLst>
          </p:cNvPr>
          <p:cNvSpPr/>
          <p:nvPr/>
        </p:nvSpPr>
        <p:spPr>
          <a:xfrm>
            <a:off x="461" y="335135"/>
            <a:ext cx="12373111"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5" name="Segnaposto testo 1">
            <a:extLst>
              <a:ext uri="{FF2B5EF4-FFF2-40B4-BE49-F238E27FC236}">
                <a16:creationId xmlns:a16="http://schemas.microsoft.com/office/drawing/2014/main" id="{5A9D8120-78BF-21FC-220D-2D4226BCE08A}"/>
              </a:ext>
            </a:extLst>
          </p:cNvPr>
          <p:cNvSpPr txBox="1">
            <a:spLocks/>
          </p:cNvSpPr>
          <p:nvPr/>
        </p:nvSpPr>
        <p:spPr>
          <a:xfrm>
            <a:off x="208654" y="510413"/>
            <a:ext cx="1201894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064"/>
                </a:solidFill>
                <a:effectLst/>
                <a:uLnTx/>
                <a:uFillTx/>
              </a:rPr>
              <a:t>Finanziamenti agevolati - </a:t>
            </a:r>
            <a:r>
              <a:rPr kumimoji="0" lang="it-IT" sz="2400" b="1" i="0" u="none" strike="noStrike" kern="100" cap="none" spc="0" normalizeH="0" baseline="0" noProof="0" dirty="0">
                <a:ln>
                  <a:noFill/>
                </a:ln>
                <a:solidFill>
                  <a:srgbClr val="415064"/>
                </a:solidFill>
                <a:effectLst/>
                <a:uLnTx/>
                <a:uFillTx/>
              </a:rPr>
              <a:t>Focus «Misura Balcani»</a:t>
            </a:r>
          </a:p>
        </p:txBody>
      </p:sp>
      <p:sp>
        <p:nvSpPr>
          <p:cNvPr id="17" name="Rettangolo 16">
            <a:extLst>
              <a:ext uri="{FF2B5EF4-FFF2-40B4-BE49-F238E27FC236}">
                <a16:creationId xmlns:a16="http://schemas.microsoft.com/office/drawing/2014/main" id="{B8A00EE1-0C24-9970-FC4F-108FE382C85D}"/>
              </a:ext>
            </a:extLst>
          </p:cNvPr>
          <p:cNvSpPr/>
          <p:nvPr/>
        </p:nvSpPr>
        <p:spPr>
          <a:xfrm>
            <a:off x="7195273" y="1855287"/>
            <a:ext cx="4689209" cy="221223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pic>
        <p:nvPicPr>
          <p:cNvPr id="2" name="Immagine 1">
            <a:extLst>
              <a:ext uri="{FF2B5EF4-FFF2-40B4-BE49-F238E27FC236}">
                <a16:creationId xmlns:a16="http://schemas.microsoft.com/office/drawing/2014/main" id="{D23EC24F-F08D-D5B6-F0C2-B11406C8C8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36141" y="2170048"/>
            <a:ext cx="581955" cy="388047"/>
          </a:xfrm>
          <a:prstGeom prst="rect">
            <a:avLst/>
          </a:prstGeom>
          <a:ln>
            <a:solidFill>
              <a:schemeClr val="accent3">
                <a:lumMod val="20000"/>
                <a:lumOff val="80000"/>
              </a:schemeClr>
            </a:solidFill>
          </a:ln>
        </p:spPr>
      </p:pic>
      <p:sp>
        <p:nvSpPr>
          <p:cNvPr id="3" name="CasellaDiTesto 2">
            <a:extLst>
              <a:ext uri="{FF2B5EF4-FFF2-40B4-BE49-F238E27FC236}">
                <a16:creationId xmlns:a16="http://schemas.microsoft.com/office/drawing/2014/main" id="{FCD5F3D4-F87A-9E90-C244-64CB9184E194}"/>
              </a:ext>
            </a:extLst>
          </p:cNvPr>
          <p:cNvSpPr txBox="1"/>
          <p:nvPr/>
        </p:nvSpPr>
        <p:spPr>
          <a:xfrm>
            <a:off x="7436620" y="2533388"/>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SERBIA</a:t>
            </a:r>
          </a:p>
        </p:txBody>
      </p:sp>
      <p:sp>
        <p:nvSpPr>
          <p:cNvPr id="4" name="CasellaDiTesto 3">
            <a:extLst>
              <a:ext uri="{FF2B5EF4-FFF2-40B4-BE49-F238E27FC236}">
                <a16:creationId xmlns:a16="http://schemas.microsoft.com/office/drawing/2014/main" id="{A002FEBE-6A77-E3E7-D52B-BCA752D1447F}"/>
              </a:ext>
            </a:extLst>
          </p:cNvPr>
          <p:cNvSpPr txBox="1"/>
          <p:nvPr/>
        </p:nvSpPr>
        <p:spPr>
          <a:xfrm>
            <a:off x="10588292" y="3433901"/>
            <a:ext cx="104286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ALBANIA</a:t>
            </a:r>
          </a:p>
        </p:txBody>
      </p:sp>
      <p:sp>
        <p:nvSpPr>
          <p:cNvPr id="7" name="CasellaDiTesto 6">
            <a:extLst>
              <a:ext uri="{FF2B5EF4-FFF2-40B4-BE49-F238E27FC236}">
                <a16:creationId xmlns:a16="http://schemas.microsoft.com/office/drawing/2014/main" id="{7293DE40-601E-B955-F76D-F3786824DAAA}"/>
              </a:ext>
            </a:extLst>
          </p:cNvPr>
          <p:cNvSpPr txBox="1"/>
          <p:nvPr/>
        </p:nvSpPr>
        <p:spPr>
          <a:xfrm>
            <a:off x="9075005" y="2548452"/>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KOSOVO</a:t>
            </a:r>
          </a:p>
        </p:txBody>
      </p:sp>
      <p:pic>
        <p:nvPicPr>
          <p:cNvPr id="8" name="Immagine 7">
            <a:extLst>
              <a:ext uri="{FF2B5EF4-FFF2-40B4-BE49-F238E27FC236}">
                <a16:creationId xmlns:a16="http://schemas.microsoft.com/office/drawing/2014/main" id="{80B9454E-B46D-54C0-E9E5-64AEAD53995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38806" y="2159997"/>
            <a:ext cx="581955" cy="388455"/>
          </a:xfrm>
          <a:prstGeom prst="rect">
            <a:avLst/>
          </a:prstGeom>
        </p:spPr>
      </p:pic>
      <p:pic>
        <p:nvPicPr>
          <p:cNvPr id="9" name="Immagine 8">
            <a:extLst>
              <a:ext uri="{FF2B5EF4-FFF2-40B4-BE49-F238E27FC236}">
                <a16:creationId xmlns:a16="http://schemas.microsoft.com/office/drawing/2014/main" id="{60A5E78A-5C5C-BB4C-C08F-1D7A2EB40C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838617" y="2995170"/>
            <a:ext cx="581955" cy="388800"/>
          </a:xfrm>
          <a:prstGeom prst="rect">
            <a:avLst/>
          </a:prstGeom>
        </p:spPr>
      </p:pic>
      <p:sp>
        <p:nvSpPr>
          <p:cNvPr id="10" name="CasellaDiTesto 9">
            <a:extLst>
              <a:ext uri="{FF2B5EF4-FFF2-40B4-BE49-F238E27FC236}">
                <a16:creationId xmlns:a16="http://schemas.microsoft.com/office/drawing/2014/main" id="{28FFB8EF-D523-0F1B-26D9-1CDF40CDA176}"/>
              </a:ext>
            </a:extLst>
          </p:cNvPr>
          <p:cNvSpPr txBox="1"/>
          <p:nvPr/>
        </p:nvSpPr>
        <p:spPr>
          <a:xfrm>
            <a:off x="8903032" y="3338222"/>
            <a:ext cx="1253503"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BOSNIA - ERZEGOVINA</a:t>
            </a:r>
          </a:p>
        </p:txBody>
      </p:sp>
      <p:sp>
        <p:nvSpPr>
          <p:cNvPr id="11" name="CasellaDiTesto 10">
            <a:extLst>
              <a:ext uri="{FF2B5EF4-FFF2-40B4-BE49-F238E27FC236}">
                <a16:creationId xmlns:a16="http://schemas.microsoft.com/office/drawing/2014/main" id="{D8E9B278-D78F-9AF0-0BE5-899792C1A4CD}"/>
              </a:ext>
            </a:extLst>
          </p:cNvPr>
          <p:cNvSpPr txBox="1"/>
          <p:nvPr/>
        </p:nvSpPr>
        <p:spPr>
          <a:xfrm>
            <a:off x="7244758" y="3341569"/>
            <a:ext cx="136472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MACEDONIA DEL NORD</a:t>
            </a:r>
          </a:p>
        </p:txBody>
      </p:sp>
      <p:pic>
        <p:nvPicPr>
          <p:cNvPr id="12" name="Immagine 11">
            <a:extLst>
              <a:ext uri="{FF2B5EF4-FFF2-40B4-BE49-F238E27FC236}">
                <a16:creationId xmlns:a16="http://schemas.microsoft.com/office/drawing/2014/main" id="{2FF1085E-5D03-72C6-CD3A-46383AFBCFA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16842" y="2950921"/>
            <a:ext cx="581955" cy="388007"/>
          </a:xfrm>
          <a:prstGeom prst="rect">
            <a:avLst/>
          </a:prstGeom>
        </p:spPr>
      </p:pic>
      <p:pic>
        <p:nvPicPr>
          <p:cNvPr id="13" name="Immagine 12">
            <a:extLst>
              <a:ext uri="{FF2B5EF4-FFF2-40B4-BE49-F238E27FC236}">
                <a16:creationId xmlns:a16="http://schemas.microsoft.com/office/drawing/2014/main" id="{32DC587C-0495-5C42-CFBB-9E9129CCEA2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238806" y="2970602"/>
            <a:ext cx="581955" cy="388800"/>
          </a:xfrm>
          <a:prstGeom prst="rect">
            <a:avLst/>
          </a:prstGeom>
        </p:spPr>
      </p:pic>
      <p:pic>
        <p:nvPicPr>
          <p:cNvPr id="14" name="Immagine 13">
            <a:extLst>
              <a:ext uri="{FF2B5EF4-FFF2-40B4-BE49-F238E27FC236}">
                <a16:creationId xmlns:a16="http://schemas.microsoft.com/office/drawing/2014/main" id="{AFB22C4A-9180-F26A-D4E1-BB5412CBCE8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854007" y="2159996"/>
            <a:ext cx="600743" cy="388455"/>
          </a:xfrm>
          <a:prstGeom prst="rect">
            <a:avLst/>
          </a:prstGeom>
        </p:spPr>
      </p:pic>
      <p:sp>
        <p:nvSpPr>
          <p:cNvPr id="16" name="CasellaDiTesto 15">
            <a:extLst>
              <a:ext uri="{FF2B5EF4-FFF2-40B4-BE49-F238E27FC236}">
                <a16:creationId xmlns:a16="http://schemas.microsoft.com/office/drawing/2014/main" id="{F9F15074-7445-8E14-3CA6-A6B588C6B5B0}"/>
              </a:ext>
            </a:extLst>
          </p:cNvPr>
          <p:cNvSpPr txBox="1"/>
          <p:nvPr/>
        </p:nvSpPr>
        <p:spPr>
          <a:xfrm>
            <a:off x="10127230" y="2558095"/>
            <a:ext cx="2054295"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MONTENEGRO</a:t>
            </a:r>
          </a:p>
        </p:txBody>
      </p:sp>
      <p:sp>
        <p:nvSpPr>
          <p:cNvPr id="19" name="Rettangolo 18">
            <a:extLst>
              <a:ext uri="{FF2B5EF4-FFF2-40B4-BE49-F238E27FC236}">
                <a16:creationId xmlns:a16="http://schemas.microsoft.com/office/drawing/2014/main" id="{96520C17-590E-B994-1852-D4C1A04CDD54}"/>
              </a:ext>
            </a:extLst>
          </p:cNvPr>
          <p:cNvSpPr/>
          <p:nvPr/>
        </p:nvSpPr>
        <p:spPr>
          <a:xfrm>
            <a:off x="7329772" y="1324105"/>
            <a:ext cx="4395967" cy="34695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PAESI COINVOLTI</a:t>
            </a:r>
          </a:p>
        </p:txBody>
      </p:sp>
      <p:sp>
        <p:nvSpPr>
          <p:cNvPr id="31" name="CasellaDiTesto 30">
            <a:extLst>
              <a:ext uri="{FF2B5EF4-FFF2-40B4-BE49-F238E27FC236}">
                <a16:creationId xmlns:a16="http://schemas.microsoft.com/office/drawing/2014/main" id="{5300357B-7AE9-CB72-0946-E4AA6D880276}"/>
              </a:ext>
            </a:extLst>
          </p:cNvPr>
          <p:cNvSpPr txBox="1"/>
          <p:nvPr/>
        </p:nvSpPr>
        <p:spPr>
          <a:xfrm>
            <a:off x="878136" y="2309274"/>
            <a:ext cx="5810607"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10% di Cofinanziamento a fondo perduto</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Fino all’80% del finanziamento Transizione Digitale o Ecologica da destinare a spese per il rafforzamento patrimoniale</a:t>
            </a:r>
          </a:p>
        </p:txBody>
      </p:sp>
      <p:sp>
        <p:nvSpPr>
          <p:cNvPr id="32" name="Rettangolo con angoli arrotondati 31">
            <a:extLst>
              <a:ext uri="{FF2B5EF4-FFF2-40B4-BE49-F238E27FC236}">
                <a16:creationId xmlns:a16="http://schemas.microsoft.com/office/drawing/2014/main" id="{E3B39036-CF93-BE37-A419-3BA40813028E}"/>
              </a:ext>
            </a:extLst>
          </p:cNvPr>
          <p:cNvSpPr/>
          <p:nvPr/>
        </p:nvSpPr>
        <p:spPr>
          <a:xfrm>
            <a:off x="558098" y="1433418"/>
            <a:ext cx="6121877" cy="2636974"/>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pic>
        <p:nvPicPr>
          <p:cNvPr id="33" name="Immagine 32" descr="Immagine che contiene nero, oscurità&#10;&#10;Descrizione generata automaticamente">
            <a:extLst>
              <a:ext uri="{FF2B5EF4-FFF2-40B4-BE49-F238E27FC236}">
                <a16:creationId xmlns:a16="http://schemas.microsoft.com/office/drawing/2014/main" id="{61BF6A42-F155-C483-CF27-763AEF168E7C}"/>
              </a:ext>
            </a:extLst>
          </p:cNvPr>
          <p:cNvPicPr>
            <a:picLocks noChangeAspect="1"/>
          </p:cNvPicPr>
          <p:nvPr/>
        </p:nvPicPr>
        <p:blipFill>
          <a:blip r:embed="rId10"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34" name="Rettangolo 33">
            <a:extLst>
              <a:ext uri="{FF2B5EF4-FFF2-40B4-BE49-F238E27FC236}">
                <a16:creationId xmlns:a16="http://schemas.microsoft.com/office/drawing/2014/main" id="{98508A9A-3D8D-BD78-AA4E-B32D1E561938}"/>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cs typeface="Arial" panose="020B0604020202020204" pitchFamily="34" charset="0"/>
              </a:rPr>
              <a:t>CONDIZIONI DEDICATE</a:t>
            </a:r>
          </a:p>
        </p:txBody>
      </p:sp>
      <p:sp>
        <p:nvSpPr>
          <p:cNvPr id="35" name="CasellaDiTesto 34">
            <a:extLst>
              <a:ext uri="{FF2B5EF4-FFF2-40B4-BE49-F238E27FC236}">
                <a16:creationId xmlns:a16="http://schemas.microsoft.com/office/drawing/2014/main" id="{98C021DD-516B-3B24-ED14-3D8B54371F84}"/>
              </a:ext>
            </a:extLst>
          </p:cNvPr>
          <p:cNvSpPr txBox="1"/>
          <p:nvPr/>
        </p:nvSpPr>
        <p:spPr>
          <a:xfrm>
            <a:off x="833073" y="1682425"/>
            <a:ext cx="535844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t>
            </a:r>
            <a:r>
              <a:rPr kumimoji="0" lang="it-IT" sz="14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 </a:t>
            </a: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per tutte le linee di finanziamento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rinnovata a luglio 2024 con ulteriori 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4" name="Rettangolo 43">
            <a:extLst>
              <a:ext uri="{FF2B5EF4-FFF2-40B4-BE49-F238E27FC236}">
                <a16:creationId xmlns:a16="http://schemas.microsoft.com/office/drawing/2014/main" id="{BB983BAF-7DD3-475B-459D-66C2F2A45625}"/>
              </a:ext>
            </a:extLst>
          </p:cNvPr>
          <p:cNvSpPr/>
          <p:nvPr/>
        </p:nvSpPr>
        <p:spPr>
          <a:xfrm>
            <a:off x="575674" y="4458237"/>
            <a:ext cx="11308808" cy="1763584"/>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del finanziamento destinato alla copertura di investimenti per il rafforzamento patrimoniale </a:t>
            </a:r>
          </a:p>
        </p:txBody>
      </p:sp>
      <p:sp>
        <p:nvSpPr>
          <p:cNvPr id="45" name="Rettangolo 44">
            <a:extLst>
              <a:ext uri="{FF2B5EF4-FFF2-40B4-BE49-F238E27FC236}">
                <a16:creationId xmlns:a16="http://schemas.microsoft.com/office/drawing/2014/main" id="{93D6238E-6926-949F-0B70-79A013B95DEC}"/>
              </a:ext>
            </a:extLst>
          </p:cNvPr>
          <p:cNvSpPr/>
          <p:nvPr/>
        </p:nvSpPr>
        <p:spPr>
          <a:xfrm>
            <a:off x="1301149" y="4600403"/>
            <a:ext cx="4299077" cy="775717"/>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interesse diretto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Esportatrici verso/importatrici dai Balcani Occidentali</a:t>
            </a:r>
          </a:p>
        </p:txBody>
      </p:sp>
      <p:sp>
        <p:nvSpPr>
          <p:cNvPr id="46" name="Rettangolo 45">
            <a:extLst>
              <a:ext uri="{FF2B5EF4-FFF2-40B4-BE49-F238E27FC236}">
                <a16:creationId xmlns:a16="http://schemas.microsoft.com/office/drawing/2014/main" id="{350B00B3-E552-D33A-02F8-870156335772}"/>
              </a:ext>
            </a:extLst>
          </p:cNvPr>
          <p:cNvSpPr/>
          <p:nvPr/>
        </p:nvSpPr>
        <p:spPr>
          <a:xfrm>
            <a:off x="6499383" y="4602725"/>
            <a:ext cx="4825940" cy="775717"/>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presenza nei Balcani Occidentali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Con sede commerciale, di produzione o di rappresentanza</a:t>
            </a:r>
          </a:p>
        </p:txBody>
      </p:sp>
      <p:sp>
        <p:nvSpPr>
          <p:cNvPr id="47" name="Rettangolo 46">
            <a:extLst>
              <a:ext uri="{FF2B5EF4-FFF2-40B4-BE49-F238E27FC236}">
                <a16:creationId xmlns:a16="http://schemas.microsoft.com/office/drawing/2014/main" id="{E8A6D21C-CADC-954F-8A2B-D8588810CF80}"/>
              </a:ext>
            </a:extLst>
          </p:cNvPr>
          <p:cNvSpPr/>
          <p:nvPr/>
        </p:nvSpPr>
        <p:spPr>
          <a:xfrm>
            <a:off x="1312812" y="423302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sp>
        <p:nvSpPr>
          <p:cNvPr id="48" name="Rettangolo 47">
            <a:extLst>
              <a:ext uri="{FF2B5EF4-FFF2-40B4-BE49-F238E27FC236}">
                <a16:creationId xmlns:a16="http://schemas.microsoft.com/office/drawing/2014/main" id="{F631DB3B-3C40-A273-50C4-CF1F7D27ABA6}"/>
              </a:ext>
            </a:extLst>
          </p:cNvPr>
          <p:cNvSpPr/>
          <p:nvPr/>
        </p:nvSpPr>
        <p:spPr>
          <a:xfrm>
            <a:off x="814618" y="5317363"/>
            <a:ext cx="5415460" cy="1014031"/>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filiera produttiva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Impresa che risulta essere fornitrice di imprese italiane presenti nei Balcani Occidentali</a:t>
            </a:r>
          </a:p>
        </p:txBody>
      </p:sp>
      <p:sp>
        <p:nvSpPr>
          <p:cNvPr id="49" name="Rettangolo 48">
            <a:extLst>
              <a:ext uri="{FF2B5EF4-FFF2-40B4-BE49-F238E27FC236}">
                <a16:creationId xmlns:a16="http://schemas.microsoft.com/office/drawing/2014/main" id="{55FD71B9-A50E-A2A7-DFCE-494DB24D0308}"/>
              </a:ext>
            </a:extLst>
          </p:cNvPr>
          <p:cNvSpPr/>
          <p:nvPr/>
        </p:nvSpPr>
        <p:spPr>
          <a:xfrm>
            <a:off x="6146998" y="5346798"/>
            <a:ext cx="5415460" cy="1014031"/>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Inserimento Mercati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Impresa che richiede un finanziamento di Inserimento Mercati nei Balcani Occidentali </a:t>
            </a:r>
          </a:p>
        </p:txBody>
      </p:sp>
      <p:pic>
        <p:nvPicPr>
          <p:cNvPr id="50" name="Immagine 49">
            <a:extLst>
              <a:ext uri="{FF2B5EF4-FFF2-40B4-BE49-F238E27FC236}">
                <a16:creationId xmlns:a16="http://schemas.microsoft.com/office/drawing/2014/main" id="{6E62A7CB-C7D2-E0BE-C3FD-4B8E2D0B0145}"/>
              </a:ext>
            </a:extLst>
          </p:cNvPr>
          <p:cNvPicPr>
            <a:picLocks noChangeAspect="1"/>
          </p:cNvPicPr>
          <p:nvPr/>
        </p:nvPicPr>
        <p:blipFill>
          <a:blip r:embed="rId11"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175168"/>
            <a:ext cx="535764" cy="535764"/>
          </a:xfrm>
          <a:prstGeom prst="rect">
            <a:avLst/>
          </a:prstGeom>
          <a:solidFill>
            <a:srgbClr val="FFFEFD"/>
          </a:solidFill>
        </p:spPr>
      </p:pic>
    </p:spTree>
    <p:extLst>
      <p:ext uri="{BB962C8B-B14F-4D97-AF65-F5344CB8AC3E}">
        <p14:creationId xmlns:p14="http://schemas.microsoft.com/office/powerpoint/2010/main" val="242577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D10F3-DF58-09E2-5001-B00431A696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F17AD7B-7A3A-0577-2A79-8206CDCDF48A}"/>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INVESTIMENTI PARTECIPATIVI</a:t>
            </a:r>
          </a:p>
        </p:txBody>
      </p:sp>
    </p:spTree>
    <p:extLst>
      <p:ext uri="{BB962C8B-B14F-4D97-AF65-F5344CB8AC3E}">
        <p14:creationId xmlns:p14="http://schemas.microsoft.com/office/powerpoint/2010/main" val="78793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3" name="Più 52"/>
          <p:cNvSpPr/>
          <p:nvPr/>
        </p:nvSpPr>
        <p:spPr>
          <a:xfrm>
            <a:off x="2725277" y="2724314"/>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57" name="Rettangolo arrotondato 56"/>
          <p:cNvSpPr/>
          <p:nvPr/>
        </p:nvSpPr>
        <p:spPr>
          <a:xfrm>
            <a:off x="1736911" y="4239828"/>
            <a:ext cx="2293100" cy="665107"/>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Contributo in conto interessi*</a:t>
            </a:r>
          </a:p>
        </p:txBody>
      </p:sp>
      <p:sp>
        <p:nvSpPr>
          <p:cNvPr id="34" name="Rettangolo 33"/>
          <p:cNvSpPr/>
          <p:nvPr/>
        </p:nvSpPr>
        <p:spPr>
          <a:xfrm>
            <a:off x="4122281" y="3253252"/>
            <a:ext cx="7354372" cy="492443"/>
          </a:xfrm>
          <a:prstGeom prst="rect">
            <a:avLst/>
          </a:prstGeom>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rPr>
              <a:t>Partecipazione aggiuntiva delle risorse pubbliche </a:t>
            </a:r>
            <a:r>
              <a:rPr kumimoji="0" lang="it-IT" sz="1300" b="1" i="0" u="none" strike="noStrike" kern="1200" cap="none" spc="0" normalizeH="0" baseline="0" noProof="0" dirty="0">
                <a:ln>
                  <a:noFill/>
                </a:ln>
                <a:solidFill>
                  <a:schemeClr val="accent2"/>
                </a:solidFill>
                <a:effectLst/>
                <a:uLnTx/>
                <a:uFillTx/>
                <a:latin typeface="Arial" panose="020B0604020202020204"/>
                <a:ea typeface="+mn-ea"/>
                <a:cs typeface="+mn-cs"/>
              </a:rPr>
              <a:t>di Venture Capital gestite da SIMEST </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a condizioni economiche promozionali </a:t>
            </a:r>
            <a:r>
              <a:rPr kumimoji="0" lang="it-IT" sz="1300" b="0" i="0" u="none" strike="noStrike" kern="1200" cap="none" spc="0" normalizeH="0" baseline="0" noProof="0" dirty="0">
                <a:ln>
                  <a:noFill/>
                </a:ln>
                <a:solidFill>
                  <a:schemeClr val="accent1"/>
                </a:solidFill>
                <a:effectLst/>
                <a:uLnTx/>
                <a:uFillTx/>
                <a:latin typeface="Arial" panose="020B0604020202020204"/>
                <a:ea typeface="+mn-ea"/>
                <a:cs typeface="+mn-cs"/>
              </a:rPr>
              <a:t>e allineata alle caratteristiche della Partecipazione SIMEST. </a:t>
            </a:r>
            <a:endPar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35" name="Rettangolo 34"/>
          <p:cNvSpPr/>
          <p:nvPr/>
        </p:nvSpPr>
        <p:spPr>
          <a:xfrm>
            <a:off x="4100804" y="2046416"/>
            <a:ext cx="7106850"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Partecipazione di SIMEST nel capitale</a:t>
            </a:r>
            <a:r>
              <a:rPr kumimoji="0" lang="it-IT" sz="13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della società estera. Orizzonte temporale di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max 6-8 anni</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 con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obbligo di riacquisto da parte del </a:t>
            </a:r>
            <a:r>
              <a:rPr lang="it-IT" sz="1300" dirty="0">
                <a:solidFill>
                  <a:srgbClr val="415364"/>
                </a:solidFill>
                <a:latin typeface="Arial" panose="020B0604020202020204"/>
              </a:rPr>
              <a:t>partner italiano (prezzo di uscita predeterminato)</a:t>
            </a:r>
          </a:p>
        </p:txBody>
      </p:sp>
      <p:sp>
        <p:nvSpPr>
          <p:cNvPr id="36" name="Rettangolo 35"/>
          <p:cNvSpPr/>
          <p:nvPr/>
        </p:nvSpPr>
        <p:spPr>
          <a:xfrm>
            <a:off x="4087336" y="4319958"/>
            <a:ext cx="7013882"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Agevolazione sul finanziamento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ottenuto dall'impresa italiana per l'acquisizione della propria quota di partecipazione nella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società estera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extra UE</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33" name="Rettangolo arrotondato 32"/>
          <p:cNvSpPr/>
          <p:nvPr/>
        </p:nvSpPr>
        <p:spPr>
          <a:xfrm>
            <a:off x="1717899" y="1984527"/>
            <a:ext cx="2323525" cy="693128"/>
          </a:xfrm>
          <a:prstGeom prst="roundRect">
            <a:avLst>
              <a:gd name="adj" fmla="val 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1. Partecipazione SIMEST</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p>
        </p:txBody>
      </p:sp>
      <p:sp>
        <p:nvSpPr>
          <p:cNvPr id="37" name="Rettangolo arrotondato 36"/>
          <p:cNvSpPr/>
          <p:nvPr/>
        </p:nvSpPr>
        <p:spPr>
          <a:xfrm>
            <a:off x="1722621" y="3137176"/>
            <a:ext cx="2294723" cy="693128"/>
          </a:xfrm>
          <a:prstGeom prst="roundRect">
            <a:avLst>
              <a:gd name="adj" fmla="val 1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2. Partecipazione risorse pubbliche Venture Capital*</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endParaRPr kumimoji="0" lang="it-IT" sz="7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13" name="Picture 2" descr="Istituzioni Italiane (MAECI)">
            <a:extLst>
              <a:ext uri="{FF2B5EF4-FFF2-40B4-BE49-F238E27FC236}">
                <a16:creationId xmlns:a16="http://schemas.microsoft.com/office/drawing/2014/main" id="{7CF0248D-FA94-5ECF-CAC8-1462148CFB8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5767" y="4313024"/>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stituzioni Italiane (MAECI)">
            <a:extLst>
              <a:ext uri="{FF2B5EF4-FFF2-40B4-BE49-F238E27FC236}">
                <a16:creationId xmlns:a16="http://schemas.microsoft.com/office/drawing/2014/main" id="{AEECAE1E-06AF-B674-B350-E4BB752DA64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5767" y="3208120"/>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167F259A-0279-E5E9-FA3B-6082164273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508" y="2141454"/>
            <a:ext cx="785453" cy="352099"/>
          </a:xfrm>
          <a:prstGeom prst="rect">
            <a:avLst/>
          </a:prstGeom>
        </p:spPr>
      </p:pic>
      <p:sp>
        <p:nvSpPr>
          <p:cNvPr id="44" name="Rettangolo arrotondato 85">
            <a:extLst>
              <a:ext uri="{FF2B5EF4-FFF2-40B4-BE49-F238E27FC236}">
                <a16:creationId xmlns:a16="http://schemas.microsoft.com/office/drawing/2014/main" id="{C7AB567D-15A9-E0B4-FF61-891B141F74BD}"/>
              </a:ext>
            </a:extLst>
          </p:cNvPr>
          <p:cNvSpPr/>
          <p:nvPr/>
        </p:nvSpPr>
        <p:spPr>
          <a:xfrm>
            <a:off x="8222438" y="5178811"/>
            <a:ext cx="169200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Tasso di remunerazione predeterminato</a:t>
            </a:r>
          </a:p>
        </p:txBody>
      </p:sp>
      <p:sp>
        <p:nvSpPr>
          <p:cNvPr id="46" name="Rettangolo arrotondato 85">
            <a:extLst>
              <a:ext uri="{FF2B5EF4-FFF2-40B4-BE49-F238E27FC236}">
                <a16:creationId xmlns:a16="http://schemas.microsoft.com/office/drawing/2014/main" id="{F172CF9C-E992-729E-3463-0D0008F4EB6D}"/>
              </a:ext>
            </a:extLst>
          </p:cNvPr>
          <p:cNvSpPr/>
          <p:nvPr/>
        </p:nvSpPr>
        <p:spPr>
          <a:xfrm>
            <a:off x="6038729" y="5220459"/>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Limitata ingerenza nella governance</a:t>
            </a:r>
          </a:p>
        </p:txBody>
      </p:sp>
      <p:sp>
        <p:nvSpPr>
          <p:cNvPr id="54" name="Rettangolo arrotondato 85">
            <a:extLst>
              <a:ext uri="{FF2B5EF4-FFF2-40B4-BE49-F238E27FC236}">
                <a16:creationId xmlns:a16="http://schemas.microsoft.com/office/drawing/2014/main" id="{F6F77F33-2937-1089-1F18-F10FBDE53025}"/>
              </a:ext>
            </a:extLst>
          </p:cNvPr>
          <p:cNvSpPr/>
          <p:nvPr/>
        </p:nvSpPr>
        <p:spPr>
          <a:xfrm>
            <a:off x="10278969" y="5238068"/>
            <a:ext cx="1857328"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Investimento flessibile </a:t>
            </a:r>
            <a:r>
              <a:rPr lang="it-IT" sz="1400" b="1" dirty="0" err="1">
                <a:solidFill>
                  <a:schemeClr val="accent2"/>
                </a:solidFill>
                <a:latin typeface="Arial" panose="020B0604020202020204"/>
              </a:rPr>
              <a:t>tailor</a:t>
            </a:r>
            <a:r>
              <a:rPr lang="it-IT" sz="1400" b="1" dirty="0">
                <a:solidFill>
                  <a:schemeClr val="accent2"/>
                </a:solidFill>
                <a:latin typeface="Arial" panose="020B0604020202020204"/>
              </a:rPr>
              <a:t> made</a:t>
            </a:r>
          </a:p>
          <a:p>
            <a:pPr algn="ctr">
              <a:defRPr/>
            </a:pPr>
            <a:r>
              <a:rPr lang="it-IT" sz="1050" i="1" dirty="0">
                <a:solidFill>
                  <a:schemeClr val="accent1"/>
                </a:solidFill>
                <a:latin typeface="Arial" panose="020B0604020202020204"/>
              </a:rPr>
              <a:t>Previsione di opzione call</a:t>
            </a:r>
          </a:p>
        </p:txBody>
      </p:sp>
      <p:sp>
        <p:nvSpPr>
          <p:cNvPr id="59" name="Rettangolo arrotondato 85">
            <a:extLst>
              <a:ext uri="{FF2B5EF4-FFF2-40B4-BE49-F238E27FC236}">
                <a16:creationId xmlns:a16="http://schemas.microsoft.com/office/drawing/2014/main" id="{176A3F69-DA14-603D-BFBB-108849965AED}"/>
              </a:ext>
            </a:extLst>
          </p:cNvPr>
          <p:cNvSpPr/>
          <p:nvPr/>
        </p:nvSpPr>
        <p:spPr>
          <a:xfrm>
            <a:off x="4008388"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No Centrale Rischi</a:t>
            </a:r>
          </a:p>
        </p:txBody>
      </p:sp>
      <p:pic>
        <p:nvPicPr>
          <p:cNvPr id="104" name="Elemento grafico 103" descr="Stretta di mano contorno">
            <a:extLst>
              <a:ext uri="{FF2B5EF4-FFF2-40B4-BE49-F238E27FC236}">
                <a16:creationId xmlns:a16="http://schemas.microsoft.com/office/drawing/2014/main" id="{FAD32D8F-BDE5-9013-6958-9B332579026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8961" y="5306677"/>
            <a:ext cx="693576" cy="693576"/>
          </a:xfrm>
          <a:prstGeom prst="rect">
            <a:avLst/>
          </a:prstGeom>
        </p:spPr>
      </p:pic>
      <p:grpSp>
        <p:nvGrpSpPr>
          <p:cNvPr id="111" name="Gruppo 110">
            <a:extLst>
              <a:ext uri="{FF2B5EF4-FFF2-40B4-BE49-F238E27FC236}">
                <a16:creationId xmlns:a16="http://schemas.microsoft.com/office/drawing/2014/main" id="{735BA371-8FC8-FE08-9033-2E6BC68EE54D}"/>
              </a:ext>
            </a:extLst>
          </p:cNvPr>
          <p:cNvGrpSpPr/>
          <p:nvPr/>
        </p:nvGrpSpPr>
        <p:grpSpPr>
          <a:xfrm>
            <a:off x="3658642" y="5310310"/>
            <a:ext cx="584166" cy="590870"/>
            <a:chOff x="494500" y="5442843"/>
            <a:chExt cx="680940" cy="735843"/>
          </a:xfrm>
          <a:solidFill>
            <a:schemeClr val="accent2"/>
          </a:solidFill>
        </p:grpSpPr>
        <p:pic>
          <p:nvPicPr>
            <p:cNvPr id="106" name="Elemento grafico 105" descr="Avviso contorno">
              <a:extLst>
                <a:ext uri="{FF2B5EF4-FFF2-40B4-BE49-F238E27FC236}">
                  <a16:creationId xmlns:a16="http://schemas.microsoft.com/office/drawing/2014/main" id="{DA5BED46-2EBE-5A76-2C13-F0337B2682B7}"/>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8328" y="5792438"/>
              <a:ext cx="386249" cy="386248"/>
            </a:xfrm>
            <a:prstGeom prst="rect">
              <a:avLst/>
            </a:prstGeom>
          </p:spPr>
        </p:pic>
        <p:pic>
          <p:nvPicPr>
            <p:cNvPr id="110" name="Elemento grafico 109" descr="Contachilometri in basso contorno">
              <a:extLst>
                <a:ext uri="{FF2B5EF4-FFF2-40B4-BE49-F238E27FC236}">
                  <a16:creationId xmlns:a16="http://schemas.microsoft.com/office/drawing/2014/main" id="{B018B11A-0E34-2E69-BAE0-25B45482B49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500" y="5442843"/>
              <a:ext cx="680940" cy="680940"/>
            </a:xfrm>
            <a:prstGeom prst="rect">
              <a:avLst/>
            </a:prstGeom>
          </p:spPr>
        </p:pic>
      </p:grpSp>
      <p:pic>
        <p:nvPicPr>
          <p:cNvPr id="113" name="Elemento grafico 112" descr="Impostazioni contorno">
            <a:extLst>
              <a:ext uri="{FF2B5EF4-FFF2-40B4-BE49-F238E27FC236}">
                <a16:creationId xmlns:a16="http://schemas.microsoft.com/office/drawing/2014/main" id="{99BE0847-43ED-B10E-9A3A-03968CBD1A0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14439" y="5267122"/>
            <a:ext cx="619125" cy="619125"/>
          </a:xfrm>
          <a:prstGeom prst="rect">
            <a:avLst/>
          </a:prstGeom>
        </p:spPr>
      </p:pic>
      <p:pic>
        <p:nvPicPr>
          <p:cNvPr id="114" name="Immagine 113" descr="Immagine che contiene nero, oscurità&#10;&#10;Descrizione generata automaticamente">
            <a:extLst>
              <a:ext uri="{FF2B5EF4-FFF2-40B4-BE49-F238E27FC236}">
                <a16:creationId xmlns:a16="http://schemas.microsoft.com/office/drawing/2014/main" id="{BA80CE64-77E3-890D-D69C-AFF3E982B69B}"/>
              </a:ext>
            </a:extLst>
          </p:cNvPr>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48362" y="5361891"/>
            <a:ext cx="451172" cy="451172"/>
          </a:xfrm>
          <a:prstGeom prst="rect">
            <a:avLst/>
          </a:prstGeom>
        </p:spPr>
      </p:pic>
      <p:sp>
        <p:nvSpPr>
          <p:cNvPr id="116" name="Rettangolo arrotondato 85">
            <a:extLst>
              <a:ext uri="{FF2B5EF4-FFF2-40B4-BE49-F238E27FC236}">
                <a16:creationId xmlns:a16="http://schemas.microsoft.com/office/drawing/2014/main" id="{F51ADE0F-DAE0-8F9D-D84A-12B883301242}"/>
              </a:ext>
            </a:extLst>
          </p:cNvPr>
          <p:cNvSpPr/>
          <p:nvPr/>
        </p:nvSpPr>
        <p:spPr>
          <a:xfrm>
            <a:off x="1962566"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Partner istituzionale nel capitale</a:t>
            </a:r>
          </a:p>
        </p:txBody>
      </p:sp>
      <p:pic>
        <p:nvPicPr>
          <p:cNvPr id="119" name="Elemento grafico 118" descr="Banca contorno">
            <a:extLst>
              <a:ext uri="{FF2B5EF4-FFF2-40B4-BE49-F238E27FC236}">
                <a16:creationId xmlns:a16="http://schemas.microsoft.com/office/drawing/2014/main" id="{B812BC69-C2F1-B06B-D53C-05901FEDC28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69221" y="5298801"/>
            <a:ext cx="678324" cy="678324"/>
          </a:xfrm>
          <a:prstGeom prst="rect">
            <a:avLst/>
          </a:prstGeom>
        </p:spPr>
      </p:pic>
      <p:sp>
        <p:nvSpPr>
          <p:cNvPr id="6" name="Più 52">
            <a:extLst>
              <a:ext uri="{FF2B5EF4-FFF2-40B4-BE49-F238E27FC236}">
                <a16:creationId xmlns:a16="http://schemas.microsoft.com/office/drawing/2014/main" id="{A7A143F8-7E8D-92DD-372B-385000C01DA4}"/>
              </a:ext>
            </a:extLst>
          </p:cNvPr>
          <p:cNvSpPr/>
          <p:nvPr/>
        </p:nvSpPr>
        <p:spPr>
          <a:xfrm>
            <a:off x="2725277" y="3935222"/>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10" name="Rettangolo 9">
            <a:extLst>
              <a:ext uri="{FF2B5EF4-FFF2-40B4-BE49-F238E27FC236}">
                <a16:creationId xmlns:a16="http://schemas.microsoft.com/office/drawing/2014/main" id="{14435AB7-6B0C-B95C-600F-311F2732B1B2}"/>
              </a:ext>
            </a:extLst>
          </p:cNvPr>
          <p:cNvSpPr/>
          <p:nvPr/>
        </p:nvSpPr>
        <p:spPr>
          <a:xfrm>
            <a:off x="616373" y="1835549"/>
            <a:ext cx="10748119" cy="2063352"/>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A5FF51A-3BD0-45ED-1351-64DE7FCD6CC0}"/>
              </a:ext>
            </a:extLst>
          </p:cNvPr>
          <p:cNvSpPr/>
          <p:nvPr/>
        </p:nvSpPr>
        <p:spPr>
          <a:xfrm>
            <a:off x="10275026" y="2567382"/>
            <a:ext cx="185732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Max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dirty="0">
                <a:ln>
                  <a:noFill/>
                </a:ln>
                <a:solidFill>
                  <a:srgbClr val="415364"/>
                </a:solidFill>
                <a:effectLst/>
                <a:uLnTx/>
                <a:uFillTx/>
                <a:latin typeface="Arial" panose="020B0604020202020204"/>
                <a:ea typeface="+mn-ea"/>
                <a:cs typeface="+mn-cs"/>
              </a:rPr>
              <a:t>del capitale sociale del veicolo oggetto di investimento</a:t>
            </a:r>
          </a:p>
        </p:txBody>
      </p:sp>
      <p:sp>
        <p:nvSpPr>
          <p:cNvPr id="11" name="Segnaposto testo 1">
            <a:extLst>
              <a:ext uri="{FF2B5EF4-FFF2-40B4-BE49-F238E27FC236}">
                <a16:creationId xmlns:a16="http://schemas.microsoft.com/office/drawing/2014/main" id="{43569E4E-E9F7-E745-33E9-5FDF070E167F}"/>
              </a:ext>
            </a:extLst>
          </p:cNvPr>
          <p:cNvSpPr>
            <a:spLocks noGrp="1"/>
          </p:cNvSpPr>
          <p:nvPr>
            <p:ph type="body" idx="13"/>
          </p:nvPr>
        </p:nvSpPr>
        <p:spPr>
          <a:xfrm>
            <a:off x="334433" y="297158"/>
            <a:ext cx="8593667" cy="383116"/>
          </a:xfrm>
        </p:spPr>
        <p:txBody>
          <a:bodyPr/>
          <a:lstStyle/>
          <a:p>
            <a:r>
              <a:rPr lang="it-IT" dirty="0"/>
              <a:t>Investimenti partecipativi</a:t>
            </a:r>
          </a:p>
        </p:txBody>
      </p:sp>
      <p:sp>
        <p:nvSpPr>
          <p:cNvPr id="12" name="Rettangolo 11">
            <a:extLst>
              <a:ext uri="{FF2B5EF4-FFF2-40B4-BE49-F238E27FC236}">
                <a16:creationId xmlns:a16="http://schemas.microsoft.com/office/drawing/2014/main" id="{6853511F-8186-B279-359A-79BC19B43868}"/>
              </a:ext>
            </a:extLst>
          </p:cNvPr>
          <p:cNvSpPr/>
          <p:nvPr/>
        </p:nvSpPr>
        <p:spPr>
          <a:xfrm>
            <a:off x="1" y="917634"/>
            <a:ext cx="12192000" cy="781666"/>
          </a:xfrm>
          <a:prstGeom prst="rect">
            <a:avLst/>
          </a:prstGeom>
        </p:spPr>
        <p:txBody>
          <a:bodyPr wrap="square" anchor="ctr">
            <a:noAutofit/>
          </a:bodyPr>
          <a:lstStyle/>
          <a:p>
            <a:pPr algn="ctr">
              <a:defRPr/>
            </a:pPr>
            <a:r>
              <a:rPr lang="it-IT" sz="2000" b="1" dirty="0">
                <a:solidFill>
                  <a:schemeClr val="accent1"/>
                </a:solidFill>
              </a:rPr>
              <a:t>Acquisizioni di </a:t>
            </a:r>
            <a:r>
              <a:rPr kumimoji="0" lang="it-IT" sz="2000" b="1" i="0" u="none" strike="noStrike" kern="1200" cap="none" spc="0" normalizeH="0" baseline="0" noProof="0" dirty="0">
                <a:ln>
                  <a:noFill/>
                </a:ln>
                <a:solidFill>
                  <a:schemeClr val="accent1"/>
                </a:solidFill>
                <a:effectLst/>
                <a:uLnTx/>
                <a:uFillTx/>
                <a:ea typeface="+mn-ea"/>
                <a:cs typeface="+mn-cs"/>
              </a:rPr>
              <a:t>partecipazioni* di minoranza in </a:t>
            </a:r>
            <a:r>
              <a:rPr kumimoji="0" lang="it-IT" sz="2000" b="1" i="0" u="none" strike="noStrike" kern="1200" cap="none" spc="0" normalizeH="0" baseline="0" noProof="0" dirty="0">
                <a:ln>
                  <a:noFill/>
                </a:ln>
                <a:solidFill>
                  <a:srgbClr val="415364"/>
                </a:solidFill>
                <a:effectLst/>
                <a:uLnTx/>
                <a:uFillTx/>
                <a:ea typeface="+mn-ea"/>
                <a:cs typeface="+mn-cs"/>
              </a:rPr>
              <a:t>società estere </a:t>
            </a:r>
            <a:r>
              <a:rPr kumimoji="0" lang="it-IT" sz="2000" i="0" u="none" strike="noStrike" kern="1200" cap="none" spc="0" normalizeH="0" baseline="0" noProof="0" dirty="0">
                <a:ln>
                  <a:noFill/>
                </a:ln>
                <a:solidFill>
                  <a:srgbClr val="415364"/>
                </a:solidFill>
                <a:effectLst/>
                <a:uLnTx/>
                <a:uFillTx/>
                <a:ea typeface="+mn-ea"/>
                <a:cs typeface="+mn-cs"/>
              </a:rPr>
              <a:t>detenute da </a:t>
            </a:r>
            <a:r>
              <a:rPr kumimoji="0" lang="it-IT" sz="2000" b="1" i="0" u="none" strike="noStrike" kern="1200" cap="none" spc="0" normalizeH="0" baseline="0" noProof="0" dirty="0">
                <a:ln>
                  <a:noFill/>
                </a:ln>
                <a:solidFill>
                  <a:schemeClr val="accent2"/>
                </a:solidFill>
                <a:effectLst/>
                <a:uLnTx/>
                <a:uFillTx/>
                <a:ea typeface="+mn-ea"/>
                <a:cs typeface="+mn-cs"/>
              </a:rPr>
              <a:t>imprese italiane</a:t>
            </a:r>
            <a:r>
              <a:rPr kumimoji="0" lang="it-IT" sz="2000" i="0" u="none" strike="noStrike" kern="1200" cap="none" spc="0" normalizeH="0" baseline="0" noProof="0" dirty="0">
                <a:ln>
                  <a:noFill/>
                </a:ln>
                <a:solidFill>
                  <a:srgbClr val="415364"/>
                </a:solidFill>
                <a:effectLst/>
                <a:uLnTx/>
                <a:uFillTx/>
                <a:ea typeface="+mn-ea"/>
                <a:cs typeface="+mn-cs"/>
              </a:rPr>
              <a:t>.</a:t>
            </a:r>
          </a:p>
          <a:p>
            <a:pPr algn="ctr">
              <a:defRPr/>
            </a:pPr>
            <a:r>
              <a:rPr lang="it-IT" sz="2000" dirty="0">
                <a:solidFill>
                  <a:srgbClr val="415364"/>
                </a:solidFill>
              </a:rPr>
              <a:t>Supporto finanziario di </a:t>
            </a:r>
            <a:r>
              <a:rPr lang="it-IT" sz="2000" b="1" dirty="0">
                <a:solidFill>
                  <a:schemeClr val="accent2"/>
                </a:solidFill>
              </a:rPr>
              <a:t>medio/lungo termine </a:t>
            </a:r>
            <a:r>
              <a:rPr lang="it-IT" sz="2000" dirty="0">
                <a:solidFill>
                  <a:srgbClr val="415364"/>
                </a:solidFill>
              </a:rPr>
              <a:t>per l’insediamento di imprese italiane </a:t>
            </a:r>
            <a:r>
              <a:rPr lang="it-IT" sz="2000" b="1" dirty="0">
                <a:solidFill>
                  <a:schemeClr val="accent2"/>
                </a:solidFill>
              </a:rPr>
              <a:t>in UE ed Extra 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5392"/>
              </a:solidFill>
              <a:effectLst/>
              <a:uLnTx/>
              <a:uFillTx/>
              <a:ea typeface="+mn-ea"/>
              <a:cs typeface="+mn-cs"/>
            </a:endParaRPr>
          </a:p>
        </p:txBody>
      </p:sp>
      <p:sp>
        <p:nvSpPr>
          <p:cNvPr id="14" name="CasellaDiTesto 13">
            <a:extLst>
              <a:ext uri="{FF2B5EF4-FFF2-40B4-BE49-F238E27FC236}">
                <a16:creationId xmlns:a16="http://schemas.microsoft.com/office/drawing/2014/main" id="{CE598885-36D8-EA70-9495-060902071410}"/>
              </a:ext>
            </a:extLst>
          </p:cNvPr>
          <p:cNvSpPr txBox="1"/>
          <p:nvPr/>
        </p:nvSpPr>
        <p:spPr>
          <a:xfrm>
            <a:off x="382172" y="6461008"/>
            <a:ext cx="6657386" cy="230832"/>
          </a:xfrm>
          <a:prstGeom prst="rect">
            <a:avLst/>
          </a:prstGeom>
          <a:noFill/>
        </p:spPr>
        <p:txBody>
          <a:bodyPr wrap="square">
            <a:spAutoFit/>
          </a:bodyPr>
          <a:lstStyle/>
          <a:p>
            <a:r>
              <a:rPr lang="it-IT" sz="900" i="1" dirty="0"/>
              <a:t>* Con risorse proprie e risorse a valere su fondi pubblici gestiti da SIMEST per conto del MAECI</a:t>
            </a:r>
          </a:p>
        </p:txBody>
      </p:sp>
      <p:pic>
        <p:nvPicPr>
          <p:cNvPr id="19" name="Picture 2" descr="Istituzioni Italiane (MAECI)">
            <a:extLst>
              <a:ext uri="{FF2B5EF4-FFF2-40B4-BE49-F238E27FC236}">
                <a16:creationId xmlns:a16="http://schemas.microsoft.com/office/drawing/2014/main" id="{56712477-7042-9CBB-5110-09683309B17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33378" y="6441740"/>
            <a:ext cx="331165" cy="3311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6E03BD3-C84E-2C84-8697-35361951CDB5}"/>
              </a:ext>
            </a:extLst>
          </p:cNvPr>
          <p:cNvSpPr txBox="1"/>
          <p:nvPr/>
        </p:nvSpPr>
        <p:spPr>
          <a:xfrm>
            <a:off x="87056" y="5174074"/>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F04CF0D0-EFFB-DF92-A7F1-A44409DB857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8379" y="5331621"/>
            <a:ext cx="519453" cy="712189"/>
          </a:xfrm>
          <a:prstGeom prst="rect">
            <a:avLst/>
          </a:prstGeom>
        </p:spPr>
      </p:pic>
    </p:spTree>
    <p:extLst>
      <p:ext uri="{BB962C8B-B14F-4D97-AF65-F5344CB8AC3E}">
        <p14:creationId xmlns:p14="http://schemas.microsoft.com/office/powerpoint/2010/main" val="311037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ussola e mappa">
            <a:extLst>
              <a:ext uri="{FF2B5EF4-FFF2-40B4-BE49-F238E27FC236}">
                <a16:creationId xmlns:a16="http://schemas.microsoft.com/office/drawing/2014/main" id="{7DEE1D61-C40B-D79E-C2C8-8BB1FE02351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5670569"/>
            <a:ext cx="12192000" cy="1204351"/>
          </a:xfrm>
          <a:prstGeom prst="rect">
            <a:avLst/>
          </a:prstGeom>
        </p:spPr>
      </p:pic>
      <p:sp>
        <p:nvSpPr>
          <p:cNvPr id="2" name="Segnaposto testo 1"/>
          <p:cNvSpPr>
            <a:spLocks noGrp="1"/>
          </p:cNvSpPr>
          <p:nvPr>
            <p:ph type="body" idx="13"/>
          </p:nvPr>
        </p:nvSpPr>
        <p:spPr>
          <a:xfrm>
            <a:off x="334433" y="382882"/>
            <a:ext cx="8593667" cy="383116"/>
          </a:xfrm>
        </p:spPr>
        <p:txBody>
          <a:bodyPr/>
          <a:lstStyle/>
          <a:p>
            <a:r>
              <a:rPr lang="it-IT" dirty="0"/>
              <a:t>La struttura dell’intervento SIMEST</a:t>
            </a:r>
          </a:p>
        </p:txBody>
      </p:sp>
      <p:cxnSp>
        <p:nvCxnSpPr>
          <p:cNvPr id="13" name="Connettore 2 71">
            <a:extLst>
              <a:ext uri="{FF2B5EF4-FFF2-40B4-BE49-F238E27FC236}">
                <a16:creationId xmlns:a16="http://schemas.microsoft.com/office/drawing/2014/main" id="{38B2DCF1-C37A-AC84-0E8E-0CA5F79709EC}"/>
              </a:ext>
            </a:extLst>
          </p:cNvPr>
          <p:cNvCxnSpPr>
            <a:cxnSpLocks/>
            <a:endCxn id="16" idx="2"/>
          </p:cNvCxnSpPr>
          <p:nvPr/>
        </p:nvCxnSpPr>
        <p:spPr>
          <a:xfrm rot="10800000">
            <a:off x="1603066" y="1874872"/>
            <a:ext cx="8297530" cy="25141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084268F-2089-97EB-2E04-78B8699CAAAF}"/>
              </a:ext>
            </a:extLst>
          </p:cNvPr>
          <p:cNvCxnSpPr>
            <a:cxnSpLocks/>
          </p:cNvCxnSpPr>
          <p:nvPr/>
        </p:nvCxnSpPr>
        <p:spPr>
          <a:xfrm flipV="1">
            <a:off x="981311" y="1892047"/>
            <a:ext cx="0" cy="32593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661A71A-0043-BE6C-5525-1B05BAAD6465}"/>
              </a:ext>
            </a:extLst>
          </p:cNvPr>
          <p:cNvSpPr txBox="1"/>
          <p:nvPr/>
        </p:nvSpPr>
        <p:spPr bwMode="auto">
          <a:xfrm flipH="1">
            <a:off x="421710" y="2655154"/>
            <a:ext cx="1082145" cy="430887"/>
          </a:xfrm>
          <a:prstGeom prst="rect">
            <a:avLst/>
          </a:prstGeom>
          <a:solidFill>
            <a:schemeClr val="bg1"/>
          </a:solidFill>
        </p:spPr>
        <p:txBody>
          <a:bodyPr wrap="square" lIns="91440" tIns="45720" rIns="91440" bIns="4572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it-IT" sz="1050" i="1" u="none" strike="noStrike" kern="0" cap="none" spc="0" normalizeH="0" baseline="0" noProof="0" dirty="0">
                <a:ln>
                  <a:noFill/>
                </a:ln>
                <a:solidFill>
                  <a:schemeClr val="accent1"/>
                </a:solidFill>
                <a:effectLst/>
                <a:uLnTx/>
                <a:uFillTx/>
                <a:latin typeface="Arial" panose="020B0604020202020204"/>
                <a:ea typeface="+mn-ea"/>
                <a:cs typeface="+mn-cs"/>
              </a:rPr>
              <a:t>Finanziamento bancario</a:t>
            </a:r>
          </a:p>
        </p:txBody>
      </p:sp>
      <p:sp>
        <p:nvSpPr>
          <p:cNvPr id="16" name="Rettangolo 15">
            <a:extLst>
              <a:ext uri="{FF2B5EF4-FFF2-40B4-BE49-F238E27FC236}">
                <a16:creationId xmlns:a16="http://schemas.microsoft.com/office/drawing/2014/main" id="{4180D881-B160-BEDF-79EA-A83695ABB87A}"/>
              </a:ext>
            </a:extLst>
          </p:cNvPr>
          <p:cNvSpPr/>
          <p:nvPr/>
        </p:nvSpPr>
        <p:spPr>
          <a:xfrm>
            <a:off x="558104" y="1049925"/>
            <a:ext cx="2089923" cy="824947"/>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IMPRESA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ITALIANA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PARTNER</a:t>
            </a:r>
          </a:p>
        </p:txBody>
      </p:sp>
      <p:pic>
        <p:nvPicPr>
          <p:cNvPr id="18" name="Immagine 17">
            <a:extLst>
              <a:ext uri="{FF2B5EF4-FFF2-40B4-BE49-F238E27FC236}">
                <a16:creationId xmlns:a16="http://schemas.microsoft.com/office/drawing/2014/main" id="{C35E14CB-1094-DCAC-3AE9-C0689E46DA62}"/>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364" y="1163705"/>
            <a:ext cx="562628" cy="562628"/>
          </a:xfrm>
          <a:prstGeom prst="rect">
            <a:avLst/>
          </a:prstGeom>
        </p:spPr>
      </p:pic>
      <p:sp>
        <p:nvSpPr>
          <p:cNvPr id="19" name="Rettangolo 18">
            <a:extLst>
              <a:ext uri="{FF2B5EF4-FFF2-40B4-BE49-F238E27FC236}">
                <a16:creationId xmlns:a16="http://schemas.microsoft.com/office/drawing/2014/main" id="{C9559193-6F87-1713-58B7-59B427E5387B}"/>
              </a:ext>
            </a:extLst>
          </p:cNvPr>
          <p:cNvSpPr/>
          <p:nvPr/>
        </p:nvSpPr>
        <p:spPr>
          <a:xfrm>
            <a:off x="4751797" y="1048878"/>
            <a:ext cx="2035135" cy="824947"/>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0" name="Rettangolo 19">
            <a:extLst>
              <a:ext uri="{FF2B5EF4-FFF2-40B4-BE49-F238E27FC236}">
                <a16:creationId xmlns:a16="http://schemas.microsoft.com/office/drawing/2014/main" id="{F7F3AAE3-AA15-466B-3E53-D14B3543FFD8}"/>
              </a:ext>
            </a:extLst>
          </p:cNvPr>
          <p:cNvSpPr/>
          <p:nvPr/>
        </p:nvSpPr>
        <p:spPr>
          <a:xfrm>
            <a:off x="9303937" y="707459"/>
            <a:ext cx="2574686" cy="2512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20">
            <a:extLst>
              <a:ext uri="{FF2B5EF4-FFF2-40B4-BE49-F238E27FC236}">
                <a16:creationId xmlns:a16="http://schemas.microsoft.com/office/drawing/2014/main" id="{964822D1-2E11-126B-77A1-34FFF49F45B4}"/>
              </a:ext>
            </a:extLst>
          </p:cNvPr>
          <p:cNvSpPr/>
          <p:nvPr/>
        </p:nvSpPr>
        <p:spPr>
          <a:xfrm>
            <a:off x="9369354" y="1306149"/>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SIMEST</a:t>
            </a:r>
          </a:p>
        </p:txBody>
      </p:sp>
      <p:sp>
        <p:nvSpPr>
          <p:cNvPr id="22" name="Rettangolo 21">
            <a:extLst>
              <a:ext uri="{FF2B5EF4-FFF2-40B4-BE49-F238E27FC236}">
                <a16:creationId xmlns:a16="http://schemas.microsoft.com/office/drawing/2014/main" id="{2A146FDC-5253-BCA2-72D2-3D25B5A2F570}"/>
              </a:ext>
            </a:extLst>
          </p:cNvPr>
          <p:cNvSpPr/>
          <p:nvPr/>
        </p:nvSpPr>
        <p:spPr>
          <a:xfrm>
            <a:off x="9369354" y="2333400"/>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 VENTURE CAPITAL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Tasso BCE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0,5% (PI), 0,75% (MI), 1% (GI)</a:t>
            </a:r>
          </a:p>
        </p:txBody>
      </p:sp>
      <p:cxnSp>
        <p:nvCxnSpPr>
          <p:cNvPr id="23" name="Connettore 2 22">
            <a:extLst>
              <a:ext uri="{FF2B5EF4-FFF2-40B4-BE49-F238E27FC236}">
                <a16:creationId xmlns:a16="http://schemas.microsoft.com/office/drawing/2014/main" id="{099A2590-5B4D-71DD-74A8-28C2F2C823EE}"/>
              </a:ext>
            </a:extLst>
          </p:cNvPr>
          <p:cNvCxnSpPr>
            <a:cxnSpLocks/>
            <a:stCxn id="16" idx="3"/>
            <a:endCxn id="19" idx="1"/>
          </p:cNvCxnSpPr>
          <p:nvPr/>
        </p:nvCxnSpPr>
        <p:spPr>
          <a:xfrm flipV="1">
            <a:off x="2648027" y="1461352"/>
            <a:ext cx="2103770" cy="10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66A0DFD-035E-5EDB-17CE-0ACCC828C8F4}"/>
              </a:ext>
            </a:extLst>
          </p:cNvPr>
          <p:cNvSpPr/>
          <p:nvPr/>
        </p:nvSpPr>
        <p:spPr>
          <a:xfrm>
            <a:off x="2886755" y="994736"/>
            <a:ext cx="1475772"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51%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cxnSp>
        <p:nvCxnSpPr>
          <p:cNvPr id="25" name="Connettore 2 24">
            <a:extLst>
              <a:ext uri="{FF2B5EF4-FFF2-40B4-BE49-F238E27FC236}">
                <a16:creationId xmlns:a16="http://schemas.microsoft.com/office/drawing/2014/main" id="{144B1524-E222-67F1-1B75-7FEE1A38A226}"/>
              </a:ext>
            </a:extLst>
          </p:cNvPr>
          <p:cNvCxnSpPr>
            <a:cxnSpLocks/>
            <a:endCxn id="19" idx="3"/>
          </p:cNvCxnSpPr>
          <p:nvPr/>
        </p:nvCxnSpPr>
        <p:spPr>
          <a:xfrm flipH="1">
            <a:off x="6786932" y="1461352"/>
            <a:ext cx="24505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6" name="Immagine 25">
            <a:extLst>
              <a:ext uri="{FF2B5EF4-FFF2-40B4-BE49-F238E27FC236}">
                <a16:creationId xmlns:a16="http://schemas.microsoft.com/office/drawing/2014/main" id="{5E329607-FCA1-E32B-41D9-557C9C5D05E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14480" y="817184"/>
            <a:ext cx="1222117" cy="547847"/>
          </a:xfrm>
          <a:prstGeom prst="rect">
            <a:avLst/>
          </a:prstGeom>
        </p:spPr>
      </p:pic>
      <p:sp>
        <p:nvSpPr>
          <p:cNvPr id="27" name="Rettangolo 26">
            <a:extLst>
              <a:ext uri="{FF2B5EF4-FFF2-40B4-BE49-F238E27FC236}">
                <a16:creationId xmlns:a16="http://schemas.microsoft.com/office/drawing/2014/main" id="{44333061-8A85-CB9D-9645-917A830EC78A}"/>
              </a:ext>
            </a:extLst>
          </p:cNvPr>
          <p:cNvSpPr/>
          <p:nvPr/>
        </p:nvSpPr>
        <p:spPr>
          <a:xfrm>
            <a:off x="7313050" y="1038869"/>
            <a:ext cx="1464769"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49% MAX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sp>
        <p:nvSpPr>
          <p:cNvPr id="28" name="Rettangolo 27">
            <a:extLst>
              <a:ext uri="{FF2B5EF4-FFF2-40B4-BE49-F238E27FC236}">
                <a16:creationId xmlns:a16="http://schemas.microsoft.com/office/drawing/2014/main" id="{BB88A04B-EECA-842E-F2BC-077457C4CFC2}"/>
              </a:ext>
            </a:extLst>
          </p:cNvPr>
          <p:cNvSpPr/>
          <p:nvPr/>
        </p:nvSpPr>
        <p:spPr>
          <a:xfrm>
            <a:off x="10268433" y="1892047"/>
            <a:ext cx="714210" cy="43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sp>
        <p:nvSpPr>
          <p:cNvPr id="31" name="Rettangolo 30">
            <a:extLst>
              <a:ext uri="{FF2B5EF4-FFF2-40B4-BE49-F238E27FC236}">
                <a16:creationId xmlns:a16="http://schemas.microsoft.com/office/drawing/2014/main" id="{E077BA02-4069-4A18-7696-A85B260DC7B5}"/>
              </a:ext>
            </a:extLst>
          </p:cNvPr>
          <p:cNvSpPr/>
          <p:nvPr/>
        </p:nvSpPr>
        <p:spPr>
          <a:xfrm>
            <a:off x="9358914" y="4796448"/>
            <a:ext cx="2654618" cy="5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IN CONTO INTERESSI</a:t>
            </a:r>
          </a:p>
        </p:txBody>
      </p:sp>
      <p:sp>
        <p:nvSpPr>
          <p:cNvPr id="32" name="Rettangolo 31">
            <a:extLst>
              <a:ext uri="{FF2B5EF4-FFF2-40B4-BE49-F238E27FC236}">
                <a16:creationId xmlns:a16="http://schemas.microsoft.com/office/drawing/2014/main" id="{4D04B5CF-78A2-F467-6F99-EAADA014648E}"/>
              </a:ext>
            </a:extLst>
          </p:cNvPr>
          <p:cNvSpPr/>
          <p:nvPr/>
        </p:nvSpPr>
        <p:spPr>
          <a:xfrm>
            <a:off x="558104" y="4608822"/>
            <a:ext cx="2089923" cy="735571"/>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BANCA</a:t>
            </a:r>
          </a:p>
        </p:txBody>
      </p:sp>
      <p:pic>
        <p:nvPicPr>
          <p:cNvPr id="33" name="Immagine 32">
            <a:extLst>
              <a:ext uri="{FF2B5EF4-FFF2-40B4-BE49-F238E27FC236}">
                <a16:creationId xmlns:a16="http://schemas.microsoft.com/office/drawing/2014/main" id="{BA06EC9F-CCC9-A87C-573B-CAF073A5D11F}"/>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364" y="4721155"/>
            <a:ext cx="510906" cy="510906"/>
          </a:xfrm>
          <a:prstGeom prst="rect">
            <a:avLst/>
          </a:prstGeom>
        </p:spPr>
      </p:pic>
      <p:sp>
        <p:nvSpPr>
          <p:cNvPr id="34" name="Rettangolo 33">
            <a:extLst>
              <a:ext uri="{FF2B5EF4-FFF2-40B4-BE49-F238E27FC236}">
                <a16:creationId xmlns:a16="http://schemas.microsoft.com/office/drawing/2014/main" id="{336C2FA6-CA41-8C83-9FBA-D09D1767CE99}"/>
              </a:ext>
            </a:extLst>
          </p:cNvPr>
          <p:cNvSpPr/>
          <p:nvPr/>
        </p:nvSpPr>
        <p:spPr>
          <a:xfrm>
            <a:off x="3125119" y="4693224"/>
            <a:ext cx="6218625" cy="646331"/>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30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a:ea typeface="+mn-ea"/>
                <a:cs typeface="+mn-cs"/>
              </a:rPr>
              <a:t>Agevolazione sul finanziamento bancario destinato alla sottoscrizione della quota di partecipazione dell’impresa italiana nella società estera (max 90% della quota detenuta dalla società italiana, con limite al 51% del capitale totale)</a:t>
            </a:r>
            <a:endParaRPr kumimoji="0" lang="it-IT" alt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7" name="Rettangolo 36">
            <a:extLst>
              <a:ext uri="{FF2B5EF4-FFF2-40B4-BE49-F238E27FC236}">
                <a16:creationId xmlns:a16="http://schemas.microsoft.com/office/drawing/2014/main" id="{A357E444-9C64-25D5-DB64-38BB60B3ADDF}"/>
              </a:ext>
            </a:extLst>
          </p:cNvPr>
          <p:cNvSpPr/>
          <p:nvPr/>
        </p:nvSpPr>
        <p:spPr>
          <a:xfrm>
            <a:off x="4472270" y="4110422"/>
            <a:ext cx="3365356" cy="46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Tasso di contribuzione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(dicembre 2025 pari al ~</a:t>
            </a:r>
            <a:r>
              <a:rPr lang="it-IT" sz="1400" b="1" dirty="0">
                <a:solidFill>
                  <a:srgbClr val="005392"/>
                </a:solidFill>
                <a:latin typeface="Arial" panose="020B0604020202020204"/>
              </a:rPr>
              <a:t>2</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pic>
        <p:nvPicPr>
          <p:cNvPr id="38" name="Immagine 37">
            <a:extLst>
              <a:ext uri="{FF2B5EF4-FFF2-40B4-BE49-F238E27FC236}">
                <a16:creationId xmlns:a16="http://schemas.microsoft.com/office/drawing/2014/main" id="{A9DF79BE-1B48-2E41-39DA-3B8A654F8389}"/>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525" y="1179273"/>
            <a:ext cx="536920" cy="547060"/>
          </a:xfrm>
          <a:prstGeom prst="rect">
            <a:avLst/>
          </a:prstGeom>
        </p:spPr>
      </p:pic>
      <p:sp>
        <p:nvSpPr>
          <p:cNvPr id="39" name="Rettangolo 38">
            <a:extLst>
              <a:ext uri="{FF2B5EF4-FFF2-40B4-BE49-F238E27FC236}">
                <a16:creationId xmlns:a16="http://schemas.microsoft.com/office/drawing/2014/main" id="{ACC49DD5-1623-A70A-8D29-ADEF0B422708}"/>
              </a:ext>
            </a:extLst>
          </p:cNvPr>
          <p:cNvSpPr/>
          <p:nvPr/>
        </p:nvSpPr>
        <p:spPr>
          <a:xfrm>
            <a:off x="5678961" y="1046660"/>
            <a:ext cx="150869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IMPRESA TARGET ESTERA</a:t>
            </a:r>
          </a:p>
        </p:txBody>
      </p:sp>
      <p:pic>
        <p:nvPicPr>
          <p:cNvPr id="51" name="Immagine 50">
            <a:extLst>
              <a:ext uri="{FF2B5EF4-FFF2-40B4-BE49-F238E27FC236}">
                <a16:creationId xmlns:a16="http://schemas.microsoft.com/office/drawing/2014/main" id="{566C34BE-A690-776B-B146-BFE57D37046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22859" y="4022162"/>
            <a:ext cx="1222117" cy="547847"/>
          </a:xfrm>
          <a:prstGeom prst="rect">
            <a:avLst/>
          </a:prstGeom>
        </p:spPr>
      </p:pic>
      <p:sp>
        <p:nvSpPr>
          <p:cNvPr id="59" name="Rettangolo 58">
            <a:extLst>
              <a:ext uri="{FF2B5EF4-FFF2-40B4-BE49-F238E27FC236}">
                <a16:creationId xmlns:a16="http://schemas.microsoft.com/office/drawing/2014/main" id="{9A8BC671-A649-BEE2-E604-D0E9893D9ABC}"/>
              </a:ext>
            </a:extLst>
          </p:cNvPr>
          <p:cNvSpPr/>
          <p:nvPr/>
        </p:nvSpPr>
        <p:spPr>
          <a:xfrm>
            <a:off x="214604" y="3636848"/>
            <a:ext cx="11743949" cy="190150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23">
            <a:extLst>
              <a:ext uri="{FF2B5EF4-FFF2-40B4-BE49-F238E27FC236}">
                <a16:creationId xmlns:a16="http://schemas.microsoft.com/office/drawing/2014/main" id="{4663FAB3-65BE-1B46-3482-C35A8266DB77}"/>
              </a:ext>
            </a:extLst>
          </p:cNvPr>
          <p:cNvSpPr txBox="1"/>
          <p:nvPr/>
        </p:nvSpPr>
        <p:spPr>
          <a:xfrm>
            <a:off x="9709439" y="3382373"/>
            <a:ext cx="2123642" cy="541203"/>
          </a:xfrm>
          <a:prstGeom prst="rect">
            <a:avLst/>
          </a:prstGeom>
          <a:solidFill>
            <a:schemeClr val="bg1"/>
          </a:solidFill>
        </p:spPr>
        <p:txBody>
          <a:bodyPr wrap="square" lIns="36000" tIns="36000" rIns="36000" bIns="3600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tx1"/>
                </a:solidFill>
              </a:rPr>
              <a:t>In caso di </a:t>
            </a:r>
            <a:endParaRPr lang="it-IT" sz="1400" b="1" dirty="0"/>
          </a:p>
          <a:p>
            <a:pPr algn="ctr"/>
            <a:r>
              <a:rPr lang="it-IT" sz="1400" b="1" dirty="0">
                <a:solidFill>
                  <a:schemeClr val="accent2"/>
                </a:solidFill>
              </a:rPr>
              <a:t>investimento Extra UE: </a:t>
            </a:r>
            <a:endParaRPr lang="it-IT" sz="1400" b="1" dirty="0"/>
          </a:p>
        </p:txBody>
      </p:sp>
      <p:grpSp>
        <p:nvGrpSpPr>
          <p:cNvPr id="61" name="Gruppo 60">
            <a:extLst>
              <a:ext uri="{FF2B5EF4-FFF2-40B4-BE49-F238E27FC236}">
                <a16:creationId xmlns:a16="http://schemas.microsoft.com/office/drawing/2014/main" id="{40625244-B2DB-60E9-1CD2-F795ED1BC57A}"/>
              </a:ext>
            </a:extLst>
          </p:cNvPr>
          <p:cNvGrpSpPr/>
          <p:nvPr/>
        </p:nvGrpSpPr>
        <p:grpSpPr>
          <a:xfrm>
            <a:off x="9102744" y="3328800"/>
            <a:ext cx="634462" cy="634462"/>
            <a:chOff x="7694993" y="2497486"/>
            <a:chExt cx="634462" cy="634462"/>
          </a:xfrm>
        </p:grpSpPr>
        <p:sp>
          <p:nvSpPr>
            <p:cNvPr id="60" name="Ovale 59">
              <a:extLst>
                <a:ext uri="{FF2B5EF4-FFF2-40B4-BE49-F238E27FC236}">
                  <a16:creationId xmlns:a16="http://schemas.microsoft.com/office/drawing/2014/main" id="{2BFB1F23-6794-5BE3-87D3-11BA09969412}"/>
                </a:ext>
              </a:extLst>
            </p:cNvPr>
            <p:cNvSpPr/>
            <p:nvPr/>
          </p:nvSpPr>
          <p:spPr>
            <a:xfrm>
              <a:off x="7732521" y="2528719"/>
              <a:ext cx="569167" cy="5491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Elemento grafico 38" descr="Badge Segui con riempimento a tinta unita">
              <a:extLst>
                <a:ext uri="{FF2B5EF4-FFF2-40B4-BE49-F238E27FC236}">
                  <a16:creationId xmlns:a16="http://schemas.microsoft.com/office/drawing/2014/main" id="{9B32A0DF-0141-3AD8-8618-28F3B1749465}"/>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94993" y="2497486"/>
              <a:ext cx="634462" cy="634462"/>
            </a:xfrm>
            <a:prstGeom prst="rect">
              <a:avLst/>
            </a:prstGeom>
          </p:spPr>
        </p:pic>
      </p:grpSp>
      <p:sp>
        <p:nvSpPr>
          <p:cNvPr id="80" name="Rettangolo 11">
            <a:extLst>
              <a:ext uri="{FF2B5EF4-FFF2-40B4-BE49-F238E27FC236}">
                <a16:creationId xmlns:a16="http://schemas.microsoft.com/office/drawing/2014/main" id="{B02DDF49-5065-FA92-07F4-9AF420C6C4D9}"/>
              </a:ext>
            </a:extLst>
          </p:cNvPr>
          <p:cNvSpPr/>
          <p:nvPr/>
        </p:nvSpPr>
        <p:spPr>
          <a:xfrm>
            <a:off x="9524" y="5692913"/>
            <a:ext cx="12192001" cy="1174611"/>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7748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6A63-0F0E-DBE0-216E-01F386E3A90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9693AB-D0B5-8C56-3BF1-B0573BBE6464}"/>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FONDI PUBBLICI </a:t>
            </a:r>
            <a:br>
              <a:rPr lang="it-IT" sz="4400" dirty="0"/>
            </a:br>
            <a:r>
              <a:rPr lang="it-IT" sz="4400" dirty="0"/>
              <a:t>DI EQUITY</a:t>
            </a:r>
          </a:p>
        </p:txBody>
      </p:sp>
    </p:spTree>
    <p:extLst>
      <p:ext uri="{BB962C8B-B14F-4D97-AF65-F5344CB8AC3E}">
        <p14:creationId xmlns:p14="http://schemas.microsoft.com/office/powerpoint/2010/main" val="3059935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E729C6F9-B82D-9CEE-F11C-300746788CEB}"/>
              </a:ext>
            </a:extLst>
          </p:cNvPr>
          <p:cNvSpPr/>
          <p:nvPr/>
        </p:nvSpPr>
        <p:spPr>
          <a:xfrm>
            <a:off x="6381544" y="1540042"/>
            <a:ext cx="5420591" cy="3618564"/>
          </a:xfrm>
          <a:prstGeom prst="rect">
            <a:avLst/>
          </a:prstGeom>
          <a:solidFill>
            <a:schemeClr val="accent1">
              <a:lumMod val="20000"/>
              <a:lumOff val="80000"/>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mj-lt"/>
              <a:ea typeface="+mn-ea"/>
              <a:cs typeface="+mn-cs"/>
            </a:endParaRPr>
          </a:p>
        </p:txBody>
      </p:sp>
      <p:sp>
        <p:nvSpPr>
          <p:cNvPr id="5" name="Rettangolo 4">
            <a:extLst>
              <a:ext uri="{FF2B5EF4-FFF2-40B4-BE49-F238E27FC236}">
                <a16:creationId xmlns:a16="http://schemas.microsoft.com/office/drawing/2014/main" id="{6E9FB7A6-634F-5D2D-8707-1F995CEDA375}"/>
              </a:ext>
            </a:extLst>
          </p:cNvPr>
          <p:cNvSpPr/>
          <p:nvPr/>
        </p:nvSpPr>
        <p:spPr>
          <a:xfrm>
            <a:off x="418894" y="1533287"/>
            <a:ext cx="5420591" cy="3618564"/>
          </a:xfrm>
          <a:prstGeom prst="rect">
            <a:avLst/>
          </a:prstGeom>
          <a:solidFill>
            <a:schemeClr val="accent1">
              <a:lumMod val="20000"/>
              <a:lumOff val="80000"/>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mj-lt"/>
              <a:ea typeface="+mn-ea"/>
              <a:cs typeface="+mn-cs"/>
            </a:endParaRPr>
          </a:p>
        </p:txBody>
      </p:sp>
      <p:pic>
        <p:nvPicPr>
          <p:cNvPr id="25" name="Immagine 24" descr="Immagine che contiene cielo, riflesso, acqua, silhouette&#10;&#10;Il contenuto generato dall'IA potrebbe non essere corretto.">
            <a:extLst>
              <a:ext uri="{FF2B5EF4-FFF2-40B4-BE49-F238E27FC236}">
                <a16:creationId xmlns:a16="http://schemas.microsoft.com/office/drawing/2014/main" id="{6367E03D-9447-96F1-A096-1B9CC0D04B59}"/>
              </a:ext>
            </a:extLst>
          </p:cNvPr>
          <p:cNvPicPr>
            <a:picLocks noChangeAspect="1"/>
          </p:cNvPicPr>
          <p:nvPr/>
        </p:nvPicPr>
        <p:blipFill>
          <a:blip r:embed="rId2" cstate="screen">
            <a:extLst>
              <a:ext uri="{28A0092B-C50C-407E-A947-70E740481C1C}">
                <a14:useLocalDpi xmlns:a14="http://schemas.microsoft.com/office/drawing/2010/main" val="0"/>
              </a:ext>
            </a:extLst>
          </a:blip>
          <a:srcRect r="-208"/>
          <a:stretch/>
        </p:blipFill>
        <p:spPr>
          <a:xfrm>
            <a:off x="1693355" y="2114376"/>
            <a:ext cx="2863007" cy="1108253"/>
          </a:xfrm>
          <a:prstGeom prst="rect">
            <a:avLst/>
          </a:prstGeom>
        </p:spPr>
      </p:pic>
      <p:pic>
        <p:nvPicPr>
          <p:cNvPr id="6" name="Immagine 5" descr="Immagine che contiene aria aperta, acqua, cielo, nuvola&#10;&#10;Il contenuto generato dall'IA potrebbe non essere corretto.">
            <a:extLst>
              <a:ext uri="{FF2B5EF4-FFF2-40B4-BE49-F238E27FC236}">
                <a16:creationId xmlns:a16="http://schemas.microsoft.com/office/drawing/2014/main" id="{A249D0AC-36B2-820C-4D0A-68A8B4FB8E2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609099" y="2120614"/>
            <a:ext cx="2849810" cy="1095776"/>
          </a:xfrm>
          <a:prstGeom prst="rect">
            <a:avLst/>
          </a:prstGeom>
        </p:spPr>
      </p:pic>
      <p:sp>
        <p:nvSpPr>
          <p:cNvPr id="2" name="Segnaposto testo 1">
            <a:extLst>
              <a:ext uri="{FF2B5EF4-FFF2-40B4-BE49-F238E27FC236}">
                <a16:creationId xmlns:a16="http://schemas.microsoft.com/office/drawing/2014/main" id="{2316BBB6-E288-4A88-A570-0AC69F78312E}"/>
              </a:ext>
            </a:extLst>
          </p:cNvPr>
          <p:cNvSpPr>
            <a:spLocks noGrp="1"/>
          </p:cNvSpPr>
          <p:nvPr>
            <p:ph type="body" idx="13"/>
          </p:nvPr>
        </p:nvSpPr>
        <p:spPr>
          <a:xfrm>
            <a:off x="334433" y="357718"/>
            <a:ext cx="10434181" cy="383116"/>
          </a:xfrm>
        </p:spPr>
        <p:txBody>
          <a:bodyPr/>
          <a:lstStyle/>
          <a:p>
            <a:r>
              <a:rPr lang="it-IT" sz="2600" dirty="0">
                <a:latin typeface="+mj-lt"/>
              </a:rPr>
              <a:t>Nuovi Fondi pubblici di equity per la Crescita e le Infrastrutture</a:t>
            </a:r>
          </a:p>
        </p:txBody>
      </p:sp>
      <p:sp>
        <p:nvSpPr>
          <p:cNvPr id="4" name="CasellaDiTesto 3">
            <a:extLst>
              <a:ext uri="{FF2B5EF4-FFF2-40B4-BE49-F238E27FC236}">
                <a16:creationId xmlns:a16="http://schemas.microsoft.com/office/drawing/2014/main" id="{BDE53C1F-F34F-5BE0-6D75-F96DEFDF2C8B}"/>
              </a:ext>
            </a:extLst>
          </p:cNvPr>
          <p:cNvSpPr txBox="1"/>
          <p:nvPr/>
        </p:nvSpPr>
        <p:spPr>
          <a:xfrm>
            <a:off x="503471" y="1010479"/>
            <a:ext cx="11298664" cy="353943"/>
          </a:xfrm>
          <a:prstGeom prst="rect">
            <a:avLst/>
          </a:prstGeom>
          <a:solidFill>
            <a:schemeClr val="bg1"/>
          </a:solid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srgbClr val="415364"/>
                </a:solidFill>
                <a:effectLst/>
                <a:uLnTx/>
                <a:uFillTx/>
                <a:latin typeface="+mj-lt"/>
                <a:ea typeface="+mn-ea"/>
                <a:cs typeface="+mn-cs"/>
              </a:rPr>
              <a:t>Interventi di minoranza </a:t>
            </a:r>
            <a:r>
              <a:rPr kumimoji="0" lang="it-IT" sz="1700" b="0" i="0" u="none" strike="noStrike" kern="1200" cap="none" spc="0" normalizeH="0" baseline="0" noProof="0" dirty="0">
                <a:ln>
                  <a:noFill/>
                </a:ln>
                <a:solidFill>
                  <a:srgbClr val="415364"/>
                </a:solidFill>
                <a:effectLst/>
                <a:uLnTx/>
                <a:uFillTx/>
                <a:latin typeface="+mj-lt"/>
                <a:ea typeface="+mn-ea"/>
                <a:cs typeface="+mn-cs"/>
              </a:rPr>
              <a:t>nel capitale sociale delle imprese target a valere sulle </a:t>
            </a:r>
            <a:r>
              <a:rPr kumimoji="0" lang="it-IT" sz="1700" b="1" i="0" u="none" strike="noStrike" kern="1200" cap="none" spc="0" normalizeH="0" baseline="0" noProof="0" dirty="0">
                <a:ln>
                  <a:noFill/>
                </a:ln>
                <a:solidFill>
                  <a:srgbClr val="415364"/>
                </a:solidFill>
                <a:effectLst/>
                <a:uLnTx/>
                <a:uFillTx/>
                <a:latin typeface="+mj-lt"/>
                <a:ea typeface="+mn-ea"/>
                <a:cs typeface="+mn-cs"/>
              </a:rPr>
              <a:t>nuove sezioni </a:t>
            </a:r>
            <a:r>
              <a:rPr kumimoji="0" lang="it-IT" sz="1700" b="0" i="0" u="none" strike="noStrike" kern="1200" cap="none" spc="0" normalizeH="0" baseline="0" noProof="0" dirty="0">
                <a:ln>
                  <a:noFill/>
                </a:ln>
                <a:solidFill>
                  <a:srgbClr val="415364"/>
                </a:solidFill>
                <a:effectLst/>
                <a:uLnTx/>
                <a:uFillTx/>
                <a:latin typeface="+mj-lt"/>
                <a:ea typeface="+mn-ea"/>
                <a:cs typeface="+mn-cs"/>
              </a:rPr>
              <a:t>del </a:t>
            </a:r>
            <a:r>
              <a:rPr kumimoji="0" lang="it-IT" sz="1700" b="1" i="0" u="none" strike="noStrike" kern="1200" cap="none" spc="0" normalizeH="0" baseline="0" noProof="0" dirty="0">
                <a:ln>
                  <a:noFill/>
                </a:ln>
                <a:solidFill>
                  <a:srgbClr val="415364"/>
                </a:solidFill>
                <a:effectLst/>
                <a:uLnTx/>
                <a:uFillTx/>
                <a:latin typeface="+mj-lt"/>
                <a:ea typeface="+mn-ea"/>
                <a:cs typeface="+mn-cs"/>
              </a:rPr>
              <a:t>Fondo 394</a:t>
            </a:r>
            <a:endParaRPr kumimoji="0" lang="it-IT" sz="1700" b="0" i="0" u="none" strike="noStrike" kern="1200" cap="none" spc="0" normalizeH="0" baseline="0" noProof="0" dirty="0">
              <a:ln>
                <a:noFill/>
              </a:ln>
              <a:solidFill>
                <a:srgbClr val="415364"/>
              </a:solidFill>
              <a:effectLst/>
              <a:uLnTx/>
              <a:uFillTx/>
              <a:latin typeface="+mj-lt"/>
              <a:ea typeface="+mn-ea"/>
              <a:cs typeface="+mn-cs"/>
            </a:endParaRPr>
          </a:p>
        </p:txBody>
      </p:sp>
      <p:sp>
        <p:nvSpPr>
          <p:cNvPr id="37" name="CasellaDiTesto 36">
            <a:extLst>
              <a:ext uri="{FF2B5EF4-FFF2-40B4-BE49-F238E27FC236}">
                <a16:creationId xmlns:a16="http://schemas.microsoft.com/office/drawing/2014/main" id="{DEB126FD-6707-ED29-95B7-22F28481C354}"/>
              </a:ext>
            </a:extLst>
          </p:cNvPr>
          <p:cNvSpPr txBox="1"/>
          <p:nvPr/>
        </p:nvSpPr>
        <p:spPr>
          <a:xfrm>
            <a:off x="7155214" y="1542852"/>
            <a:ext cx="3821673" cy="450829"/>
          </a:xfrm>
          <a:prstGeom prst="rect">
            <a:avLst/>
          </a:prstGeom>
          <a:noFill/>
        </p:spPr>
        <p:txBody>
          <a:bodyPr wrap="square">
            <a:spAutoFit/>
          </a:bodyPr>
          <a:lstStyle/>
          <a:p>
            <a:pPr marL="0" marR="0" lvl="0" indent="0" algn="ctr" defTabSz="685783" rtl="0" eaLnBrk="1" fontAlgn="auto" latinLnBrk="0" hangingPunct="1">
              <a:lnSpc>
                <a:spcPct val="130000"/>
              </a:lnSpc>
              <a:spcBef>
                <a:spcPts val="0"/>
              </a:spcBef>
              <a:spcAft>
                <a:spcPts val="0"/>
              </a:spcAft>
              <a:buClrTx/>
              <a:buSzTx/>
              <a:buFontTx/>
              <a:buNone/>
              <a:tabLst>
                <a:tab pos="1687788" algn="l"/>
              </a:tabLst>
              <a:defRPr/>
            </a:pPr>
            <a:r>
              <a:rPr kumimoji="0" lang="it-IT" sz="2000" b="1"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rPr>
              <a:t>PLAFOND INFRASTRUTTURE</a:t>
            </a:r>
            <a:endParaRPr kumimoji="0" lang="it-IT" sz="2000" b="0"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endParaRPr>
          </a:p>
        </p:txBody>
      </p:sp>
      <p:sp>
        <p:nvSpPr>
          <p:cNvPr id="8" name="Rettangolo 7">
            <a:extLst>
              <a:ext uri="{FF2B5EF4-FFF2-40B4-BE49-F238E27FC236}">
                <a16:creationId xmlns:a16="http://schemas.microsoft.com/office/drawing/2014/main" id="{7C9837F6-7396-5DD9-DEE4-0815020F9362}"/>
              </a:ext>
            </a:extLst>
          </p:cNvPr>
          <p:cNvSpPr/>
          <p:nvPr/>
        </p:nvSpPr>
        <p:spPr>
          <a:xfrm>
            <a:off x="6390919" y="3244957"/>
            <a:ext cx="5286170"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rgbClr val="415364"/>
                </a:solidFill>
                <a:effectLst/>
                <a:uLnTx/>
                <a:uFillTx/>
                <a:latin typeface="+mj-lt"/>
                <a:ea typeface="+mn-ea"/>
                <a:cs typeface="+mn-cs"/>
              </a:rPr>
              <a:t>100 €mln </a:t>
            </a:r>
            <a:r>
              <a:rPr kumimoji="0" lang="it-IT" sz="1600" b="1" i="0" u="none" strike="noStrike" kern="1200" cap="none" spc="0" normalizeH="0" baseline="0" noProof="0" dirty="0">
                <a:ln>
                  <a:noFill/>
                </a:ln>
                <a:solidFill>
                  <a:srgbClr val="415364"/>
                </a:solidFill>
                <a:effectLst/>
                <a:uLnTx/>
                <a:uFillTx/>
                <a:latin typeface="+mj-lt"/>
                <a:ea typeface="+mn-ea"/>
                <a:cs typeface="+mn-cs"/>
              </a:rPr>
              <a:t>per </a:t>
            </a:r>
            <a:r>
              <a:rPr kumimoji="0" lang="it-IT" sz="2000" b="1" i="0" u="none" strike="noStrike" kern="1200" cap="none" spc="0" normalizeH="0" baseline="0" noProof="0" dirty="0">
                <a:ln>
                  <a:noFill/>
                </a:ln>
                <a:solidFill>
                  <a:srgbClr val="005392"/>
                </a:solidFill>
                <a:effectLst/>
                <a:uLnTx/>
                <a:uFillTx/>
                <a:latin typeface="+mj-lt"/>
                <a:ea typeface="+mn-ea"/>
                <a:cs typeface="+mn-cs"/>
              </a:rPr>
              <a:t>progetti infrastrutturali </a:t>
            </a:r>
            <a:r>
              <a:rPr kumimoji="0" lang="it-IT" sz="1600" b="1" i="0" u="none" strike="noStrike" kern="1200" cap="none" spc="0" normalizeH="0" baseline="0" noProof="0" dirty="0">
                <a:ln>
                  <a:noFill/>
                </a:ln>
                <a:solidFill>
                  <a:srgbClr val="415364"/>
                </a:solidFill>
                <a:effectLst/>
                <a:uLnTx/>
                <a:uFillTx/>
                <a:latin typeface="+mj-lt"/>
                <a:ea typeface="+mn-ea"/>
                <a:cs typeface="+mn-cs"/>
              </a:rPr>
              <a:t>in geografie strategiche</a:t>
            </a:r>
          </a:p>
        </p:txBody>
      </p:sp>
      <p:sp>
        <p:nvSpPr>
          <p:cNvPr id="9" name="Rettangolo 8">
            <a:extLst>
              <a:ext uri="{FF2B5EF4-FFF2-40B4-BE49-F238E27FC236}">
                <a16:creationId xmlns:a16="http://schemas.microsoft.com/office/drawing/2014/main" id="{425E4852-8FFF-1A12-2757-19F7A8206E5C}"/>
              </a:ext>
            </a:extLst>
          </p:cNvPr>
          <p:cNvSpPr/>
          <p:nvPr/>
        </p:nvSpPr>
        <p:spPr>
          <a:xfrm>
            <a:off x="6779948" y="4005580"/>
            <a:ext cx="1474684" cy="1153025"/>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Affiancamento di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lungo periodo</a:t>
            </a:r>
          </a:p>
        </p:txBody>
      </p:sp>
      <p:sp>
        <p:nvSpPr>
          <p:cNvPr id="10" name="Rettangolo 9">
            <a:extLst>
              <a:ext uri="{FF2B5EF4-FFF2-40B4-BE49-F238E27FC236}">
                <a16:creationId xmlns:a16="http://schemas.microsoft.com/office/drawing/2014/main" id="{1F6D449A-9D74-1616-C68C-7BAC0024F2F5}"/>
              </a:ext>
            </a:extLst>
          </p:cNvPr>
          <p:cNvSpPr/>
          <p:nvPr/>
        </p:nvSpPr>
        <p:spPr>
          <a:xfrm>
            <a:off x="8269415" y="4166496"/>
            <a:ext cx="1762223" cy="835676"/>
          </a:xfrm>
          <a:prstGeom prst="rect">
            <a:avLst/>
          </a:prstGeom>
          <a:noFill/>
          <a:ln w="25400"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Abilitatore di investimenti </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pubblici e privati</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11" name="Rettangolo 10">
            <a:extLst>
              <a:ext uri="{FF2B5EF4-FFF2-40B4-BE49-F238E27FC236}">
                <a16:creationId xmlns:a16="http://schemas.microsoft.com/office/drawing/2014/main" id="{A54FFAFA-01C4-C284-154F-DD20A0A8D41C}"/>
              </a:ext>
            </a:extLst>
          </p:cNvPr>
          <p:cNvSpPr/>
          <p:nvPr/>
        </p:nvSpPr>
        <p:spPr>
          <a:xfrm>
            <a:off x="9998564" y="4143603"/>
            <a:ext cx="1762224" cy="84453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Coinvolgimento strutturato delle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filiere italiane</a:t>
            </a:r>
          </a:p>
        </p:txBody>
      </p:sp>
      <p:sp>
        <p:nvSpPr>
          <p:cNvPr id="13" name="CasellaDiTesto 12">
            <a:extLst>
              <a:ext uri="{FF2B5EF4-FFF2-40B4-BE49-F238E27FC236}">
                <a16:creationId xmlns:a16="http://schemas.microsoft.com/office/drawing/2014/main" id="{05683513-F326-922D-ADE5-C5C15C8DA34E}"/>
              </a:ext>
            </a:extLst>
          </p:cNvPr>
          <p:cNvSpPr txBox="1"/>
          <p:nvPr/>
        </p:nvSpPr>
        <p:spPr>
          <a:xfrm>
            <a:off x="1366173" y="1540040"/>
            <a:ext cx="3821673" cy="450829"/>
          </a:xfrm>
          <a:prstGeom prst="rect">
            <a:avLst/>
          </a:prstGeom>
          <a:noFill/>
        </p:spPr>
        <p:txBody>
          <a:bodyPr wrap="square">
            <a:spAutoFit/>
          </a:bodyPr>
          <a:lstStyle/>
          <a:p>
            <a:pPr marL="0" marR="0" lvl="0" indent="0" algn="ctr" defTabSz="685783" rtl="0" eaLnBrk="1" fontAlgn="auto" latinLnBrk="0" hangingPunct="1">
              <a:lnSpc>
                <a:spcPct val="130000"/>
              </a:lnSpc>
              <a:spcBef>
                <a:spcPts val="0"/>
              </a:spcBef>
              <a:spcAft>
                <a:spcPts val="0"/>
              </a:spcAft>
              <a:buClrTx/>
              <a:buSzTx/>
              <a:buFontTx/>
              <a:buNone/>
              <a:tabLst>
                <a:tab pos="1687788" algn="l"/>
              </a:tabLst>
              <a:defRPr/>
            </a:pPr>
            <a:r>
              <a:rPr kumimoji="0" lang="it-IT" sz="2000" b="1"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rPr>
              <a:t>PLAFOND CRESCITA</a:t>
            </a:r>
            <a:endParaRPr kumimoji="0" lang="it-IT" sz="2000" b="0"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3C442E11-A8CB-83AB-4A6A-7D743B2A440F}"/>
              </a:ext>
            </a:extLst>
          </p:cNvPr>
          <p:cNvSpPr/>
          <p:nvPr/>
        </p:nvSpPr>
        <p:spPr>
          <a:xfrm>
            <a:off x="311462" y="3989356"/>
            <a:ext cx="1769072" cy="1153025"/>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Dedicato a </a:t>
            </a:r>
            <a:r>
              <a:rPr kumimoji="0" lang="it-IT" sz="1400" b="1" i="0" u="none" strike="noStrike" kern="100" cap="none" spc="0" normalizeH="0" baseline="0" noProof="0" dirty="0">
                <a:ln>
                  <a:noFill/>
                </a:ln>
                <a:solidFill>
                  <a:srgbClr val="005392"/>
                </a:solidFill>
                <a:effectLst/>
                <a:uLnTx/>
                <a:uFillTx/>
                <a:latin typeface="+mj-lt"/>
                <a:ea typeface="Aptos" panose="020B0004020202020204" pitchFamily="34" charset="0"/>
                <a:cs typeface="Times New Roman" panose="02020603050405020304" pitchFamily="18" charset="0"/>
              </a:rPr>
              <a:t>PMI</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 e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imprese a media capitalizzazione</a:t>
            </a:r>
          </a:p>
        </p:txBody>
      </p:sp>
      <p:sp>
        <p:nvSpPr>
          <p:cNvPr id="17" name="Rettangolo 16">
            <a:extLst>
              <a:ext uri="{FF2B5EF4-FFF2-40B4-BE49-F238E27FC236}">
                <a16:creationId xmlns:a16="http://schemas.microsoft.com/office/drawing/2014/main" id="{666335CE-A239-2125-BE66-4E363B891E03}"/>
              </a:ext>
            </a:extLst>
          </p:cNvPr>
          <p:cNvSpPr/>
          <p:nvPr/>
        </p:nvSpPr>
        <p:spPr>
          <a:xfrm>
            <a:off x="2154209" y="4156338"/>
            <a:ext cx="1921065" cy="835676"/>
          </a:xfrm>
          <a:prstGeom prst="rect">
            <a:avLst/>
          </a:prstGeom>
          <a:noFill/>
          <a:ln w="25400"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Co-investimento</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 con primari operatori finanziari</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19" name="Rettangolo 18">
            <a:extLst>
              <a:ext uri="{FF2B5EF4-FFF2-40B4-BE49-F238E27FC236}">
                <a16:creationId xmlns:a16="http://schemas.microsoft.com/office/drawing/2014/main" id="{100F7203-0BD8-9939-E070-27C4F6E54E2F}"/>
              </a:ext>
            </a:extLst>
          </p:cNvPr>
          <p:cNvSpPr/>
          <p:nvPr/>
        </p:nvSpPr>
        <p:spPr>
          <a:xfrm>
            <a:off x="4090057" y="4164254"/>
            <a:ext cx="1811094" cy="84453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Crescita internazionale </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del Made in Italy</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24" name="Rettangolo 23">
            <a:extLst>
              <a:ext uri="{FF2B5EF4-FFF2-40B4-BE49-F238E27FC236}">
                <a16:creationId xmlns:a16="http://schemas.microsoft.com/office/drawing/2014/main" id="{EDBE3AF5-3A54-D155-25E3-026A2D8079AC}"/>
              </a:ext>
            </a:extLst>
          </p:cNvPr>
          <p:cNvSpPr/>
          <p:nvPr/>
        </p:nvSpPr>
        <p:spPr>
          <a:xfrm>
            <a:off x="498868" y="3302668"/>
            <a:ext cx="5429075"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rgbClr val="415364"/>
                </a:solidFill>
                <a:effectLst/>
                <a:uLnTx/>
                <a:uFillTx/>
                <a:latin typeface="+mj-lt"/>
                <a:ea typeface="+mn-ea"/>
                <a:cs typeface="+mn-cs"/>
              </a:rPr>
              <a:t>100 €mln </a:t>
            </a:r>
            <a:r>
              <a:rPr kumimoji="0" lang="it-IT" sz="1600" b="1" i="0" u="none" strike="noStrike" kern="1200" cap="none" spc="0" normalizeH="0" baseline="0" noProof="0" dirty="0">
                <a:ln>
                  <a:noFill/>
                </a:ln>
                <a:solidFill>
                  <a:srgbClr val="415364"/>
                </a:solidFill>
                <a:effectLst/>
                <a:uLnTx/>
                <a:uFillTx/>
                <a:latin typeface="+mj-lt"/>
                <a:ea typeface="+mn-ea"/>
                <a:cs typeface="+mn-cs"/>
              </a:rPr>
              <a:t>per il </a:t>
            </a:r>
            <a:r>
              <a:rPr kumimoji="0" lang="it-IT" sz="2000" b="1" i="0" u="none" strike="noStrike" kern="1200" cap="none" spc="0" normalizeH="0" baseline="0" noProof="0" dirty="0">
                <a:ln>
                  <a:noFill/>
                </a:ln>
                <a:solidFill>
                  <a:srgbClr val="005392"/>
                </a:solidFill>
                <a:effectLst/>
                <a:uLnTx/>
                <a:uFillTx/>
                <a:latin typeface="+mj-lt"/>
                <a:ea typeface="+mn-ea"/>
                <a:cs typeface="+mn-cs"/>
              </a:rPr>
              <a:t>rafforzamento del capitale </a:t>
            </a:r>
            <a:r>
              <a:rPr kumimoji="0" lang="it-IT" sz="1600" b="1" i="0" u="none" strike="noStrike" kern="1200" cap="none" spc="0" normalizeH="0" baseline="0" noProof="0" dirty="0">
                <a:ln>
                  <a:noFill/>
                </a:ln>
                <a:solidFill>
                  <a:srgbClr val="415364"/>
                </a:solidFill>
                <a:effectLst/>
                <a:uLnTx/>
                <a:uFillTx/>
                <a:latin typeface="+mj-lt"/>
                <a:ea typeface="+mn-ea"/>
                <a:cs typeface="+mn-cs"/>
              </a:rPr>
              <a:t>delle imprese italiane</a:t>
            </a:r>
          </a:p>
        </p:txBody>
      </p:sp>
      <p:pic>
        <p:nvPicPr>
          <p:cNvPr id="3" name="Immagine 2" descr="Immagine che contiene testo, schermata, logo, simbolo&#10;&#10;Descrizione generata automaticamente">
            <a:extLst>
              <a:ext uri="{FF2B5EF4-FFF2-40B4-BE49-F238E27FC236}">
                <a16:creationId xmlns:a16="http://schemas.microsoft.com/office/drawing/2014/main" id="{8232DD5D-7DAC-A9B9-1F77-2F28F3EE09A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44104" y="105942"/>
            <a:ext cx="959177" cy="679417"/>
          </a:xfrm>
          <a:prstGeom prst="rect">
            <a:avLst/>
          </a:prstGeom>
        </p:spPr>
      </p:pic>
      <p:sp>
        <p:nvSpPr>
          <p:cNvPr id="14" name="CasellaDiTesto 13">
            <a:extLst>
              <a:ext uri="{FF2B5EF4-FFF2-40B4-BE49-F238E27FC236}">
                <a16:creationId xmlns:a16="http://schemas.microsoft.com/office/drawing/2014/main" id="{B769C575-2E5E-7A04-A0CF-B65B45E4896C}"/>
              </a:ext>
            </a:extLst>
          </p:cNvPr>
          <p:cNvSpPr txBox="1"/>
          <p:nvPr/>
        </p:nvSpPr>
        <p:spPr>
          <a:xfrm>
            <a:off x="418894" y="5428441"/>
            <a:ext cx="1138324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15364"/>
                </a:solidFill>
                <a:effectLst/>
                <a:uLnTx/>
                <a:uFillTx/>
                <a:latin typeface="+mj-lt"/>
                <a:ea typeface="+mn-ea"/>
                <a:cs typeface="+mn-cs"/>
              </a:rPr>
              <a:t>Attivo dal 2023, Plafond di </a:t>
            </a:r>
            <a:r>
              <a:rPr kumimoji="0" lang="it-IT" sz="2000" b="1" i="0" u="none" strike="noStrike" kern="1200" cap="none" spc="0" normalizeH="0" baseline="0" noProof="0" dirty="0">
                <a:ln>
                  <a:noFill/>
                </a:ln>
                <a:solidFill>
                  <a:srgbClr val="415364"/>
                </a:solidFill>
                <a:effectLst/>
                <a:uLnTx/>
                <a:uFillTx/>
                <a:latin typeface="+mj-lt"/>
                <a:ea typeface="+mn-ea"/>
                <a:cs typeface="+mn-cs"/>
              </a:rPr>
              <a:t>200 €mln</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per supportare i processi di internazionalizzazione                                         delle </a:t>
            </a:r>
            <a:r>
              <a:rPr kumimoji="0" lang="it-IT" sz="2000" b="1" i="0" u="none" strike="noStrike" kern="1200" cap="none" spc="0" normalizeH="0" baseline="0" noProof="0" dirty="0">
                <a:ln>
                  <a:noFill/>
                </a:ln>
                <a:solidFill>
                  <a:srgbClr val="005392"/>
                </a:solidFill>
                <a:effectLst/>
                <a:uLnTx/>
                <a:uFillTx/>
                <a:latin typeface="+mj-lt"/>
                <a:ea typeface="+mn-ea"/>
                <a:cs typeface="+mn-cs"/>
              </a:rPr>
              <a:t>Start up</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e </a:t>
            </a:r>
            <a:r>
              <a:rPr kumimoji="0" lang="it-IT" sz="2000" b="1" i="0" u="none" strike="noStrike" kern="1200" cap="none" spc="0" normalizeH="0" baseline="0" noProof="0" dirty="0">
                <a:ln>
                  <a:noFill/>
                </a:ln>
                <a:solidFill>
                  <a:srgbClr val="005392"/>
                </a:solidFill>
                <a:effectLst/>
                <a:uLnTx/>
                <a:uFillTx/>
                <a:latin typeface="+mj-lt"/>
                <a:ea typeface="+mn-ea"/>
                <a:cs typeface="+mn-cs"/>
              </a:rPr>
              <a:t>PMI</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sz="2000" b="1" i="0" u="none" strike="noStrike" kern="1200" cap="none" spc="0" normalizeH="0" baseline="0" noProof="0" dirty="0">
                <a:ln>
                  <a:noFill/>
                </a:ln>
                <a:solidFill>
                  <a:srgbClr val="005392"/>
                </a:solidFill>
                <a:effectLst/>
                <a:uLnTx/>
                <a:uFillTx/>
                <a:latin typeface="+mj-lt"/>
                <a:ea typeface="+mn-ea"/>
                <a:cs typeface="+mn-cs"/>
              </a:rPr>
              <a:t>Innovative</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attraverso</a:t>
            </a:r>
            <a:r>
              <a:rPr kumimoji="0" lang="it-IT" b="1" i="0" u="none" strike="noStrike" kern="1200" cap="none" spc="0" normalizeH="0" baseline="0" noProof="0" dirty="0">
                <a:ln>
                  <a:noFill/>
                </a:ln>
                <a:solidFill>
                  <a:srgbClr val="415364"/>
                </a:solidFill>
                <a:effectLst/>
                <a:uLnTx/>
                <a:uFillTx/>
                <a:latin typeface="+mj-lt"/>
                <a:ea typeface="+mn-ea"/>
                <a:cs typeface="+mn-cs"/>
              </a:rPr>
              <a:t> investimenti diretti </a:t>
            </a:r>
            <a:r>
              <a:rPr kumimoji="0" lang="it-IT" b="0" i="0" u="none" strike="noStrike" kern="1200" cap="none" spc="0" normalizeH="0" baseline="0" noProof="0" dirty="0">
                <a:ln>
                  <a:noFill/>
                </a:ln>
                <a:solidFill>
                  <a:srgbClr val="415364"/>
                </a:solidFill>
                <a:effectLst/>
                <a:uLnTx/>
                <a:uFillTx/>
                <a:latin typeface="+mj-lt"/>
                <a:ea typeface="+mn-ea"/>
                <a:cs typeface="+mn-cs"/>
              </a:rPr>
              <a:t>e </a:t>
            </a:r>
            <a:r>
              <a:rPr kumimoji="0" lang="it-IT" b="1" i="0" u="none" strike="noStrike" kern="1200" cap="none" spc="0" normalizeH="0" baseline="0" noProof="0" dirty="0">
                <a:ln>
                  <a:noFill/>
                </a:ln>
                <a:solidFill>
                  <a:srgbClr val="415364"/>
                </a:solidFill>
                <a:effectLst/>
                <a:uLnTx/>
                <a:uFillTx/>
                <a:latin typeface="+mj-lt"/>
                <a:ea typeface="+mn-ea"/>
                <a:cs typeface="+mn-cs"/>
              </a:rPr>
              <a:t>indiretti (FOFINT)</a:t>
            </a:r>
          </a:p>
        </p:txBody>
      </p:sp>
      <p:sp>
        <p:nvSpPr>
          <p:cNvPr id="15" name="Segnaposto numero diapositiva 3">
            <a:extLst>
              <a:ext uri="{FF2B5EF4-FFF2-40B4-BE49-F238E27FC236}">
                <a16:creationId xmlns:a16="http://schemas.microsoft.com/office/drawing/2014/main" id="{31E8AEFF-C02F-7C79-E754-2E63189DF6E3}"/>
              </a:ext>
            </a:extLst>
          </p:cNvPr>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3CEAF5A-1D2D-7397-73FF-8819258BC869}"/>
              </a:ext>
            </a:extLst>
          </p:cNvPr>
          <p:cNvSpPr txBox="1"/>
          <p:nvPr/>
        </p:nvSpPr>
        <p:spPr>
          <a:xfrm>
            <a:off x="606132" y="6387540"/>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it-IT" sz="900" i="1" dirty="0" err="1">
                <a:solidFill>
                  <a:srgbClr val="415364"/>
                </a:solidFill>
                <a:latin typeface="+mj-lt"/>
              </a:rPr>
              <a:t>Ri</a:t>
            </a:r>
            <a:r>
              <a:rPr kumimoji="0" lang="it-IT" sz="900" b="0" i="1" u="none" strike="noStrike" kern="1200" cap="none" spc="0" normalizeH="0" baseline="0" noProof="0" dirty="0">
                <a:ln>
                  <a:noFill/>
                </a:ln>
                <a:solidFill>
                  <a:srgbClr val="415364"/>
                </a:solidFill>
                <a:effectLst/>
                <a:uLnTx/>
                <a:uFillTx/>
                <a:latin typeface="+mj-lt"/>
                <a:ea typeface="+mn-ea"/>
                <a:cs typeface="+mn-cs"/>
              </a:rPr>
              <a:t>sorse pubbliche gestite da SIMEST per conto del MAECI</a:t>
            </a:r>
          </a:p>
        </p:txBody>
      </p:sp>
    </p:spTree>
    <p:extLst>
      <p:ext uri="{BB962C8B-B14F-4D97-AF65-F5344CB8AC3E}">
        <p14:creationId xmlns:p14="http://schemas.microsoft.com/office/powerpoint/2010/main" val="378712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Perché SIMEST</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 name="Segnaposto testo 4"/>
          <p:cNvSpPr>
            <a:spLocks noGrp="1"/>
          </p:cNvSpPr>
          <p:nvPr>
            <p:ph type="body" sz="quarter" idx="14"/>
          </p:nvPr>
        </p:nvSpPr>
        <p:spPr>
          <a:xfrm>
            <a:off x="334433" y="797859"/>
            <a:ext cx="11429675" cy="383116"/>
          </a:xfrm>
        </p:spPr>
        <p:txBody>
          <a:bodyPr/>
          <a:lstStyle/>
          <a:p>
            <a:r>
              <a:rPr lang="it-IT" dirty="0"/>
              <a:t>Esperienza e know-how nella valutazione di progetti di internazionalizzazione</a:t>
            </a:r>
          </a:p>
          <a:p>
            <a:endParaRPr lang="it-IT" dirty="0"/>
          </a:p>
        </p:txBody>
      </p:sp>
      <p:grpSp>
        <p:nvGrpSpPr>
          <p:cNvPr id="6" name="Group 14">
            <a:extLst>
              <a:ext uri="{FF2B5EF4-FFF2-40B4-BE49-F238E27FC236}">
                <a16:creationId xmlns:a16="http://schemas.microsoft.com/office/drawing/2014/main" id="{50D42D19-24B7-4A86-8B73-B10934683A62}"/>
              </a:ext>
            </a:extLst>
          </p:cNvPr>
          <p:cNvGrpSpPr/>
          <p:nvPr/>
        </p:nvGrpSpPr>
        <p:grpSpPr>
          <a:xfrm>
            <a:off x="268444" y="1251581"/>
            <a:ext cx="11976973" cy="4918462"/>
            <a:chOff x="334433" y="1216413"/>
            <a:chExt cx="11976973" cy="4918462"/>
          </a:xfrm>
        </p:grpSpPr>
        <p:grpSp>
          <p:nvGrpSpPr>
            <p:cNvPr id="21" name="Group 9">
              <a:extLst>
                <a:ext uri="{FF2B5EF4-FFF2-40B4-BE49-F238E27FC236}">
                  <a16:creationId xmlns:a16="http://schemas.microsoft.com/office/drawing/2014/main" id="{B759AE6F-E44A-4433-B9A4-1E39AC9D5867}"/>
                </a:ext>
              </a:extLst>
            </p:cNvPr>
            <p:cNvGrpSpPr/>
            <p:nvPr/>
          </p:nvGrpSpPr>
          <p:grpSpPr>
            <a:xfrm>
              <a:off x="4055378" y="1400372"/>
              <a:ext cx="4142959" cy="4074032"/>
              <a:chOff x="4055378" y="1400372"/>
              <a:chExt cx="4142959" cy="4074032"/>
            </a:xfrm>
          </p:grpSpPr>
          <p:grpSp>
            <p:nvGrpSpPr>
              <p:cNvPr id="22" name="Group 4">
                <a:extLst>
                  <a:ext uri="{FF2B5EF4-FFF2-40B4-BE49-F238E27FC236}">
                    <a16:creationId xmlns:a16="http://schemas.microsoft.com/office/drawing/2014/main" id="{F80D200C-EF31-41C5-8280-23E8DB72B3B6}"/>
                  </a:ext>
                </a:extLst>
              </p:cNvPr>
              <p:cNvGrpSpPr/>
              <p:nvPr/>
            </p:nvGrpSpPr>
            <p:grpSpPr>
              <a:xfrm>
                <a:off x="4055378" y="1400372"/>
                <a:ext cx="4142959" cy="4074032"/>
                <a:chOff x="4055378" y="1400372"/>
                <a:chExt cx="4142959" cy="4074032"/>
              </a:xfrm>
            </p:grpSpPr>
            <p:grpSp>
              <p:nvGrpSpPr>
                <p:cNvPr id="24" name="Graphic 36">
                  <a:extLst>
                    <a:ext uri="{FF2B5EF4-FFF2-40B4-BE49-F238E27FC236}">
                      <a16:creationId xmlns:a16="http://schemas.microsoft.com/office/drawing/2014/main" id="{E472E9FC-80C7-49F1-B755-24C82B022DCC}"/>
                    </a:ext>
                  </a:extLst>
                </p:cNvPr>
                <p:cNvGrpSpPr/>
                <p:nvPr/>
              </p:nvGrpSpPr>
              <p:grpSpPr>
                <a:xfrm>
                  <a:off x="4055378" y="1400372"/>
                  <a:ext cx="4088701" cy="4074032"/>
                  <a:chOff x="4091005" y="1390272"/>
                  <a:chExt cx="4088701" cy="4074032"/>
                </a:xfrm>
              </p:grpSpPr>
              <p:sp>
                <p:nvSpPr>
                  <p:cNvPr id="33" name="Freeform: Shape 75">
                    <a:extLst>
                      <a:ext uri="{FF2B5EF4-FFF2-40B4-BE49-F238E27FC236}">
                        <a16:creationId xmlns:a16="http://schemas.microsoft.com/office/drawing/2014/main" id="{AA003195-2BC8-4BEA-B48B-29506A80510D}"/>
                      </a:ext>
                    </a:extLst>
                  </p:cNvPr>
                  <p:cNvSpPr/>
                  <p:nvPr/>
                </p:nvSpPr>
                <p:spPr>
                  <a:xfrm>
                    <a:off x="4091005" y="3151539"/>
                    <a:ext cx="2016633" cy="2312765"/>
                  </a:xfrm>
                  <a:custGeom>
                    <a:avLst/>
                    <a:gdLst>
                      <a:gd name="connsiteX0" fmla="*/ 2016633 w 2016633"/>
                      <a:gd name="connsiteY0" fmla="*/ 1271492 h 2312765"/>
                      <a:gd name="connsiteX1" fmla="*/ 2016633 w 2016633"/>
                      <a:gd name="connsiteY1" fmla="*/ 1432750 h 2312765"/>
                      <a:gd name="connsiteX2" fmla="*/ 1930813 w 2016633"/>
                      <a:gd name="connsiteY2" fmla="*/ 1413320 h 2312765"/>
                      <a:gd name="connsiteX3" fmla="*/ 1732312 w 2016633"/>
                      <a:gd name="connsiteY3" fmla="*/ 1611916 h 2312765"/>
                      <a:gd name="connsiteX4" fmla="*/ 1930813 w 2016633"/>
                      <a:gd name="connsiteY4" fmla="*/ 1810417 h 2312765"/>
                      <a:gd name="connsiteX5" fmla="*/ 2016633 w 2016633"/>
                      <a:gd name="connsiteY5" fmla="*/ 1790986 h 2312765"/>
                      <a:gd name="connsiteX6" fmla="*/ 2016633 w 2016633"/>
                      <a:gd name="connsiteY6" fmla="*/ 2031968 h 2312765"/>
                      <a:gd name="connsiteX7" fmla="*/ 1871282 w 2016633"/>
                      <a:gd name="connsiteY7" fmla="*/ 2024348 h 2312765"/>
                      <a:gd name="connsiteX8" fmla="*/ 1790033 w 2016633"/>
                      <a:gd name="connsiteY8" fmla="*/ 2312765 h 2312765"/>
                      <a:gd name="connsiteX9" fmla="*/ 1528763 w 2016633"/>
                      <a:gd name="connsiteY9" fmla="*/ 2262949 h 2312765"/>
                      <a:gd name="connsiteX10" fmla="*/ 1559243 w 2016633"/>
                      <a:gd name="connsiteY10" fmla="*/ 1966817 h 2312765"/>
                      <a:gd name="connsiteX11" fmla="*/ 1360742 w 2016633"/>
                      <a:gd name="connsiteY11" fmla="*/ 1898332 h 2312765"/>
                      <a:gd name="connsiteX12" fmla="*/ 1200245 w 2016633"/>
                      <a:gd name="connsiteY12" fmla="*/ 2147411 h 2312765"/>
                      <a:gd name="connsiteX13" fmla="*/ 965073 w 2016633"/>
                      <a:gd name="connsiteY13" fmla="*/ 2023205 h 2312765"/>
                      <a:gd name="connsiteX14" fmla="*/ 1079945 w 2016633"/>
                      <a:gd name="connsiteY14" fmla="*/ 1751648 h 2312765"/>
                      <a:gd name="connsiteX15" fmla="*/ 917353 w 2016633"/>
                      <a:gd name="connsiteY15" fmla="*/ 1633538 h 2312765"/>
                      <a:gd name="connsiteX16" fmla="*/ 696659 w 2016633"/>
                      <a:gd name="connsiteY16" fmla="*/ 1825371 h 2312765"/>
                      <a:gd name="connsiteX17" fmla="*/ 505587 w 2016633"/>
                      <a:gd name="connsiteY17" fmla="*/ 1640396 h 2312765"/>
                      <a:gd name="connsiteX18" fmla="*/ 691134 w 2016633"/>
                      <a:gd name="connsiteY18" fmla="*/ 1412557 h 2312765"/>
                      <a:gd name="connsiteX19" fmla="*/ 563213 w 2016633"/>
                      <a:gd name="connsiteY19" fmla="*/ 1244251 h 2312765"/>
                      <a:gd name="connsiteX20" fmla="*/ 295847 w 2016633"/>
                      <a:gd name="connsiteY20" fmla="*/ 1359694 h 2312765"/>
                      <a:gd name="connsiteX21" fmla="*/ 169736 w 2016633"/>
                      <a:gd name="connsiteY21" fmla="*/ 1125569 h 2312765"/>
                      <a:gd name="connsiteX22" fmla="*/ 411671 w 2016633"/>
                      <a:gd name="connsiteY22" fmla="*/ 967073 h 2312765"/>
                      <a:gd name="connsiteX23" fmla="*/ 341662 w 2016633"/>
                      <a:gd name="connsiteY23" fmla="*/ 777049 h 2312765"/>
                      <a:gd name="connsiteX24" fmla="*/ 55436 w 2016633"/>
                      <a:gd name="connsiteY24" fmla="*/ 812863 h 2312765"/>
                      <a:gd name="connsiteX25" fmla="*/ 0 w 2016633"/>
                      <a:gd name="connsiteY25" fmla="*/ 552831 h 2312765"/>
                      <a:gd name="connsiteX26" fmla="*/ 277082 w 2016633"/>
                      <a:gd name="connsiteY26" fmla="*/ 468059 h 2312765"/>
                      <a:gd name="connsiteX27" fmla="*/ 265462 w 2016633"/>
                      <a:gd name="connsiteY27" fmla="*/ 303371 h 2312765"/>
                      <a:gd name="connsiteX28" fmla="*/ 585597 w 2016633"/>
                      <a:gd name="connsiteY28" fmla="*/ 303371 h 2312765"/>
                      <a:gd name="connsiteX29" fmla="*/ 502920 w 2016633"/>
                      <a:gd name="connsiteY29" fmla="*/ 162115 h 2312765"/>
                      <a:gd name="connsiteX30" fmla="*/ 665131 w 2016633"/>
                      <a:gd name="connsiteY30" fmla="*/ 0 h 2312765"/>
                      <a:gd name="connsiteX31" fmla="*/ 827246 w 2016633"/>
                      <a:gd name="connsiteY31" fmla="*/ 162115 h 2312765"/>
                      <a:gd name="connsiteX32" fmla="*/ 744569 w 2016633"/>
                      <a:gd name="connsiteY32" fmla="*/ 303371 h 2312765"/>
                      <a:gd name="connsiteX33" fmla="*/ 1048417 w 2016633"/>
                      <a:gd name="connsiteY33" fmla="*/ 303371 h 2312765"/>
                      <a:gd name="connsiteX34" fmla="*/ 2016633 w 2016633"/>
                      <a:gd name="connsiteY34" fmla="*/ 1271492 h 23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633" h="2312765">
                        <a:moveTo>
                          <a:pt x="2016633" y="1271492"/>
                        </a:moveTo>
                        <a:lnTo>
                          <a:pt x="2016633" y="1432750"/>
                        </a:lnTo>
                        <a:cubicBezTo>
                          <a:pt x="1990630" y="1420273"/>
                          <a:pt x="1961483" y="1413320"/>
                          <a:pt x="1930813" y="1413320"/>
                        </a:cubicBezTo>
                        <a:cubicBezTo>
                          <a:pt x="1821180" y="1413320"/>
                          <a:pt x="1732312" y="1502188"/>
                          <a:pt x="1732312" y="1611916"/>
                        </a:cubicBezTo>
                        <a:cubicBezTo>
                          <a:pt x="1732312" y="1721548"/>
                          <a:pt x="1821180" y="1810417"/>
                          <a:pt x="1930813" y="1810417"/>
                        </a:cubicBezTo>
                        <a:cubicBezTo>
                          <a:pt x="1961483" y="1810417"/>
                          <a:pt x="1990630" y="1803464"/>
                          <a:pt x="2016633" y="1790986"/>
                        </a:cubicBezTo>
                        <a:lnTo>
                          <a:pt x="2016633" y="2031968"/>
                        </a:lnTo>
                        <a:cubicBezTo>
                          <a:pt x="1967675" y="2031397"/>
                          <a:pt x="1919288" y="2028825"/>
                          <a:pt x="1871282" y="2024348"/>
                        </a:cubicBezTo>
                        <a:lnTo>
                          <a:pt x="1790033" y="2312765"/>
                        </a:lnTo>
                        <a:lnTo>
                          <a:pt x="1528763" y="2262949"/>
                        </a:lnTo>
                        <a:lnTo>
                          <a:pt x="1559243" y="1966817"/>
                        </a:lnTo>
                        <a:cubicBezTo>
                          <a:pt x="1491329" y="1947863"/>
                          <a:pt x="1425131" y="1924907"/>
                          <a:pt x="1360742" y="1898332"/>
                        </a:cubicBezTo>
                        <a:lnTo>
                          <a:pt x="1200245" y="2147411"/>
                        </a:lnTo>
                        <a:lnTo>
                          <a:pt x="965073" y="2023205"/>
                        </a:lnTo>
                        <a:lnTo>
                          <a:pt x="1079945" y="1751648"/>
                        </a:lnTo>
                        <a:cubicBezTo>
                          <a:pt x="1023461" y="1715357"/>
                          <a:pt x="969169" y="1675829"/>
                          <a:pt x="917353" y="1633538"/>
                        </a:cubicBezTo>
                        <a:lnTo>
                          <a:pt x="696659" y="1825371"/>
                        </a:lnTo>
                        <a:lnTo>
                          <a:pt x="505587" y="1640396"/>
                        </a:lnTo>
                        <a:lnTo>
                          <a:pt x="691134" y="1412557"/>
                        </a:lnTo>
                        <a:cubicBezTo>
                          <a:pt x="645224" y="1359122"/>
                          <a:pt x="602456" y="1302925"/>
                          <a:pt x="563213" y="1244251"/>
                        </a:cubicBezTo>
                        <a:lnTo>
                          <a:pt x="295847" y="1359694"/>
                        </a:lnTo>
                        <a:lnTo>
                          <a:pt x="169736" y="1125569"/>
                        </a:lnTo>
                        <a:lnTo>
                          <a:pt x="411671" y="967073"/>
                        </a:lnTo>
                        <a:cubicBezTo>
                          <a:pt x="384810" y="905447"/>
                          <a:pt x="361379" y="842105"/>
                          <a:pt x="341662" y="777049"/>
                        </a:cubicBezTo>
                        <a:lnTo>
                          <a:pt x="55436" y="812863"/>
                        </a:lnTo>
                        <a:lnTo>
                          <a:pt x="0" y="552831"/>
                        </a:lnTo>
                        <a:lnTo>
                          <a:pt x="277082" y="468059"/>
                        </a:lnTo>
                        <a:cubicBezTo>
                          <a:pt x="270796" y="413861"/>
                          <a:pt x="266700" y="358997"/>
                          <a:pt x="265462" y="303371"/>
                        </a:cubicBezTo>
                        <a:lnTo>
                          <a:pt x="585597" y="303371"/>
                        </a:lnTo>
                        <a:cubicBezTo>
                          <a:pt x="536353" y="275558"/>
                          <a:pt x="502920" y="222790"/>
                          <a:pt x="502920" y="162115"/>
                        </a:cubicBezTo>
                        <a:cubicBezTo>
                          <a:pt x="502920" y="72580"/>
                          <a:pt x="575596" y="0"/>
                          <a:pt x="665131" y="0"/>
                        </a:cubicBezTo>
                        <a:cubicBezTo>
                          <a:pt x="754666" y="0"/>
                          <a:pt x="827246" y="72580"/>
                          <a:pt x="827246" y="162115"/>
                        </a:cubicBezTo>
                        <a:cubicBezTo>
                          <a:pt x="827246" y="222790"/>
                          <a:pt x="793909" y="275558"/>
                          <a:pt x="744569" y="303371"/>
                        </a:cubicBezTo>
                        <a:lnTo>
                          <a:pt x="1048417" y="303371"/>
                        </a:lnTo>
                        <a:cubicBezTo>
                          <a:pt x="1062800" y="830771"/>
                          <a:pt x="1489139" y="1257110"/>
                          <a:pt x="2016633" y="1271492"/>
                        </a:cubicBezTo>
                        <a:close/>
                      </a:path>
                    </a:pathLst>
                  </a:custGeom>
                  <a:solidFill>
                    <a:schemeClr val="accent6">
                      <a:lumMod val="40000"/>
                      <a:lumOff val="6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4" name="Freeform: Shape 76">
                    <a:extLst>
                      <a:ext uri="{FF2B5EF4-FFF2-40B4-BE49-F238E27FC236}">
                        <a16:creationId xmlns:a16="http://schemas.microsoft.com/office/drawing/2014/main" id="{687DA17A-ACF2-4DC8-8BBA-87487DF599AD}"/>
                      </a:ext>
                    </a:extLst>
                  </p:cNvPr>
                  <p:cNvSpPr/>
                  <p:nvPr/>
                </p:nvSpPr>
                <p:spPr>
                  <a:xfrm>
                    <a:off x="5859130" y="3454910"/>
                    <a:ext cx="2306192" cy="2009394"/>
                  </a:xfrm>
                  <a:custGeom>
                    <a:avLst/>
                    <a:gdLst>
                      <a:gd name="connsiteX0" fmla="*/ 1971104 w 2306192"/>
                      <a:gd name="connsiteY0" fmla="*/ 451199 h 2009394"/>
                      <a:gd name="connsiteX1" fmla="*/ 1898904 w 2306192"/>
                      <a:gd name="connsiteY1" fmla="*/ 653320 h 2009394"/>
                      <a:gd name="connsiteX2" fmla="*/ 2140649 w 2306192"/>
                      <a:gd name="connsiteY2" fmla="*/ 809054 h 2009394"/>
                      <a:gd name="connsiteX3" fmla="*/ 2016442 w 2306192"/>
                      <a:gd name="connsiteY3" fmla="*/ 1044226 h 2009394"/>
                      <a:gd name="connsiteX4" fmla="*/ 1749076 w 2306192"/>
                      <a:gd name="connsiteY4" fmla="*/ 931164 h 2009394"/>
                      <a:gd name="connsiteX5" fmla="*/ 1628204 w 2306192"/>
                      <a:gd name="connsiteY5" fmla="*/ 1093565 h 2009394"/>
                      <a:gd name="connsiteX6" fmla="*/ 1818608 w 2306192"/>
                      <a:gd name="connsiteY6" fmla="*/ 1312640 h 2009394"/>
                      <a:gd name="connsiteX7" fmla="*/ 1633728 w 2306192"/>
                      <a:gd name="connsiteY7" fmla="*/ 1503712 h 2009394"/>
                      <a:gd name="connsiteX8" fmla="*/ 1404366 w 2306192"/>
                      <a:gd name="connsiteY8" fmla="*/ 1317117 h 2009394"/>
                      <a:gd name="connsiteX9" fmla="*/ 1235773 w 2306192"/>
                      <a:gd name="connsiteY9" fmla="*/ 1441895 h 2009394"/>
                      <a:gd name="connsiteX10" fmla="*/ 1353026 w 2306192"/>
                      <a:gd name="connsiteY10" fmla="*/ 1713548 h 2009394"/>
                      <a:gd name="connsiteX11" fmla="*/ 1118806 w 2306192"/>
                      <a:gd name="connsiteY11" fmla="*/ 1839564 h 2009394"/>
                      <a:gd name="connsiteX12" fmla="*/ 955929 w 2306192"/>
                      <a:gd name="connsiteY12" fmla="*/ 1590675 h 2009394"/>
                      <a:gd name="connsiteX13" fmla="*/ 769048 w 2306192"/>
                      <a:gd name="connsiteY13" fmla="*/ 1657064 h 2009394"/>
                      <a:gd name="connsiteX14" fmla="*/ 806101 w 2306192"/>
                      <a:gd name="connsiteY14" fmla="*/ 1953864 h 2009394"/>
                      <a:gd name="connsiteX15" fmla="*/ 546068 w 2306192"/>
                      <a:gd name="connsiteY15" fmla="*/ 2009394 h 2009394"/>
                      <a:gd name="connsiteX16" fmla="*/ 457200 w 2306192"/>
                      <a:gd name="connsiteY16" fmla="*/ 1718786 h 2009394"/>
                      <a:gd name="connsiteX17" fmla="*/ 303847 w 2306192"/>
                      <a:gd name="connsiteY17" fmla="*/ 1728311 h 2009394"/>
                      <a:gd name="connsiteX18" fmla="*/ 303847 w 2306192"/>
                      <a:gd name="connsiteY18" fmla="*/ 1387126 h 2009394"/>
                      <a:gd name="connsiteX19" fmla="*/ 162211 w 2306192"/>
                      <a:gd name="connsiteY19" fmla="*/ 1470660 h 2009394"/>
                      <a:gd name="connsiteX20" fmla="*/ 0 w 2306192"/>
                      <a:gd name="connsiteY20" fmla="*/ 1308449 h 2009394"/>
                      <a:gd name="connsiteX21" fmla="*/ 162211 w 2306192"/>
                      <a:gd name="connsiteY21" fmla="*/ 1146334 h 2009394"/>
                      <a:gd name="connsiteX22" fmla="*/ 303847 w 2306192"/>
                      <a:gd name="connsiteY22" fmla="*/ 1229868 h 2009394"/>
                      <a:gd name="connsiteX23" fmla="*/ 303847 w 2306192"/>
                      <a:gd name="connsiteY23" fmla="*/ 968216 h 2009394"/>
                      <a:gd name="connsiteX24" fmla="*/ 1272064 w 2306192"/>
                      <a:gd name="connsiteY24" fmla="*/ 0 h 2009394"/>
                      <a:gd name="connsiteX25" fmla="*/ 1455134 w 2306192"/>
                      <a:gd name="connsiteY25" fmla="*/ 0 h 2009394"/>
                      <a:gd name="connsiteX26" fmla="*/ 1435989 w 2306192"/>
                      <a:gd name="connsiteY26" fmla="*/ 85058 h 2009394"/>
                      <a:gd name="connsiteX27" fmla="*/ 1634585 w 2306192"/>
                      <a:gd name="connsiteY27" fmla="*/ 283655 h 2009394"/>
                      <a:gd name="connsiteX28" fmla="*/ 1833086 w 2306192"/>
                      <a:gd name="connsiteY28" fmla="*/ 85058 h 2009394"/>
                      <a:gd name="connsiteX29" fmla="*/ 1813941 w 2306192"/>
                      <a:gd name="connsiteY29" fmla="*/ 0 h 2009394"/>
                      <a:gd name="connsiteX30" fmla="*/ 2040636 w 2306192"/>
                      <a:gd name="connsiteY30" fmla="*/ 0 h 2009394"/>
                      <a:gd name="connsiteX31" fmla="*/ 2031587 w 2306192"/>
                      <a:gd name="connsiteY31" fmla="*/ 141923 h 2009394"/>
                      <a:gd name="connsiteX32" fmla="*/ 2306193 w 2306192"/>
                      <a:gd name="connsiteY32" fmla="*/ 219361 h 2009394"/>
                      <a:gd name="connsiteX33" fmla="*/ 2256187 w 2306192"/>
                      <a:gd name="connsiteY33" fmla="*/ 480536 h 2009394"/>
                      <a:gd name="connsiteX34" fmla="*/ 1971104 w 2306192"/>
                      <a:gd name="connsiteY34" fmla="*/ 451199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6192" h="2009394">
                        <a:moveTo>
                          <a:pt x="1971104" y="451199"/>
                        </a:moveTo>
                        <a:cubicBezTo>
                          <a:pt x="1951006" y="520446"/>
                          <a:pt x="1926907" y="587883"/>
                          <a:pt x="1898904" y="653320"/>
                        </a:cubicBezTo>
                        <a:lnTo>
                          <a:pt x="2140649" y="809054"/>
                        </a:lnTo>
                        <a:lnTo>
                          <a:pt x="2016442" y="1044226"/>
                        </a:lnTo>
                        <a:lnTo>
                          <a:pt x="1749076" y="931164"/>
                        </a:lnTo>
                        <a:cubicBezTo>
                          <a:pt x="1711928" y="987647"/>
                          <a:pt x="1671542" y="1041845"/>
                          <a:pt x="1628204" y="1093565"/>
                        </a:cubicBezTo>
                        <a:lnTo>
                          <a:pt x="1818608" y="1312640"/>
                        </a:lnTo>
                        <a:lnTo>
                          <a:pt x="1633728" y="1503712"/>
                        </a:lnTo>
                        <a:lnTo>
                          <a:pt x="1404366" y="1317117"/>
                        </a:lnTo>
                        <a:cubicBezTo>
                          <a:pt x="1350740" y="1361980"/>
                          <a:pt x="1294448" y="1403604"/>
                          <a:pt x="1235773" y="1441895"/>
                        </a:cubicBezTo>
                        <a:lnTo>
                          <a:pt x="1353026" y="1713548"/>
                        </a:lnTo>
                        <a:lnTo>
                          <a:pt x="1118806" y="1839564"/>
                        </a:lnTo>
                        <a:lnTo>
                          <a:pt x="955929" y="1590675"/>
                        </a:lnTo>
                        <a:cubicBezTo>
                          <a:pt x="895255" y="1616202"/>
                          <a:pt x="832771" y="1638300"/>
                          <a:pt x="769048" y="1657064"/>
                        </a:cubicBezTo>
                        <a:lnTo>
                          <a:pt x="806101" y="1953864"/>
                        </a:lnTo>
                        <a:lnTo>
                          <a:pt x="546068" y="2009394"/>
                        </a:lnTo>
                        <a:lnTo>
                          <a:pt x="457200" y="1718786"/>
                        </a:lnTo>
                        <a:cubicBezTo>
                          <a:pt x="406813" y="1724025"/>
                          <a:pt x="355568" y="1727264"/>
                          <a:pt x="303847" y="1728311"/>
                        </a:cubicBezTo>
                        <a:lnTo>
                          <a:pt x="303847" y="1387126"/>
                        </a:lnTo>
                        <a:cubicBezTo>
                          <a:pt x="276225" y="1436942"/>
                          <a:pt x="223171" y="1470660"/>
                          <a:pt x="162211" y="1470660"/>
                        </a:cubicBezTo>
                        <a:cubicBezTo>
                          <a:pt x="72580" y="1470660"/>
                          <a:pt x="0" y="1398080"/>
                          <a:pt x="0" y="1308449"/>
                        </a:cubicBezTo>
                        <a:cubicBezTo>
                          <a:pt x="0" y="1218914"/>
                          <a:pt x="72580" y="1146334"/>
                          <a:pt x="162211" y="1146334"/>
                        </a:cubicBezTo>
                        <a:cubicBezTo>
                          <a:pt x="223171" y="1146334"/>
                          <a:pt x="276225" y="1180052"/>
                          <a:pt x="303847" y="1229868"/>
                        </a:cubicBezTo>
                        <a:lnTo>
                          <a:pt x="303847" y="968216"/>
                        </a:lnTo>
                        <a:cubicBezTo>
                          <a:pt x="831247" y="953834"/>
                          <a:pt x="1257776" y="527399"/>
                          <a:pt x="1272064" y="0"/>
                        </a:cubicBezTo>
                        <a:lnTo>
                          <a:pt x="1455134" y="0"/>
                        </a:lnTo>
                        <a:cubicBezTo>
                          <a:pt x="1442847" y="25813"/>
                          <a:pt x="1435989" y="54674"/>
                          <a:pt x="1435989" y="85058"/>
                        </a:cubicBezTo>
                        <a:cubicBezTo>
                          <a:pt x="1435989" y="194691"/>
                          <a:pt x="1524857" y="283655"/>
                          <a:pt x="1634585" y="283655"/>
                        </a:cubicBezTo>
                        <a:cubicBezTo>
                          <a:pt x="1744218" y="283655"/>
                          <a:pt x="1833086" y="194691"/>
                          <a:pt x="1833086" y="85058"/>
                        </a:cubicBezTo>
                        <a:cubicBezTo>
                          <a:pt x="1833086" y="54674"/>
                          <a:pt x="1826228" y="25813"/>
                          <a:pt x="1813941" y="0"/>
                        </a:cubicBezTo>
                        <a:lnTo>
                          <a:pt x="2040636" y="0"/>
                        </a:lnTo>
                        <a:cubicBezTo>
                          <a:pt x="2039493" y="47816"/>
                          <a:pt x="2036445" y="95155"/>
                          <a:pt x="2031587" y="141923"/>
                        </a:cubicBezTo>
                        <a:lnTo>
                          <a:pt x="2306193" y="219361"/>
                        </a:lnTo>
                        <a:lnTo>
                          <a:pt x="2256187" y="480536"/>
                        </a:lnTo>
                        <a:lnTo>
                          <a:pt x="1971104" y="451199"/>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5" name="Freeform: Shape 77">
                    <a:extLst>
                      <a:ext uri="{FF2B5EF4-FFF2-40B4-BE49-F238E27FC236}">
                        <a16:creationId xmlns:a16="http://schemas.microsoft.com/office/drawing/2014/main" id="{037D39DC-45F8-466D-8184-9FF30A5F1F23}"/>
                      </a:ext>
                    </a:extLst>
                  </p:cNvPr>
                  <p:cNvSpPr/>
                  <p:nvPr/>
                </p:nvSpPr>
                <p:spPr>
                  <a:xfrm>
                    <a:off x="6162978" y="1390272"/>
                    <a:ext cx="2016728" cy="2312955"/>
                  </a:xfrm>
                  <a:custGeom>
                    <a:avLst/>
                    <a:gdLst>
                      <a:gd name="connsiteX0" fmla="*/ 1737265 w 2016728"/>
                      <a:gd name="connsiteY0" fmla="*/ 2009394 h 2312955"/>
                      <a:gd name="connsiteX1" fmla="*/ 1409795 w 2016728"/>
                      <a:gd name="connsiteY1" fmla="*/ 2009394 h 2312955"/>
                      <a:gd name="connsiteX2" fmla="*/ 1492853 w 2016728"/>
                      <a:gd name="connsiteY2" fmla="*/ 2150840 h 2312955"/>
                      <a:gd name="connsiteX3" fmla="*/ 1330738 w 2016728"/>
                      <a:gd name="connsiteY3" fmla="*/ 2312956 h 2312955"/>
                      <a:gd name="connsiteX4" fmla="*/ 1168622 w 2016728"/>
                      <a:gd name="connsiteY4" fmla="*/ 2150840 h 2312955"/>
                      <a:gd name="connsiteX5" fmla="*/ 1251585 w 2016728"/>
                      <a:gd name="connsiteY5" fmla="*/ 2009394 h 2312955"/>
                      <a:gd name="connsiteX6" fmla="*/ 968216 w 2016728"/>
                      <a:gd name="connsiteY6" fmla="*/ 2009394 h 2312955"/>
                      <a:gd name="connsiteX7" fmla="*/ 0 w 2016728"/>
                      <a:gd name="connsiteY7" fmla="*/ 1041178 h 2312955"/>
                      <a:gd name="connsiteX8" fmla="*/ 0 w 2016728"/>
                      <a:gd name="connsiteY8" fmla="*/ 855440 h 2312955"/>
                      <a:gd name="connsiteX9" fmla="*/ 85154 w 2016728"/>
                      <a:gd name="connsiteY9" fmla="*/ 874586 h 2312955"/>
                      <a:gd name="connsiteX10" fmla="*/ 283750 w 2016728"/>
                      <a:gd name="connsiteY10" fmla="*/ 675989 h 2312955"/>
                      <a:gd name="connsiteX11" fmla="*/ 85154 w 2016728"/>
                      <a:gd name="connsiteY11" fmla="*/ 477488 h 2312955"/>
                      <a:gd name="connsiteX12" fmla="*/ 0 w 2016728"/>
                      <a:gd name="connsiteY12" fmla="*/ 496634 h 2312955"/>
                      <a:gd name="connsiteX13" fmla="*/ 0 w 2016728"/>
                      <a:gd name="connsiteY13" fmla="*/ 249269 h 2312955"/>
                      <a:gd name="connsiteX14" fmla="*/ 153734 w 2016728"/>
                      <a:gd name="connsiteY14" fmla="*/ 258890 h 2312955"/>
                      <a:gd name="connsiteX15" fmla="*/ 226600 w 2016728"/>
                      <a:gd name="connsiteY15" fmla="*/ 0 h 2312955"/>
                      <a:gd name="connsiteX16" fmla="*/ 487871 w 2016728"/>
                      <a:gd name="connsiteY16" fmla="*/ 49816 h 2312955"/>
                      <a:gd name="connsiteX17" fmla="*/ 460153 w 2016728"/>
                      <a:gd name="connsiteY17" fmla="*/ 319088 h 2312955"/>
                      <a:gd name="connsiteX18" fmla="*/ 668941 w 2016728"/>
                      <a:gd name="connsiteY18" fmla="*/ 394335 h 2312955"/>
                      <a:gd name="connsiteX19" fmla="*/ 816483 w 2016728"/>
                      <a:gd name="connsiteY19" fmla="*/ 165354 h 2312955"/>
                      <a:gd name="connsiteX20" fmla="*/ 1051560 w 2016728"/>
                      <a:gd name="connsiteY20" fmla="*/ 289560 h 2312955"/>
                      <a:gd name="connsiteX21" fmla="*/ 944023 w 2016728"/>
                      <a:gd name="connsiteY21" fmla="*/ 543687 h 2312955"/>
                      <a:gd name="connsiteX22" fmla="*/ 1110806 w 2016728"/>
                      <a:gd name="connsiteY22" fmla="*/ 669227 h 2312955"/>
                      <a:gd name="connsiteX23" fmla="*/ 1319974 w 2016728"/>
                      <a:gd name="connsiteY23" fmla="*/ 487394 h 2312955"/>
                      <a:gd name="connsiteX24" fmla="*/ 1511046 w 2016728"/>
                      <a:gd name="connsiteY24" fmla="*/ 672370 h 2312955"/>
                      <a:gd name="connsiteX25" fmla="*/ 1331690 w 2016728"/>
                      <a:gd name="connsiteY25" fmla="*/ 892683 h 2312955"/>
                      <a:gd name="connsiteX26" fmla="*/ 1458373 w 2016728"/>
                      <a:gd name="connsiteY26" fmla="*/ 1066419 h 2312955"/>
                      <a:gd name="connsiteX27" fmla="*/ 1720882 w 2016728"/>
                      <a:gd name="connsiteY27" fmla="*/ 953072 h 2312955"/>
                      <a:gd name="connsiteX28" fmla="*/ 1846898 w 2016728"/>
                      <a:gd name="connsiteY28" fmla="*/ 1187196 h 2312955"/>
                      <a:gd name="connsiteX29" fmla="*/ 1604105 w 2016728"/>
                      <a:gd name="connsiteY29" fmla="*/ 1346168 h 2312955"/>
                      <a:gd name="connsiteX30" fmla="*/ 1670209 w 2016728"/>
                      <a:gd name="connsiteY30" fmla="*/ 1536287 h 2312955"/>
                      <a:gd name="connsiteX31" fmla="*/ 1961198 w 2016728"/>
                      <a:gd name="connsiteY31" fmla="*/ 1499902 h 2312955"/>
                      <a:gd name="connsiteX32" fmla="*/ 2016728 w 2016728"/>
                      <a:gd name="connsiteY32" fmla="*/ 1759934 h 2312955"/>
                      <a:gd name="connsiteX33" fmla="*/ 1728978 w 2016728"/>
                      <a:gd name="connsiteY33" fmla="*/ 1847945 h 2312955"/>
                      <a:gd name="connsiteX34" fmla="*/ 1737265 w 2016728"/>
                      <a:gd name="connsiteY34" fmla="*/ 2009394 h 231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728" h="2312955">
                        <a:moveTo>
                          <a:pt x="1737265" y="2009394"/>
                        </a:moveTo>
                        <a:lnTo>
                          <a:pt x="1409795" y="2009394"/>
                        </a:lnTo>
                        <a:cubicBezTo>
                          <a:pt x="1459325" y="2037112"/>
                          <a:pt x="1492853" y="2090071"/>
                          <a:pt x="1492853" y="2150840"/>
                        </a:cubicBezTo>
                        <a:cubicBezTo>
                          <a:pt x="1492853" y="2240375"/>
                          <a:pt x="1420273" y="2312956"/>
                          <a:pt x="1330738" y="2312956"/>
                        </a:cubicBezTo>
                        <a:cubicBezTo>
                          <a:pt x="1241203" y="2312956"/>
                          <a:pt x="1168622" y="2240375"/>
                          <a:pt x="1168622" y="2150840"/>
                        </a:cubicBezTo>
                        <a:cubicBezTo>
                          <a:pt x="1168622" y="2090071"/>
                          <a:pt x="1202055" y="2037112"/>
                          <a:pt x="1251585" y="2009394"/>
                        </a:cubicBezTo>
                        <a:lnTo>
                          <a:pt x="968216" y="2009394"/>
                        </a:lnTo>
                        <a:cubicBezTo>
                          <a:pt x="953929" y="1481995"/>
                          <a:pt x="527399" y="1055561"/>
                          <a:pt x="0" y="1041178"/>
                        </a:cubicBezTo>
                        <a:lnTo>
                          <a:pt x="0" y="855440"/>
                        </a:lnTo>
                        <a:cubicBezTo>
                          <a:pt x="25813" y="867728"/>
                          <a:pt x="54674" y="874586"/>
                          <a:pt x="85154" y="874586"/>
                        </a:cubicBezTo>
                        <a:cubicBezTo>
                          <a:pt x="194882" y="874586"/>
                          <a:pt x="283750" y="785717"/>
                          <a:pt x="283750" y="675989"/>
                        </a:cubicBezTo>
                        <a:cubicBezTo>
                          <a:pt x="283750" y="566357"/>
                          <a:pt x="194882" y="477488"/>
                          <a:pt x="85154" y="477488"/>
                        </a:cubicBezTo>
                        <a:cubicBezTo>
                          <a:pt x="54674" y="477488"/>
                          <a:pt x="25813" y="484346"/>
                          <a:pt x="0" y="496634"/>
                        </a:cubicBezTo>
                        <a:lnTo>
                          <a:pt x="0" y="249269"/>
                        </a:lnTo>
                        <a:cubicBezTo>
                          <a:pt x="51816" y="250317"/>
                          <a:pt x="103156" y="253556"/>
                          <a:pt x="153734" y="258890"/>
                        </a:cubicBezTo>
                        <a:lnTo>
                          <a:pt x="226600" y="0"/>
                        </a:lnTo>
                        <a:lnTo>
                          <a:pt x="487871" y="49816"/>
                        </a:lnTo>
                        <a:lnTo>
                          <a:pt x="460153" y="319088"/>
                        </a:lnTo>
                        <a:cubicBezTo>
                          <a:pt x="531781" y="339852"/>
                          <a:pt x="601504" y="364998"/>
                          <a:pt x="668941" y="394335"/>
                        </a:cubicBezTo>
                        <a:lnTo>
                          <a:pt x="816483" y="165354"/>
                        </a:lnTo>
                        <a:lnTo>
                          <a:pt x="1051560" y="289560"/>
                        </a:lnTo>
                        <a:lnTo>
                          <a:pt x="944023" y="543687"/>
                        </a:lnTo>
                        <a:cubicBezTo>
                          <a:pt x="1002221" y="582263"/>
                          <a:pt x="1057847" y="624173"/>
                          <a:pt x="1110806" y="669227"/>
                        </a:cubicBezTo>
                        <a:lnTo>
                          <a:pt x="1319974" y="487394"/>
                        </a:lnTo>
                        <a:lnTo>
                          <a:pt x="1511046" y="672370"/>
                        </a:lnTo>
                        <a:lnTo>
                          <a:pt x="1331690" y="892683"/>
                        </a:lnTo>
                        <a:cubicBezTo>
                          <a:pt x="1377315" y="947928"/>
                          <a:pt x="1419606" y="1005840"/>
                          <a:pt x="1458373" y="1066419"/>
                        </a:cubicBezTo>
                        <a:lnTo>
                          <a:pt x="1720882" y="953072"/>
                        </a:lnTo>
                        <a:lnTo>
                          <a:pt x="1846898" y="1187196"/>
                        </a:lnTo>
                        <a:lnTo>
                          <a:pt x="1604105" y="1346168"/>
                        </a:lnTo>
                        <a:cubicBezTo>
                          <a:pt x="1629632" y="1407890"/>
                          <a:pt x="1651730" y="1471327"/>
                          <a:pt x="1670209" y="1536287"/>
                        </a:cubicBezTo>
                        <a:lnTo>
                          <a:pt x="1961198" y="1499902"/>
                        </a:lnTo>
                        <a:lnTo>
                          <a:pt x="2016728" y="1759934"/>
                        </a:lnTo>
                        <a:lnTo>
                          <a:pt x="1728978" y="1847945"/>
                        </a:lnTo>
                        <a:cubicBezTo>
                          <a:pt x="1734026" y="1901095"/>
                          <a:pt x="1736884" y="1955006"/>
                          <a:pt x="1737265" y="2009394"/>
                        </a:cubicBezTo>
                        <a:close/>
                      </a:path>
                    </a:pathLst>
                  </a:custGeom>
                  <a:solidFill>
                    <a:schemeClr val="accent4">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6" name="Freeform: Shape 78">
                    <a:extLst>
                      <a:ext uri="{FF2B5EF4-FFF2-40B4-BE49-F238E27FC236}">
                        <a16:creationId xmlns:a16="http://schemas.microsoft.com/office/drawing/2014/main" id="{189F2B47-4AFF-4B8E-9CE3-557DDD2E28E1}"/>
                      </a:ext>
                    </a:extLst>
                  </p:cNvPr>
                  <p:cNvSpPr/>
                  <p:nvPr/>
                </p:nvSpPr>
                <p:spPr>
                  <a:xfrm>
                    <a:off x="4105387" y="1390272"/>
                    <a:ext cx="2305431" cy="2009394"/>
                  </a:xfrm>
                  <a:custGeom>
                    <a:avLst/>
                    <a:gdLst>
                      <a:gd name="connsiteX0" fmla="*/ 2305431 w 2305431"/>
                      <a:gd name="connsiteY0" fmla="*/ 675704 h 2009394"/>
                      <a:gd name="connsiteX1" fmla="*/ 2143506 w 2305431"/>
                      <a:gd name="connsiteY1" fmla="*/ 837629 h 2009394"/>
                      <a:gd name="connsiteX2" fmla="*/ 2002250 w 2305431"/>
                      <a:gd name="connsiteY2" fmla="*/ 754856 h 2009394"/>
                      <a:gd name="connsiteX3" fmla="*/ 2002250 w 2305431"/>
                      <a:gd name="connsiteY3" fmla="*/ 1041273 h 2009394"/>
                      <a:gd name="connsiteX4" fmla="*/ 1034034 w 2305431"/>
                      <a:gd name="connsiteY4" fmla="*/ 2009394 h 2009394"/>
                      <a:gd name="connsiteX5" fmla="*/ 830199 w 2305431"/>
                      <a:gd name="connsiteY5" fmla="*/ 2009394 h 2009394"/>
                      <a:gd name="connsiteX6" fmla="*/ 849344 w 2305431"/>
                      <a:gd name="connsiteY6" fmla="*/ 1924145 h 2009394"/>
                      <a:gd name="connsiteX7" fmla="*/ 650653 w 2305431"/>
                      <a:gd name="connsiteY7" fmla="*/ 1725549 h 2009394"/>
                      <a:gd name="connsiteX8" fmla="*/ 452247 w 2305431"/>
                      <a:gd name="connsiteY8" fmla="*/ 1924145 h 2009394"/>
                      <a:gd name="connsiteX9" fmla="*/ 471392 w 2305431"/>
                      <a:gd name="connsiteY9" fmla="*/ 2009394 h 2009394"/>
                      <a:gd name="connsiteX10" fmla="*/ 250508 w 2305431"/>
                      <a:gd name="connsiteY10" fmla="*/ 2009394 h 2009394"/>
                      <a:gd name="connsiteX11" fmla="*/ 257651 w 2305431"/>
                      <a:gd name="connsiteY11" fmla="*/ 1862614 h 2009394"/>
                      <a:gd name="connsiteX12" fmla="*/ 0 w 2305431"/>
                      <a:gd name="connsiteY12" fmla="*/ 1790033 h 2009394"/>
                      <a:gd name="connsiteX13" fmla="*/ 49911 w 2305431"/>
                      <a:gd name="connsiteY13" fmla="*/ 1528858 h 2009394"/>
                      <a:gd name="connsiteX14" fmla="*/ 312325 w 2305431"/>
                      <a:gd name="connsiteY14" fmla="*/ 1555909 h 2009394"/>
                      <a:gd name="connsiteX15" fmla="*/ 385382 w 2305431"/>
                      <a:gd name="connsiteY15" fmla="*/ 1341977 h 2009394"/>
                      <a:gd name="connsiteX16" fmla="*/ 165354 w 2305431"/>
                      <a:gd name="connsiteY16" fmla="*/ 1200341 h 2009394"/>
                      <a:gd name="connsiteX17" fmla="*/ 289655 w 2305431"/>
                      <a:gd name="connsiteY17" fmla="*/ 965168 h 2009394"/>
                      <a:gd name="connsiteX18" fmla="*/ 529209 w 2305431"/>
                      <a:gd name="connsiteY18" fmla="*/ 1066514 h 2009394"/>
                      <a:gd name="connsiteX19" fmla="*/ 657035 w 2305431"/>
                      <a:gd name="connsiteY19" fmla="*/ 891731 h 2009394"/>
                      <a:gd name="connsiteX20" fmla="*/ 487394 w 2305431"/>
                      <a:gd name="connsiteY20" fmla="*/ 696754 h 2009394"/>
                      <a:gd name="connsiteX21" fmla="*/ 672465 w 2305431"/>
                      <a:gd name="connsiteY21" fmla="*/ 505682 h 2009394"/>
                      <a:gd name="connsiteX22" fmla="*/ 875157 w 2305431"/>
                      <a:gd name="connsiteY22" fmla="*/ 670655 h 2009394"/>
                      <a:gd name="connsiteX23" fmla="*/ 1056513 w 2305431"/>
                      <a:gd name="connsiteY23" fmla="*/ 535305 h 2009394"/>
                      <a:gd name="connsiteX24" fmla="*/ 953072 w 2305431"/>
                      <a:gd name="connsiteY24" fmla="*/ 295847 h 2009394"/>
                      <a:gd name="connsiteX25" fmla="*/ 1187196 w 2305431"/>
                      <a:gd name="connsiteY25" fmla="*/ 169831 h 2009394"/>
                      <a:gd name="connsiteX26" fmla="*/ 1330928 w 2305431"/>
                      <a:gd name="connsiteY26" fmla="*/ 389001 h 2009394"/>
                      <a:gd name="connsiteX27" fmla="*/ 1532763 w 2305431"/>
                      <a:gd name="connsiteY27" fmla="*/ 317564 h 2009394"/>
                      <a:gd name="connsiteX28" fmla="*/ 1500092 w 2305431"/>
                      <a:gd name="connsiteY28" fmla="*/ 55531 h 2009394"/>
                      <a:gd name="connsiteX29" fmla="*/ 1760125 w 2305431"/>
                      <a:gd name="connsiteY29" fmla="*/ 0 h 2009394"/>
                      <a:gd name="connsiteX30" fmla="*/ 1838992 w 2305431"/>
                      <a:gd name="connsiteY30" fmla="*/ 258318 h 2009394"/>
                      <a:gd name="connsiteX31" fmla="*/ 2002250 w 2305431"/>
                      <a:gd name="connsiteY31" fmla="*/ 249079 h 2009394"/>
                      <a:gd name="connsiteX32" fmla="*/ 2002250 w 2305431"/>
                      <a:gd name="connsiteY32" fmla="*/ 596551 h 2009394"/>
                      <a:gd name="connsiteX33" fmla="*/ 2143506 w 2305431"/>
                      <a:gd name="connsiteY33" fmla="*/ 513779 h 2009394"/>
                      <a:gd name="connsiteX34" fmla="*/ 2305431 w 2305431"/>
                      <a:gd name="connsiteY34" fmla="*/ 675704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5431" h="2009394">
                        <a:moveTo>
                          <a:pt x="2305431" y="675704"/>
                        </a:moveTo>
                        <a:cubicBezTo>
                          <a:pt x="2305431" y="765143"/>
                          <a:pt x="2232851" y="837629"/>
                          <a:pt x="2143506" y="837629"/>
                        </a:cubicBezTo>
                        <a:cubicBezTo>
                          <a:pt x="2082832" y="837629"/>
                          <a:pt x="2029968" y="804291"/>
                          <a:pt x="2002250" y="754856"/>
                        </a:cubicBezTo>
                        <a:lnTo>
                          <a:pt x="2002250" y="1041273"/>
                        </a:lnTo>
                        <a:cubicBezTo>
                          <a:pt x="1474756" y="1055656"/>
                          <a:pt x="1048417" y="1481995"/>
                          <a:pt x="1034034" y="2009394"/>
                        </a:cubicBezTo>
                        <a:lnTo>
                          <a:pt x="830199" y="2009394"/>
                        </a:lnTo>
                        <a:cubicBezTo>
                          <a:pt x="842391" y="1983581"/>
                          <a:pt x="849344" y="1954625"/>
                          <a:pt x="849344" y="1924145"/>
                        </a:cubicBezTo>
                        <a:cubicBezTo>
                          <a:pt x="849344" y="1814513"/>
                          <a:pt x="760381" y="1725549"/>
                          <a:pt x="650653" y="1725549"/>
                        </a:cubicBezTo>
                        <a:cubicBezTo>
                          <a:pt x="541020" y="1725549"/>
                          <a:pt x="452247" y="1814513"/>
                          <a:pt x="452247" y="1924145"/>
                        </a:cubicBezTo>
                        <a:cubicBezTo>
                          <a:pt x="452247" y="1954625"/>
                          <a:pt x="459010" y="1983581"/>
                          <a:pt x="471392" y="2009394"/>
                        </a:cubicBezTo>
                        <a:lnTo>
                          <a:pt x="250508" y="2009394"/>
                        </a:lnTo>
                        <a:cubicBezTo>
                          <a:pt x="250793" y="1959959"/>
                          <a:pt x="253365" y="1911096"/>
                          <a:pt x="257651" y="1862614"/>
                        </a:cubicBezTo>
                        <a:lnTo>
                          <a:pt x="0" y="1790033"/>
                        </a:lnTo>
                        <a:lnTo>
                          <a:pt x="49911" y="1528858"/>
                        </a:lnTo>
                        <a:lnTo>
                          <a:pt x="312325" y="1555909"/>
                        </a:lnTo>
                        <a:cubicBezTo>
                          <a:pt x="332137" y="1482566"/>
                          <a:pt x="356616" y="1411129"/>
                          <a:pt x="385382" y="1341977"/>
                        </a:cubicBezTo>
                        <a:lnTo>
                          <a:pt x="165354" y="1200341"/>
                        </a:lnTo>
                        <a:lnTo>
                          <a:pt x="289655" y="965168"/>
                        </a:lnTo>
                        <a:lnTo>
                          <a:pt x="529209" y="1066514"/>
                        </a:lnTo>
                        <a:cubicBezTo>
                          <a:pt x="568357" y="1005554"/>
                          <a:pt x="610934" y="947261"/>
                          <a:pt x="657035" y="891731"/>
                        </a:cubicBezTo>
                        <a:lnTo>
                          <a:pt x="487394" y="696754"/>
                        </a:lnTo>
                        <a:lnTo>
                          <a:pt x="672465" y="505682"/>
                        </a:lnTo>
                        <a:lnTo>
                          <a:pt x="875157" y="670655"/>
                        </a:lnTo>
                        <a:cubicBezTo>
                          <a:pt x="932688" y="621792"/>
                          <a:pt x="993076" y="576548"/>
                          <a:pt x="1056513" y="535305"/>
                        </a:cubicBezTo>
                        <a:lnTo>
                          <a:pt x="953072" y="295847"/>
                        </a:lnTo>
                        <a:lnTo>
                          <a:pt x="1187196" y="169831"/>
                        </a:lnTo>
                        <a:lnTo>
                          <a:pt x="1330928" y="389001"/>
                        </a:lnTo>
                        <a:cubicBezTo>
                          <a:pt x="1396175" y="361283"/>
                          <a:pt x="1463707" y="337375"/>
                          <a:pt x="1532763" y="317564"/>
                        </a:cubicBezTo>
                        <a:lnTo>
                          <a:pt x="1500092" y="55531"/>
                        </a:lnTo>
                        <a:lnTo>
                          <a:pt x="1760125" y="0"/>
                        </a:lnTo>
                        <a:lnTo>
                          <a:pt x="1838992" y="258318"/>
                        </a:lnTo>
                        <a:cubicBezTo>
                          <a:pt x="1892713" y="252794"/>
                          <a:pt x="1947196" y="249650"/>
                          <a:pt x="2002250" y="249079"/>
                        </a:cubicBezTo>
                        <a:lnTo>
                          <a:pt x="2002250" y="596551"/>
                        </a:lnTo>
                        <a:cubicBezTo>
                          <a:pt x="2029968" y="547211"/>
                          <a:pt x="2082832" y="513779"/>
                          <a:pt x="2143506" y="513779"/>
                        </a:cubicBezTo>
                        <a:cubicBezTo>
                          <a:pt x="2232851" y="513779"/>
                          <a:pt x="2305431" y="586264"/>
                          <a:pt x="2305431" y="675704"/>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grpSp>
            <p:sp>
              <p:nvSpPr>
                <p:cNvPr id="29" name="Shape">
                  <a:extLst>
                    <a:ext uri="{FF2B5EF4-FFF2-40B4-BE49-F238E27FC236}">
                      <a16:creationId xmlns:a16="http://schemas.microsoft.com/office/drawing/2014/main" id="{5F835C06-511D-4237-861F-00CFADB27406}"/>
                    </a:ext>
                  </a:extLst>
                </p:cNvPr>
                <p:cNvSpPr/>
                <p:nvPr/>
              </p:nvSpPr>
              <p:spPr>
                <a:xfrm>
                  <a:off x="7640526" y="4905167"/>
                  <a:ext cx="557811" cy="515778"/>
                </a:xfrm>
                <a:custGeom>
                  <a:avLst/>
                  <a:gdLst/>
                  <a:ahLst/>
                  <a:cxnLst>
                    <a:cxn ang="0">
                      <a:pos x="wd2" y="hd2"/>
                    </a:cxn>
                    <a:cxn ang="5400000">
                      <a:pos x="wd2" y="hd2"/>
                    </a:cxn>
                    <a:cxn ang="10800000">
                      <a:pos x="wd2" y="hd2"/>
                    </a:cxn>
                    <a:cxn ang="16200000">
                      <a:pos x="wd2" y="hd2"/>
                    </a:cxn>
                  </a:cxnLst>
                  <a:rect l="0" t="0" r="r" b="b"/>
                  <a:pathLst>
                    <a:path w="21502" h="21510" extrusionOk="0">
                      <a:moveTo>
                        <a:pt x="16953" y="8"/>
                      </a:moveTo>
                      <a:cubicBezTo>
                        <a:pt x="15936" y="90"/>
                        <a:pt x="15938" y="94"/>
                        <a:pt x="15938" y="94"/>
                      </a:cubicBezTo>
                      <a:cubicBezTo>
                        <a:pt x="15787" y="135"/>
                        <a:pt x="15667" y="302"/>
                        <a:pt x="15629" y="466"/>
                      </a:cubicBezTo>
                      <a:cubicBezTo>
                        <a:pt x="15554" y="1861"/>
                        <a:pt x="15559" y="1861"/>
                        <a:pt x="15559" y="1861"/>
                      </a:cubicBezTo>
                      <a:cubicBezTo>
                        <a:pt x="15144" y="2066"/>
                        <a:pt x="14766" y="2389"/>
                        <a:pt x="14464" y="2758"/>
                      </a:cubicBezTo>
                      <a:cubicBezTo>
                        <a:pt x="13220" y="2389"/>
                        <a:pt x="13220" y="2386"/>
                        <a:pt x="13220" y="2386"/>
                      </a:cubicBezTo>
                      <a:cubicBezTo>
                        <a:pt x="13069" y="2345"/>
                        <a:pt x="12880" y="2432"/>
                        <a:pt x="12805" y="2596"/>
                      </a:cubicBezTo>
                      <a:cubicBezTo>
                        <a:pt x="12390" y="3580"/>
                        <a:pt x="12390" y="3580"/>
                        <a:pt x="12390" y="3580"/>
                      </a:cubicBezTo>
                      <a:cubicBezTo>
                        <a:pt x="12314" y="3744"/>
                        <a:pt x="12389" y="3946"/>
                        <a:pt x="12540" y="4028"/>
                      </a:cubicBezTo>
                      <a:cubicBezTo>
                        <a:pt x="13595" y="4807"/>
                        <a:pt x="13599" y="4811"/>
                        <a:pt x="13599" y="4811"/>
                      </a:cubicBezTo>
                      <a:cubicBezTo>
                        <a:pt x="13599" y="5057"/>
                        <a:pt x="13599" y="5301"/>
                        <a:pt x="13599" y="5547"/>
                      </a:cubicBezTo>
                      <a:cubicBezTo>
                        <a:pt x="13637" y="5834"/>
                        <a:pt x="13674" y="6084"/>
                        <a:pt x="13749" y="6330"/>
                      </a:cubicBezTo>
                      <a:cubicBezTo>
                        <a:pt x="12844" y="7314"/>
                        <a:pt x="12840" y="7313"/>
                        <a:pt x="12840" y="7313"/>
                      </a:cubicBezTo>
                      <a:cubicBezTo>
                        <a:pt x="12727" y="7436"/>
                        <a:pt x="12692" y="7639"/>
                        <a:pt x="12805" y="7762"/>
                      </a:cubicBezTo>
                      <a:cubicBezTo>
                        <a:pt x="13370" y="8664"/>
                        <a:pt x="13370" y="8660"/>
                        <a:pt x="13370" y="8660"/>
                      </a:cubicBezTo>
                      <a:cubicBezTo>
                        <a:pt x="13483" y="8783"/>
                        <a:pt x="13669" y="8866"/>
                        <a:pt x="13820" y="8784"/>
                      </a:cubicBezTo>
                      <a:cubicBezTo>
                        <a:pt x="14951" y="8128"/>
                        <a:pt x="14950" y="8135"/>
                        <a:pt x="14950" y="8135"/>
                      </a:cubicBezTo>
                      <a:cubicBezTo>
                        <a:pt x="15327" y="8422"/>
                        <a:pt x="15786" y="8664"/>
                        <a:pt x="16238" y="8746"/>
                      </a:cubicBezTo>
                      <a:cubicBezTo>
                        <a:pt x="16578" y="10099"/>
                        <a:pt x="16574" y="10102"/>
                        <a:pt x="16574" y="10102"/>
                      </a:cubicBezTo>
                      <a:cubicBezTo>
                        <a:pt x="16611" y="10266"/>
                        <a:pt x="16767" y="10388"/>
                        <a:pt x="16918" y="10388"/>
                      </a:cubicBezTo>
                      <a:cubicBezTo>
                        <a:pt x="17936" y="10265"/>
                        <a:pt x="17933" y="10264"/>
                        <a:pt x="17933" y="10264"/>
                      </a:cubicBezTo>
                      <a:cubicBezTo>
                        <a:pt x="18084" y="10264"/>
                        <a:pt x="18233" y="10094"/>
                        <a:pt x="18233" y="9930"/>
                      </a:cubicBezTo>
                      <a:cubicBezTo>
                        <a:pt x="18309" y="8536"/>
                        <a:pt x="18313" y="8545"/>
                        <a:pt x="18313" y="8545"/>
                      </a:cubicBezTo>
                      <a:cubicBezTo>
                        <a:pt x="18727" y="8299"/>
                        <a:pt x="19097" y="8007"/>
                        <a:pt x="19398" y="7638"/>
                      </a:cubicBezTo>
                      <a:cubicBezTo>
                        <a:pt x="20642" y="8007"/>
                        <a:pt x="20643" y="8011"/>
                        <a:pt x="20643" y="8011"/>
                      </a:cubicBezTo>
                      <a:cubicBezTo>
                        <a:pt x="20831" y="8052"/>
                        <a:pt x="20982" y="7965"/>
                        <a:pt x="21058" y="7800"/>
                      </a:cubicBezTo>
                      <a:cubicBezTo>
                        <a:pt x="21472" y="6816"/>
                        <a:pt x="21473" y="6817"/>
                        <a:pt x="21473" y="6817"/>
                      </a:cubicBezTo>
                      <a:cubicBezTo>
                        <a:pt x="21548" y="6653"/>
                        <a:pt x="21471" y="6453"/>
                        <a:pt x="21358" y="6330"/>
                      </a:cubicBezTo>
                      <a:cubicBezTo>
                        <a:pt x="20265" y="5592"/>
                        <a:pt x="20272" y="5585"/>
                        <a:pt x="20272" y="5585"/>
                      </a:cubicBezTo>
                      <a:cubicBezTo>
                        <a:pt x="20310" y="5339"/>
                        <a:pt x="20310" y="5058"/>
                        <a:pt x="20272" y="4811"/>
                      </a:cubicBezTo>
                      <a:cubicBezTo>
                        <a:pt x="20234" y="4565"/>
                        <a:pt x="20197" y="4313"/>
                        <a:pt x="20122" y="4067"/>
                      </a:cubicBezTo>
                      <a:cubicBezTo>
                        <a:pt x="21027" y="3082"/>
                        <a:pt x="21022" y="3083"/>
                        <a:pt x="21022" y="3083"/>
                      </a:cubicBezTo>
                      <a:cubicBezTo>
                        <a:pt x="21136" y="2960"/>
                        <a:pt x="21171" y="2760"/>
                        <a:pt x="21058" y="2596"/>
                      </a:cubicBezTo>
                      <a:cubicBezTo>
                        <a:pt x="20492" y="1735"/>
                        <a:pt x="20493" y="1736"/>
                        <a:pt x="20493" y="1736"/>
                      </a:cubicBezTo>
                      <a:cubicBezTo>
                        <a:pt x="20380" y="1572"/>
                        <a:pt x="20193" y="1530"/>
                        <a:pt x="20043" y="1612"/>
                      </a:cubicBezTo>
                      <a:cubicBezTo>
                        <a:pt x="18912" y="2227"/>
                        <a:pt x="18913" y="2224"/>
                        <a:pt x="18913" y="2224"/>
                      </a:cubicBezTo>
                      <a:cubicBezTo>
                        <a:pt x="18536" y="1936"/>
                        <a:pt x="18123" y="1735"/>
                        <a:pt x="17633" y="1612"/>
                      </a:cubicBezTo>
                      <a:cubicBezTo>
                        <a:pt x="17331" y="259"/>
                        <a:pt x="17333" y="256"/>
                        <a:pt x="17333" y="256"/>
                      </a:cubicBezTo>
                      <a:cubicBezTo>
                        <a:pt x="17295" y="92"/>
                        <a:pt x="17104" y="-33"/>
                        <a:pt x="16953" y="8"/>
                      </a:cubicBezTo>
                      <a:close/>
                      <a:moveTo>
                        <a:pt x="16759" y="3255"/>
                      </a:moveTo>
                      <a:cubicBezTo>
                        <a:pt x="17739" y="3173"/>
                        <a:pt x="18614" y="3946"/>
                        <a:pt x="18727" y="5012"/>
                      </a:cubicBezTo>
                      <a:cubicBezTo>
                        <a:pt x="18803" y="6037"/>
                        <a:pt x="18083" y="7021"/>
                        <a:pt x="17103" y="7103"/>
                      </a:cubicBezTo>
                      <a:cubicBezTo>
                        <a:pt x="16161" y="7226"/>
                        <a:pt x="15255" y="6451"/>
                        <a:pt x="15179" y="5384"/>
                      </a:cubicBezTo>
                      <a:cubicBezTo>
                        <a:pt x="15066" y="4318"/>
                        <a:pt x="15779" y="3378"/>
                        <a:pt x="16759" y="3255"/>
                      </a:cubicBezTo>
                      <a:close/>
                      <a:moveTo>
                        <a:pt x="6414" y="4620"/>
                      </a:moveTo>
                      <a:cubicBezTo>
                        <a:pt x="4637" y="5195"/>
                        <a:pt x="4640" y="5203"/>
                        <a:pt x="4640" y="5203"/>
                      </a:cubicBezTo>
                      <a:cubicBezTo>
                        <a:pt x="4413" y="5285"/>
                        <a:pt x="4293" y="5523"/>
                        <a:pt x="4331" y="5728"/>
                      </a:cubicBezTo>
                      <a:cubicBezTo>
                        <a:pt x="4671" y="7984"/>
                        <a:pt x="4675" y="7991"/>
                        <a:pt x="4675" y="7991"/>
                      </a:cubicBezTo>
                      <a:cubicBezTo>
                        <a:pt x="4335" y="8196"/>
                        <a:pt x="4066" y="8440"/>
                        <a:pt x="3801" y="8727"/>
                      </a:cubicBezTo>
                      <a:cubicBezTo>
                        <a:pt x="1835" y="7948"/>
                        <a:pt x="1842" y="7944"/>
                        <a:pt x="1842" y="7944"/>
                      </a:cubicBezTo>
                      <a:cubicBezTo>
                        <a:pt x="1653" y="7862"/>
                        <a:pt x="1426" y="7949"/>
                        <a:pt x="1312" y="8154"/>
                      </a:cubicBezTo>
                      <a:cubicBezTo>
                        <a:pt x="443" y="9917"/>
                        <a:pt x="438" y="9920"/>
                        <a:pt x="438" y="9920"/>
                      </a:cubicBezTo>
                      <a:cubicBezTo>
                        <a:pt x="325" y="10126"/>
                        <a:pt x="402" y="10409"/>
                        <a:pt x="553" y="10532"/>
                      </a:cubicBezTo>
                      <a:cubicBezTo>
                        <a:pt x="2255" y="11844"/>
                        <a:pt x="2257" y="11840"/>
                        <a:pt x="2257" y="11840"/>
                      </a:cubicBezTo>
                      <a:cubicBezTo>
                        <a:pt x="2181" y="12250"/>
                        <a:pt x="2142" y="12662"/>
                        <a:pt x="2142" y="13072"/>
                      </a:cubicBezTo>
                      <a:cubicBezTo>
                        <a:pt x="252" y="13974"/>
                        <a:pt x="253" y="13979"/>
                        <a:pt x="253" y="13979"/>
                      </a:cubicBezTo>
                      <a:cubicBezTo>
                        <a:pt x="64" y="14061"/>
                        <a:pt x="-52" y="14347"/>
                        <a:pt x="24" y="14552"/>
                      </a:cubicBezTo>
                      <a:cubicBezTo>
                        <a:pt x="553" y="16480"/>
                        <a:pt x="553" y="16481"/>
                        <a:pt x="553" y="16481"/>
                      </a:cubicBezTo>
                      <a:cubicBezTo>
                        <a:pt x="629" y="16686"/>
                        <a:pt x="821" y="16847"/>
                        <a:pt x="1048" y="16806"/>
                      </a:cubicBezTo>
                      <a:cubicBezTo>
                        <a:pt x="3089" y="16437"/>
                        <a:pt x="3086" y="16433"/>
                        <a:pt x="3086" y="16433"/>
                      </a:cubicBezTo>
                      <a:cubicBezTo>
                        <a:pt x="3313" y="16761"/>
                        <a:pt x="3537" y="17092"/>
                        <a:pt x="3801" y="17379"/>
                      </a:cubicBezTo>
                      <a:cubicBezTo>
                        <a:pt x="3045" y="19470"/>
                        <a:pt x="3051" y="19470"/>
                        <a:pt x="3051" y="19470"/>
                      </a:cubicBezTo>
                      <a:cubicBezTo>
                        <a:pt x="2976" y="19716"/>
                        <a:pt x="3092" y="19968"/>
                        <a:pt x="3281" y="20091"/>
                      </a:cubicBezTo>
                      <a:cubicBezTo>
                        <a:pt x="4907" y="21034"/>
                        <a:pt x="4905" y="21027"/>
                        <a:pt x="4905" y="21027"/>
                      </a:cubicBezTo>
                      <a:cubicBezTo>
                        <a:pt x="5094" y="21109"/>
                        <a:pt x="5356" y="21069"/>
                        <a:pt x="5470" y="20864"/>
                      </a:cubicBezTo>
                      <a:cubicBezTo>
                        <a:pt x="6680" y="19019"/>
                        <a:pt x="6679" y="19021"/>
                        <a:pt x="6679" y="19021"/>
                      </a:cubicBezTo>
                      <a:cubicBezTo>
                        <a:pt x="7019" y="19103"/>
                        <a:pt x="7395" y="19145"/>
                        <a:pt x="7773" y="19145"/>
                      </a:cubicBezTo>
                      <a:cubicBezTo>
                        <a:pt x="8643" y="21237"/>
                        <a:pt x="8647" y="21237"/>
                        <a:pt x="8647" y="21237"/>
                      </a:cubicBezTo>
                      <a:cubicBezTo>
                        <a:pt x="8723" y="21442"/>
                        <a:pt x="8950" y="21567"/>
                        <a:pt x="9177" y="21485"/>
                      </a:cubicBezTo>
                      <a:cubicBezTo>
                        <a:pt x="10954" y="20911"/>
                        <a:pt x="10951" y="20902"/>
                        <a:pt x="10951" y="20902"/>
                      </a:cubicBezTo>
                      <a:cubicBezTo>
                        <a:pt x="11140" y="20820"/>
                        <a:pt x="11289" y="20582"/>
                        <a:pt x="11251" y="20377"/>
                      </a:cubicBezTo>
                      <a:cubicBezTo>
                        <a:pt x="10911" y="18122"/>
                        <a:pt x="10916" y="18114"/>
                        <a:pt x="10916" y="18114"/>
                      </a:cubicBezTo>
                      <a:cubicBezTo>
                        <a:pt x="11218" y="17909"/>
                        <a:pt x="11519" y="17628"/>
                        <a:pt x="11746" y="17340"/>
                      </a:cubicBezTo>
                      <a:cubicBezTo>
                        <a:pt x="13712" y="18161"/>
                        <a:pt x="13714" y="18162"/>
                        <a:pt x="13714" y="18162"/>
                      </a:cubicBezTo>
                      <a:cubicBezTo>
                        <a:pt x="13903" y="18244"/>
                        <a:pt x="14168" y="18157"/>
                        <a:pt x="14243" y="17952"/>
                      </a:cubicBezTo>
                      <a:cubicBezTo>
                        <a:pt x="15113" y="16188"/>
                        <a:pt x="15109" y="16194"/>
                        <a:pt x="15109" y="16194"/>
                      </a:cubicBezTo>
                      <a:cubicBezTo>
                        <a:pt x="15222" y="15989"/>
                        <a:pt x="15183" y="15697"/>
                        <a:pt x="14994" y="15574"/>
                      </a:cubicBezTo>
                      <a:cubicBezTo>
                        <a:pt x="13292" y="14261"/>
                        <a:pt x="13299" y="14265"/>
                        <a:pt x="13299" y="14265"/>
                      </a:cubicBezTo>
                      <a:cubicBezTo>
                        <a:pt x="13375" y="13855"/>
                        <a:pt x="13414" y="13444"/>
                        <a:pt x="13414" y="13034"/>
                      </a:cubicBezTo>
                      <a:cubicBezTo>
                        <a:pt x="15304" y="12131"/>
                        <a:pt x="15303" y="12126"/>
                        <a:pt x="15303" y="12126"/>
                      </a:cubicBezTo>
                      <a:cubicBezTo>
                        <a:pt x="15492" y="12003"/>
                        <a:pt x="15605" y="11758"/>
                        <a:pt x="15568" y="11553"/>
                      </a:cubicBezTo>
                      <a:cubicBezTo>
                        <a:pt x="15000" y="9626"/>
                        <a:pt x="14994" y="9624"/>
                        <a:pt x="14994" y="9624"/>
                      </a:cubicBezTo>
                      <a:cubicBezTo>
                        <a:pt x="14956" y="9419"/>
                        <a:pt x="14735" y="9259"/>
                        <a:pt x="14508" y="9300"/>
                      </a:cubicBezTo>
                      <a:cubicBezTo>
                        <a:pt x="12467" y="9669"/>
                        <a:pt x="12460" y="9672"/>
                        <a:pt x="12460" y="9672"/>
                      </a:cubicBezTo>
                      <a:cubicBezTo>
                        <a:pt x="12234" y="9344"/>
                        <a:pt x="12010" y="9014"/>
                        <a:pt x="11746" y="8727"/>
                      </a:cubicBezTo>
                      <a:cubicBezTo>
                        <a:pt x="12502" y="6635"/>
                        <a:pt x="12505" y="6635"/>
                        <a:pt x="12505" y="6635"/>
                      </a:cubicBezTo>
                      <a:cubicBezTo>
                        <a:pt x="12580" y="6389"/>
                        <a:pt x="12499" y="6147"/>
                        <a:pt x="12310" y="6024"/>
                      </a:cubicBezTo>
                      <a:cubicBezTo>
                        <a:pt x="10647" y="5081"/>
                        <a:pt x="10651" y="5079"/>
                        <a:pt x="10651" y="5079"/>
                      </a:cubicBezTo>
                      <a:cubicBezTo>
                        <a:pt x="10462" y="4956"/>
                        <a:pt x="10237" y="5036"/>
                        <a:pt x="10086" y="5241"/>
                      </a:cubicBezTo>
                      <a:cubicBezTo>
                        <a:pt x="8876" y="7087"/>
                        <a:pt x="8868" y="7084"/>
                        <a:pt x="8868" y="7084"/>
                      </a:cubicBezTo>
                      <a:cubicBezTo>
                        <a:pt x="8528" y="7002"/>
                        <a:pt x="8152" y="6960"/>
                        <a:pt x="7773" y="6960"/>
                      </a:cubicBezTo>
                      <a:cubicBezTo>
                        <a:pt x="6904" y="4868"/>
                        <a:pt x="6908" y="4869"/>
                        <a:pt x="6908" y="4869"/>
                      </a:cubicBezTo>
                      <a:cubicBezTo>
                        <a:pt x="6833" y="4664"/>
                        <a:pt x="6603" y="4538"/>
                        <a:pt x="6414" y="4620"/>
                      </a:cubicBezTo>
                      <a:close/>
                      <a:moveTo>
                        <a:pt x="8127" y="9414"/>
                      </a:moveTo>
                      <a:cubicBezTo>
                        <a:pt x="9435" y="9564"/>
                        <a:pt x="10605" y="10535"/>
                        <a:pt x="11031" y="12012"/>
                      </a:cubicBezTo>
                      <a:cubicBezTo>
                        <a:pt x="11560" y="13939"/>
                        <a:pt x="10539" y="15942"/>
                        <a:pt x="8762" y="16557"/>
                      </a:cubicBezTo>
                      <a:cubicBezTo>
                        <a:pt x="6985" y="17132"/>
                        <a:pt x="5090" y="16031"/>
                        <a:pt x="4561" y="14103"/>
                      </a:cubicBezTo>
                      <a:cubicBezTo>
                        <a:pt x="4031" y="12176"/>
                        <a:pt x="5017" y="10122"/>
                        <a:pt x="6794" y="9548"/>
                      </a:cubicBezTo>
                      <a:cubicBezTo>
                        <a:pt x="7238" y="9404"/>
                        <a:pt x="7691" y="9364"/>
                        <a:pt x="8127" y="9414"/>
                      </a:cubicBezTo>
                      <a:close/>
                    </a:path>
                  </a:pathLst>
                </a:custGeom>
                <a:solidFill>
                  <a:srgbClr val="B5C8E5"/>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sp>
              <p:nvSpPr>
                <p:cNvPr id="32" name="Shape">
                  <a:extLst>
                    <a:ext uri="{FF2B5EF4-FFF2-40B4-BE49-F238E27FC236}">
                      <a16:creationId xmlns:a16="http://schemas.microsoft.com/office/drawing/2014/main" id="{1F83006B-6DEA-4C46-9112-7492933AA799}"/>
                    </a:ext>
                  </a:extLst>
                </p:cNvPr>
                <p:cNvSpPr/>
                <p:nvPr/>
              </p:nvSpPr>
              <p:spPr>
                <a:xfrm>
                  <a:off x="4102735" y="1400372"/>
                  <a:ext cx="356143" cy="540718"/>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4795" y="0"/>
                        <a:pt x="0" y="3057"/>
                        <a:pt x="0" y="6826"/>
                      </a:cubicBezTo>
                      <a:cubicBezTo>
                        <a:pt x="0" y="6927"/>
                        <a:pt x="0" y="7064"/>
                        <a:pt x="0" y="7166"/>
                      </a:cubicBezTo>
                      <a:cubicBezTo>
                        <a:pt x="0" y="7268"/>
                        <a:pt x="0" y="7364"/>
                        <a:pt x="0" y="7466"/>
                      </a:cubicBezTo>
                      <a:cubicBezTo>
                        <a:pt x="0" y="10182"/>
                        <a:pt x="4521" y="12734"/>
                        <a:pt x="4521" y="12734"/>
                      </a:cubicBezTo>
                      <a:cubicBezTo>
                        <a:pt x="5383" y="13243"/>
                        <a:pt x="6091" y="14228"/>
                        <a:pt x="6091" y="14940"/>
                      </a:cubicBezTo>
                      <a:cubicBezTo>
                        <a:pt x="7060" y="14940"/>
                        <a:pt x="7058" y="14940"/>
                        <a:pt x="7058" y="14940"/>
                      </a:cubicBezTo>
                      <a:cubicBezTo>
                        <a:pt x="7058" y="9610"/>
                        <a:pt x="7058" y="9610"/>
                        <a:pt x="7058" y="9610"/>
                      </a:cubicBezTo>
                      <a:cubicBezTo>
                        <a:pt x="7058" y="8557"/>
                        <a:pt x="8398" y="7949"/>
                        <a:pt x="9745" y="7949"/>
                      </a:cubicBezTo>
                      <a:cubicBezTo>
                        <a:pt x="10176" y="7949"/>
                        <a:pt x="10552" y="8013"/>
                        <a:pt x="10875" y="8115"/>
                      </a:cubicBezTo>
                      <a:cubicBezTo>
                        <a:pt x="11306" y="7979"/>
                        <a:pt x="11747" y="7909"/>
                        <a:pt x="12232" y="7909"/>
                      </a:cubicBezTo>
                      <a:cubicBezTo>
                        <a:pt x="13417" y="7909"/>
                        <a:pt x="14593" y="8420"/>
                        <a:pt x="14593" y="9507"/>
                      </a:cubicBezTo>
                      <a:cubicBezTo>
                        <a:pt x="14593" y="14939"/>
                        <a:pt x="14593" y="14940"/>
                        <a:pt x="14593" y="14940"/>
                      </a:cubicBezTo>
                      <a:cubicBezTo>
                        <a:pt x="15508" y="14940"/>
                        <a:pt x="15509" y="14940"/>
                        <a:pt x="15509" y="14940"/>
                      </a:cubicBezTo>
                      <a:cubicBezTo>
                        <a:pt x="15509" y="14228"/>
                        <a:pt x="16217" y="13243"/>
                        <a:pt x="17079" y="12734"/>
                      </a:cubicBezTo>
                      <a:cubicBezTo>
                        <a:pt x="17079" y="12734"/>
                        <a:pt x="21600" y="10182"/>
                        <a:pt x="21600" y="7466"/>
                      </a:cubicBezTo>
                      <a:cubicBezTo>
                        <a:pt x="21600" y="7364"/>
                        <a:pt x="21600" y="7268"/>
                        <a:pt x="21600" y="7166"/>
                      </a:cubicBezTo>
                      <a:cubicBezTo>
                        <a:pt x="21600" y="7064"/>
                        <a:pt x="21600" y="6927"/>
                        <a:pt x="21600" y="6826"/>
                      </a:cubicBezTo>
                      <a:cubicBezTo>
                        <a:pt x="21600" y="3057"/>
                        <a:pt x="16755" y="0"/>
                        <a:pt x="10775" y="0"/>
                      </a:cubicBezTo>
                      <a:close/>
                      <a:moveTo>
                        <a:pt x="9745" y="8487"/>
                      </a:moveTo>
                      <a:cubicBezTo>
                        <a:pt x="8883" y="8487"/>
                        <a:pt x="7974" y="8897"/>
                        <a:pt x="7974" y="9610"/>
                      </a:cubicBezTo>
                      <a:cubicBezTo>
                        <a:pt x="7974" y="14940"/>
                        <a:pt x="7974" y="14940"/>
                        <a:pt x="7974" y="14940"/>
                      </a:cubicBezTo>
                      <a:cubicBezTo>
                        <a:pt x="13685" y="14940"/>
                        <a:pt x="13676" y="14940"/>
                        <a:pt x="13676" y="14940"/>
                      </a:cubicBezTo>
                      <a:cubicBezTo>
                        <a:pt x="13676" y="9508"/>
                        <a:pt x="13676" y="9507"/>
                        <a:pt x="13676" y="9507"/>
                      </a:cubicBezTo>
                      <a:cubicBezTo>
                        <a:pt x="13676" y="8556"/>
                        <a:pt x="12555" y="8487"/>
                        <a:pt x="12232" y="8487"/>
                      </a:cubicBezTo>
                      <a:cubicBezTo>
                        <a:pt x="12016" y="8487"/>
                        <a:pt x="11794" y="8484"/>
                        <a:pt x="11579" y="8518"/>
                      </a:cubicBezTo>
                      <a:cubicBezTo>
                        <a:pt x="11902" y="8824"/>
                        <a:pt x="12068" y="9168"/>
                        <a:pt x="12068" y="9610"/>
                      </a:cubicBezTo>
                      <a:cubicBezTo>
                        <a:pt x="12068" y="10764"/>
                        <a:pt x="11367" y="11168"/>
                        <a:pt x="10775" y="11168"/>
                      </a:cubicBezTo>
                      <a:cubicBezTo>
                        <a:pt x="10128" y="11168"/>
                        <a:pt x="9419" y="10696"/>
                        <a:pt x="9419" y="9610"/>
                      </a:cubicBezTo>
                      <a:cubicBezTo>
                        <a:pt x="9419" y="9168"/>
                        <a:pt x="9695" y="8790"/>
                        <a:pt x="10072" y="8518"/>
                      </a:cubicBezTo>
                      <a:cubicBezTo>
                        <a:pt x="9964" y="8484"/>
                        <a:pt x="9853" y="8487"/>
                        <a:pt x="9745" y="8487"/>
                      </a:cubicBezTo>
                      <a:close/>
                      <a:moveTo>
                        <a:pt x="10825" y="8827"/>
                      </a:moveTo>
                      <a:cubicBezTo>
                        <a:pt x="10502" y="8996"/>
                        <a:pt x="10335" y="9270"/>
                        <a:pt x="10335" y="9610"/>
                      </a:cubicBezTo>
                      <a:cubicBezTo>
                        <a:pt x="10335" y="10323"/>
                        <a:pt x="10667" y="10596"/>
                        <a:pt x="10775" y="10630"/>
                      </a:cubicBezTo>
                      <a:cubicBezTo>
                        <a:pt x="10829" y="10596"/>
                        <a:pt x="11202" y="10390"/>
                        <a:pt x="11202" y="9610"/>
                      </a:cubicBezTo>
                      <a:cubicBezTo>
                        <a:pt x="11202" y="9236"/>
                        <a:pt x="11041" y="8996"/>
                        <a:pt x="10825" y="8827"/>
                      </a:cubicBezTo>
                      <a:close/>
                      <a:moveTo>
                        <a:pt x="7058" y="15779"/>
                      </a:moveTo>
                      <a:cubicBezTo>
                        <a:pt x="6787" y="15779"/>
                        <a:pt x="6568" y="15915"/>
                        <a:pt x="6568" y="16119"/>
                      </a:cubicBezTo>
                      <a:cubicBezTo>
                        <a:pt x="6568" y="16561"/>
                        <a:pt x="6568" y="16562"/>
                        <a:pt x="6568" y="16562"/>
                      </a:cubicBezTo>
                      <a:cubicBezTo>
                        <a:pt x="6568" y="16732"/>
                        <a:pt x="6787" y="16902"/>
                        <a:pt x="7058" y="16902"/>
                      </a:cubicBezTo>
                      <a:lnTo>
                        <a:pt x="14429" y="16902"/>
                      </a:lnTo>
                      <a:cubicBezTo>
                        <a:pt x="14700" y="16902"/>
                        <a:pt x="14919" y="16732"/>
                        <a:pt x="14919" y="16562"/>
                      </a:cubicBezTo>
                      <a:cubicBezTo>
                        <a:pt x="14919" y="16120"/>
                        <a:pt x="14919" y="16119"/>
                        <a:pt x="14919" y="16119"/>
                      </a:cubicBezTo>
                      <a:cubicBezTo>
                        <a:pt x="14919" y="15915"/>
                        <a:pt x="14700" y="15779"/>
                        <a:pt x="14429" y="15779"/>
                      </a:cubicBezTo>
                      <a:cubicBezTo>
                        <a:pt x="7054" y="15779"/>
                        <a:pt x="7058" y="15779"/>
                        <a:pt x="7058" y="15779"/>
                      </a:cubicBezTo>
                      <a:close/>
                      <a:moveTo>
                        <a:pt x="7058" y="17392"/>
                      </a:moveTo>
                      <a:cubicBezTo>
                        <a:pt x="6787" y="17392"/>
                        <a:pt x="6568" y="17562"/>
                        <a:pt x="6568" y="17732"/>
                      </a:cubicBezTo>
                      <a:cubicBezTo>
                        <a:pt x="6568" y="18174"/>
                        <a:pt x="6568" y="18175"/>
                        <a:pt x="6568" y="18175"/>
                      </a:cubicBezTo>
                      <a:cubicBezTo>
                        <a:pt x="6568" y="18379"/>
                        <a:pt x="6787" y="18515"/>
                        <a:pt x="7058" y="18515"/>
                      </a:cubicBezTo>
                      <a:lnTo>
                        <a:pt x="14429" y="18515"/>
                      </a:lnTo>
                      <a:cubicBezTo>
                        <a:pt x="14700" y="18515"/>
                        <a:pt x="14919" y="18379"/>
                        <a:pt x="14919" y="18175"/>
                      </a:cubicBezTo>
                      <a:cubicBezTo>
                        <a:pt x="14919" y="17733"/>
                        <a:pt x="14919" y="17732"/>
                        <a:pt x="14919" y="17732"/>
                      </a:cubicBezTo>
                      <a:cubicBezTo>
                        <a:pt x="14919" y="17562"/>
                        <a:pt x="14700" y="17392"/>
                        <a:pt x="14429" y="17392"/>
                      </a:cubicBezTo>
                      <a:cubicBezTo>
                        <a:pt x="7054" y="17392"/>
                        <a:pt x="7058" y="17392"/>
                        <a:pt x="7058" y="17392"/>
                      </a:cubicBezTo>
                      <a:close/>
                      <a:moveTo>
                        <a:pt x="7058" y="19006"/>
                      </a:moveTo>
                      <a:cubicBezTo>
                        <a:pt x="6787" y="19006"/>
                        <a:pt x="6568" y="19142"/>
                        <a:pt x="6568" y="19346"/>
                      </a:cubicBezTo>
                      <a:cubicBezTo>
                        <a:pt x="6568" y="19788"/>
                        <a:pt x="6568" y="19789"/>
                        <a:pt x="6568" y="19789"/>
                      </a:cubicBezTo>
                      <a:cubicBezTo>
                        <a:pt x="6568" y="19959"/>
                        <a:pt x="6787" y="20129"/>
                        <a:pt x="7058" y="20129"/>
                      </a:cubicBezTo>
                      <a:lnTo>
                        <a:pt x="14429" y="20129"/>
                      </a:lnTo>
                      <a:cubicBezTo>
                        <a:pt x="14700" y="20129"/>
                        <a:pt x="14919" y="19959"/>
                        <a:pt x="14919" y="19789"/>
                      </a:cubicBezTo>
                      <a:cubicBezTo>
                        <a:pt x="14919" y="19347"/>
                        <a:pt x="14919" y="19346"/>
                        <a:pt x="14919" y="19346"/>
                      </a:cubicBezTo>
                      <a:cubicBezTo>
                        <a:pt x="14919" y="19142"/>
                        <a:pt x="14700" y="19006"/>
                        <a:pt x="14429" y="19006"/>
                      </a:cubicBezTo>
                      <a:cubicBezTo>
                        <a:pt x="7054" y="19006"/>
                        <a:pt x="7058" y="19006"/>
                        <a:pt x="7058" y="19006"/>
                      </a:cubicBezTo>
                      <a:close/>
                      <a:moveTo>
                        <a:pt x="8351" y="20619"/>
                      </a:moveTo>
                      <a:cubicBezTo>
                        <a:pt x="8830" y="21195"/>
                        <a:pt x="9726" y="21600"/>
                        <a:pt x="10737" y="21600"/>
                      </a:cubicBezTo>
                      <a:cubicBezTo>
                        <a:pt x="11801" y="21600"/>
                        <a:pt x="12710" y="21195"/>
                        <a:pt x="13136" y="20619"/>
                      </a:cubicBezTo>
                      <a:lnTo>
                        <a:pt x="8351" y="20619"/>
                      </a:lnTo>
                      <a:close/>
                    </a:path>
                  </a:pathLst>
                </a:custGeom>
                <a:solidFill>
                  <a:schemeClr val="accent2"/>
                </a:solidFill>
                <a:ln w="12700">
                  <a:miter lim="400000"/>
                </a:ln>
                <a:effectLst/>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grpSp>
          <p:sp>
            <p:nvSpPr>
              <p:cNvPr id="23" name="Oval 2">
                <a:extLst>
                  <a:ext uri="{FF2B5EF4-FFF2-40B4-BE49-F238E27FC236}">
                    <a16:creationId xmlns:a16="http://schemas.microsoft.com/office/drawing/2014/main" id="{9CB2A70E-7E25-479D-AEFA-09507BCAFCCA}"/>
                  </a:ext>
                </a:extLst>
              </p:cNvPr>
              <p:cNvSpPr/>
              <p:nvPr/>
            </p:nvSpPr>
            <p:spPr>
              <a:xfrm>
                <a:off x="5022510" y="2366356"/>
                <a:ext cx="2148840" cy="2148840"/>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endParaRPr>
              </a:p>
            </p:txBody>
          </p:sp>
        </p:grpSp>
        <p:grpSp>
          <p:nvGrpSpPr>
            <p:cNvPr id="8" name="Group 13">
              <a:extLst>
                <a:ext uri="{FF2B5EF4-FFF2-40B4-BE49-F238E27FC236}">
                  <a16:creationId xmlns:a16="http://schemas.microsoft.com/office/drawing/2014/main" id="{FACCF57F-07D4-4483-9BAA-C16685F96820}"/>
                </a:ext>
              </a:extLst>
            </p:cNvPr>
            <p:cNvGrpSpPr/>
            <p:nvPr/>
          </p:nvGrpSpPr>
          <p:grpSpPr>
            <a:xfrm>
              <a:off x="334433" y="1216413"/>
              <a:ext cx="3584955" cy="2605356"/>
              <a:chOff x="470423" y="1216413"/>
              <a:chExt cx="3584955" cy="2605356"/>
            </a:xfrm>
          </p:grpSpPr>
          <p:sp>
            <p:nvSpPr>
              <p:cNvPr id="18" name="TextBox 46">
                <a:extLst>
                  <a:ext uri="{FF2B5EF4-FFF2-40B4-BE49-F238E27FC236}">
                    <a16:creationId xmlns:a16="http://schemas.microsoft.com/office/drawing/2014/main" id="{FC89294F-FF4E-4FAB-B71E-9C5F4FE74961}"/>
                  </a:ext>
                </a:extLst>
              </p:cNvPr>
              <p:cNvSpPr txBox="1"/>
              <p:nvPr/>
            </p:nvSpPr>
            <p:spPr>
              <a:xfrm>
                <a:off x="470423" y="1575000"/>
                <a:ext cx="3584955"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Oltre 30 anni di esperienza</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 nel supporto ai processi di internazionalizzazione di imprese italiane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Importanti Gruppi italiani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sostenuti da SIMEST nelle fasi di sviluppo e di consolidamento sui mercati internazionali</a:t>
                </a:r>
              </a:p>
            </p:txBody>
          </p:sp>
          <p:sp>
            <p:nvSpPr>
              <p:cNvPr id="19" name="TextBox 47">
                <a:extLst>
                  <a:ext uri="{FF2B5EF4-FFF2-40B4-BE49-F238E27FC236}">
                    <a16:creationId xmlns:a16="http://schemas.microsoft.com/office/drawing/2014/main" id="{050C184E-D1F1-47BF-9921-075D307C2CC3}"/>
                  </a:ext>
                </a:extLst>
              </p:cNvPr>
              <p:cNvSpPr txBox="1"/>
              <p:nvPr/>
            </p:nvSpPr>
            <p:spPr>
              <a:xfrm>
                <a:off x="2708144" y="1216413"/>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392"/>
                    </a:solidFill>
                    <a:effectLst/>
                    <a:uLnTx/>
                    <a:uFillTx/>
                    <a:latin typeface="Arial" panose="020B0604020202020204"/>
                    <a:ea typeface="+mn-ea"/>
                    <a:cs typeface="Calibri"/>
                    <a:sym typeface="Calibri"/>
                    <a:rtl val="0"/>
                  </a:rPr>
                  <a:t>Expertise</a:t>
                </a:r>
              </a:p>
            </p:txBody>
          </p:sp>
        </p:grpSp>
        <p:grpSp>
          <p:nvGrpSpPr>
            <p:cNvPr id="9" name="Group 12">
              <a:extLst>
                <a:ext uri="{FF2B5EF4-FFF2-40B4-BE49-F238E27FC236}">
                  <a16:creationId xmlns:a16="http://schemas.microsoft.com/office/drawing/2014/main" id="{F5F1152F-ED52-4E77-B9B2-FF394C9173F1}"/>
                </a:ext>
              </a:extLst>
            </p:cNvPr>
            <p:cNvGrpSpPr/>
            <p:nvPr/>
          </p:nvGrpSpPr>
          <p:grpSpPr>
            <a:xfrm>
              <a:off x="8305665" y="4411326"/>
              <a:ext cx="3821350" cy="1723549"/>
              <a:chOff x="8305665" y="4360050"/>
              <a:chExt cx="3821350" cy="1723549"/>
            </a:xfrm>
          </p:grpSpPr>
          <p:sp>
            <p:nvSpPr>
              <p:cNvPr id="16" name="TextBox 48">
                <a:extLst>
                  <a:ext uri="{FF2B5EF4-FFF2-40B4-BE49-F238E27FC236}">
                    <a16:creationId xmlns:a16="http://schemas.microsoft.com/office/drawing/2014/main" id="{72169A48-2929-4BEC-B0CD-0BA9686CF303}"/>
                  </a:ext>
                </a:extLst>
              </p:cNvPr>
              <p:cNvSpPr txBox="1"/>
              <p:nvPr/>
            </p:nvSpPr>
            <p:spPr>
              <a:xfrm>
                <a:off x="8305665" y="4760160"/>
                <a:ext cx="382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Offerta di prodotti per tutto il percorso di sviluppo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italiane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Valore di un’offerta integrata di tutto il Gruppo CDP</a:t>
                </a:r>
              </a:p>
            </p:txBody>
          </p:sp>
          <p:sp>
            <p:nvSpPr>
              <p:cNvPr id="17" name="TextBox 49">
                <a:extLst>
                  <a:ext uri="{FF2B5EF4-FFF2-40B4-BE49-F238E27FC236}">
                    <a16:creationId xmlns:a16="http://schemas.microsoft.com/office/drawing/2014/main" id="{0D78E1F2-EE7B-42D1-A74C-B094631E4552}"/>
                  </a:ext>
                </a:extLst>
              </p:cNvPr>
              <p:cNvSpPr txBox="1"/>
              <p:nvPr/>
            </p:nvSpPr>
            <p:spPr>
              <a:xfrm>
                <a:off x="8305665" y="4360050"/>
                <a:ext cx="34392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Gamma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prodotti</a:t>
                </a: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completa</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nvGrpSpPr>
            <p:cNvPr id="10" name="Group 11">
              <a:extLst>
                <a:ext uri="{FF2B5EF4-FFF2-40B4-BE49-F238E27FC236}">
                  <a16:creationId xmlns:a16="http://schemas.microsoft.com/office/drawing/2014/main" id="{C4E0BD38-9213-45D6-BC6E-737F32C4CF09}"/>
                </a:ext>
              </a:extLst>
            </p:cNvPr>
            <p:cNvGrpSpPr/>
            <p:nvPr/>
          </p:nvGrpSpPr>
          <p:grpSpPr>
            <a:xfrm>
              <a:off x="460375" y="4411326"/>
              <a:ext cx="3459013" cy="1415773"/>
              <a:chOff x="460375" y="4410469"/>
              <a:chExt cx="3459013" cy="1415773"/>
            </a:xfrm>
          </p:grpSpPr>
          <p:sp>
            <p:nvSpPr>
              <p:cNvPr id="14" name="TextBox 50">
                <a:extLst>
                  <a:ext uri="{FF2B5EF4-FFF2-40B4-BE49-F238E27FC236}">
                    <a16:creationId xmlns:a16="http://schemas.microsoft.com/office/drawing/2014/main" id="{761FFC03-B182-45FD-A51C-E0CA3AF17E04}"/>
                  </a:ext>
                </a:extLst>
              </p:cNvPr>
              <p:cNvSpPr txBox="1"/>
              <p:nvPr/>
            </p:nvSpPr>
            <p:spPr>
              <a:xfrm>
                <a:off x="460375" y="4810579"/>
                <a:ext cx="345901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ad un network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SIMEST è membro di EDFI e partner di istituzioni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finanziarie multilaterali</a:t>
                </a:r>
              </a:p>
            </p:txBody>
          </p:sp>
          <p:sp>
            <p:nvSpPr>
              <p:cNvPr id="15" name="TextBox 51">
                <a:extLst>
                  <a:ext uri="{FF2B5EF4-FFF2-40B4-BE49-F238E27FC236}">
                    <a16:creationId xmlns:a16="http://schemas.microsoft.com/office/drawing/2014/main" id="{43E616F9-E902-4859-A782-0462C3F4F89E}"/>
                  </a:ext>
                </a:extLst>
              </p:cNvPr>
              <p:cNvSpPr txBox="1"/>
              <p:nvPr/>
            </p:nvSpPr>
            <p:spPr>
              <a:xfrm>
                <a:off x="2532174" y="4410469"/>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7979">
                        <a:lumMod val="60000"/>
                        <a:lumOff val="40000"/>
                      </a:srgbClr>
                    </a:solidFill>
                    <a:effectLst/>
                    <a:uLnTx/>
                    <a:uFillTx/>
                    <a:latin typeface="Arial" panose="020B0604020202020204"/>
                    <a:ea typeface="+mn-ea"/>
                    <a:cs typeface="Calibri"/>
                    <a:sym typeface="Calibri"/>
                    <a:rtl val="0"/>
                  </a:rPr>
                  <a:t>Network</a:t>
                </a:r>
              </a:p>
            </p:txBody>
          </p:sp>
        </p:grpSp>
        <p:grpSp>
          <p:nvGrpSpPr>
            <p:cNvPr id="11" name="Group 52">
              <a:extLst>
                <a:ext uri="{FF2B5EF4-FFF2-40B4-BE49-F238E27FC236}">
                  <a16:creationId xmlns:a16="http://schemas.microsoft.com/office/drawing/2014/main" id="{1395F422-9F6C-493E-8B95-09A7312577CB}"/>
                </a:ext>
              </a:extLst>
            </p:cNvPr>
            <p:cNvGrpSpPr/>
            <p:nvPr/>
          </p:nvGrpSpPr>
          <p:grpSpPr>
            <a:xfrm>
              <a:off x="8310406" y="1216413"/>
              <a:ext cx="4001000" cy="2297579"/>
              <a:chOff x="8310406" y="4586250"/>
              <a:chExt cx="4001000" cy="2297579"/>
            </a:xfrm>
          </p:grpSpPr>
          <p:sp>
            <p:nvSpPr>
              <p:cNvPr id="12" name="TextBox 53">
                <a:extLst>
                  <a:ext uri="{FF2B5EF4-FFF2-40B4-BE49-F238E27FC236}">
                    <a16:creationId xmlns:a16="http://schemas.microsoft.com/office/drawing/2014/main" id="{54A5BCE5-4844-4409-BCFA-5E3D9111BEBB}"/>
                  </a:ext>
                </a:extLst>
              </p:cNvPr>
              <p:cNvSpPr txBox="1"/>
              <p:nvPr/>
            </p:nvSpPr>
            <p:spPr>
              <a:xfrm>
                <a:off x="8310406" y="4944837"/>
                <a:ext cx="4001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dimostrati sulla performance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clienti: crescita del fatturato, della redditività e degli investimenti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 geografie complesse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Partner di medio-lungo termine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(fino a 8y)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derivanti dalle </a:t>
                </a: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agevolazioni dei Fondi Pubblici </a:t>
                </a:r>
              </a:p>
            </p:txBody>
          </p:sp>
          <p:sp>
            <p:nvSpPr>
              <p:cNvPr id="13" name="TextBox 55">
                <a:extLst>
                  <a:ext uri="{FF2B5EF4-FFF2-40B4-BE49-F238E27FC236}">
                    <a16:creationId xmlns:a16="http://schemas.microsoft.com/office/drawing/2014/main" id="{D5D7F0B3-FD95-4A23-AF27-DD210CBF7B37}"/>
                  </a:ext>
                </a:extLst>
              </p:cNvPr>
              <p:cNvSpPr txBox="1"/>
              <p:nvPr/>
            </p:nvSpPr>
            <p:spPr>
              <a:xfrm>
                <a:off x="8310407" y="4586250"/>
                <a:ext cx="13598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Impatti</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sp>
        <p:nvSpPr>
          <p:cNvPr id="37" name="AutoShape 2" descr="File:SIMEST LOGO 2020.pn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pic>
        <p:nvPicPr>
          <p:cNvPr id="39" name="Immagine 3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2561" y="3051843"/>
            <a:ext cx="1735015" cy="777865"/>
          </a:xfrm>
          <a:prstGeom prst="rect">
            <a:avLst/>
          </a:prstGeom>
        </p:spPr>
      </p:pic>
      <p:sp>
        <p:nvSpPr>
          <p:cNvPr id="41" name="Shape">
            <a:extLst>
              <a:ext uri="{FF2B5EF4-FFF2-40B4-BE49-F238E27FC236}">
                <a16:creationId xmlns:a16="http://schemas.microsoft.com/office/drawing/2014/main" id="{86DAD56D-05FD-4958-A5CB-7402C0826B72}"/>
              </a:ext>
            </a:extLst>
          </p:cNvPr>
          <p:cNvSpPr/>
          <p:nvPr/>
        </p:nvSpPr>
        <p:spPr>
          <a:xfrm>
            <a:off x="7620088" y="1433545"/>
            <a:ext cx="572453" cy="436439"/>
          </a:xfrm>
          <a:custGeom>
            <a:avLst/>
            <a:gdLst/>
            <a:ahLst/>
            <a:cxnLst>
              <a:cxn ang="0">
                <a:pos x="wd2" y="hd2"/>
              </a:cxn>
              <a:cxn ang="5400000">
                <a:pos x="wd2" y="hd2"/>
              </a:cxn>
              <a:cxn ang="10800000">
                <a:pos x="wd2" y="hd2"/>
              </a:cxn>
              <a:cxn ang="16200000">
                <a:pos x="wd2" y="hd2"/>
              </a:cxn>
            </a:cxnLst>
            <a:rect l="0" t="0" r="r" b="b"/>
            <a:pathLst>
              <a:path w="21600" h="21600" extrusionOk="0">
                <a:moveTo>
                  <a:pt x="18593" y="0"/>
                </a:moveTo>
                <a:cubicBezTo>
                  <a:pt x="18259" y="0"/>
                  <a:pt x="17997" y="382"/>
                  <a:pt x="17997" y="816"/>
                </a:cubicBezTo>
                <a:cubicBezTo>
                  <a:pt x="17997" y="864"/>
                  <a:pt x="18003" y="969"/>
                  <a:pt x="18040" y="1065"/>
                </a:cubicBezTo>
                <a:cubicBezTo>
                  <a:pt x="18040" y="1065"/>
                  <a:pt x="18036" y="1064"/>
                  <a:pt x="13841" y="4442"/>
                </a:cubicBezTo>
                <a:cubicBezTo>
                  <a:pt x="13730" y="4249"/>
                  <a:pt x="13586" y="4148"/>
                  <a:pt x="13401" y="4148"/>
                </a:cubicBezTo>
                <a:cubicBezTo>
                  <a:pt x="13141" y="4148"/>
                  <a:pt x="12913" y="4391"/>
                  <a:pt x="12839" y="4680"/>
                </a:cubicBezTo>
                <a:cubicBezTo>
                  <a:pt x="12839" y="4680"/>
                  <a:pt x="12842" y="4677"/>
                  <a:pt x="8796" y="3615"/>
                </a:cubicBezTo>
                <a:cubicBezTo>
                  <a:pt x="8796" y="3181"/>
                  <a:pt x="8533" y="2799"/>
                  <a:pt x="8199" y="2799"/>
                </a:cubicBezTo>
                <a:cubicBezTo>
                  <a:pt x="7865" y="2799"/>
                  <a:pt x="7569" y="3181"/>
                  <a:pt x="7569" y="3615"/>
                </a:cubicBezTo>
                <a:cubicBezTo>
                  <a:pt x="7569" y="3663"/>
                  <a:pt x="7603" y="3711"/>
                  <a:pt x="7603" y="3808"/>
                </a:cubicBezTo>
                <a:cubicBezTo>
                  <a:pt x="7603" y="3808"/>
                  <a:pt x="7603" y="3814"/>
                  <a:pt x="3482" y="6131"/>
                </a:cubicBezTo>
                <a:cubicBezTo>
                  <a:pt x="3371" y="5890"/>
                  <a:pt x="3186" y="5746"/>
                  <a:pt x="2964" y="5746"/>
                </a:cubicBezTo>
                <a:cubicBezTo>
                  <a:pt x="2629" y="5746"/>
                  <a:pt x="2367" y="6127"/>
                  <a:pt x="2367" y="6562"/>
                </a:cubicBezTo>
                <a:cubicBezTo>
                  <a:pt x="2367" y="6996"/>
                  <a:pt x="2629" y="7332"/>
                  <a:pt x="2964" y="7332"/>
                </a:cubicBezTo>
                <a:cubicBezTo>
                  <a:pt x="3335" y="7332"/>
                  <a:pt x="3594" y="6996"/>
                  <a:pt x="3594" y="6562"/>
                </a:cubicBezTo>
                <a:cubicBezTo>
                  <a:pt x="3594" y="6465"/>
                  <a:pt x="3597" y="6465"/>
                  <a:pt x="3560" y="6369"/>
                </a:cubicBezTo>
                <a:cubicBezTo>
                  <a:pt x="3560" y="6369"/>
                  <a:pt x="3558" y="6374"/>
                  <a:pt x="7716" y="4057"/>
                </a:cubicBezTo>
                <a:cubicBezTo>
                  <a:pt x="7827" y="4250"/>
                  <a:pt x="7977" y="4397"/>
                  <a:pt x="8199" y="4397"/>
                </a:cubicBezTo>
                <a:cubicBezTo>
                  <a:pt x="8459" y="4397"/>
                  <a:pt x="8678" y="4199"/>
                  <a:pt x="8752" y="3910"/>
                </a:cubicBezTo>
                <a:cubicBezTo>
                  <a:pt x="8752" y="3910"/>
                  <a:pt x="8758" y="3913"/>
                  <a:pt x="12804" y="4975"/>
                </a:cubicBezTo>
                <a:cubicBezTo>
                  <a:pt x="12804" y="5409"/>
                  <a:pt x="13067" y="5746"/>
                  <a:pt x="13401" y="5746"/>
                </a:cubicBezTo>
                <a:cubicBezTo>
                  <a:pt x="13735" y="5746"/>
                  <a:pt x="13988" y="5409"/>
                  <a:pt x="13988" y="4975"/>
                </a:cubicBezTo>
                <a:cubicBezTo>
                  <a:pt x="13988" y="4879"/>
                  <a:pt x="13991" y="4777"/>
                  <a:pt x="13954" y="4680"/>
                </a:cubicBezTo>
                <a:cubicBezTo>
                  <a:pt x="13954" y="4680"/>
                  <a:pt x="13958" y="4681"/>
                  <a:pt x="18153" y="1303"/>
                </a:cubicBezTo>
                <a:cubicBezTo>
                  <a:pt x="18264" y="1496"/>
                  <a:pt x="18408" y="1598"/>
                  <a:pt x="18593" y="1598"/>
                </a:cubicBezTo>
                <a:cubicBezTo>
                  <a:pt x="18927" y="1598"/>
                  <a:pt x="19224" y="1250"/>
                  <a:pt x="19224" y="816"/>
                </a:cubicBezTo>
                <a:cubicBezTo>
                  <a:pt x="19224" y="382"/>
                  <a:pt x="18927" y="0"/>
                  <a:pt x="18593" y="0"/>
                </a:cubicBezTo>
                <a:close/>
                <a:moveTo>
                  <a:pt x="17954" y="2618"/>
                </a:moveTo>
                <a:cubicBezTo>
                  <a:pt x="17285" y="2618"/>
                  <a:pt x="16770" y="3287"/>
                  <a:pt x="16770" y="4159"/>
                </a:cubicBezTo>
                <a:cubicBezTo>
                  <a:pt x="16770" y="20390"/>
                  <a:pt x="16770" y="20399"/>
                  <a:pt x="16770" y="20399"/>
                </a:cubicBezTo>
                <a:cubicBezTo>
                  <a:pt x="15246" y="20399"/>
                  <a:pt x="15241" y="20399"/>
                  <a:pt x="15241" y="20399"/>
                </a:cubicBezTo>
                <a:cubicBezTo>
                  <a:pt x="15241" y="8432"/>
                  <a:pt x="15241" y="8431"/>
                  <a:pt x="15241" y="8431"/>
                </a:cubicBezTo>
                <a:cubicBezTo>
                  <a:pt x="15241" y="7559"/>
                  <a:pt x="14724" y="6879"/>
                  <a:pt x="14092" y="6879"/>
                </a:cubicBezTo>
                <a:cubicBezTo>
                  <a:pt x="12753" y="6879"/>
                  <a:pt x="12753" y="6879"/>
                  <a:pt x="12753" y="6879"/>
                </a:cubicBezTo>
                <a:cubicBezTo>
                  <a:pt x="12083" y="6879"/>
                  <a:pt x="11560" y="7559"/>
                  <a:pt x="11560" y="8431"/>
                </a:cubicBezTo>
                <a:cubicBezTo>
                  <a:pt x="11560" y="20398"/>
                  <a:pt x="11560" y="20399"/>
                  <a:pt x="11560" y="20399"/>
                </a:cubicBezTo>
                <a:cubicBezTo>
                  <a:pt x="10036" y="20399"/>
                  <a:pt x="10040" y="20399"/>
                  <a:pt x="10040" y="20399"/>
                </a:cubicBezTo>
                <a:cubicBezTo>
                  <a:pt x="10040" y="7075"/>
                  <a:pt x="10040" y="7072"/>
                  <a:pt x="10040" y="7072"/>
                </a:cubicBezTo>
                <a:cubicBezTo>
                  <a:pt x="10040" y="6248"/>
                  <a:pt x="9514" y="5564"/>
                  <a:pt x="8882" y="5564"/>
                </a:cubicBezTo>
                <a:cubicBezTo>
                  <a:pt x="7543" y="5564"/>
                  <a:pt x="7543" y="5564"/>
                  <a:pt x="7543" y="5564"/>
                </a:cubicBezTo>
                <a:cubicBezTo>
                  <a:pt x="6911" y="5564"/>
                  <a:pt x="6359" y="6248"/>
                  <a:pt x="6359" y="7072"/>
                </a:cubicBezTo>
                <a:cubicBezTo>
                  <a:pt x="6359" y="20395"/>
                  <a:pt x="6359" y="20399"/>
                  <a:pt x="6359" y="20399"/>
                </a:cubicBezTo>
                <a:cubicBezTo>
                  <a:pt x="4872" y="20399"/>
                  <a:pt x="4864" y="20399"/>
                  <a:pt x="4864" y="20399"/>
                </a:cubicBezTo>
                <a:cubicBezTo>
                  <a:pt x="4864" y="10370"/>
                  <a:pt x="4864" y="10369"/>
                  <a:pt x="4864" y="10369"/>
                </a:cubicBezTo>
                <a:cubicBezTo>
                  <a:pt x="4864" y="9546"/>
                  <a:pt x="4350" y="8817"/>
                  <a:pt x="3681" y="8817"/>
                </a:cubicBezTo>
                <a:cubicBezTo>
                  <a:pt x="2342" y="8817"/>
                  <a:pt x="2341" y="8817"/>
                  <a:pt x="2341" y="8817"/>
                </a:cubicBezTo>
                <a:cubicBezTo>
                  <a:pt x="1709" y="8817"/>
                  <a:pt x="1184" y="9546"/>
                  <a:pt x="1184" y="10369"/>
                </a:cubicBezTo>
                <a:cubicBezTo>
                  <a:pt x="1184" y="20398"/>
                  <a:pt x="1184" y="20399"/>
                  <a:pt x="1184" y="20399"/>
                </a:cubicBezTo>
                <a:cubicBezTo>
                  <a:pt x="403" y="20399"/>
                  <a:pt x="406" y="20399"/>
                  <a:pt x="406" y="20399"/>
                </a:cubicBezTo>
                <a:cubicBezTo>
                  <a:pt x="146" y="20399"/>
                  <a:pt x="0" y="20641"/>
                  <a:pt x="0" y="20931"/>
                </a:cubicBezTo>
                <a:cubicBezTo>
                  <a:pt x="0" y="21077"/>
                  <a:pt x="0" y="21067"/>
                  <a:pt x="0" y="21067"/>
                </a:cubicBezTo>
                <a:cubicBezTo>
                  <a:pt x="0" y="21358"/>
                  <a:pt x="146" y="21600"/>
                  <a:pt x="406" y="21600"/>
                </a:cubicBezTo>
                <a:cubicBezTo>
                  <a:pt x="21118" y="21600"/>
                  <a:pt x="21116" y="21600"/>
                  <a:pt x="21116" y="21600"/>
                </a:cubicBezTo>
                <a:cubicBezTo>
                  <a:pt x="21376" y="21600"/>
                  <a:pt x="21600" y="21358"/>
                  <a:pt x="21600" y="21067"/>
                </a:cubicBezTo>
                <a:cubicBezTo>
                  <a:pt x="21600" y="20922"/>
                  <a:pt x="21600" y="20931"/>
                  <a:pt x="21600" y="20931"/>
                </a:cubicBezTo>
                <a:cubicBezTo>
                  <a:pt x="21600" y="20641"/>
                  <a:pt x="21376" y="20399"/>
                  <a:pt x="21116" y="20399"/>
                </a:cubicBezTo>
                <a:cubicBezTo>
                  <a:pt x="20447" y="20399"/>
                  <a:pt x="20451" y="20399"/>
                  <a:pt x="20451" y="20399"/>
                </a:cubicBezTo>
                <a:cubicBezTo>
                  <a:pt x="20451" y="4168"/>
                  <a:pt x="20451" y="4159"/>
                  <a:pt x="20451" y="4159"/>
                </a:cubicBezTo>
                <a:cubicBezTo>
                  <a:pt x="20451" y="3287"/>
                  <a:pt x="19928" y="2618"/>
                  <a:pt x="19259" y="2618"/>
                </a:cubicBezTo>
                <a:cubicBezTo>
                  <a:pt x="17957" y="2618"/>
                  <a:pt x="17954" y="2618"/>
                  <a:pt x="17954" y="2618"/>
                </a:cubicBezTo>
                <a:close/>
              </a:path>
            </a:pathLst>
          </a:custGeom>
          <a:solidFill>
            <a:schemeClr val="accent4">
              <a:lumMod val="75000"/>
            </a:schemeClr>
          </a:solidFill>
          <a:ln w="12700">
            <a:solidFill>
              <a:schemeClr val="accent4">
                <a:lumMod val="75000"/>
              </a:schemeClr>
            </a:solidFill>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dirty="0">
              <a:ln>
                <a:noFill/>
              </a:ln>
              <a:solidFill>
                <a:srgbClr val="32363F"/>
              </a:solidFill>
              <a:effectLst/>
              <a:uLnTx/>
              <a:uFillTx/>
              <a:latin typeface="Calibri"/>
              <a:cs typeface="Calibri"/>
              <a:sym typeface="Calibri"/>
            </a:endParaRPr>
          </a:p>
        </p:txBody>
      </p:sp>
      <p:pic>
        <p:nvPicPr>
          <p:cNvPr id="42" name="Immagine 41"/>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6270" y="4979936"/>
            <a:ext cx="514800" cy="514800"/>
          </a:xfrm>
          <a:prstGeom prst="rect">
            <a:avLst/>
          </a:prstGeom>
        </p:spPr>
      </p:pic>
      <p:sp>
        <p:nvSpPr>
          <p:cNvPr id="45" name="Oval 40">
            <a:extLst>
              <a:ext uri="{FF2B5EF4-FFF2-40B4-BE49-F238E27FC236}">
                <a16:creationId xmlns:a16="http://schemas.microsoft.com/office/drawing/2014/main" id="{C1392FC6-47D5-4EA7-B9C5-CE8CCE4CD25C}"/>
              </a:ext>
            </a:extLst>
          </p:cNvPr>
          <p:cNvSpPr/>
          <p:nvPr/>
        </p:nvSpPr>
        <p:spPr>
          <a:xfrm rot="5400000">
            <a:off x="5783068" y="3941660"/>
            <a:ext cx="515724" cy="4074320"/>
          </a:xfrm>
          <a:prstGeom prst="ellipse">
            <a:avLst/>
          </a:prstGeom>
          <a:gradFill flip="none" rotWithShape="1">
            <a:gsLst>
              <a:gs pos="70000">
                <a:srgbClr val="D8DBDF">
                  <a:alpha val="77000"/>
                </a:srgbClr>
              </a:gs>
              <a:gs pos="0">
                <a:schemeClr val="accent3">
                  <a:lumMod val="50000"/>
                </a:scheme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2990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5D4A-3D03-93BD-23CC-32E27B4C616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A36B21F-C544-D2EB-64EC-AF0DFA6CA751}"/>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CONTRIBUTO EXPORT</a:t>
            </a:r>
          </a:p>
        </p:txBody>
      </p:sp>
    </p:spTree>
    <p:extLst>
      <p:ext uri="{BB962C8B-B14F-4D97-AF65-F5344CB8AC3E}">
        <p14:creationId xmlns:p14="http://schemas.microsoft.com/office/powerpoint/2010/main" val="98572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40" name="Picture 2" descr="Istituzioni Italiane (MAEC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68652" y="28507"/>
            <a:ext cx="849117" cy="849117"/>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85">
            <a:extLst>
              <a:ext uri="{FF2B5EF4-FFF2-40B4-BE49-F238E27FC236}">
                <a16:creationId xmlns:a16="http://schemas.microsoft.com/office/drawing/2014/main" id="{913FCC7D-F4E3-B04E-1D35-DCAE0303BC38}"/>
              </a:ext>
            </a:extLst>
          </p:cNvPr>
          <p:cNvSpPr/>
          <p:nvPr/>
        </p:nvSpPr>
        <p:spPr>
          <a:xfrm>
            <a:off x="7730823" y="4813145"/>
            <a:ext cx="2201624"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200" b="1" dirty="0">
                <a:solidFill>
                  <a:schemeClr val="accent2"/>
                </a:solidFill>
                <a:latin typeface="Arial" panose="020B0604020202020204"/>
              </a:rPr>
              <a:t>Erogato up front in un’unica soluzione direttamente all’esportatore</a:t>
            </a:r>
          </a:p>
        </p:txBody>
      </p:sp>
      <p:sp>
        <p:nvSpPr>
          <p:cNvPr id="19" name="Rettangolo arrotondato 85">
            <a:extLst>
              <a:ext uri="{FF2B5EF4-FFF2-40B4-BE49-F238E27FC236}">
                <a16:creationId xmlns:a16="http://schemas.microsoft.com/office/drawing/2014/main" id="{2161C7A3-8D01-EB5C-855E-E2C514F0D85E}"/>
              </a:ext>
            </a:extLst>
          </p:cNvPr>
          <p:cNvSpPr/>
          <p:nvPr/>
        </p:nvSpPr>
        <p:spPr>
          <a:xfrm>
            <a:off x="3849827" y="4807901"/>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Tasso fisso </a:t>
            </a:r>
          </a:p>
          <a:p>
            <a:pPr algn="ctr">
              <a:defRPr/>
            </a:pPr>
            <a:r>
              <a:rPr lang="it-IT" sz="1200" b="1" dirty="0">
                <a:solidFill>
                  <a:schemeClr val="accent2"/>
                </a:solidFill>
                <a:latin typeface="Arial" panose="020B0604020202020204"/>
              </a:rPr>
              <a:t>agevolato CIRR</a:t>
            </a:r>
          </a:p>
          <a:p>
            <a:pPr algn="ctr">
              <a:defRPr/>
            </a:pPr>
            <a:r>
              <a:rPr lang="it-IT" sz="1050" dirty="0">
                <a:solidFill>
                  <a:schemeClr val="accent1"/>
                </a:solidFill>
                <a:latin typeface="Arial" panose="020B0604020202020204"/>
              </a:rPr>
              <a:t>(calcolato mensilmente dall’OCSE)</a:t>
            </a:r>
          </a:p>
        </p:txBody>
      </p:sp>
      <p:sp>
        <p:nvSpPr>
          <p:cNvPr id="20" name="Rettangolo arrotondato 85">
            <a:extLst>
              <a:ext uri="{FF2B5EF4-FFF2-40B4-BE49-F238E27FC236}">
                <a16:creationId xmlns:a16="http://schemas.microsoft.com/office/drawing/2014/main" id="{9B5635FD-91BD-8A4D-F416-CE6C46BD882C}"/>
              </a:ext>
            </a:extLst>
          </p:cNvPr>
          <p:cNvSpPr/>
          <p:nvPr/>
        </p:nvSpPr>
        <p:spPr>
          <a:xfrm>
            <a:off x="10325577" y="4774752"/>
            <a:ext cx="1529736"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Liquidità per il pagamento dei fornitori italiani</a:t>
            </a:r>
            <a:endParaRPr lang="it-IT" sz="1000" dirty="0">
              <a:solidFill>
                <a:schemeClr val="accent2"/>
              </a:solidFill>
              <a:latin typeface="Arial" panose="020B0604020202020204"/>
            </a:endParaRPr>
          </a:p>
        </p:txBody>
      </p:sp>
      <p:sp>
        <p:nvSpPr>
          <p:cNvPr id="21" name="Rettangolo arrotondato 85">
            <a:extLst>
              <a:ext uri="{FF2B5EF4-FFF2-40B4-BE49-F238E27FC236}">
                <a16:creationId xmlns:a16="http://schemas.microsoft.com/office/drawing/2014/main" id="{BEE9C43A-96D3-3592-C736-176B6FD7513F}"/>
              </a:ext>
            </a:extLst>
          </p:cNvPr>
          <p:cNvSpPr/>
          <p:nvPr/>
        </p:nvSpPr>
        <p:spPr>
          <a:xfrm>
            <a:off x="1914174" y="4762243"/>
            <a:ext cx="133229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Dilazione di </a:t>
            </a:r>
            <a:r>
              <a:rPr lang="it-IT" sz="1200" b="1" dirty="0">
                <a:solidFill>
                  <a:schemeClr val="accent2"/>
                </a:solidFill>
              </a:rPr>
              <a:t>pagamento competitiva ≥ 24 mesi</a:t>
            </a:r>
            <a:endParaRPr lang="it-IT" sz="1200" b="1" dirty="0">
              <a:solidFill>
                <a:schemeClr val="accent2"/>
              </a:solidFill>
              <a:latin typeface="Arial" panose="020B0604020202020204"/>
            </a:endParaRPr>
          </a:p>
        </p:txBody>
      </p:sp>
      <p:pic>
        <p:nvPicPr>
          <p:cNvPr id="26" name="Immagine 25">
            <a:extLst>
              <a:ext uri="{FF2B5EF4-FFF2-40B4-BE49-F238E27FC236}">
                <a16:creationId xmlns:a16="http://schemas.microsoft.com/office/drawing/2014/main" id="{5EE46E19-C5AE-42EC-D9A9-1B43B20B563C}"/>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4758" y="5064798"/>
            <a:ext cx="484115" cy="484115"/>
          </a:xfrm>
          <a:prstGeom prst="rect">
            <a:avLst/>
          </a:prstGeom>
        </p:spPr>
      </p:pic>
      <p:pic>
        <p:nvPicPr>
          <p:cNvPr id="1026" name="Picture 2" descr="Give ">
            <a:extLst>
              <a:ext uri="{FF2B5EF4-FFF2-40B4-BE49-F238E27FC236}">
                <a16:creationId xmlns:a16="http://schemas.microsoft.com/office/drawing/2014/main" id="{8CA96780-1E85-3327-3848-ECE9FDCC6FBB}"/>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5982" y="5014002"/>
            <a:ext cx="525337" cy="525337"/>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descr="Immagine che contiene nero, oscurità&#10;&#10;Descrizione generata automaticamente">
            <a:extLst>
              <a:ext uri="{FF2B5EF4-FFF2-40B4-BE49-F238E27FC236}">
                <a16:creationId xmlns:a16="http://schemas.microsoft.com/office/drawing/2014/main" id="{0BBE7856-E2E9-962F-11A7-4968BB2352E6}"/>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30317" y="5080932"/>
            <a:ext cx="405180" cy="405180"/>
          </a:xfrm>
          <a:prstGeom prst="rect">
            <a:avLst/>
          </a:prstGeom>
        </p:spPr>
      </p:pic>
      <p:pic>
        <p:nvPicPr>
          <p:cNvPr id="33" name="Elemento grafico 32" descr="Monete contorno">
            <a:extLst>
              <a:ext uri="{FF2B5EF4-FFF2-40B4-BE49-F238E27FC236}">
                <a16:creationId xmlns:a16="http://schemas.microsoft.com/office/drawing/2014/main" id="{3B83B1DE-2A5E-6611-787B-F3E430B814A2}"/>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57555" y="5004299"/>
            <a:ext cx="557934" cy="557934"/>
          </a:xfrm>
          <a:prstGeom prst="rect">
            <a:avLst/>
          </a:prstGeom>
        </p:spPr>
      </p:pic>
      <p:sp>
        <p:nvSpPr>
          <p:cNvPr id="5" name="Segnaposto testo 25">
            <a:extLst>
              <a:ext uri="{FF2B5EF4-FFF2-40B4-BE49-F238E27FC236}">
                <a16:creationId xmlns:a16="http://schemas.microsoft.com/office/drawing/2014/main" id="{722C4DF3-1543-6C52-F75F-DFC45858E948}"/>
              </a:ext>
            </a:extLst>
          </p:cNvPr>
          <p:cNvSpPr txBox="1">
            <a:spLocks/>
          </p:cNvSpPr>
          <p:nvPr/>
        </p:nvSpPr>
        <p:spPr bwMode="auto">
          <a:xfrm>
            <a:off x="1665684" y="2816537"/>
            <a:ext cx="2942331"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ACQUIRENTE</a:t>
            </a:r>
          </a:p>
        </p:txBody>
      </p:sp>
      <p:sp>
        <p:nvSpPr>
          <p:cNvPr id="6" name="Rettangolo 19">
            <a:extLst>
              <a:ext uri="{FF2B5EF4-FFF2-40B4-BE49-F238E27FC236}">
                <a16:creationId xmlns:a16="http://schemas.microsoft.com/office/drawing/2014/main" id="{21E7C47A-524E-0ECD-A6FE-00F886D76CE4}"/>
              </a:ext>
            </a:extLst>
          </p:cNvPr>
          <p:cNvSpPr>
            <a:spLocks noChangeArrowheads="1"/>
          </p:cNvSpPr>
          <p:nvPr/>
        </p:nvSpPr>
        <p:spPr bwMode="auto">
          <a:xfrm>
            <a:off x="6673472" y="3352984"/>
            <a:ext cx="4642765"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400" dirty="0">
                <a:solidFill>
                  <a:schemeClr val="accent1"/>
                </a:solidFill>
                <a:latin typeface="Arial" panose="020B0604020202020204"/>
              </a:rPr>
              <a:t>Contributo a fondo perduto a copertura del tasso di sconto dei titoli di pagamento per </a:t>
            </a:r>
            <a:r>
              <a:rPr lang="it-IT" sz="1400" b="1" dirty="0">
                <a:solidFill>
                  <a:schemeClr val="accent1"/>
                </a:solidFill>
                <a:latin typeface="Arial" panose="020B0604020202020204"/>
              </a:rPr>
              <a:t>l’ottenimento da parte dei fornitori italiani di </a:t>
            </a:r>
            <a:r>
              <a:rPr lang="it-IT" sz="1400" b="1" dirty="0">
                <a:solidFill>
                  <a:schemeClr val="accent2"/>
                </a:solidFill>
                <a:latin typeface="Arial" panose="020B0604020202020204"/>
              </a:rPr>
              <a:t>liquidità immediata</a:t>
            </a:r>
            <a:endParaRPr kumimoji="0" lang="it-IT" altLang="it-IT" sz="14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7" name="Rettangolo 50">
            <a:extLst>
              <a:ext uri="{FF2B5EF4-FFF2-40B4-BE49-F238E27FC236}">
                <a16:creationId xmlns:a16="http://schemas.microsoft.com/office/drawing/2014/main" id="{85474927-3480-1FEC-0483-CF344EB18ECC}"/>
              </a:ext>
            </a:extLst>
          </p:cNvPr>
          <p:cNvSpPr>
            <a:spLocks noChangeArrowheads="1"/>
          </p:cNvSpPr>
          <p:nvPr/>
        </p:nvSpPr>
        <p:spPr bwMode="auto">
          <a:xfrm>
            <a:off x="794684" y="3383695"/>
            <a:ext cx="4684333"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77"/>
            <a:r>
              <a:rPr lang="it-IT" sz="1400" dirty="0">
                <a:solidFill>
                  <a:schemeClr val="accent1"/>
                </a:solidFill>
                <a:latin typeface="Arial" panose="020B0604020202020204"/>
              </a:rPr>
              <a:t>Contributo a fondo perduto con stabilizzazione del finanziamento a tasso fisso agevolato per la </a:t>
            </a:r>
            <a:r>
              <a:rPr lang="it-IT" sz="1400" b="1" dirty="0">
                <a:solidFill>
                  <a:schemeClr val="accent2"/>
                </a:solidFill>
                <a:latin typeface="Arial" panose="020B0604020202020204"/>
              </a:rPr>
              <a:t>riduzione dei costi finanziari </a:t>
            </a:r>
            <a:r>
              <a:rPr lang="it-IT" sz="1400" b="1" dirty="0">
                <a:solidFill>
                  <a:schemeClr val="accent1"/>
                </a:solidFill>
                <a:latin typeface="Arial" panose="020B0604020202020204"/>
              </a:rPr>
              <a:t>sostenuti dai clienti esteri </a:t>
            </a:r>
          </a:p>
        </p:txBody>
      </p:sp>
      <p:sp>
        <p:nvSpPr>
          <p:cNvPr id="16" name="Segnaposto testo 25">
            <a:extLst>
              <a:ext uri="{FF2B5EF4-FFF2-40B4-BE49-F238E27FC236}">
                <a16:creationId xmlns:a16="http://schemas.microsoft.com/office/drawing/2014/main" id="{573D6F7C-27EB-06A9-33DC-03EBA8631F81}"/>
              </a:ext>
            </a:extLst>
          </p:cNvPr>
          <p:cNvSpPr txBox="1">
            <a:spLocks/>
          </p:cNvSpPr>
          <p:nvPr/>
        </p:nvSpPr>
        <p:spPr bwMode="auto">
          <a:xfrm>
            <a:off x="7370671" y="2822505"/>
            <a:ext cx="3193355"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FORNITORE</a:t>
            </a:r>
          </a:p>
        </p:txBody>
      </p:sp>
      <p:sp>
        <p:nvSpPr>
          <p:cNvPr id="11" name="Segnaposto testo 25">
            <a:extLst>
              <a:ext uri="{FF2B5EF4-FFF2-40B4-BE49-F238E27FC236}">
                <a16:creationId xmlns:a16="http://schemas.microsoft.com/office/drawing/2014/main" id="{557C2479-1325-4CB2-F999-EDE1DFE782EB}"/>
              </a:ext>
            </a:extLst>
          </p:cNvPr>
          <p:cNvSpPr txBox="1">
            <a:spLocks/>
          </p:cNvSpPr>
          <p:nvPr/>
        </p:nvSpPr>
        <p:spPr bwMode="auto">
          <a:xfrm>
            <a:off x="10236522" y="558664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17" name="Rettangolo arrotondato 85">
            <a:extLst>
              <a:ext uri="{FF2B5EF4-FFF2-40B4-BE49-F238E27FC236}">
                <a16:creationId xmlns:a16="http://schemas.microsoft.com/office/drawing/2014/main" id="{42C86EAC-EE04-6999-78FE-262BF2A27C38}"/>
              </a:ext>
            </a:extLst>
          </p:cNvPr>
          <p:cNvSpPr/>
          <p:nvPr/>
        </p:nvSpPr>
        <p:spPr>
          <a:xfrm>
            <a:off x="5791112" y="4743559"/>
            <a:ext cx="159035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Accesso </a:t>
            </a:r>
          </a:p>
          <a:p>
            <a:pPr algn="ctr">
              <a:defRPr/>
            </a:pPr>
            <a:r>
              <a:rPr lang="it-IT" sz="1200" b="1" dirty="0">
                <a:solidFill>
                  <a:schemeClr val="accent2"/>
                </a:solidFill>
                <a:latin typeface="Arial" panose="020B0604020202020204"/>
              </a:rPr>
              <a:t>gratuito agli strumenti</a:t>
            </a:r>
            <a:endParaRPr lang="it-IT" sz="1000" dirty="0">
              <a:solidFill>
                <a:schemeClr val="accent2"/>
              </a:solidFill>
              <a:latin typeface="Arial" panose="020B0604020202020204"/>
            </a:endParaRPr>
          </a:p>
        </p:txBody>
      </p:sp>
      <p:pic>
        <p:nvPicPr>
          <p:cNvPr id="25" name="Elemento grafico 24" descr="Etichetta contorno">
            <a:extLst>
              <a:ext uri="{FF2B5EF4-FFF2-40B4-BE49-F238E27FC236}">
                <a16:creationId xmlns:a16="http://schemas.microsoft.com/office/drawing/2014/main" id="{1C8158A9-B3E0-F7DA-09A8-6463C51C3CE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58085" y="5004299"/>
            <a:ext cx="465706" cy="465706"/>
          </a:xfrm>
          <a:prstGeom prst="rect">
            <a:avLst/>
          </a:prstGeom>
        </p:spPr>
      </p:pic>
      <p:sp>
        <p:nvSpPr>
          <p:cNvPr id="39" name="Segnaposto testo 25">
            <a:extLst>
              <a:ext uri="{FF2B5EF4-FFF2-40B4-BE49-F238E27FC236}">
                <a16:creationId xmlns:a16="http://schemas.microsoft.com/office/drawing/2014/main" id="{9CB42950-67E5-99DC-F265-7B534BD360A4}"/>
              </a:ext>
            </a:extLst>
          </p:cNvPr>
          <p:cNvSpPr txBox="1">
            <a:spLocks/>
          </p:cNvSpPr>
          <p:nvPr/>
        </p:nvSpPr>
        <p:spPr bwMode="auto">
          <a:xfrm>
            <a:off x="8016058" y="5601794"/>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49" name="Segnaposto testo 25">
            <a:extLst>
              <a:ext uri="{FF2B5EF4-FFF2-40B4-BE49-F238E27FC236}">
                <a16:creationId xmlns:a16="http://schemas.microsoft.com/office/drawing/2014/main" id="{D0D6CCED-C147-2792-C42B-8C2B03710DF7}"/>
              </a:ext>
            </a:extLst>
          </p:cNvPr>
          <p:cNvSpPr txBox="1">
            <a:spLocks/>
          </p:cNvSpPr>
          <p:nvPr/>
        </p:nvSpPr>
        <p:spPr bwMode="auto">
          <a:xfrm>
            <a:off x="1759899" y="5596159"/>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0" name="Segnaposto testo 25">
            <a:extLst>
              <a:ext uri="{FF2B5EF4-FFF2-40B4-BE49-F238E27FC236}">
                <a16:creationId xmlns:a16="http://schemas.microsoft.com/office/drawing/2014/main" id="{0A183D38-246A-777B-3496-588575C59D82}"/>
              </a:ext>
            </a:extLst>
          </p:cNvPr>
          <p:cNvSpPr txBox="1">
            <a:spLocks/>
          </p:cNvSpPr>
          <p:nvPr/>
        </p:nvSpPr>
        <p:spPr bwMode="auto">
          <a:xfrm>
            <a:off x="3902590" y="5569322"/>
            <a:ext cx="1601760" cy="228501"/>
          </a:xfrm>
          <a:prstGeom prst="rect">
            <a:avLst/>
          </a:prstGeom>
          <a:no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1" name="Segnaposto testo 25">
            <a:extLst>
              <a:ext uri="{FF2B5EF4-FFF2-40B4-BE49-F238E27FC236}">
                <a16:creationId xmlns:a16="http://schemas.microsoft.com/office/drawing/2014/main" id="{E249FE6D-1A19-D606-AD18-62E9C2257288}"/>
              </a:ext>
            </a:extLst>
          </p:cNvPr>
          <p:cNvSpPr txBox="1">
            <a:spLocks/>
          </p:cNvSpPr>
          <p:nvPr/>
        </p:nvSpPr>
        <p:spPr bwMode="auto">
          <a:xfrm>
            <a:off x="5767113" y="556290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14" name="Segnaposto testo 1">
            <a:extLst>
              <a:ext uri="{FF2B5EF4-FFF2-40B4-BE49-F238E27FC236}">
                <a16:creationId xmlns:a16="http://schemas.microsoft.com/office/drawing/2014/main" id="{2C9CF4FA-FFC1-8340-E30E-61ECB20D473B}"/>
              </a:ext>
            </a:extLst>
          </p:cNvPr>
          <p:cNvSpPr>
            <a:spLocks noGrp="1"/>
          </p:cNvSpPr>
          <p:nvPr>
            <p:ph type="body" idx="13"/>
          </p:nvPr>
        </p:nvSpPr>
        <p:spPr>
          <a:xfrm>
            <a:off x="334433" y="297158"/>
            <a:ext cx="8593667" cy="383116"/>
          </a:xfrm>
        </p:spPr>
        <p:txBody>
          <a:bodyPr/>
          <a:lstStyle/>
          <a:p>
            <a:r>
              <a:rPr lang="it-IT" dirty="0"/>
              <a:t>Supporto Credito all’Export</a:t>
            </a:r>
          </a:p>
        </p:txBody>
      </p:sp>
      <p:sp>
        <p:nvSpPr>
          <p:cNvPr id="15" name="Rettangolo 14">
            <a:extLst>
              <a:ext uri="{FF2B5EF4-FFF2-40B4-BE49-F238E27FC236}">
                <a16:creationId xmlns:a16="http://schemas.microsoft.com/office/drawing/2014/main" id="{C48D9DFC-D330-F81C-4B3C-303F141C6E93}"/>
              </a:ext>
            </a:extLst>
          </p:cNvPr>
          <p:cNvSpPr/>
          <p:nvPr/>
        </p:nvSpPr>
        <p:spPr>
          <a:xfrm>
            <a:off x="0" y="843424"/>
            <a:ext cx="12192000" cy="923330"/>
          </a:xfrm>
          <a:prstGeom prst="rect">
            <a:avLst/>
          </a:prstGeom>
          <a:noFill/>
        </p:spPr>
        <p:txBody>
          <a:bodyPr wrap="square">
            <a:spAutoFit/>
          </a:bodyPr>
          <a:lstStyle/>
          <a:p>
            <a:pPr algn="ctr">
              <a:defRPr/>
            </a:pP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Contributi </a:t>
            </a:r>
            <a:r>
              <a:rPr kumimoji="0" lang="it-IT" i="0" u="none" strike="noStrike" kern="1200" cap="none" spc="0" normalizeH="0" baseline="0" noProof="0" dirty="0">
                <a:ln>
                  <a:noFill/>
                </a:ln>
                <a:solidFill>
                  <a:srgbClr val="415364"/>
                </a:solidFill>
                <a:effectLst/>
                <a:uLnTx/>
                <a:uFillTx/>
                <a:latin typeface="Arial" panose="020B0604020202020204"/>
                <a:ea typeface="+mn-ea"/>
                <a:cs typeface="+mn-cs"/>
              </a:rPr>
              <a:t>a valere sul </a:t>
            </a: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Fondo 295* </a:t>
            </a:r>
            <a:r>
              <a:rPr kumimoji="0" lang="it-IT" b="0" i="0" u="none" strike="noStrike" kern="1200" cap="none" spc="0" normalizeH="0" baseline="0" noProof="0" dirty="0">
                <a:ln>
                  <a:noFill/>
                </a:ln>
                <a:solidFill>
                  <a:srgbClr val="415364"/>
                </a:solidFill>
                <a:effectLst/>
                <a:uLnTx/>
                <a:uFillTx/>
                <a:latin typeface="Arial" panose="020B0604020202020204"/>
                <a:ea typeface="+mn-ea"/>
                <a:cs typeface="+mn-cs"/>
              </a:rPr>
              <a:t>a sostegno delle </a:t>
            </a: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esportazioni di beni </a:t>
            </a:r>
            <a:r>
              <a:rPr lang="it-IT" b="1" dirty="0">
                <a:solidFill>
                  <a:srgbClr val="415364"/>
                </a:solidFill>
              </a:rPr>
              <a:t>di investimento e servizi.</a:t>
            </a:r>
          </a:p>
          <a:p>
            <a:pPr algn="ctr">
              <a:defRPr/>
            </a:pPr>
            <a:r>
              <a:rPr lang="it-IT" b="0" dirty="0"/>
              <a:t>Abbattimento dei costi finanziari per migliorare la </a:t>
            </a:r>
            <a:r>
              <a:rPr lang="it-IT" b="1" dirty="0">
                <a:solidFill>
                  <a:schemeClr val="accent2"/>
                </a:solidFill>
              </a:rPr>
              <a:t>competitività dell’export italiano</a:t>
            </a:r>
          </a:p>
          <a:p>
            <a:pPr lvl="0" algn="ctr">
              <a:defRPr/>
            </a:pPr>
            <a:endParaRPr kumimoji="0" lang="it-IT"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3" name="CasellaDiTesto 22">
            <a:extLst>
              <a:ext uri="{FF2B5EF4-FFF2-40B4-BE49-F238E27FC236}">
                <a16:creationId xmlns:a16="http://schemas.microsoft.com/office/drawing/2014/main" id="{32705352-3356-4918-75FB-E90DF43C4357}"/>
              </a:ext>
            </a:extLst>
          </p:cNvPr>
          <p:cNvSpPr txBox="1"/>
          <p:nvPr/>
        </p:nvSpPr>
        <p:spPr>
          <a:xfrm>
            <a:off x="382172" y="6461008"/>
            <a:ext cx="4268177" cy="230832"/>
          </a:xfrm>
          <a:prstGeom prst="rect">
            <a:avLst/>
          </a:prstGeom>
          <a:noFill/>
        </p:spPr>
        <p:txBody>
          <a:bodyPr wrap="square">
            <a:spAutoFit/>
          </a:bodyPr>
          <a:lstStyle/>
          <a:p>
            <a:r>
              <a:rPr lang="it-IT" sz="900" i="1" dirty="0"/>
              <a:t>* Risorse a valere su fondi pubblici gestiti da SIMEST per conto del MAECI</a:t>
            </a:r>
          </a:p>
        </p:txBody>
      </p:sp>
      <p:pic>
        <p:nvPicPr>
          <p:cNvPr id="24" name="Picture 2" descr="Oli per macchine tessili - Brescia - Avogadro">
            <a:extLst>
              <a:ext uri="{FF2B5EF4-FFF2-40B4-BE49-F238E27FC236}">
                <a16:creationId xmlns:a16="http://schemas.microsoft.com/office/drawing/2014/main" id="{FD29AC0E-9A88-8A58-848F-9C7155CCB62A}"/>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7058100" y="1581240"/>
            <a:ext cx="3966634" cy="1114946"/>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CE0D6DDF-576D-8818-C72C-60884DA4D628}"/>
              </a:ext>
            </a:extLst>
          </p:cNvPr>
          <p:cNvSpPr txBox="1"/>
          <p:nvPr/>
        </p:nvSpPr>
        <p:spPr>
          <a:xfrm>
            <a:off x="1555512" y="4164868"/>
            <a:ext cx="3007155" cy="485928"/>
          </a:xfrm>
          <a:prstGeom prst="rect">
            <a:avLst/>
          </a:prstGeom>
          <a:solidFill>
            <a:srgbClr val="EDEDED"/>
          </a:solidFill>
          <a:ln w="6350">
            <a:noFill/>
            <a:prstDash val="dash"/>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rgbClr val="415364"/>
                </a:solidFill>
                <a:latin typeface="Arial" panose="020B0604020202020204"/>
              </a:rPr>
              <a:t>   Operatività attivabile anche su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36" name="Gruppo 35">
            <a:extLst>
              <a:ext uri="{FF2B5EF4-FFF2-40B4-BE49-F238E27FC236}">
                <a16:creationId xmlns:a16="http://schemas.microsoft.com/office/drawing/2014/main" id="{1F4ADE17-56CE-A11C-0807-6E2B5BFAE627}"/>
              </a:ext>
            </a:extLst>
          </p:cNvPr>
          <p:cNvGrpSpPr>
            <a:grpSpLocks noChangeAspect="1"/>
          </p:cNvGrpSpPr>
          <p:nvPr/>
        </p:nvGrpSpPr>
        <p:grpSpPr>
          <a:xfrm>
            <a:off x="1403122" y="4139254"/>
            <a:ext cx="356777" cy="356777"/>
            <a:chOff x="688228" y="5442273"/>
            <a:chExt cx="435570" cy="435570"/>
          </a:xfrm>
        </p:grpSpPr>
        <p:sp>
          <p:nvSpPr>
            <p:cNvPr id="37" name="Ovale 36">
              <a:extLst>
                <a:ext uri="{FF2B5EF4-FFF2-40B4-BE49-F238E27FC236}">
                  <a16:creationId xmlns:a16="http://schemas.microsoft.com/office/drawing/2014/main" id="{3970B4A6-8317-6B09-5F08-157D14384E6D}"/>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8" name="Immagine 37">
              <a:extLst>
                <a:ext uri="{FF2B5EF4-FFF2-40B4-BE49-F238E27FC236}">
                  <a16:creationId xmlns:a16="http://schemas.microsoft.com/office/drawing/2014/main" id="{DE604F9B-D512-0ED8-0F1E-7EA38D71017E}"/>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41" name="CasellaDiTesto 40">
            <a:extLst>
              <a:ext uri="{FF2B5EF4-FFF2-40B4-BE49-F238E27FC236}">
                <a16:creationId xmlns:a16="http://schemas.microsoft.com/office/drawing/2014/main" id="{A77D3C78-0D58-6F92-37A5-3C7C31BC1DE6}"/>
              </a:ext>
            </a:extLst>
          </p:cNvPr>
          <p:cNvSpPr txBox="1"/>
          <p:nvPr/>
        </p:nvSpPr>
        <p:spPr>
          <a:xfrm>
            <a:off x="7563687" y="4160898"/>
            <a:ext cx="3007155" cy="482760"/>
          </a:xfrm>
          <a:prstGeom prst="rect">
            <a:avLst/>
          </a:prstGeom>
          <a:solidFill>
            <a:srgbClr val="EDEDED"/>
          </a:solidFill>
          <a:ln w="6350">
            <a:noFill/>
            <a:prstDash val="dash"/>
          </a:ln>
        </p:spPr>
        <p:txBody>
          <a:bodyPr vert="horz" wrap="square" lIns="91440" tIns="45720" rIns="91440" bIns="45720" rtlCol="0" anchor="ctr">
            <a:normAutofit/>
          </a:bodyPr>
          <a:lstStyle/>
          <a:p>
            <a:pPr lvl="0" algn="ctr">
              <a:defRPr/>
            </a:pPr>
            <a:r>
              <a:rPr lang="it-IT" sz="1200" dirty="0">
                <a:solidFill>
                  <a:srgbClr val="415364"/>
                </a:solidFill>
                <a:latin typeface="Arial" panose="020B0604020202020204"/>
              </a:rPr>
              <a:t>    Operatività attivabile anche per </a:t>
            </a:r>
            <a:r>
              <a:rPr lang="it-IT" sz="1200" b="1" dirty="0">
                <a:solidFill>
                  <a:srgbClr val="005392"/>
                </a:solidFill>
              </a:rPr>
              <a:t>contratti di Leasing all’Esportazione</a:t>
            </a:r>
            <a:endParaRPr kumimoji="0" lang="it-IT" sz="1200" b="1" i="0" u="none" strike="noStrike" kern="1200" cap="none" spc="0" normalizeH="0" baseline="0" noProof="0" dirty="0">
              <a:ln>
                <a:noFill/>
              </a:ln>
              <a:solidFill>
                <a:srgbClr val="005392"/>
              </a:solidFill>
              <a:effectLst/>
              <a:uLnTx/>
              <a:uFillTx/>
              <a:latin typeface="Arial" panose="020B0604020202020204"/>
            </a:endParaRPr>
          </a:p>
        </p:txBody>
      </p:sp>
      <p:grpSp>
        <p:nvGrpSpPr>
          <p:cNvPr id="42" name="Gruppo 41">
            <a:extLst>
              <a:ext uri="{FF2B5EF4-FFF2-40B4-BE49-F238E27FC236}">
                <a16:creationId xmlns:a16="http://schemas.microsoft.com/office/drawing/2014/main" id="{7259C763-6E03-18BE-7EFD-6BEF99F5DC93}"/>
              </a:ext>
            </a:extLst>
          </p:cNvPr>
          <p:cNvGrpSpPr>
            <a:grpSpLocks noChangeAspect="1"/>
          </p:cNvGrpSpPr>
          <p:nvPr/>
        </p:nvGrpSpPr>
        <p:grpSpPr>
          <a:xfrm>
            <a:off x="7295982" y="4095089"/>
            <a:ext cx="356777" cy="356777"/>
            <a:chOff x="688228" y="5442273"/>
            <a:chExt cx="435570" cy="435570"/>
          </a:xfrm>
        </p:grpSpPr>
        <p:sp>
          <p:nvSpPr>
            <p:cNvPr id="43" name="Ovale 42">
              <a:extLst>
                <a:ext uri="{FF2B5EF4-FFF2-40B4-BE49-F238E27FC236}">
                  <a16:creationId xmlns:a16="http://schemas.microsoft.com/office/drawing/2014/main" id="{5EBE6970-05D3-EA02-0A06-994768EE7483}"/>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44" name="Immagine 43">
              <a:extLst>
                <a:ext uri="{FF2B5EF4-FFF2-40B4-BE49-F238E27FC236}">
                  <a16:creationId xmlns:a16="http://schemas.microsoft.com/office/drawing/2014/main" id="{19BA5D2A-8E27-DF9D-D62A-C9333ADDA447}"/>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pic>
        <p:nvPicPr>
          <p:cNvPr id="8" name="Immagine 7" descr="Banchina commerciale con nave portacontainer per trasporto merci e gru che scarica nave">
            <a:extLst>
              <a:ext uri="{FF2B5EF4-FFF2-40B4-BE49-F238E27FC236}">
                <a16:creationId xmlns:a16="http://schemas.microsoft.com/office/drawing/2014/main" id="{3A733247-9A3C-5E19-A5B1-6C07BCCF88B0}"/>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1155471" y="1590642"/>
            <a:ext cx="3962755" cy="1096142"/>
          </a:xfrm>
          <a:prstGeom prst="rect">
            <a:avLst/>
          </a:prstGeom>
        </p:spPr>
      </p:pic>
      <p:sp>
        <p:nvSpPr>
          <p:cNvPr id="2" name="CasellaDiTesto 1">
            <a:extLst>
              <a:ext uri="{FF2B5EF4-FFF2-40B4-BE49-F238E27FC236}">
                <a16:creationId xmlns:a16="http://schemas.microsoft.com/office/drawing/2014/main" id="{F6730F9D-3EA1-F71F-6189-8098E3AE23FE}"/>
              </a:ext>
            </a:extLst>
          </p:cNvPr>
          <p:cNvSpPr txBox="1"/>
          <p:nvPr/>
        </p:nvSpPr>
        <p:spPr>
          <a:xfrm>
            <a:off x="29279" y="4783952"/>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6234817A-2D2B-850A-3C24-880C67438067}"/>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0602" y="4941499"/>
            <a:ext cx="519453" cy="712189"/>
          </a:xfrm>
          <a:prstGeom prst="rect">
            <a:avLst/>
          </a:prstGeom>
        </p:spPr>
      </p:pic>
      <p:sp>
        <p:nvSpPr>
          <p:cNvPr id="9" name="Rettangolo arrotondato 85">
            <a:extLst>
              <a:ext uri="{FF2B5EF4-FFF2-40B4-BE49-F238E27FC236}">
                <a16:creationId xmlns:a16="http://schemas.microsoft.com/office/drawing/2014/main" id="{C75363AB-9D07-A4A5-766B-043C188D1B92}"/>
              </a:ext>
            </a:extLst>
          </p:cNvPr>
          <p:cNvSpPr/>
          <p:nvPr/>
        </p:nvSpPr>
        <p:spPr>
          <a:xfrm>
            <a:off x="10373871" y="2822505"/>
            <a:ext cx="1301726" cy="471396"/>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algn="ctr">
              <a:defRPr/>
            </a:pPr>
            <a:r>
              <a:rPr lang="it-IT" sz="1050" b="1" dirty="0">
                <a:solidFill>
                  <a:schemeClr val="bg1"/>
                </a:solidFill>
                <a:latin typeface="Arial" panose="020B0604020202020204"/>
              </a:rPr>
              <a:t>NEW</a:t>
            </a:r>
          </a:p>
          <a:p>
            <a:pPr marL="360363" algn="ctr">
              <a:defRPr/>
            </a:pPr>
            <a:r>
              <a:rPr lang="it-IT" sz="900" b="1" dirty="0" err="1">
                <a:solidFill>
                  <a:schemeClr val="bg1"/>
                </a:solidFill>
                <a:latin typeface="Arial" panose="020B0604020202020204"/>
              </a:rPr>
              <a:t>Onboarding</a:t>
            </a:r>
            <a:r>
              <a:rPr lang="it-IT" sz="900" b="1" dirty="0">
                <a:solidFill>
                  <a:schemeClr val="bg1"/>
                </a:solidFill>
                <a:latin typeface="Arial" panose="020B0604020202020204"/>
              </a:rPr>
              <a:t> digitalizzato</a:t>
            </a:r>
          </a:p>
        </p:txBody>
      </p:sp>
      <p:pic>
        <p:nvPicPr>
          <p:cNvPr id="12" name="Elemento grafico 11" descr="Portatile con riempimento a tinta unita">
            <a:extLst>
              <a:ext uri="{FF2B5EF4-FFF2-40B4-BE49-F238E27FC236}">
                <a16:creationId xmlns:a16="http://schemas.microsoft.com/office/drawing/2014/main" id="{53DC0BF9-4137-AE7B-23AC-E6546CB7513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419035" y="2835990"/>
            <a:ext cx="396027" cy="396027"/>
          </a:xfrm>
          <a:prstGeom prst="rect">
            <a:avLst/>
          </a:prstGeom>
        </p:spPr>
      </p:pic>
      <p:sp>
        <p:nvSpPr>
          <p:cNvPr id="10" name="Rettangolo 9">
            <a:extLst>
              <a:ext uri="{FF2B5EF4-FFF2-40B4-BE49-F238E27FC236}">
                <a16:creationId xmlns:a16="http://schemas.microsoft.com/office/drawing/2014/main" id="{2E4436D1-0F94-4EB2-365A-44288FD36760}"/>
              </a:ext>
            </a:extLst>
          </p:cNvPr>
          <p:cNvSpPr/>
          <p:nvPr/>
        </p:nvSpPr>
        <p:spPr>
          <a:xfrm>
            <a:off x="2017789" y="5986945"/>
            <a:ext cx="8356082" cy="3996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25">
              <a:lnSpc>
                <a:spcPct val="100000"/>
              </a:lnSpc>
              <a:spcBef>
                <a:spcPts val="0"/>
              </a:spcBef>
              <a:defRPr/>
            </a:pPr>
            <a:r>
              <a:rPr kumimoji="0" lang="it-IT" sz="145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Credito Fornitore: </a:t>
            </a:r>
            <a:r>
              <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a</a:t>
            </a:r>
            <a:r>
              <a:rPr lang="it-IT" sz="1450" b="1" dirty="0" err="1">
                <a:solidFill>
                  <a:schemeClr val="accent2"/>
                </a:solidFill>
                <a:cs typeface="Arial" panose="020B0604020202020204" pitchFamily="34" charset="0"/>
              </a:rPr>
              <a:t>mmissibilità</a:t>
            </a:r>
            <a:r>
              <a:rPr lang="it-IT" sz="1450" b="1" dirty="0">
                <a:solidFill>
                  <a:schemeClr val="accent2"/>
                </a:solidFill>
                <a:cs typeface="Arial" panose="020B0604020202020204" pitchFamily="34" charset="0"/>
              </a:rPr>
              <a:t> delle fatture commerciali </a:t>
            </a:r>
            <a:r>
              <a:rPr lang="it-IT" sz="1450" b="1" dirty="0">
                <a:solidFill>
                  <a:schemeClr val="accent1"/>
                </a:solidFill>
                <a:cs typeface="Arial" panose="020B0604020202020204" pitchFamily="34" charset="0"/>
              </a:rPr>
              <a:t>e</a:t>
            </a:r>
            <a:r>
              <a:rPr lang="it-IT" sz="1450" b="1" dirty="0">
                <a:solidFill>
                  <a:schemeClr val="accent2"/>
                </a:solidFill>
                <a:cs typeface="Arial" panose="020B0604020202020204" pitchFamily="34" charset="0"/>
              </a:rPr>
              <a:t> </a:t>
            </a:r>
            <a:r>
              <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contributi fino al 5% </a:t>
            </a:r>
            <a:r>
              <a:rPr kumimoji="0" lang="it-IT" sz="145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commesse export</a:t>
            </a:r>
            <a:endPar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endParaRPr>
          </a:p>
        </p:txBody>
      </p:sp>
      <p:pic>
        <p:nvPicPr>
          <p:cNvPr id="29" name="Immagine 28" descr="Immagine che contiene nero, oscurità&#10;&#10;Descrizione generata automaticamente">
            <a:extLst>
              <a:ext uri="{FF2B5EF4-FFF2-40B4-BE49-F238E27FC236}">
                <a16:creationId xmlns:a16="http://schemas.microsoft.com/office/drawing/2014/main" id="{811EEC4F-1521-8440-EEB3-121EEF1DF350}"/>
              </a:ext>
            </a:extLst>
          </p:cNvPr>
          <p:cNvPicPr>
            <a:picLocks noChangeAspect="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65684" y="5940013"/>
            <a:ext cx="401587" cy="401587"/>
          </a:xfrm>
          <a:prstGeom prst="rect">
            <a:avLst/>
          </a:prstGeom>
        </p:spPr>
      </p:pic>
    </p:spTree>
    <p:extLst>
      <p:ext uri="{BB962C8B-B14F-4D97-AF65-F5344CB8AC3E}">
        <p14:creationId xmlns:p14="http://schemas.microsoft.com/office/powerpoint/2010/main" val="65475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9181" y="1135759"/>
            <a:ext cx="1205079" cy="574924"/>
          </a:xfrm>
          <a:prstGeom prst="rect">
            <a:avLst/>
          </a:prstGeom>
        </p:spPr>
      </p:pic>
      <p:sp>
        <p:nvSpPr>
          <p:cNvPr id="9" name="Rettangolo 8"/>
          <p:cNvSpPr/>
          <p:nvPr/>
        </p:nvSpPr>
        <p:spPr>
          <a:xfrm>
            <a:off x="5817510" y="3043981"/>
            <a:ext cx="1511137" cy="4683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0" name="CasellaDiTesto 9"/>
          <p:cNvSpPr txBox="1"/>
          <p:nvPr/>
        </p:nvSpPr>
        <p:spPr>
          <a:xfrm>
            <a:off x="10417628" y="1825723"/>
            <a:ext cx="1369844" cy="841268"/>
          </a:xfrm>
          <a:prstGeom prst="rect">
            <a:avLst/>
          </a:prstGeom>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Finanziamento fino all’85%</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 dell’</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export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contract</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value</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variabile + spread</a:t>
            </a:r>
          </a:p>
        </p:txBody>
      </p:sp>
      <p:sp>
        <p:nvSpPr>
          <p:cNvPr id="11" name="Rettangolo 10"/>
          <p:cNvSpPr/>
          <p:nvPr/>
        </p:nvSpPr>
        <p:spPr>
          <a:xfrm>
            <a:off x="8955723" y="1928592"/>
            <a:ext cx="134095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Rimborso </a:t>
            </a:r>
            <a:r>
              <a:rPr kumimoji="0" lang="it-IT" sz="900" b="1" i="0" u="none" strike="noStrike" kern="1200" cap="none" spc="0" normalizeH="0" baseline="0" noProof="0" dirty="0" err="1">
                <a:ln>
                  <a:noFill/>
                </a:ln>
                <a:solidFill>
                  <a:srgbClr val="415364"/>
                </a:solidFill>
                <a:effectLst/>
                <a:uLnTx/>
                <a:uFillTx/>
                <a:latin typeface="Arial" panose="020B0604020202020204"/>
                <a:ea typeface="+mn-ea"/>
                <a:cs typeface="+mn-cs"/>
              </a:rPr>
              <a:t>k+i</a:t>
            </a: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CIRR + eventuale delta spread non contribuito da SIMEST</a:t>
            </a:r>
          </a:p>
        </p:txBody>
      </p:sp>
      <p:sp>
        <p:nvSpPr>
          <p:cNvPr id="13" name="Rettangolo 12"/>
          <p:cNvSpPr/>
          <p:nvPr/>
        </p:nvSpPr>
        <p:spPr>
          <a:xfrm>
            <a:off x="9631645" y="3034786"/>
            <a:ext cx="1512000" cy="484430"/>
          </a:xfrm>
          <a:prstGeom prst="rect">
            <a:avLst/>
          </a:prstGeom>
          <a:solidFill>
            <a:srgbClr val="B5C8E5"/>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4" name="Rettangolo 13"/>
          <p:cNvSpPr/>
          <p:nvPr/>
        </p:nvSpPr>
        <p:spPr>
          <a:xfrm>
            <a:off x="9631645" y="117827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Banca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rPr>
              <a:t>(Banca Agente)</a:t>
            </a:r>
          </a:p>
        </p:txBody>
      </p:sp>
      <p:cxnSp>
        <p:nvCxnSpPr>
          <p:cNvPr id="15" name="Connettore 2 14"/>
          <p:cNvCxnSpPr/>
          <p:nvPr/>
        </p:nvCxnSpPr>
        <p:spPr>
          <a:xfrm>
            <a:off x="10417629"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Connettore 2 15"/>
          <p:cNvCxnSpPr/>
          <p:nvPr/>
        </p:nvCxnSpPr>
        <p:spPr>
          <a:xfrm flipH="1" flipV="1">
            <a:off x="10296676"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632117" y="3077277"/>
            <a:ext cx="1653770" cy="19012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a:t>
            </a:r>
            <a:r>
              <a:rPr lang="it-IT" sz="1000" b="1" dirty="0">
                <a:solidFill>
                  <a:srgbClr val="415364"/>
                </a:solidFill>
                <a:latin typeface="Arial" panose="020B0604020202020204"/>
              </a:rPr>
              <a:t>C</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ommerciale</a:t>
            </a:r>
            <a:endPar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8" name="CasellaDiTesto 17"/>
          <p:cNvSpPr txBox="1"/>
          <p:nvPr/>
        </p:nvSpPr>
        <p:spPr>
          <a:xfrm>
            <a:off x="7517758" y="3277001"/>
            <a:ext cx="1944750" cy="748032"/>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I pagamenti all’esportatore sono effettuati dalla Banca sulla base dello schema di finanziamento export </a:t>
            </a:r>
          </a:p>
        </p:txBody>
      </p:sp>
      <p:sp>
        <p:nvSpPr>
          <p:cNvPr id="19" name="Ovale 18"/>
          <p:cNvSpPr>
            <a:spLocks noChangeAspect="1"/>
          </p:cNvSpPr>
          <p:nvPr/>
        </p:nvSpPr>
        <p:spPr>
          <a:xfrm>
            <a:off x="8307142" y="275736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0" name="Connettore 2 19"/>
          <p:cNvCxnSpPr/>
          <p:nvPr/>
        </p:nvCxnSpPr>
        <p:spPr>
          <a:xfrm flipH="1" flipV="1">
            <a:off x="7517757" y="3277001"/>
            <a:ext cx="1944751"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21" name="Connettore 2 20"/>
          <p:cNvCxnSpPr/>
          <p:nvPr/>
        </p:nvCxnSpPr>
        <p:spPr>
          <a:xfrm flipV="1">
            <a:off x="7455497" y="1464858"/>
            <a:ext cx="200701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2" name="CasellaDiTesto 21"/>
          <p:cNvSpPr txBox="1"/>
          <p:nvPr/>
        </p:nvSpPr>
        <p:spPr>
          <a:xfrm>
            <a:off x="7517757" y="1106116"/>
            <a:ext cx="1882490" cy="30419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Interest</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Make</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up Agreement</a:t>
            </a:r>
          </a:p>
        </p:txBody>
      </p:sp>
      <p:sp>
        <p:nvSpPr>
          <p:cNvPr id="29" name="Rettangolo 28"/>
          <p:cNvSpPr/>
          <p:nvPr/>
        </p:nvSpPr>
        <p:spPr>
          <a:xfrm>
            <a:off x="257323" y="1345934"/>
            <a:ext cx="5078714" cy="4893647"/>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e l’Acquirente estero stipulano un Contratto Commerciale che prevede pagamenti dilazionati a medio lungo termine (≥ 24 mesi)</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Acquirente Estero stipulano un contratto di finanziamento per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importo fino all’85% dell’</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export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contract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value</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(i.e. 85% del contratto di fornitura + costi locali eleggibili + importo del premio assicurativo se presente polizza SACE) sulla base del quale: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è pagato in contanti dall’Acquirente estero attraverso le erogazioni a valere sul contratto di finanziamento.</a:t>
            </a: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l’Acquirente estero paga la fornitura sulla base dei termini di pagamento concordati nel contratto di finanziamento.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SIMEST sottoscrivono </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l’</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Interest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Make</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Up Agreement</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 (I.M.U.A)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che consente di stabilizzare il tasso del finanziamento al tasso CIRR e, caso per caso, di ridurre il margine richiesto dalle banche sul finanziamento attraverso la concessione di un contributo al margine.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finanziamento può prevedere la copertura assicurativa SACE</a:t>
            </a:r>
          </a:p>
        </p:txBody>
      </p:sp>
      <p:sp>
        <p:nvSpPr>
          <p:cNvPr id="30" name="Rettangolo 29"/>
          <p:cNvSpPr/>
          <p:nvPr/>
        </p:nvSpPr>
        <p:spPr>
          <a:xfrm>
            <a:off x="5787825" y="4322844"/>
            <a:ext cx="5918367" cy="1277273"/>
          </a:xfrm>
          <a:prstGeom prst="rect">
            <a:avLst/>
          </a:prstGeom>
          <a:solidFill>
            <a:schemeClr val="bg1"/>
          </a:solidFill>
          <a:ln>
            <a:solidFill>
              <a:srgbClr val="DFE7E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Se la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differenza tra il CIRR e il tasso d’interesse variabile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del finanziamento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maggiorato del contributo in conto interessi a fondo perduto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margine/spread: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positiva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dovrà versare a SIMEST tale eccedenza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negativa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SIMEST dovrà versare alla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tale eccedenza</a:t>
            </a:r>
          </a:p>
        </p:txBody>
      </p:sp>
      <p:sp>
        <p:nvSpPr>
          <p:cNvPr id="31" name="Rettangolo 30"/>
          <p:cNvSpPr/>
          <p:nvPr/>
        </p:nvSpPr>
        <p:spPr>
          <a:xfrm>
            <a:off x="257322" y="1090619"/>
            <a:ext cx="5221977" cy="5204555"/>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74938" y="804333"/>
            <a:ext cx="448732" cy="475129"/>
          </a:xfrm>
          <a:prstGeom prst="rect">
            <a:avLst/>
          </a:prstGeom>
          <a:solidFill>
            <a:schemeClr val="bg1"/>
          </a:solidFill>
        </p:spPr>
      </p:pic>
      <p:sp>
        <p:nvSpPr>
          <p:cNvPr id="33" name="Rettangolo 32"/>
          <p:cNvSpPr/>
          <p:nvPr/>
        </p:nvSpPr>
        <p:spPr>
          <a:xfrm>
            <a:off x="623670" y="834149"/>
            <a:ext cx="3502909"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287346" y="88068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36" name="Ovale 35"/>
          <p:cNvSpPr>
            <a:spLocks noChangeAspect="1"/>
          </p:cNvSpPr>
          <p:nvPr/>
        </p:nvSpPr>
        <p:spPr>
          <a:xfrm>
            <a:off x="8640833" y="2127180"/>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39" name="Rettangolo 38"/>
          <p:cNvSpPr/>
          <p:nvPr/>
        </p:nvSpPr>
        <p:spPr>
          <a:xfrm>
            <a:off x="5871656" y="4163198"/>
            <a:ext cx="5221977" cy="35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export con stabilizzazione al tasso fisso CIRR</a:t>
            </a:r>
          </a:p>
        </p:txBody>
      </p:sp>
      <p:sp>
        <p:nvSpPr>
          <p:cNvPr id="40" name="CasellaDiTesto 39"/>
          <p:cNvSpPr txBox="1"/>
          <p:nvPr/>
        </p:nvSpPr>
        <p:spPr>
          <a:xfrm>
            <a:off x="7162136" y="105222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787825" y="57488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pic>
        <p:nvPicPr>
          <p:cNvPr id="3" name="Picture 2" descr="Istituzioni Italiane (MAECI)">
            <a:extLst>
              <a:ext uri="{FF2B5EF4-FFF2-40B4-BE49-F238E27FC236}">
                <a16:creationId xmlns:a16="http://schemas.microsoft.com/office/drawing/2014/main" id="{9BCEDF8F-AF9D-272F-70A5-91B8D26DDEE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72029" y="56724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80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endParaRPr lang="it-IT" b="0" dirty="0"/>
          </a:p>
        </p:txBody>
      </p:sp>
      <p:sp>
        <p:nvSpPr>
          <p:cNvPr id="53" name="Rettangolo 52"/>
          <p:cNvSpPr/>
          <p:nvPr/>
        </p:nvSpPr>
        <p:spPr>
          <a:xfrm>
            <a:off x="633656" y="1646602"/>
            <a:ext cx="10740048" cy="1723549"/>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Richiedendo la </a:t>
            </a:r>
            <a:r>
              <a:rPr lang="it-IT" sz="1600" b="1" dirty="0">
                <a:solidFill>
                  <a:srgbClr val="005392"/>
                </a:solidFill>
                <a:latin typeface="Arial" panose="020B0604020202020204"/>
              </a:rPr>
              <a:t>s</a:t>
            </a:r>
            <a:r>
              <a:rPr kumimoji="0" lang="it-IT" sz="1600" b="1" i="0" u="none" strike="noStrike" kern="1200" cap="none" spc="0" normalizeH="0" baseline="0" noProof="0" dirty="0" err="1">
                <a:ln>
                  <a:noFill/>
                </a:ln>
                <a:solidFill>
                  <a:srgbClr val="005392"/>
                </a:solidFill>
                <a:effectLst/>
                <a:uLnTx/>
                <a:uFillTx/>
                <a:latin typeface="Arial" panose="020B0604020202020204"/>
              </a:rPr>
              <a:t>tabilizzazione</a:t>
            </a:r>
            <a:r>
              <a:rPr kumimoji="0" lang="it-IT" sz="1600" b="1" i="0" u="none" strike="noStrike" kern="1200" cap="none" spc="0" normalizeH="0" baseline="0" noProof="0" dirty="0">
                <a:ln>
                  <a:noFill/>
                </a:ln>
                <a:solidFill>
                  <a:srgbClr val="005392"/>
                </a:solidFill>
                <a:effectLst/>
                <a:uLnTx/>
                <a:uFillTx/>
                <a:latin typeface="Arial" panose="020B0604020202020204"/>
              </a:rPr>
              <a:t> del tasso di interesse del finanziamento</a:t>
            </a:r>
            <a:r>
              <a:rPr kumimoji="0" lang="it-IT" sz="1600" b="0" i="0" u="none" strike="noStrike" kern="1200" cap="none" spc="0" normalizeH="0" baseline="0" noProof="0" dirty="0">
                <a:ln>
                  <a:noFill/>
                </a:ln>
                <a:solidFill>
                  <a:srgbClr val="415364"/>
                </a:solidFill>
                <a:effectLst/>
                <a:uLnTx/>
                <a:uFillTx/>
                <a:latin typeface="Arial" panose="020B0604020202020204"/>
              </a:rPr>
              <a:t>, l’Acquirente Estero ottiene un </a:t>
            </a:r>
            <a:r>
              <a:rPr kumimoji="0" lang="it-IT" sz="1600" b="1" i="0" u="none" strike="noStrike" kern="1200" cap="none" spc="0" normalizeH="0" baseline="0" noProof="0" dirty="0">
                <a:ln>
                  <a:noFill/>
                </a:ln>
                <a:solidFill>
                  <a:srgbClr val="005392"/>
                </a:solidFill>
                <a:effectLst/>
                <a:uLnTx/>
                <a:uFillTx/>
                <a:latin typeface="Arial" panose="020B0604020202020204"/>
              </a:rPr>
              <a:t>finanziamento a tasso fisso </a:t>
            </a:r>
            <a:r>
              <a:rPr kumimoji="0" lang="it-IT" sz="1600" b="0" i="0" u="none" strike="noStrike" kern="1200" cap="none" spc="0" normalizeH="0" baseline="0" noProof="0" dirty="0">
                <a:ln>
                  <a:noFill/>
                </a:ln>
                <a:solidFill>
                  <a:srgbClr val="415364"/>
                </a:solidFill>
                <a:effectLst/>
                <a:uLnTx/>
                <a:uFillTx/>
                <a:latin typeface="Arial" panose="020B0604020202020204"/>
              </a:rPr>
              <a:t>(invece che variabile).</a:t>
            </a: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endParaRPr kumimoji="0" lang="it-IT" sz="1600" b="0" i="0" u="none" strike="noStrike" kern="1200" cap="none" spc="0" normalizeH="0" baseline="0" noProof="0" dirty="0">
              <a:ln>
                <a:noFill/>
              </a:ln>
              <a:solidFill>
                <a:srgbClr val="415364"/>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L’Acquirente Estero pagherà un </a:t>
            </a:r>
            <a:r>
              <a:rPr kumimoji="0" lang="it-IT" sz="1600" b="1" i="0" u="none" strike="noStrike" kern="1200" cap="none" spc="0" normalizeH="0" baseline="0" noProof="0" dirty="0">
                <a:ln>
                  <a:noFill/>
                </a:ln>
                <a:solidFill>
                  <a:srgbClr val="005392"/>
                </a:solidFill>
                <a:effectLst/>
                <a:uLnTx/>
                <a:uFillTx/>
                <a:latin typeface="Arial" panose="020B0604020202020204"/>
              </a:rPr>
              <a:t>tasso fisso agevolato al CIRR* + </a:t>
            </a:r>
            <a:r>
              <a:rPr kumimoji="0" lang="it-IT" sz="1600" b="1" i="0" u="none" strike="noStrike" kern="1200" cap="none" spc="0" normalizeH="0" baseline="0" noProof="0" dirty="0" err="1">
                <a:ln>
                  <a:noFill/>
                </a:ln>
                <a:solidFill>
                  <a:srgbClr val="005392"/>
                </a:solidFill>
                <a:effectLst/>
                <a:uLnTx/>
                <a:uFillTx/>
                <a:latin typeface="Arial" panose="020B0604020202020204"/>
              </a:rPr>
              <a:t>Adjusted</a:t>
            </a:r>
            <a:r>
              <a:rPr kumimoji="0" lang="it-IT" sz="1600" b="1" i="0" u="none" strike="noStrike" kern="1200" cap="none" spc="0" normalizeH="0" baseline="0" noProof="0" dirty="0">
                <a:ln>
                  <a:noFill/>
                </a:ln>
                <a:solidFill>
                  <a:srgbClr val="005392"/>
                </a:solidFill>
                <a:effectLst/>
                <a:uLnTx/>
                <a:uFillTx/>
                <a:latin typeface="Arial" panose="020B0604020202020204"/>
              </a:rPr>
              <a:t> Spread </a:t>
            </a:r>
            <a:r>
              <a:rPr kumimoji="0" lang="it-IT" sz="1600" b="0" i="0" u="none" strike="noStrike" kern="1200" cap="none" spc="0" normalizeH="0" baseline="0" noProof="0" dirty="0">
                <a:ln>
                  <a:noFill/>
                </a:ln>
                <a:solidFill>
                  <a:srgbClr val="415364"/>
                </a:solidFill>
                <a:effectLst/>
                <a:uLnTx/>
                <a:uFillTx/>
                <a:latin typeface="Arial" panose="020B0604020202020204"/>
              </a:rPr>
              <a:t>(Spread di mercato meno il contributo SIMEST).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4" name="Rettangolo 53"/>
          <p:cNvSpPr/>
          <p:nvPr/>
        </p:nvSpPr>
        <p:spPr>
          <a:xfrm>
            <a:off x="258233" y="1135169"/>
            <a:ext cx="11368129" cy="4875729"/>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5" name="Immagine 54"/>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20952" y="924509"/>
            <a:ext cx="501595" cy="475129"/>
          </a:xfrm>
          <a:prstGeom prst="rect">
            <a:avLst/>
          </a:prstGeom>
          <a:solidFill>
            <a:schemeClr val="bg1"/>
          </a:solidFill>
        </p:spPr>
      </p:pic>
      <p:sp>
        <p:nvSpPr>
          <p:cNvPr id="56" name="Rettangolo 55"/>
          <p:cNvSpPr/>
          <p:nvPr/>
        </p:nvSpPr>
        <p:spPr>
          <a:xfrm>
            <a:off x="1022546" y="847102"/>
            <a:ext cx="523355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sp>
        <p:nvSpPr>
          <p:cNvPr id="57" name="CasellaDiTesto 56"/>
          <p:cNvSpPr txBox="1"/>
          <p:nvPr/>
        </p:nvSpPr>
        <p:spPr>
          <a:xfrm>
            <a:off x="520952" y="5761209"/>
            <a:ext cx="4921038"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grpSp>
        <p:nvGrpSpPr>
          <p:cNvPr id="21" name="Gruppo 20"/>
          <p:cNvGrpSpPr/>
          <p:nvPr/>
        </p:nvGrpSpPr>
        <p:grpSpPr>
          <a:xfrm>
            <a:off x="520952" y="3429000"/>
            <a:ext cx="10920816" cy="2045656"/>
            <a:chOff x="606579" y="2666309"/>
            <a:chExt cx="10920816" cy="2185208"/>
          </a:xfrm>
        </p:grpSpPr>
        <p:sp>
          <p:nvSpPr>
            <p:cNvPr id="11" name="Rettangolo 10"/>
            <p:cNvSpPr/>
            <p:nvPr/>
          </p:nvSpPr>
          <p:spPr>
            <a:xfrm>
              <a:off x="606579" y="2955523"/>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ACQUIRENTE ESTERO</a:t>
              </a:r>
            </a:p>
            <a:p>
              <a:pPr algn="ctr"/>
              <a:r>
                <a:rPr lang="it-IT" sz="1300" u="sng" dirty="0"/>
                <a:t>PAGA</a:t>
              </a:r>
            </a:p>
          </p:txBody>
        </p:sp>
        <p:sp>
          <p:nvSpPr>
            <p:cNvPr id="13" name="Rettangolo 12"/>
            <p:cNvSpPr/>
            <p:nvPr/>
          </p:nvSpPr>
          <p:spPr>
            <a:xfrm>
              <a:off x="1873396" y="2959543"/>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42" name="CasellaDiTesto 41"/>
            <p:cNvSpPr txBox="1"/>
            <p:nvPr/>
          </p:nvSpPr>
          <p:spPr>
            <a:xfrm>
              <a:off x="2253808" y="3086265"/>
              <a:ext cx="1385923" cy="301636"/>
            </a:xfrm>
            <a:prstGeom prst="rect">
              <a:avLst/>
            </a:prstGeom>
          </p:spPr>
          <p:txBody>
            <a:bodyPr vert="horz" wrap="square" lIns="91440" tIns="45720" rIns="91440" bIns="45720" rtlCol="0" anchor="b">
              <a:normAutofit lnSpcReduction="10000"/>
            </a:bodyPr>
            <a:lstStyle/>
            <a:p>
              <a:pPr algn="ctr"/>
              <a:r>
                <a:rPr lang="it-IT" sz="1200" dirty="0"/>
                <a:t>alla</a:t>
              </a:r>
              <a:r>
                <a:rPr lang="it-IT" sz="1300" dirty="0"/>
                <a:t> </a:t>
              </a:r>
              <a:r>
                <a:rPr lang="it-IT" sz="1300" b="1" dirty="0"/>
                <a:t>BANCA</a:t>
              </a:r>
            </a:p>
          </p:txBody>
        </p:sp>
        <p:sp>
          <p:nvSpPr>
            <p:cNvPr id="43" name="CasellaDiTesto 42"/>
            <p:cNvSpPr txBox="1"/>
            <p:nvPr/>
          </p:nvSpPr>
          <p:spPr>
            <a:xfrm>
              <a:off x="2256409" y="3907080"/>
              <a:ext cx="1385923" cy="301636"/>
            </a:xfrm>
            <a:prstGeom prst="rect">
              <a:avLst/>
            </a:prstGeom>
          </p:spPr>
          <p:txBody>
            <a:bodyPr vert="horz" wrap="square" lIns="91440" tIns="45720" rIns="91440" bIns="45720" rtlCol="0" anchor="b">
              <a:normAutofit lnSpcReduction="10000"/>
            </a:bodyPr>
            <a:lstStyle/>
            <a:p>
              <a:pPr algn="ctr"/>
              <a:r>
                <a:rPr lang="it-IT" sz="1200" dirty="0"/>
                <a:t>a</a:t>
              </a:r>
              <a:r>
                <a:rPr lang="it-IT" sz="1300" dirty="0"/>
                <a:t> </a:t>
              </a:r>
              <a:r>
                <a:rPr lang="it-IT" sz="1300" b="1" dirty="0"/>
                <a:t>SIMEST</a:t>
              </a:r>
            </a:p>
          </p:txBody>
        </p:sp>
        <p:sp>
          <p:nvSpPr>
            <p:cNvPr id="44" name="Gallone 43"/>
            <p:cNvSpPr/>
            <p:nvPr/>
          </p:nvSpPr>
          <p:spPr>
            <a:xfrm rot="5400000">
              <a:off x="2900092" y="4013555"/>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5" name="Gallone 44"/>
            <p:cNvSpPr/>
            <p:nvPr/>
          </p:nvSpPr>
          <p:spPr>
            <a:xfrm rot="5400000">
              <a:off x="2891191" y="325046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6" name="CasellaDiTesto 45"/>
            <p:cNvSpPr txBox="1"/>
            <p:nvPr/>
          </p:nvSpPr>
          <p:spPr>
            <a:xfrm>
              <a:off x="1754277" y="3549061"/>
              <a:ext cx="2405144" cy="335868"/>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48" name="CasellaDiTesto 47"/>
            <p:cNvSpPr txBox="1"/>
            <p:nvPr/>
          </p:nvSpPr>
          <p:spPr>
            <a:xfrm>
              <a:off x="1969659" y="4091898"/>
              <a:ext cx="1968865" cy="759619"/>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52" name="Rettangolo 51"/>
            <p:cNvSpPr/>
            <p:nvPr/>
          </p:nvSpPr>
          <p:spPr>
            <a:xfrm>
              <a:off x="8106519" y="295552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it-IT" sz="1300" b="1" dirty="0"/>
            </a:p>
          </p:txBody>
        </p:sp>
        <p:sp>
          <p:nvSpPr>
            <p:cNvPr id="58" name="Rettangolo 57"/>
            <p:cNvSpPr/>
            <p:nvPr/>
          </p:nvSpPr>
          <p:spPr>
            <a:xfrm>
              <a:off x="9373336" y="295954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62" name="Gallone 61"/>
            <p:cNvSpPr/>
            <p:nvPr/>
          </p:nvSpPr>
          <p:spPr>
            <a:xfrm rot="5400000">
              <a:off x="10387571" y="3261473"/>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64" name="CasellaDiTesto 63"/>
            <p:cNvSpPr txBox="1"/>
            <p:nvPr/>
          </p:nvSpPr>
          <p:spPr>
            <a:xfrm>
              <a:off x="9469598" y="3575358"/>
              <a:ext cx="1968865" cy="30163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65" name="Rettangolo 64"/>
            <p:cNvSpPr/>
            <p:nvPr/>
          </p:nvSpPr>
          <p:spPr>
            <a:xfrm>
              <a:off x="4384983" y="295150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BANCA</a:t>
              </a:r>
            </a:p>
            <a:p>
              <a:pPr algn="ctr"/>
              <a:r>
                <a:rPr lang="it-IT" sz="1300" u="sng" dirty="0"/>
                <a:t>RICEVE</a:t>
              </a:r>
            </a:p>
          </p:txBody>
        </p:sp>
        <p:sp>
          <p:nvSpPr>
            <p:cNvPr id="66" name="Rettangolo 65"/>
            <p:cNvSpPr/>
            <p:nvPr/>
          </p:nvSpPr>
          <p:spPr>
            <a:xfrm>
              <a:off x="5651800" y="295552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0" name="CasellaDiTesto 79"/>
            <p:cNvSpPr txBox="1"/>
            <p:nvPr/>
          </p:nvSpPr>
          <p:spPr>
            <a:xfrm>
              <a:off x="6034813" y="3859099"/>
              <a:ext cx="1385923" cy="301636"/>
            </a:xfrm>
            <a:prstGeom prst="rect">
              <a:avLst/>
            </a:prstGeom>
          </p:spPr>
          <p:txBody>
            <a:bodyPr vert="horz" wrap="square" lIns="91440" tIns="45720" rIns="91440" bIns="45720" rtlCol="0" anchor="b">
              <a:normAutofit lnSpcReduction="10000"/>
            </a:bodyPr>
            <a:lstStyle/>
            <a:p>
              <a:pPr algn="ctr"/>
              <a:r>
                <a:rPr lang="it-IT" sz="1200" dirty="0"/>
                <a:t>da</a:t>
              </a:r>
              <a:r>
                <a:rPr lang="it-IT" sz="1300" dirty="0"/>
                <a:t> </a:t>
              </a:r>
              <a:r>
                <a:rPr lang="it-IT" sz="1300" b="1" dirty="0"/>
                <a:t>SIMEST</a:t>
              </a:r>
            </a:p>
          </p:txBody>
        </p:sp>
        <p:sp>
          <p:nvSpPr>
            <p:cNvPr id="81" name="Gallone 80"/>
            <p:cNvSpPr/>
            <p:nvPr/>
          </p:nvSpPr>
          <p:spPr>
            <a:xfrm rot="5400000">
              <a:off x="6678496" y="396557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2" name="Gallone 81"/>
            <p:cNvSpPr/>
            <p:nvPr/>
          </p:nvSpPr>
          <p:spPr>
            <a:xfrm rot="5400000">
              <a:off x="6666034" y="3254761"/>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3" name="CasellaDiTesto 82"/>
            <p:cNvSpPr txBox="1"/>
            <p:nvPr/>
          </p:nvSpPr>
          <p:spPr>
            <a:xfrm>
              <a:off x="5529923" y="3557648"/>
              <a:ext cx="2405144" cy="32628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84" name="CasellaDiTesto 83"/>
            <p:cNvSpPr txBox="1"/>
            <p:nvPr/>
          </p:nvSpPr>
          <p:spPr>
            <a:xfrm>
              <a:off x="5740740" y="416073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sp>
          <p:nvSpPr>
            <p:cNvPr id="85" name="CasellaDiTesto 84"/>
            <p:cNvSpPr txBox="1"/>
            <p:nvPr/>
          </p:nvSpPr>
          <p:spPr>
            <a:xfrm>
              <a:off x="5659131" y="2993175"/>
              <a:ext cx="2146727" cy="464304"/>
            </a:xfrm>
            <a:prstGeom prst="rect">
              <a:avLst/>
            </a:prstGeom>
          </p:spPr>
          <p:txBody>
            <a:bodyPr vert="horz" wrap="square" lIns="91440" tIns="45720" rIns="91440" bIns="45720" rtlCol="0" anchor="b">
              <a:normAutofit fontScale="92500" lnSpcReduction="10000"/>
            </a:bodyPr>
            <a:lstStyle/>
            <a:p>
              <a:pPr algn="ctr"/>
              <a:r>
                <a:rPr lang="it-IT" sz="1300" dirty="0"/>
                <a:t>da</a:t>
              </a:r>
            </a:p>
            <a:p>
              <a:pPr algn="ctr"/>
              <a:r>
                <a:rPr lang="it-IT" sz="1200" dirty="0"/>
                <a:t> </a:t>
              </a:r>
              <a:r>
                <a:rPr lang="it-IT" sz="1400" b="1" dirty="0"/>
                <a:t>ACQUIRENTE ESTERO</a:t>
              </a:r>
              <a:endParaRPr lang="it-IT" sz="1200" b="1" dirty="0"/>
            </a:p>
          </p:txBody>
        </p:sp>
        <p:sp>
          <p:nvSpPr>
            <p:cNvPr id="86" name="CasellaDiTesto 85"/>
            <p:cNvSpPr txBox="1"/>
            <p:nvPr/>
          </p:nvSpPr>
          <p:spPr>
            <a:xfrm>
              <a:off x="9349753" y="2666309"/>
              <a:ext cx="2146727" cy="797883"/>
            </a:xfrm>
            <a:prstGeom prst="rect">
              <a:avLst/>
            </a:prstGeom>
          </p:spPr>
          <p:txBody>
            <a:bodyPr vert="horz" wrap="square" lIns="91440" tIns="45720" rIns="91440" bIns="45720" rtlCol="0" anchor="b">
              <a:normAutofit/>
            </a:bodyPr>
            <a:lstStyle/>
            <a:p>
              <a:pPr algn="ctr"/>
              <a:r>
                <a:rPr lang="it-IT" sz="1200" dirty="0"/>
                <a:t>da</a:t>
              </a:r>
            </a:p>
            <a:p>
              <a:pPr algn="ctr"/>
              <a:r>
                <a:rPr lang="it-IT" sz="1300" dirty="0"/>
                <a:t> </a:t>
              </a:r>
              <a:r>
                <a:rPr lang="it-IT" sz="1300" b="1" dirty="0"/>
                <a:t>ACQUIRENTE ESTERO</a:t>
              </a:r>
            </a:p>
          </p:txBody>
        </p:sp>
        <p:cxnSp>
          <p:nvCxnSpPr>
            <p:cNvPr id="15" name="Connettore diritto 14"/>
            <p:cNvCxnSpPr/>
            <p:nvPr/>
          </p:nvCxnSpPr>
          <p:spPr>
            <a:xfrm>
              <a:off x="8106519" y="3847305"/>
              <a:ext cx="3413565"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8165492" y="31933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RICEVE</a:t>
              </a:r>
            </a:p>
          </p:txBody>
        </p:sp>
        <p:sp>
          <p:nvSpPr>
            <p:cNvPr id="87" name="CasellaDiTesto 86"/>
            <p:cNvSpPr txBox="1"/>
            <p:nvPr/>
          </p:nvSpPr>
          <p:spPr>
            <a:xfrm>
              <a:off x="8166919" y="40814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PAGA</a:t>
              </a:r>
            </a:p>
          </p:txBody>
        </p:sp>
        <p:sp>
          <p:nvSpPr>
            <p:cNvPr id="91" name="Gallone 90"/>
            <p:cNvSpPr/>
            <p:nvPr/>
          </p:nvSpPr>
          <p:spPr>
            <a:xfrm rot="5400000">
              <a:off x="10388229" y="3986456"/>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93" name="CasellaDiTesto 92"/>
            <p:cNvSpPr txBox="1"/>
            <p:nvPr/>
          </p:nvSpPr>
          <p:spPr>
            <a:xfrm>
              <a:off x="9380668" y="3549063"/>
              <a:ext cx="2146727" cy="621176"/>
            </a:xfrm>
            <a:prstGeom prst="rect">
              <a:avLst/>
            </a:prstGeom>
          </p:spPr>
          <p:txBody>
            <a:bodyPr vert="horz" wrap="square" lIns="91440" tIns="45720" rIns="91440" bIns="45720" rtlCol="0" anchor="b">
              <a:normAutofit/>
            </a:bodyPr>
            <a:lstStyle/>
            <a:p>
              <a:pPr algn="ctr"/>
              <a:r>
                <a:rPr lang="it-IT" sz="1200" dirty="0"/>
                <a:t>alla </a:t>
              </a:r>
              <a:r>
                <a:rPr lang="it-IT" sz="1300" b="1" dirty="0"/>
                <a:t>BANCA</a:t>
              </a:r>
            </a:p>
          </p:txBody>
        </p:sp>
        <p:sp>
          <p:nvSpPr>
            <p:cNvPr id="94" name="CasellaDiTesto 93"/>
            <p:cNvSpPr txBox="1"/>
            <p:nvPr/>
          </p:nvSpPr>
          <p:spPr>
            <a:xfrm>
              <a:off x="9469598" y="416509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cxnSp>
          <p:nvCxnSpPr>
            <p:cNvPr id="95" name="Connettore diritto 94"/>
            <p:cNvCxnSpPr>
              <a:stCxn id="65" idx="3"/>
              <a:endCxn id="66" idx="3"/>
            </p:cNvCxnSpPr>
            <p:nvPr/>
          </p:nvCxnSpPr>
          <p:spPr>
            <a:xfrm>
              <a:off x="5666442" y="3841555"/>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Connettore diritto 96"/>
            <p:cNvCxnSpPr/>
            <p:nvPr/>
          </p:nvCxnSpPr>
          <p:spPr>
            <a:xfrm>
              <a:off x="1879139" y="3835488"/>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CasellaDiTesto 4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415364"/>
                </a:solidFill>
                <a:latin typeface="Arial" panose="020B0604020202020204"/>
              </a:rPr>
              <a:t>   Operatività attivabile anche su </a:t>
            </a:r>
            <a:r>
              <a:rPr kumimoji="0" lang="it-IT" sz="14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50" name="Gruppo 49"/>
          <p:cNvGrpSpPr>
            <a:grpSpLocks noChangeAspect="1"/>
          </p:cNvGrpSpPr>
          <p:nvPr/>
        </p:nvGrpSpPr>
        <p:grpSpPr>
          <a:xfrm>
            <a:off x="7134581" y="293896"/>
            <a:ext cx="356777" cy="356777"/>
            <a:chOff x="688228" y="5442273"/>
            <a:chExt cx="435570" cy="435570"/>
          </a:xfrm>
        </p:grpSpPr>
        <p:sp>
          <p:nvSpPr>
            <p:cNvPr id="51" name="Ovale 5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9" name="Immagine 58"/>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154DDB26-489F-CA45-D376-71201EED652A}"/>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88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Fornitore</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0775" y="1298719"/>
            <a:ext cx="1205079" cy="574924"/>
          </a:xfrm>
          <a:prstGeom prst="rect">
            <a:avLst/>
          </a:prstGeom>
        </p:spPr>
      </p:pic>
      <p:sp>
        <p:nvSpPr>
          <p:cNvPr id="9" name="Rettangolo 8"/>
          <p:cNvSpPr/>
          <p:nvPr/>
        </p:nvSpPr>
        <p:spPr>
          <a:xfrm>
            <a:off x="5899104" y="3397054"/>
            <a:ext cx="1511137" cy="4683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3" name="Rettangolo 12"/>
          <p:cNvSpPr/>
          <p:nvPr/>
        </p:nvSpPr>
        <p:spPr>
          <a:xfrm>
            <a:off x="9903352" y="3387859"/>
            <a:ext cx="1512000" cy="4844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4" name="Rettangolo 13"/>
          <p:cNvSpPr/>
          <p:nvPr/>
        </p:nvSpPr>
        <p:spPr>
          <a:xfrm>
            <a:off x="9903352" y="134123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Istituto Scontante</a:t>
            </a:r>
            <a:endPar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cxnSp>
        <p:nvCxnSpPr>
          <p:cNvPr id="16" name="Connettore 2 15"/>
          <p:cNvCxnSpPr/>
          <p:nvPr/>
        </p:nvCxnSpPr>
        <p:spPr>
          <a:xfrm flipH="1" flipV="1">
            <a:off x="10659351" y="197256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705804" y="3197940"/>
            <a:ext cx="1830391" cy="35501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commerciale con pagamento dilazionato</a:t>
            </a:r>
          </a:p>
        </p:txBody>
      </p:sp>
      <p:sp>
        <p:nvSpPr>
          <p:cNvPr id="18" name="CasellaDiTesto 17"/>
          <p:cNvSpPr txBox="1"/>
          <p:nvPr/>
        </p:nvSpPr>
        <p:spPr>
          <a:xfrm>
            <a:off x="7617619" y="3741580"/>
            <a:ext cx="2047007" cy="426305"/>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Titoli di pagamento al tasso di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dilazione pari minimo al CIRR</a:t>
            </a:r>
          </a:p>
        </p:txBody>
      </p:sp>
      <p:sp>
        <p:nvSpPr>
          <p:cNvPr id="19" name="Ovale 18"/>
          <p:cNvSpPr>
            <a:spLocks noChangeAspect="1"/>
          </p:cNvSpPr>
          <p:nvPr/>
        </p:nvSpPr>
        <p:spPr>
          <a:xfrm>
            <a:off x="8491785" y="2860822"/>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1" name="Connettore 2 20"/>
          <p:cNvCxnSpPr/>
          <p:nvPr/>
        </p:nvCxnSpPr>
        <p:spPr>
          <a:xfrm>
            <a:off x="7410241" y="1825660"/>
            <a:ext cx="2493109" cy="14363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ttangolo 28"/>
          <p:cNvSpPr/>
          <p:nvPr/>
        </p:nvSpPr>
        <p:spPr>
          <a:xfrm>
            <a:off x="281482" y="1298719"/>
            <a:ext cx="5078714" cy="4708981"/>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Esportatore e Acquirente estero stipulano un contratto commerciale con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pagamenti dilazionati a medio e lungo termine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24 mesi) ad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tasso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di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dilazione minimo pari al CIRR</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per la fornitura di impianti o macchinari. Il tasso CIRR può essere maggiorato del premio per la copertura assicurativa e delle commissioni bancarie. A fronte delle rate del piano di ammortamento vengono emessi titoli di pagamento (es. cambiali, tratte o lettere di credito, fatture commerciali).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L’Istituto Scontante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sconta pro-soluto e/o pro-solvendo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 titoli di pagamento emessi dall'Acquirente estero a favore dell’Esportatore.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Se il tasso della dilazione di pagamento del contratto commerciale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netto di un eventuale premio per la garanzia/assicurazione del rischio del credito dell’Acquirente estero e di eventuali spese e commissioni bancarie incluse nel tasso)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è inferiore al tasso di sconto richiesto dall’Istituto Scontante, </a:t>
            </a:r>
            <a:r>
              <a:rPr lang="it-IT" sz="1200" b="1" dirty="0">
                <a:solidFill>
                  <a:srgbClr val="005392"/>
                </a:solidFill>
                <a:latin typeface="Arial" panose="020B0604020202020204"/>
              </a:rPr>
              <a:t>SIMEST eroga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pari a tale differenza, nei limiti del livello massimo dei contributi</a:t>
            </a:r>
            <a:r>
              <a:rPr kumimoji="0" lang="it-IT" sz="1200" b="1" i="0" u="none" strike="noStrike" kern="1200" cap="none" spc="0" normalizeH="0" noProof="0" dirty="0">
                <a:ln>
                  <a:noFill/>
                </a:ln>
                <a:solidFill>
                  <a:srgbClr val="005392"/>
                </a:solidFill>
                <a:effectLst/>
                <a:uLnTx/>
                <a:uFillTx/>
                <a:latin typeface="Arial" panose="020B0604020202020204"/>
                <a:ea typeface="+mn-ea"/>
                <a:cs typeface="+mn-cs"/>
              </a:rPr>
              <a:t> approvati</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SIMEST è erogato </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up front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all’Esportatore.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L’operazione può prevedere la copertura assicurativa per il rischio del credito dell’Acquirente estero. </a:t>
            </a:r>
          </a:p>
        </p:txBody>
      </p:sp>
      <p:sp>
        <p:nvSpPr>
          <p:cNvPr id="31" name="Rettangolo 30"/>
          <p:cNvSpPr/>
          <p:nvPr/>
        </p:nvSpPr>
        <p:spPr>
          <a:xfrm>
            <a:off x="255299" y="1093303"/>
            <a:ext cx="5221977" cy="4902206"/>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72915" y="807017"/>
            <a:ext cx="448732" cy="475129"/>
          </a:xfrm>
          <a:prstGeom prst="rect">
            <a:avLst/>
          </a:prstGeom>
          <a:solidFill>
            <a:schemeClr val="bg1"/>
          </a:solidFill>
        </p:spPr>
      </p:pic>
      <p:sp>
        <p:nvSpPr>
          <p:cNvPr id="33" name="Rettangolo 32"/>
          <p:cNvSpPr/>
          <p:nvPr/>
        </p:nvSpPr>
        <p:spPr>
          <a:xfrm>
            <a:off x="621647" y="836833"/>
            <a:ext cx="357951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798886" y="1873643"/>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40" name="CasellaDiTesto 39"/>
          <p:cNvSpPr txBox="1"/>
          <p:nvPr/>
        </p:nvSpPr>
        <p:spPr>
          <a:xfrm>
            <a:off x="7243730" y="121518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869105" y="56472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cxnSp>
        <p:nvCxnSpPr>
          <p:cNvPr id="34" name="Connettore 2 33"/>
          <p:cNvCxnSpPr/>
          <p:nvPr/>
        </p:nvCxnSpPr>
        <p:spPr>
          <a:xfrm flipH="1">
            <a:off x="7597123" y="3578610"/>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7" name="Connettore 2 36"/>
          <p:cNvCxnSpPr/>
          <p:nvPr/>
        </p:nvCxnSpPr>
        <p:spPr>
          <a:xfrm flipV="1">
            <a:off x="7587919" y="3690265"/>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Rettangolo 10"/>
          <p:cNvSpPr/>
          <p:nvPr/>
        </p:nvSpPr>
        <p:spPr>
          <a:xfrm>
            <a:off x="9997737" y="2329760"/>
            <a:ext cx="1340953" cy="55399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Sconto pro soluto/pro solvendo titoli di pagamento</a:t>
            </a:r>
          </a:p>
        </p:txBody>
      </p:sp>
      <p:sp>
        <p:nvSpPr>
          <p:cNvPr id="36" name="Ovale 35"/>
          <p:cNvSpPr>
            <a:spLocks noChangeAspect="1"/>
          </p:cNvSpPr>
          <p:nvPr/>
        </p:nvSpPr>
        <p:spPr>
          <a:xfrm>
            <a:off x="9972420" y="2061779"/>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44" name="CasellaDiTesto 43"/>
          <p:cNvSpPr txBox="1"/>
          <p:nvPr/>
        </p:nvSpPr>
        <p:spPr>
          <a:xfrm rot="1814203">
            <a:off x="7857234" y="2159134"/>
            <a:ext cx="1830391" cy="39895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Contributo SIMEST erogato </a:t>
            </a:r>
            <a:r>
              <a:rPr kumimoji="0" lang="it-IT" sz="1050" b="1" i="1" u="none" strike="noStrike" kern="1200" cap="none" spc="0" normalizeH="0" baseline="0" noProof="0" dirty="0">
                <a:ln>
                  <a:noFill/>
                </a:ln>
                <a:solidFill>
                  <a:srgbClr val="415364"/>
                </a:solidFill>
                <a:effectLst/>
                <a:uLnTx/>
                <a:uFillTx/>
                <a:latin typeface="Arial" panose="020B0604020202020204"/>
                <a:ea typeface="+mn-ea"/>
                <a:cs typeface="+mn-cs"/>
              </a:rPr>
              <a:t>up front </a:t>
            </a:r>
          </a:p>
        </p:txBody>
      </p:sp>
      <p:cxnSp>
        <p:nvCxnSpPr>
          <p:cNvPr id="47" name="Connettore 2 46"/>
          <p:cNvCxnSpPr/>
          <p:nvPr/>
        </p:nvCxnSpPr>
        <p:spPr>
          <a:xfrm flipV="1">
            <a:off x="10659351" y="4016801"/>
            <a:ext cx="0" cy="61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0" name="Rettangolo 49"/>
          <p:cNvSpPr/>
          <p:nvPr/>
        </p:nvSpPr>
        <p:spPr>
          <a:xfrm>
            <a:off x="9903350" y="4729300"/>
            <a:ext cx="1512000" cy="484430"/>
          </a:xfrm>
          <a:prstGeom prst="rect">
            <a:avLst/>
          </a:prstGeom>
          <a:solidFill>
            <a:schemeClr val="bg1"/>
          </a:solidFill>
          <a:ln>
            <a:solidFill>
              <a:schemeClr val="accent1"/>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Copertura assicurativa</a:t>
            </a:r>
          </a:p>
        </p:txBody>
      </p:sp>
      <p:pic>
        <p:nvPicPr>
          <p:cNvPr id="3" name="Picture 2" descr="Istituzioni Italiane (MAECI)">
            <a:extLst>
              <a:ext uri="{FF2B5EF4-FFF2-40B4-BE49-F238E27FC236}">
                <a16:creationId xmlns:a16="http://schemas.microsoft.com/office/drawing/2014/main" id="{7B49B559-5617-90AC-8256-7AE378EA115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18523" y="55708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7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35"/>
          <p:cNvSpPr/>
          <p:nvPr/>
        </p:nvSpPr>
        <p:spPr>
          <a:xfrm>
            <a:off x="263133" y="1414618"/>
            <a:ext cx="11571267" cy="917027"/>
          </a:xfrm>
          <a:prstGeom prst="rect">
            <a:avLst/>
          </a:prstGeom>
          <a:solidFill>
            <a:srgbClr val="EB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Contributo Export su Credito Fornitore</a:t>
            </a:r>
            <a:endParaRPr lang="it-IT" b="0" dirty="0"/>
          </a:p>
        </p:txBody>
      </p:sp>
      <p:sp>
        <p:nvSpPr>
          <p:cNvPr id="53" name="Rettangolo 52"/>
          <p:cNvSpPr/>
          <p:nvPr/>
        </p:nvSpPr>
        <p:spPr>
          <a:xfrm>
            <a:off x="269093" y="1603324"/>
            <a:ext cx="11571267"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Il Contributo SIMEST su Credito Fornitore consente agli esportatori italiani di offrire ai propri acquirenti esteri </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condizioni di pagamento dilazionato a medio e lungo termine ad un tasso d’interesse minimo agevolato</a:t>
            </a:r>
            <a:r>
              <a:rPr kumimoji="0" lang="it-IT" sz="16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pari al CIRR*</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57" name="CasellaDiTesto 56"/>
          <p:cNvSpPr txBox="1"/>
          <p:nvPr/>
        </p:nvSpPr>
        <p:spPr>
          <a:xfrm>
            <a:off x="758892" y="6376870"/>
            <a:ext cx="4367041" cy="188862"/>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sp>
        <p:nvSpPr>
          <p:cNvPr id="5" name="Rettangolo 4"/>
          <p:cNvSpPr/>
          <p:nvPr/>
        </p:nvSpPr>
        <p:spPr>
          <a:xfrm>
            <a:off x="1777145" y="5121032"/>
            <a:ext cx="1003217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Minimo 15% in contanti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entro il «punto di partenza del credito» (i.e. entro la spedizione/consegna o, nel caso di impianti chiavi in mano, entro il collaudo) e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85% con pagamento dilazionato a medio e lungo termine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(i.e. ≥ 24 mesi)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tramite emissione di titoli pagamento</a:t>
            </a: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cambiali, tratte</a:t>
            </a:r>
            <a:r>
              <a:rPr kumimoji="0" lang="it-IT" sz="1400" b="0" i="0" u="none" strike="noStrike" kern="1200" cap="none" spc="0" normalizeH="0" noProof="0" dirty="0">
                <a:ln>
                  <a:noFill/>
                </a:ln>
                <a:solidFill>
                  <a:srgbClr val="415364"/>
                </a:solidFill>
                <a:effectLst/>
                <a:uLnTx/>
                <a:uFillTx/>
                <a:latin typeface="Arial" panose="020B0604020202020204"/>
                <a:ea typeface="+mn-ea"/>
                <a:cs typeface="+mn-cs"/>
              </a:rPr>
              <a:t> e L/C irrevocabili, </a:t>
            </a:r>
            <a:r>
              <a:rPr kumimoji="0" lang="it-IT" sz="1400" b="1" i="0" u="none" strike="noStrike" kern="1200" cap="none" spc="0" normalizeH="0" noProof="0" dirty="0">
                <a:ln>
                  <a:noFill/>
                </a:ln>
                <a:solidFill>
                  <a:schemeClr val="accent2"/>
                </a:solidFill>
                <a:effectLst/>
                <a:uLnTx/>
                <a:uFillTx/>
                <a:latin typeface="Arial" panose="020B0604020202020204"/>
                <a:ea typeface="+mn-ea"/>
                <a:cs typeface="+mn-cs"/>
              </a:rPr>
              <a:t>fatture commerciali</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 da parte dell’acquirente estero all’esportatore</a:t>
            </a:r>
          </a:p>
        </p:txBody>
      </p:sp>
      <p:sp>
        <p:nvSpPr>
          <p:cNvPr id="16" name="Rettangolo 15"/>
          <p:cNvSpPr/>
          <p:nvPr/>
        </p:nvSpPr>
        <p:spPr>
          <a:xfrm>
            <a:off x="1816617" y="2520351"/>
            <a:ext cx="861080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Potenziare l’export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di beni di investimento e servizi italiani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Rafforzare la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competitività internazionale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degli esportatori italiani</a:t>
            </a:r>
          </a:p>
        </p:txBody>
      </p:sp>
      <p:cxnSp>
        <p:nvCxnSpPr>
          <p:cNvPr id="60" name="Connettore diritto 59"/>
          <p:cNvCxnSpPr/>
          <p:nvPr/>
        </p:nvCxnSpPr>
        <p:spPr>
          <a:xfrm flipH="1" flipV="1">
            <a:off x="956509" y="3089712"/>
            <a:ext cx="26858" cy="2164584"/>
          </a:xfrm>
          <a:prstGeom prst="line">
            <a:avLst/>
          </a:prstGeom>
          <a:ln>
            <a:solidFill>
              <a:schemeClr val="accent1">
                <a:lumMod val="20000"/>
                <a:lumOff val="80000"/>
              </a:schemeClr>
            </a:solidFill>
            <a:prstDash val="lgDash"/>
          </a:ln>
        </p:spPr>
        <p:style>
          <a:lnRef idx="1">
            <a:schemeClr val="accent4"/>
          </a:lnRef>
          <a:fillRef idx="0">
            <a:schemeClr val="accent4"/>
          </a:fillRef>
          <a:effectRef idx="0">
            <a:schemeClr val="accent4"/>
          </a:effectRef>
          <a:fontRef idx="minor">
            <a:schemeClr val="tx1"/>
          </a:fontRef>
        </p:style>
      </p:cxnSp>
      <p:sp>
        <p:nvSpPr>
          <p:cNvPr id="37" name="CasellaDiTesto 36"/>
          <p:cNvSpPr txBox="1"/>
          <p:nvPr/>
        </p:nvSpPr>
        <p:spPr>
          <a:xfrm>
            <a:off x="428950" y="2739198"/>
            <a:ext cx="1052313" cy="374602"/>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Obiettivi</a:t>
            </a:r>
          </a:p>
        </p:txBody>
      </p:sp>
      <p:pic>
        <p:nvPicPr>
          <p:cNvPr id="12" name="Immagine 11"/>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4304" y="2422024"/>
            <a:ext cx="396000" cy="396000"/>
          </a:xfrm>
          <a:prstGeom prst="rect">
            <a:avLst/>
          </a:prstGeom>
          <a:solidFill>
            <a:schemeClr val="bg1"/>
          </a:solidFill>
        </p:spPr>
      </p:pic>
      <p:sp>
        <p:nvSpPr>
          <p:cNvPr id="72" name="CasellaDiTesto 71"/>
          <p:cNvSpPr txBox="1"/>
          <p:nvPr/>
        </p:nvSpPr>
        <p:spPr>
          <a:xfrm>
            <a:off x="109329" y="3927287"/>
            <a:ext cx="1667816" cy="730999"/>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Tipologia contratti commerciali</a:t>
            </a:r>
          </a:p>
        </p:txBody>
      </p:sp>
      <p:sp>
        <p:nvSpPr>
          <p:cNvPr id="8" name="Rettangolo 7"/>
          <p:cNvSpPr/>
          <p:nvPr/>
        </p:nvSpPr>
        <p:spPr>
          <a:xfrm>
            <a:off x="1816617" y="3997605"/>
            <a:ext cx="1001778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Contratti commerciali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stipulati tra esportatore italiano e acquirente estero per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la fornitura di beni di investimento e servizi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macchinari, impianti e relativi studi e servizi)</a:t>
            </a:r>
          </a:p>
        </p:txBody>
      </p:sp>
      <p:pic>
        <p:nvPicPr>
          <p:cNvPr id="9" name="Immagine 8"/>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5367" y="3495937"/>
            <a:ext cx="396000" cy="396000"/>
          </a:xfrm>
          <a:prstGeom prst="rect">
            <a:avLst/>
          </a:prstGeom>
          <a:solidFill>
            <a:schemeClr val="bg1"/>
          </a:solidFill>
          <a:ln>
            <a:solidFill>
              <a:schemeClr val="bg1"/>
            </a:solidFill>
          </a:ln>
        </p:spPr>
      </p:pic>
      <p:sp>
        <p:nvSpPr>
          <p:cNvPr id="73" name="CasellaDiTesto 72"/>
          <p:cNvSpPr txBox="1"/>
          <p:nvPr/>
        </p:nvSpPr>
        <p:spPr>
          <a:xfrm>
            <a:off x="46275" y="5397122"/>
            <a:ext cx="1820464" cy="679650"/>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Termini contrattuali pagamento</a:t>
            </a:r>
          </a:p>
        </p:txBody>
      </p:sp>
      <p:pic>
        <p:nvPicPr>
          <p:cNvPr id="10" name="Immagine 9"/>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8892" y="4940575"/>
            <a:ext cx="395230" cy="396000"/>
          </a:xfrm>
          <a:prstGeom prst="rect">
            <a:avLst/>
          </a:prstGeom>
          <a:solidFill>
            <a:schemeClr val="bg1"/>
          </a:solidFill>
        </p:spPr>
      </p:pic>
      <p:sp>
        <p:nvSpPr>
          <p:cNvPr id="54" name="Rettangolo 53"/>
          <p:cNvSpPr/>
          <p:nvPr/>
        </p:nvSpPr>
        <p:spPr>
          <a:xfrm>
            <a:off x="257173" y="1008705"/>
            <a:ext cx="11583187" cy="5058713"/>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56" name="Rettangolo 55"/>
          <p:cNvSpPr/>
          <p:nvPr/>
        </p:nvSpPr>
        <p:spPr>
          <a:xfrm>
            <a:off x="983367" y="784221"/>
            <a:ext cx="5522208"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pic>
        <p:nvPicPr>
          <p:cNvPr id="55" name="Immagine 54"/>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351640" y="790582"/>
            <a:ext cx="501595" cy="475129"/>
          </a:xfrm>
          <a:prstGeom prst="rect">
            <a:avLst/>
          </a:prstGeom>
          <a:solidFill>
            <a:schemeClr val="bg1"/>
          </a:solidFill>
        </p:spPr>
      </p:pic>
      <p:sp>
        <p:nvSpPr>
          <p:cNvPr id="29" name="CasellaDiTesto 2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lvl="0" algn="ctr">
              <a:defRPr/>
            </a:pPr>
            <a:r>
              <a:rPr lang="it-IT" sz="1400" dirty="0">
                <a:solidFill>
                  <a:srgbClr val="415364"/>
                </a:solidFill>
                <a:latin typeface="Arial" panose="020B0604020202020204"/>
              </a:rPr>
              <a:t>    Operatività attivabile anche per </a:t>
            </a:r>
            <a:r>
              <a:rPr lang="it-IT" sz="1400" b="1" dirty="0">
                <a:solidFill>
                  <a:srgbClr val="005392"/>
                </a:solidFill>
              </a:rPr>
              <a:t>contratti di Leasing all’Esportazione</a:t>
            </a:r>
            <a:endParaRPr kumimoji="0" lang="it-IT" sz="1400" b="1" i="0" u="none" strike="noStrike" kern="1200" cap="none" spc="0" normalizeH="0" baseline="0" noProof="0" dirty="0">
              <a:ln>
                <a:noFill/>
              </a:ln>
              <a:solidFill>
                <a:srgbClr val="005392"/>
              </a:solidFill>
              <a:effectLst/>
              <a:uLnTx/>
              <a:uFillTx/>
              <a:latin typeface="Arial" panose="020B0604020202020204"/>
            </a:endParaRPr>
          </a:p>
        </p:txBody>
      </p:sp>
      <p:grpSp>
        <p:nvGrpSpPr>
          <p:cNvPr id="30" name="Gruppo 29"/>
          <p:cNvGrpSpPr>
            <a:grpSpLocks noChangeAspect="1"/>
          </p:cNvGrpSpPr>
          <p:nvPr/>
        </p:nvGrpSpPr>
        <p:grpSpPr>
          <a:xfrm>
            <a:off x="7134581" y="293896"/>
            <a:ext cx="356777" cy="356777"/>
            <a:chOff x="688228" y="5442273"/>
            <a:chExt cx="435570" cy="435570"/>
          </a:xfrm>
        </p:grpSpPr>
        <p:sp>
          <p:nvSpPr>
            <p:cNvPr id="31" name="Ovale 3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46032860-8DEE-A4BA-8313-387786710453}"/>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078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2F3E028-7578-6108-1026-3CA68CA89E97}"/>
              </a:ext>
            </a:extLst>
          </p:cNvPr>
          <p:cNvSpPr>
            <a:spLocks noGrp="1"/>
          </p:cNvSpPr>
          <p:nvPr>
            <p:ph type="sldNum" sz="quarter" idx="12"/>
          </p:nvPr>
        </p:nvSpPr>
        <p:spPr>
          <a:xfrm>
            <a:off x="334433" y="64367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1F6723BA-4C26-21CA-2469-332AAB0A07EA}"/>
              </a:ext>
            </a:extLst>
          </p:cNvPr>
          <p:cNvSpPr/>
          <p:nvPr/>
        </p:nvSpPr>
        <p:spPr>
          <a:xfrm>
            <a:off x="624221" y="387028"/>
            <a:ext cx="4838218" cy="5868416"/>
          </a:xfrm>
          <a:prstGeom prst="rect">
            <a:avLst/>
          </a:prstGeom>
          <a:solidFill>
            <a:schemeClr val="tx2">
              <a:lumMod val="20000"/>
              <a:lumOff val="80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Univers Condensed" panose="020B0506020202050204" pitchFamily="34" charset="0"/>
              <a:ea typeface="+mn-ea"/>
              <a:cs typeface="+mn-cs"/>
            </a:endParaRPr>
          </a:p>
        </p:txBody>
      </p:sp>
      <p:sp>
        <p:nvSpPr>
          <p:cNvPr id="7" name="Rettangolo 6">
            <a:extLst>
              <a:ext uri="{FF2B5EF4-FFF2-40B4-BE49-F238E27FC236}">
                <a16:creationId xmlns:a16="http://schemas.microsoft.com/office/drawing/2014/main" id="{7E00AE8B-6F42-627A-0778-50466CE2B261}"/>
              </a:ext>
            </a:extLst>
          </p:cNvPr>
          <p:cNvSpPr/>
          <p:nvPr/>
        </p:nvSpPr>
        <p:spPr>
          <a:xfrm>
            <a:off x="6676207" y="387028"/>
            <a:ext cx="4838218" cy="5868416"/>
          </a:xfrm>
          <a:prstGeom prst="rect">
            <a:avLst/>
          </a:prstGeom>
          <a:solidFill>
            <a:schemeClr val="tx2">
              <a:lumMod val="20000"/>
              <a:lumOff val="80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Univers Condensed" panose="020B0506020202050204" pitchFamily="34" charset="0"/>
              <a:ea typeface="+mn-ea"/>
              <a:cs typeface="+mn-cs"/>
            </a:endParaRPr>
          </a:p>
        </p:txBody>
      </p:sp>
      <p:sp>
        <p:nvSpPr>
          <p:cNvPr id="41" name="Segnaposto testo 1">
            <a:extLst>
              <a:ext uri="{FF2B5EF4-FFF2-40B4-BE49-F238E27FC236}">
                <a16:creationId xmlns:a16="http://schemas.microsoft.com/office/drawing/2014/main" id="{0C25CF9C-1D57-631A-0007-B31C72CC85C2}"/>
              </a:ext>
            </a:extLst>
          </p:cNvPr>
          <p:cNvSpPr txBox="1">
            <a:spLocks/>
          </p:cNvSpPr>
          <p:nvPr/>
        </p:nvSpPr>
        <p:spPr>
          <a:xfrm>
            <a:off x="1116449" y="674151"/>
            <a:ext cx="3970633" cy="383116"/>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rPr>
              <a:t>Uffici in tutta Italia e all’estero</a:t>
            </a:r>
          </a:p>
        </p:txBody>
      </p:sp>
      <p:pic>
        <p:nvPicPr>
          <p:cNvPr id="42" name="Immagine 41">
            <a:extLst>
              <a:ext uri="{FF2B5EF4-FFF2-40B4-BE49-F238E27FC236}">
                <a16:creationId xmlns:a16="http://schemas.microsoft.com/office/drawing/2014/main" id="{0F31E0A8-8A5D-B738-284B-C71115491D60}"/>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87916" y="1714809"/>
            <a:ext cx="203743" cy="202581"/>
          </a:xfrm>
          <a:prstGeom prst="rect">
            <a:avLst/>
          </a:prstGeom>
        </p:spPr>
      </p:pic>
      <p:sp>
        <p:nvSpPr>
          <p:cNvPr id="43" name="CasellaDiTesto 42">
            <a:extLst>
              <a:ext uri="{FF2B5EF4-FFF2-40B4-BE49-F238E27FC236}">
                <a16:creationId xmlns:a16="http://schemas.microsoft.com/office/drawing/2014/main" id="{ABE65D0B-47A4-A919-9744-37732C1A8EA1}"/>
              </a:ext>
            </a:extLst>
          </p:cNvPr>
          <p:cNvSpPr txBox="1"/>
          <p:nvPr/>
        </p:nvSpPr>
        <p:spPr>
          <a:xfrm>
            <a:off x="4461284" y="1971836"/>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BELGRADO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44" name="CasellaDiTesto 43">
            <a:extLst>
              <a:ext uri="{FF2B5EF4-FFF2-40B4-BE49-F238E27FC236}">
                <a16:creationId xmlns:a16="http://schemas.microsoft.com/office/drawing/2014/main" id="{E7AD2014-BA43-2B0A-1F4A-7C2034DD5D76}"/>
              </a:ext>
            </a:extLst>
          </p:cNvPr>
          <p:cNvSpPr txBox="1"/>
          <p:nvPr/>
        </p:nvSpPr>
        <p:spPr>
          <a:xfrm>
            <a:off x="4475938" y="2256078"/>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IL CAIRO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45" name="Rettangolo 44">
            <a:extLst>
              <a:ext uri="{FF2B5EF4-FFF2-40B4-BE49-F238E27FC236}">
                <a16:creationId xmlns:a16="http://schemas.microsoft.com/office/drawing/2014/main" id="{71CF04FC-2B2A-921B-803E-B5795EC1AD44}"/>
              </a:ext>
            </a:extLst>
          </p:cNvPr>
          <p:cNvSpPr/>
          <p:nvPr/>
        </p:nvSpPr>
        <p:spPr>
          <a:xfrm>
            <a:off x="1417226" y="5318151"/>
            <a:ext cx="360698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Via Vincenzo Bellini,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00198, Roma, Italia </a:t>
            </a:r>
          </a:p>
        </p:txBody>
      </p:sp>
      <p:pic>
        <p:nvPicPr>
          <p:cNvPr id="46" name="Picture 2">
            <a:extLst>
              <a:ext uri="{FF2B5EF4-FFF2-40B4-BE49-F238E27FC236}">
                <a16:creationId xmlns:a16="http://schemas.microsoft.com/office/drawing/2014/main" id="{0C60B3BD-73B2-AAE8-3FE7-CB95AFF5FF3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84483" y="2019216"/>
            <a:ext cx="288000" cy="19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Bandiera dell'Egitto - Wikipedia">
            <a:extLst>
              <a:ext uri="{FF2B5EF4-FFF2-40B4-BE49-F238E27FC236}">
                <a16:creationId xmlns:a16="http://schemas.microsoft.com/office/drawing/2014/main" id="{0C64C92B-45D9-6781-603E-893919D3D93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180611" y="2290813"/>
            <a:ext cx="288000" cy="191941"/>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826A550C-07DF-C6E3-79AF-0418507FBF3D}"/>
              </a:ext>
            </a:extLst>
          </p:cNvPr>
          <p:cNvSpPr txBox="1"/>
          <p:nvPr/>
        </p:nvSpPr>
        <p:spPr>
          <a:xfrm>
            <a:off x="4167825" y="1664140"/>
            <a:ext cx="1247100" cy="296231"/>
          </a:xfrm>
          <a:prstGeom prst="rect">
            <a:avLst/>
          </a:prstGeom>
        </p:spPr>
        <p:txBody>
          <a:bodyPr vert="horz"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Presidi esteri</a:t>
            </a:r>
            <a:endPar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grpSp>
        <p:nvGrpSpPr>
          <p:cNvPr id="53" name="Gruppo 52">
            <a:extLst>
              <a:ext uri="{FF2B5EF4-FFF2-40B4-BE49-F238E27FC236}">
                <a16:creationId xmlns:a16="http://schemas.microsoft.com/office/drawing/2014/main" id="{E16C2BB1-1BAF-32F2-544B-EDB382A4A41B}"/>
              </a:ext>
            </a:extLst>
          </p:cNvPr>
          <p:cNvGrpSpPr/>
          <p:nvPr/>
        </p:nvGrpSpPr>
        <p:grpSpPr>
          <a:xfrm>
            <a:off x="733708" y="1566360"/>
            <a:ext cx="3417637" cy="3574498"/>
            <a:chOff x="1072000" y="1030797"/>
            <a:chExt cx="3417637" cy="3574498"/>
          </a:xfrm>
        </p:grpSpPr>
        <p:grpSp>
          <p:nvGrpSpPr>
            <p:cNvPr id="8" name="Gruppo 7">
              <a:extLst>
                <a:ext uri="{FF2B5EF4-FFF2-40B4-BE49-F238E27FC236}">
                  <a16:creationId xmlns:a16="http://schemas.microsoft.com/office/drawing/2014/main" id="{9510894A-9840-FCD1-D46B-7CA3F978C0EB}"/>
                </a:ext>
              </a:extLst>
            </p:cNvPr>
            <p:cNvGrpSpPr>
              <a:grpSpLocks noChangeAspect="1"/>
            </p:cNvGrpSpPr>
            <p:nvPr/>
          </p:nvGrpSpPr>
          <p:grpSpPr>
            <a:xfrm>
              <a:off x="1072000" y="1030797"/>
              <a:ext cx="3417637" cy="3574498"/>
              <a:chOff x="6431687" y="1180975"/>
              <a:chExt cx="5096398" cy="5330311"/>
            </a:xfrm>
          </p:grpSpPr>
          <p:grpSp>
            <p:nvGrpSpPr>
              <p:cNvPr id="9" name="Gruppo 2">
                <a:extLst>
                  <a:ext uri="{FF2B5EF4-FFF2-40B4-BE49-F238E27FC236}">
                    <a16:creationId xmlns:a16="http://schemas.microsoft.com/office/drawing/2014/main" id="{901859F9-E289-0927-59E6-CE6F51524176}"/>
                  </a:ext>
                </a:extLst>
              </p:cNvPr>
              <p:cNvGrpSpPr>
                <a:grpSpLocks noChangeAspect="1"/>
              </p:cNvGrpSpPr>
              <p:nvPr/>
            </p:nvGrpSpPr>
            <p:grpSpPr bwMode="auto">
              <a:xfrm>
                <a:off x="6848477" y="1180975"/>
                <a:ext cx="4679608" cy="5330311"/>
                <a:chOff x="2233037" y="1519528"/>
                <a:chExt cx="2759077" cy="3065643"/>
              </a:xfrm>
            </p:grpSpPr>
            <p:sp>
              <p:nvSpPr>
                <p:cNvPr id="20" name="Freeform 24">
                  <a:extLst>
                    <a:ext uri="{FF2B5EF4-FFF2-40B4-BE49-F238E27FC236}">
                      <a16:creationId xmlns:a16="http://schemas.microsoft.com/office/drawing/2014/main" id="{7F4AB2AF-7587-B6F6-CA45-88CC644F9C33}"/>
                    </a:ext>
                  </a:extLst>
                </p:cNvPr>
                <p:cNvSpPr>
                  <a:spLocks/>
                </p:cNvSpPr>
                <p:nvPr/>
              </p:nvSpPr>
              <p:spPr bwMode="auto">
                <a:xfrm>
                  <a:off x="2786554" y="2142592"/>
                  <a:ext cx="772797" cy="361916"/>
                </a:xfrm>
                <a:custGeom>
                  <a:avLst/>
                  <a:gdLst>
                    <a:gd name="T0" fmla="*/ 2147483646 w 1089"/>
                    <a:gd name="T1" fmla="*/ 2147483646 h 510"/>
                    <a:gd name="T2" fmla="*/ 2147483646 w 1089"/>
                    <a:gd name="T3" fmla="*/ 2147483646 h 510"/>
                    <a:gd name="T4" fmla="*/ 2147483646 w 1089"/>
                    <a:gd name="T5" fmla="*/ 2147483646 h 510"/>
                    <a:gd name="T6" fmla="*/ 2147483646 w 1089"/>
                    <a:gd name="T7" fmla="*/ 2147483646 h 510"/>
                    <a:gd name="T8" fmla="*/ 2147483646 w 1089"/>
                    <a:gd name="T9" fmla="*/ 2147483646 h 510"/>
                    <a:gd name="T10" fmla="*/ 2147483646 w 1089"/>
                    <a:gd name="T11" fmla="*/ 2147483646 h 510"/>
                    <a:gd name="T12" fmla="*/ 2147483646 w 1089"/>
                    <a:gd name="T13" fmla="*/ 2147483646 h 510"/>
                    <a:gd name="T14" fmla="*/ 2147483646 w 1089"/>
                    <a:gd name="T15" fmla="*/ 2147483646 h 510"/>
                    <a:gd name="T16" fmla="*/ 2147483646 w 1089"/>
                    <a:gd name="T17" fmla="*/ 2147483646 h 510"/>
                    <a:gd name="T18" fmla="*/ 2147483646 w 1089"/>
                    <a:gd name="T19" fmla="*/ 2147483646 h 510"/>
                    <a:gd name="T20" fmla="*/ 2147483646 w 1089"/>
                    <a:gd name="T21" fmla="*/ 2147483646 h 510"/>
                    <a:gd name="T22" fmla="*/ 2147483646 w 1089"/>
                    <a:gd name="T23" fmla="*/ 2147483646 h 510"/>
                    <a:gd name="T24" fmla="*/ 2147483646 w 1089"/>
                    <a:gd name="T25" fmla="*/ 2147483646 h 510"/>
                    <a:gd name="T26" fmla="*/ 2147483646 w 1089"/>
                    <a:gd name="T27" fmla="*/ 2147483646 h 510"/>
                    <a:gd name="T28" fmla="*/ 2147483646 w 1089"/>
                    <a:gd name="T29" fmla="*/ 2147483646 h 510"/>
                    <a:gd name="T30" fmla="*/ 2147483646 w 1089"/>
                    <a:gd name="T31" fmla="*/ 2147483646 h 510"/>
                    <a:gd name="T32" fmla="*/ 2147483646 w 1089"/>
                    <a:gd name="T33" fmla="*/ 2147483646 h 510"/>
                    <a:gd name="T34" fmla="*/ 2147483646 w 1089"/>
                    <a:gd name="T35" fmla="*/ 2147483646 h 510"/>
                    <a:gd name="T36" fmla="*/ 2147483646 w 1089"/>
                    <a:gd name="T37" fmla="*/ 2147483646 h 510"/>
                    <a:gd name="T38" fmla="*/ 2147483646 w 1089"/>
                    <a:gd name="T39" fmla="*/ 2147483646 h 510"/>
                    <a:gd name="T40" fmla="*/ 2147483646 w 1089"/>
                    <a:gd name="T41" fmla="*/ 2147483646 h 510"/>
                    <a:gd name="T42" fmla="*/ 2147483646 w 1089"/>
                    <a:gd name="T43" fmla="*/ 2147483646 h 510"/>
                    <a:gd name="T44" fmla="*/ 2147483646 w 1089"/>
                    <a:gd name="T45" fmla="*/ 2147483646 h 510"/>
                    <a:gd name="T46" fmla="*/ 2147483646 w 1089"/>
                    <a:gd name="T47" fmla="*/ 2147483646 h 510"/>
                    <a:gd name="T48" fmla="*/ 2147483646 w 1089"/>
                    <a:gd name="T49" fmla="*/ 2147483646 h 510"/>
                    <a:gd name="T50" fmla="*/ 2147483646 w 1089"/>
                    <a:gd name="T51" fmla="*/ 2147483646 h 510"/>
                    <a:gd name="T52" fmla="*/ 2147483646 w 1089"/>
                    <a:gd name="T53" fmla="*/ 2147483646 h 510"/>
                    <a:gd name="T54" fmla="*/ 2147483646 w 1089"/>
                    <a:gd name="T55" fmla="*/ 2147483646 h 510"/>
                    <a:gd name="T56" fmla="*/ 2147483646 w 1089"/>
                    <a:gd name="T57" fmla="*/ 2147483646 h 510"/>
                    <a:gd name="T58" fmla="*/ 2147483646 w 1089"/>
                    <a:gd name="T59" fmla="*/ 2147483646 h 510"/>
                    <a:gd name="T60" fmla="*/ 2147483646 w 1089"/>
                    <a:gd name="T61" fmla="*/ 2147483646 h 510"/>
                    <a:gd name="T62" fmla="*/ 2147483646 w 1089"/>
                    <a:gd name="T63" fmla="*/ 2147483646 h 510"/>
                    <a:gd name="T64" fmla="*/ 2147483646 w 1089"/>
                    <a:gd name="T65" fmla="*/ 2147483646 h 510"/>
                    <a:gd name="T66" fmla="*/ 2147483646 w 1089"/>
                    <a:gd name="T67" fmla="*/ 2147483646 h 510"/>
                    <a:gd name="T68" fmla="*/ 2147483646 w 1089"/>
                    <a:gd name="T69" fmla="*/ 2147483646 h 510"/>
                    <a:gd name="T70" fmla="*/ 2147483646 w 1089"/>
                    <a:gd name="T71" fmla="*/ 2147483646 h 510"/>
                    <a:gd name="T72" fmla="*/ 2147483646 w 1089"/>
                    <a:gd name="T73" fmla="*/ 2147483646 h 510"/>
                    <a:gd name="T74" fmla="*/ 2147483646 w 1089"/>
                    <a:gd name="T75" fmla="*/ 2147483646 h 510"/>
                    <a:gd name="T76" fmla="*/ 2147483646 w 1089"/>
                    <a:gd name="T77" fmla="*/ 2147483646 h 510"/>
                    <a:gd name="T78" fmla="*/ 2147483646 w 1089"/>
                    <a:gd name="T79" fmla="*/ 2147483646 h 510"/>
                    <a:gd name="T80" fmla="*/ 2147483646 w 1089"/>
                    <a:gd name="T81" fmla="*/ 2147483646 h 510"/>
                    <a:gd name="T82" fmla="*/ 2147483646 w 1089"/>
                    <a:gd name="T83" fmla="*/ 2147483646 h 510"/>
                    <a:gd name="T84" fmla="*/ 2147483646 w 1089"/>
                    <a:gd name="T85" fmla="*/ 2147483646 h 510"/>
                    <a:gd name="T86" fmla="*/ 2147483646 w 1089"/>
                    <a:gd name="T87" fmla="*/ 2147483646 h 510"/>
                    <a:gd name="T88" fmla="*/ 2147483646 w 1089"/>
                    <a:gd name="T89" fmla="*/ 2147483646 h 510"/>
                    <a:gd name="T90" fmla="*/ 2147483646 w 1089"/>
                    <a:gd name="T91" fmla="*/ 2147483646 h 510"/>
                    <a:gd name="T92" fmla="*/ 2147483646 w 1089"/>
                    <a:gd name="T93" fmla="*/ 2147483646 h 510"/>
                    <a:gd name="T94" fmla="*/ 2147483646 w 1089"/>
                    <a:gd name="T95" fmla="*/ 2147483646 h 510"/>
                    <a:gd name="T96" fmla="*/ 2147483646 w 1089"/>
                    <a:gd name="T97" fmla="*/ 2147483646 h 510"/>
                    <a:gd name="T98" fmla="*/ 2147483646 w 1089"/>
                    <a:gd name="T99" fmla="*/ 2147483646 h 510"/>
                    <a:gd name="T100" fmla="*/ 0 w 1089"/>
                    <a:gd name="T101" fmla="*/ 2147483646 h 510"/>
                    <a:gd name="T102" fmla="*/ 2147483646 w 1089"/>
                    <a:gd name="T103" fmla="*/ 2147483646 h 510"/>
                    <a:gd name="T104" fmla="*/ 2147483646 w 1089"/>
                    <a:gd name="T105" fmla="*/ 2147483646 h 510"/>
                    <a:gd name="T106" fmla="*/ 2147483646 w 1089"/>
                    <a:gd name="T107" fmla="*/ 2147483646 h 510"/>
                    <a:gd name="T108" fmla="*/ 2147483646 w 1089"/>
                    <a:gd name="T109" fmla="*/ 2147483646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9" h="510">
                      <a:moveTo>
                        <a:pt x="162" y="317"/>
                      </a:moveTo>
                      <a:lnTo>
                        <a:pt x="178" y="299"/>
                      </a:lnTo>
                      <a:lnTo>
                        <a:pt x="196" y="291"/>
                      </a:lnTo>
                      <a:lnTo>
                        <a:pt x="219" y="291"/>
                      </a:lnTo>
                      <a:lnTo>
                        <a:pt x="245" y="296"/>
                      </a:lnTo>
                      <a:lnTo>
                        <a:pt x="253" y="311"/>
                      </a:lnTo>
                      <a:lnTo>
                        <a:pt x="271" y="322"/>
                      </a:lnTo>
                      <a:lnTo>
                        <a:pt x="294" y="327"/>
                      </a:lnTo>
                      <a:lnTo>
                        <a:pt x="312" y="340"/>
                      </a:lnTo>
                      <a:lnTo>
                        <a:pt x="327" y="347"/>
                      </a:lnTo>
                      <a:lnTo>
                        <a:pt x="350" y="347"/>
                      </a:lnTo>
                      <a:lnTo>
                        <a:pt x="371" y="366"/>
                      </a:lnTo>
                      <a:lnTo>
                        <a:pt x="386" y="376"/>
                      </a:lnTo>
                      <a:lnTo>
                        <a:pt x="402" y="386"/>
                      </a:lnTo>
                      <a:lnTo>
                        <a:pt x="420" y="396"/>
                      </a:lnTo>
                      <a:lnTo>
                        <a:pt x="435" y="407"/>
                      </a:lnTo>
                      <a:lnTo>
                        <a:pt x="459" y="404"/>
                      </a:lnTo>
                      <a:lnTo>
                        <a:pt x="492" y="407"/>
                      </a:lnTo>
                      <a:lnTo>
                        <a:pt x="515" y="404"/>
                      </a:lnTo>
                      <a:lnTo>
                        <a:pt x="538" y="404"/>
                      </a:lnTo>
                      <a:lnTo>
                        <a:pt x="562" y="402"/>
                      </a:lnTo>
                      <a:lnTo>
                        <a:pt x="582" y="399"/>
                      </a:lnTo>
                      <a:lnTo>
                        <a:pt x="613" y="389"/>
                      </a:lnTo>
                      <a:lnTo>
                        <a:pt x="631" y="378"/>
                      </a:lnTo>
                      <a:lnTo>
                        <a:pt x="647" y="360"/>
                      </a:lnTo>
                      <a:lnTo>
                        <a:pt x="665" y="353"/>
                      </a:lnTo>
                      <a:lnTo>
                        <a:pt x="688" y="353"/>
                      </a:lnTo>
                      <a:lnTo>
                        <a:pt x="693" y="366"/>
                      </a:lnTo>
                      <a:lnTo>
                        <a:pt x="711" y="378"/>
                      </a:lnTo>
                      <a:lnTo>
                        <a:pt x="729" y="368"/>
                      </a:lnTo>
                      <a:lnTo>
                        <a:pt x="752" y="366"/>
                      </a:lnTo>
                      <a:lnTo>
                        <a:pt x="760" y="381"/>
                      </a:lnTo>
                      <a:lnTo>
                        <a:pt x="775" y="391"/>
                      </a:lnTo>
                      <a:lnTo>
                        <a:pt x="773" y="412"/>
                      </a:lnTo>
                      <a:lnTo>
                        <a:pt x="760" y="438"/>
                      </a:lnTo>
                      <a:lnTo>
                        <a:pt x="778" y="445"/>
                      </a:lnTo>
                      <a:lnTo>
                        <a:pt x="783" y="461"/>
                      </a:lnTo>
                      <a:lnTo>
                        <a:pt x="783" y="481"/>
                      </a:lnTo>
                      <a:lnTo>
                        <a:pt x="811" y="494"/>
                      </a:lnTo>
                      <a:lnTo>
                        <a:pt x="827" y="505"/>
                      </a:lnTo>
                      <a:lnTo>
                        <a:pt x="837" y="505"/>
                      </a:lnTo>
                      <a:lnTo>
                        <a:pt x="860" y="510"/>
                      </a:lnTo>
                      <a:lnTo>
                        <a:pt x="881" y="510"/>
                      </a:lnTo>
                      <a:lnTo>
                        <a:pt x="899" y="507"/>
                      </a:lnTo>
                      <a:lnTo>
                        <a:pt x="917" y="499"/>
                      </a:lnTo>
                      <a:lnTo>
                        <a:pt x="909" y="481"/>
                      </a:lnTo>
                      <a:lnTo>
                        <a:pt x="914" y="463"/>
                      </a:lnTo>
                      <a:lnTo>
                        <a:pt x="917" y="443"/>
                      </a:lnTo>
                      <a:lnTo>
                        <a:pt x="935" y="435"/>
                      </a:lnTo>
                      <a:lnTo>
                        <a:pt x="953" y="425"/>
                      </a:lnTo>
                      <a:lnTo>
                        <a:pt x="963" y="422"/>
                      </a:lnTo>
                      <a:lnTo>
                        <a:pt x="979" y="404"/>
                      </a:lnTo>
                      <a:lnTo>
                        <a:pt x="989" y="396"/>
                      </a:lnTo>
                      <a:lnTo>
                        <a:pt x="1004" y="389"/>
                      </a:lnTo>
                      <a:lnTo>
                        <a:pt x="1020" y="386"/>
                      </a:lnTo>
                      <a:lnTo>
                        <a:pt x="1025" y="399"/>
                      </a:lnTo>
                      <a:lnTo>
                        <a:pt x="1025" y="417"/>
                      </a:lnTo>
                      <a:lnTo>
                        <a:pt x="1020" y="432"/>
                      </a:lnTo>
                      <a:lnTo>
                        <a:pt x="1022" y="432"/>
                      </a:lnTo>
                      <a:lnTo>
                        <a:pt x="1030" y="443"/>
                      </a:lnTo>
                      <a:lnTo>
                        <a:pt x="1038" y="443"/>
                      </a:lnTo>
                      <a:lnTo>
                        <a:pt x="1046" y="453"/>
                      </a:lnTo>
                      <a:lnTo>
                        <a:pt x="1061" y="456"/>
                      </a:lnTo>
                      <a:lnTo>
                        <a:pt x="1079" y="448"/>
                      </a:lnTo>
                      <a:lnTo>
                        <a:pt x="1087" y="432"/>
                      </a:lnTo>
                      <a:lnTo>
                        <a:pt x="1089" y="414"/>
                      </a:lnTo>
                      <a:lnTo>
                        <a:pt x="1087" y="399"/>
                      </a:lnTo>
                      <a:lnTo>
                        <a:pt x="1066" y="396"/>
                      </a:lnTo>
                      <a:lnTo>
                        <a:pt x="1046" y="389"/>
                      </a:lnTo>
                      <a:lnTo>
                        <a:pt x="1028" y="373"/>
                      </a:lnTo>
                      <a:lnTo>
                        <a:pt x="1015" y="363"/>
                      </a:lnTo>
                      <a:lnTo>
                        <a:pt x="999" y="350"/>
                      </a:lnTo>
                      <a:lnTo>
                        <a:pt x="984" y="340"/>
                      </a:lnTo>
                      <a:lnTo>
                        <a:pt x="963" y="319"/>
                      </a:lnTo>
                      <a:lnTo>
                        <a:pt x="953" y="299"/>
                      </a:lnTo>
                      <a:lnTo>
                        <a:pt x="945" y="283"/>
                      </a:lnTo>
                      <a:lnTo>
                        <a:pt x="943" y="250"/>
                      </a:lnTo>
                      <a:lnTo>
                        <a:pt x="932" y="226"/>
                      </a:lnTo>
                      <a:lnTo>
                        <a:pt x="925" y="211"/>
                      </a:lnTo>
                      <a:lnTo>
                        <a:pt x="922" y="180"/>
                      </a:lnTo>
                      <a:lnTo>
                        <a:pt x="919" y="160"/>
                      </a:lnTo>
                      <a:lnTo>
                        <a:pt x="914" y="144"/>
                      </a:lnTo>
                      <a:lnTo>
                        <a:pt x="909" y="129"/>
                      </a:lnTo>
                      <a:lnTo>
                        <a:pt x="901" y="113"/>
                      </a:lnTo>
                      <a:lnTo>
                        <a:pt x="904" y="105"/>
                      </a:lnTo>
                      <a:lnTo>
                        <a:pt x="904" y="77"/>
                      </a:lnTo>
                      <a:lnTo>
                        <a:pt x="909" y="64"/>
                      </a:lnTo>
                      <a:lnTo>
                        <a:pt x="935" y="54"/>
                      </a:lnTo>
                      <a:lnTo>
                        <a:pt x="945" y="28"/>
                      </a:lnTo>
                      <a:lnTo>
                        <a:pt x="925" y="39"/>
                      </a:lnTo>
                      <a:lnTo>
                        <a:pt x="899" y="33"/>
                      </a:lnTo>
                      <a:lnTo>
                        <a:pt x="883" y="23"/>
                      </a:lnTo>
                      <a:lnTo>
                        <a:pt x="868" y="13"/>
                      </a:lnTo>
                      <a:lnTo>
                        <a:pt x="840" y="8"/>
                      </a:lnTo>
                      <a:lnTo>
                        <a:pt x="816" y="0"/>
                      </a:lnTo>
                      <a:lnTo>
                        <a:pt x="793" y="3"/>
                      </a:lnTo>
                      <a:lnTo>
                        <a:pt x="770" y="3"/>
                      </a:lnTo>
                      <a:lnTo>
                        <a:pt x="752" y="13"/>
                      </a:lnTo>
                      <a:lnTo>
                        <a:pt x="737" y="28"/>
                      </a:lnTo>
                      <a:lnTo>
                        <a:pt x="721" y="44"/>
                      </a:lnTo>
                      <a:lnTo>
                        <a:pt x="698" y="46"/>
                      </a:lnTo>
                      <a:lnTo>
                        <a:pt x="672" y="41"/>
                      </a:lnTo>
                      <a:lnTo>
                        <a:pt x="644" y="26"/>
                      </a:lnTo>
                      <a:lnTo>
                        <a:pt x="623" y="33"/>
                      </a:lnTo>
                      <a:lnTo>
                        <a:pt x="600" y="36"/>
                      </a:lnTo>
                      <a:lnTo>
                        <a:pt x="582" y="46"/>
                      </a:lnTo>
                      <a:lnTo>
                        <a:pt x="564" y="54"/>
                      </a:lnTo>
                      <a:lnTo>
                        <a:pt x="546" y="44"/>
                      </a:lnTo>
                      <a:lnTo>
                        <a:pt x="520" y="39"/>
                      </a:lnTo>
                      <a:lnTo>
                        <a:pt x="502" y="46"/>
                      </a:lnTo>
                      <a:lnTo>
                        <a:pt x="484" y="64"/>
                      </a:lnTo>
                      <a:lnTo>
                        <a:pt x="464" y="64"/>
                      </a:lnTo>
                      <a:lnTo>
                        <a:pt x="459" y="49"/>
                      </a:lnTo>
                      <a:lnTo>
                        <a:pt x="441" y="39"/>
                      </a:lnTo>
                      <a:lnTo>
                        <a:pt x="417" y="39"/>
                      </a:lnTo>
                      <a:lnTo>
                        <a:pt x="399" y="51"/>
                      </a:lnTo>
                      <a:lnTo>
                        <a:pt x="384" y="67"/>
                      </a:lnTo>
                      <a:lnTo>
                        <a:pt x="363" y="77"/>
                      </a:lnTo>
                      <a:lnTo>
                        <a:pt x="358" y="59"/>
                      </a:lnTo>
                      <a:lnTo>
                        <a:pt x="332" y="57"/>
                      </a:lnTo>
                      <a:lnTo>
                        <a:pt x="301" y="41"/>
                      </a:lnTo>
                      <a:lnTo>
                        <a:pt x="278" y="44"/>
                      </a:lnTo>
                      <a:lnTo>
                        <a:pt x="253" y="36"/>
                      </a:lnTo>
                      <a:lnTo>
                        <a:pt x="237" y="26"/>
                      </a:lnTo>
                      <a:lnTo>
                        <a:pt x="219" y="8"/>
                      </a:lnTo>
                      <a:lnTo>
                        <a:pt x="191" y="3"/>
                      </a:lnTo>
                      <a:lnTo>
                        <a:pt x="173" y="10"/>
                      </a:lnTo>
                      <a:lnTo>
                        <a:pt x="157" y="26"/>
                      </a:lnTo>
                      <a:lnTo>
                        <a:pt x="134" y="28"/>
                      </a:lnTo>
                      <a:lnTo>
                        <a:pt x="119" y="18"/>
                      </a:lnTo>
                      <a:lnTo>
                        <a:pt x="101" y="8"/>
                      </a:lnTo>
                      <a:lnTo>
                        <a:pt x="83" y="15"/>
                      </a:lnTo>
                      <a:lnTo>
                        <a:pt x="62" y="26"/>
                      </a:lnTo>
                      <a:lnTo>
                        <a:pt x="44" y="33"/>
                      </a:lnTo>
                      <a:lnTo>
                        <a:pt x="41" y="54"/>
                      </a:lnTo>
                      <a:lnTo>
                        <a:pt x="34" y="85"/>
                      </a:lnTo>
                      <a:lnTo>
                        <a:pt x="34" y="105"/>
                      </a:lnTo>
                      <a:lnTo>
                        <a:pt x="41" y="118"/>
                      </a:lnTo>
                      <a:lnTo>
                        <a:pt x="54" y="136"/>
                      </a:lnTo>
                      <a:lnTo>
                        <a:pt x="62" y="180"/>
                      </a:lnTo>
                      <a:lnTo>
                        <a:pt x="49" y="170"/>
                      </a:lnTo>
                      <a:lnTo>
                        <a:pt x="39" y="178"/>
                      </a:lnTo>
                      <a:lnTo>
                        <a:pt x="34" y="180"/>
                      </a:lnTo>
                      <a:lnTo>
                        <a:pt x="21" y="190"/>
                      </a:lnTo>
                      <a:lnTo>
                        <a:pt x="11" y="208"/>
                      </a:lnTo>
                      <a:lnTo>
                        <a:pt x="3" y="224"/>
                      </a:lnTo>
                      <a:lnTo>
                        <a:pt x="0" y="245"/>
                      </a:lnTo>
                      <a:lnTo>
                        <a:pt x="3" y="247"/>
                      </a:lnTo>
                      <a:lnTo>
                        <a:pt x="26" y="245"/>
                      </a:lnTo>
                      <a:lnTo>
                        <a:pt x="49" y="245"/>
                      </a:lnTo>
                      <a:lnTo>
                        <a:pt x="65" y="255"/>
                      </a:lnTo>
                      <a:lnTo>
                        <a:pt x="80" y="265"/>
                      </a:lnTo>
                      <a:lnTo>
                        <a:pt x="70" y="288"/>
                      </a:lnTo>
                      <a:lnTo>
                        <a:pt x="75" y="304"/>
                      </a:lnTo>
                      <a:lnTo>
                        <a:pt x="98" y="304"/>
                      </a:lnTo>
                      <a:lnTo>
                        <a:pt x="124" y="309"/>
                      </a:lnTo>
                      <a:lnTo>
                        <a:pt x="129" y="324"/>
                      </a:lnTo>
                      <a:lnTo>
                        <a:pt x="150" y="335"/>
                      </a:lnTo>
                      <a:lnTo>
                        <a:pt x="162" y="317"/>
                      </a:lnTo>
                      <a:close/>
                    </a:path>
                  </a:pathLst>
                </a:custGeom>
                <a:solidFill>
                  <a:schemeClr val="accent6">
                    <a:lumMod val="40000"/>
                    <a:lumOff val="60000"/>
                  </a:schemeClr>
                </a:solidFill>
                <a:ln w="3175">
                  <a:solidFill>
                    <a:schemeClr val="tx2">
                      <a:lumMod val="40000"/>
                      <a:lumOff val="60000"/>
                    </a:schemeClr>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1" name="Freeform 5">
                  <a:extLst>
                    <a:ext uri="{FF2B5EF4-FFF2-40B4-BE49-F238E27FC236}">
                      <a16:creationId xmlns:a16="http://schemas.microsoft.com/office/drawing/2014/main" id="{27608DB7-939E-2A94-402A-B98E4C41ADA7}"/>
                    </a:ext>
                  </a:extLst>
                </p:cNvPr>
                <p:cNvSpPr>
                  <a:spLocks/>
                </p:cNvSpPr>
                <p:nvPr/>
              </p:nvSpPr>
              <p:spPr bwMode="auto">
                <a:xfrm>
                  <a:off x="3892172" y="2938807"/>
                  <a:ext cx="281727" cy="221408"/>
                </a:xfrm>
                <a:custGeom>
                  <a:avLst/>
                  <a:gdLst>
                    <a:gd name="T0" fmla="*/ 2147483646 w 397"/>
                    <a:gd name="T1" fmla="*/ 2147483646 h 312"/>
                    <a:gd name="T2" fmla="*/ 2147483646 w 397"/>
                    <a:gd name="T3" fmla="*/ 2147483646 h 312"/>
                    <a:gd name="T4" fmla="*/ 2147483646 w 397"/>
                    <a:gd name="T5" fmla="*/ 2147483646 h 312"/>
                    <a:gd name="T6" fmla="*/ 2147483646 w 397"/>
                    <a:gd name="T7" fmla="*/ 2147483646 h 312"/>
                    <a:gd name="T8" fmla="*/ 2147483646 w 397"/>
                    <a:gd name="T9" fmla="*/ 2147483646 h 312"/>
                    <a:gd name="T10" fmla="*/ 2147483646 w 397"/>
                    <a:gd name="T11" fmla="*/ 2147483646 h 312"/>
                    <a:gd name="T12" fmla="*/ 2147483646 w 397"/>
                    <a:gd name="T13" fmla="*/ 2147483646 h 312"/>
                    <a:gd name="T14" fmla="*/ 2147483646 w 397"/>
                    <a:gd name="T15" fmla="*/ 2147483646 h 312"/>
                    <a:gd name="T16" fmla="*/ 2147483646 w 397"/>
                    <a:gd name="T17" fmla="*/ 2147483646 h 312"/>
                    <a:gd name="T18" fmla="*/ 2147483646 w 397"/>
                    <a:gd name="T19" fmla="*/ 2147483646 h 312"/>
                    <a:gd name="T20" fmla="*/ 2147483646 w 397"/>
                    <a:gd name="T21" fmla="*/ 2147483646 h 312"/>
                    <a:gd name="T22" fmla="*/ 2147483646 w 397"/>
                    <a:gd name="T23" fmla="*/ 2147483646 h 312"/>
                    <a:gd name="T24" fmla="*/ 2147483646 w 397"/>
                    <a:gd name="T25" fmla="*/ 2147483646 h 312"/>
                    <a:gd name="T26" fmla="*/ 2147483646 w 397"/>
                    <a:gd name="T27" fmla="*/ 2147483646 h 312"/>
                    <a:gd name="T28" fmla="*/ 2147483646 w 397"/>
                    <a:gd name="T29" fmla="*/ 2147483646 h 312"/>
                    <a:gd name="T30" fmla="*/ 2147483646 w 397"/>
                    <a:gd name="T31" fmla="*/ 2147483646 h 312"/>
                    <a:gd name="T32" fmla="*/ 2147483646 w 397"/>
                    <a:gd name="T33" fmla="*/ 2147483646 h 312"/>
                    <a:gd name="T34" fmla="*/ 2147483646 w 397"/>
                    <a:gd name="T35" fmla="*/ 2147483646 h 312"/>
                    <a:gd name="T36" fmla="*/ 2147483646 w 397"/>
                    <a:gd name="T37" fmla="*/ 2147483646 h 312"/>
                    <a:gd name="T38" fmla="*/ 2147483646 w 397"/>
                    <a:gd name="T39" fmla="*/ 2147483646 h 312"/>
                    <a:gd name="T40" fmla="*/ 2147483646 w 397"/>
                    <a:gd name="T41" fmla="*/ 2147483646 h 312"/>
                    <a:gd name="T42" fmla="*/ 2147483646 w 397"/>
                    <a:gd name="T43" fmla="*/ 2147483646 h 312"/>
                    <a:gd name="T44" fmla="*/ 2147483646 w 397"/>
                    <a:gd name="T45" fmla="*/ 2147483646 h 312"/>
                    <a:gd name="T46" fmla="*/ 2147483646 w 397"/>
                    <a:gd name="T47" fmla="*/ 2147483646 h 312"/>
                    <a:gd name="T48" fmla="*/ 2147483646 w 397"/>
                    <a:gd name="T49" fmla="*/ 2147483646 h 312"/>
                    <a:gd name="T50" fmla="*/ 2147483646 w 397"/>
                    <a:gd name="T51" fmla="*/ 2147483646 h 312"/>
                    <a:gd name="T52" fmla="*/ 2147483646 w 397"/>
                    <a:gd name="T53" fmla="*/ 2147483646 h 312"/>
                    <a:gd name="T54" fmla="*/ 2147483646 w 397"/>
                    <a:gd name="T55" fmla="*/ 2147483646 h 312"/>
                    <a:gd name="T56" fmla="*/ 2147483646 w 397"/>
                    <a:gd name="T57" fmla="*/ 2147483646 h 312"/>
                    <a:gd name="T58" fmla="*/ 2147483646 w 397"/>
                    <a:gd name="T59" fmla="*/ 2147483646 h 312"/>
                    <a:gd name="T60" fmla="*/ 2147483646 w 397"/>
                    <a:gd name="T61" fmla="*/ 0 h 312"/>
                    <a:gd name="T62" fmla="*/ 2147483646 w 397"/>
                    <a:gd name="T63" fmla="*/ 2147483646 h 312"/>
                    <a:gd name="T64" fmla="*/ 2147483646 w 397"/>
                    <a:gd name="T65" fmla="*/ 2147483646 h 312"/>
                    <a:gd name="T66" fmla="*/ 2147483646 w 397"/>
                    <a:gd name="T67" fmla="*/ 2147483646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7" h="312">
                      <a:moveTo>
                        <a:pt x="363" y="31"/>
                      </a:moveTo>
                      <a:lnTo>
                        <a:pt x="371" y="44"/>
                      </a:lnTo>
                      <a:lnTo>
                        <a:pt x="381" y="67"/>
                      </a:lnTo>
                      <a:lnTo>
                        <a:pt x="389" y="83"/>
                      </a:lnTo>
                      <a:lnTo>
                        <a:pt x="397" y="96"/>
                      </a:lnTo>
                      <a:lnTo>
                        <a:pt x="389" y="109"/>
                      </a:lnTo>
                      <a:lnTo>
                        <a:pt x="389" y="129"/>
                      </a:lnTo>
                      <a:lnTo>
                        <a:pt x="368" y="137"/>
                      </a:lnTo>
                      <a:lnTo>
                        <a:pt x="350" y="147"/>
                      </a:lnTo>
                      <a:lnTo>
                        <a:pt x="335" y="163"/>
                      </a:lnTo>
                      <a:lnTo>
                        <a:pt x="342" y="178"/>
                      </a:lnTo>
                      <a:lnTo>
                        <a:pt x="342" y="204"/>
                      </a:lnTo>
                      <a:lnTo>
                        <a:pt x="348" y="219"/>
                      </a:lnTo>
                      <a:lnTo>
                        <a:pt x="337" y="242"/>
                      </a:lnTo>
                      <a:lnTo>
                        <a:pt x="322" y="260"/>
                      </a:lnTo>
                      <a:lnTo>
                        <a:pt x="299" y="260"/>
                      </a:lnTo>
                      <a:lnTo>
                        <a:pt x="291" y="245"/>
                      </a:lnTo>
                      <a:lnTo>
                        <a:pt x="275" y="260"/>
                      </a:lnTo>
                      <a:lnTo>
                        <a:pt x="260" y="278"/>
                      </a:lnTo>
                      <a:lnTo>
                        <a:pt x="242" y="286"/>
                      </a:lnTo>
                      <a:lnTo>
                        <a:pt x="227" y="304"/>
                      </a:lnTo>
                      <a:lnTo>
                        <a:pt x="211" y="294"/>
                      </a:lnTo>
                      <a:lnTo>
                        <a:pt x="196" y="291"/>
                      </a:lnTo>
                      <a:lnTo>
                        <a:pt x="180" y="281"/>
                      </a:lnTo>
                      <a:lnTo>
                        <a:pt x="162" y="271"/>
                      </a:lnTo>
                      <a:lnTo>
                        <a:pt x="147" y="260"/>
                      </a:lnTo>
                      <a:lnTo>
                        <a:pt x="121" y="253"/>
                      </a:lnTo>
                      <a:lnTo>
                        <a:pt x="100" y="253"/>
                      </a:lnTo>
                      <a:lnTo>
                        <a:pt x="80" y="263"/>
                      </a:lnTo>
                      <a:lnTo>
                        <a:pt x="67" y="286"/>
                      </a:lnTo>
                      <a:lnTo>
                        <a:pt x="57" y="312"/>
                      </a:lnTo>
                      <a:lnTo>
                        <a:pt x="39" y="302"/>
                      </a:lnTo>
                      <a:lnTo>
                        <a:pt x="33" y="286"/>
                      </a:lnTo>
                      <a:lnTo>
                        <a:pt x="26" y="271"/>
                      </a:lnTo>
                      <a:lnTo>
                        <a:pt x="21" y="255"/>
                      </a:lnTo>
                      <a:lnTo>
                        <a:pt x="21" y="235"/>
                      </a:lnTo>
                      <a:lnTo>
                        <a:pt x="15" y="222"/>
                      </a:lnTo>
                      <a:lnTo>
                        <a:pt x="8" y="206"/>
                      </a:lnTo>
                      <a:lnTo>
                        <a:pt x="0" y="191"/>
                      </a:lnTo>
                      <a:lnTo>
                        <a:pt x="3" y="173"/>
                      </a:lnTo>
                      <a:lnTo>
                        <a:pt x="13" y="168"/>
                      </a:lnTo>
                      <a:lnTo>
                        <a:pt x="36" y="168"/>
                      </a:lnTo>
                      <a:lnTo>
                        <a:pt x="54" y="157"/>
                      </a:lnTo>
                      <a:lnTo>
                        <a:pt x="77" y="155"/>
                      </a:lnTo>
                      <a:lnTo>
                        <a:pt x="80" y="137"/>
                      </a:lnTo>
                      <a:lnTo>
                        <a:pt x="93" y="114"/>
                      </a:lnTo>
                      <a:lnTo>
                        <a:pt x="108" y="96"/>
                      </a:lnTo>
                      <a:lnTo>
                        <a:pt x="134" y="101"/>
                      </a:lnTo>
                      <a:lnTo>
                        <a:pt x="160" y="109"/>
                      </a:lnTo>
                      <a:lnTo>
                        <a:pt x="185" y="114"/>
                      </a:lnTo>
                      <a:lnTo>
                        <a:pt x="198" y="119"/>
                      </a:lnTo>
                      <a:lnTo>
                        <a:pt x="201" y="98"/>
                      </a:lnTo>
                      <a:lnTo>
                        <a:pt x="214" y="75"/>
                      </a:lnTo>
                      <a:lnTo>
                        <a:pt x="224" y="49"/>
                      </a:lnTo>
                      <a:lnTo>
                        <a:pt x="237" y="26"/>
                      </a:lnTo>
                      <a:lnTo>
                        <a:pt x="252" y="8"/>
                      </a:lnTo>
                      <a:lnTo>
                        <a:pt x="250" y="0"/>
                      </a:lnTo>
                      <a:lnTo>
                        <a:pt x="278" y="13"/>
                      </a:lnTo>
                      <a:lnTo>
                        <a:pt x="301" y="13"/>
                      </a:lnTo>
                      <a:lnTo>
                        <a:pt x="327" y="21"/>
                      </a:lnTo>
                      <a:lnTo>
                        <a:pt x="353" y="29"/>
                      </a:lnTo>
                      <a:lnTo>
                        <a:pt x="366" y="29"/>
                      </a:lnTo>
                      <a:lnTo>
                        <a:pt x="363" y="31"/>
                      </a:lnTo>
                      <a:close/>
                    </a:path>
                  </a:pathLst>
                </a:custGeom>
                <a:solidFill>
                  <a:schemeClr val="accent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2" name="Freeform 6">
                  <a:extLst>
                    <a:ext uri="{FF2B5EF4-FFF2-40B4-BE49-F238E27FC236}">
                      <a16:creationId xmlns:a16="http://schemas.microsoft.com/office/drawing/2014/main" id="{2363CDDE-5EA6-4B82-3184-6779D9947C78}"/>
                    </a:ext>
                  </a:extLst>
                </p:cNvPr>
                <p:cNvSpPr>
                  <a:spLocks/>
                </p:cNvSpPr>
                <p:nvPr/>
              </p:nvSpPr>
              <p:spPr bwMode="auto">
                <a:xfrm>
                  <a:off x="4129902" y="2930291"/>
                  <a:ext cx="862212" cy="545713"/>
                </a:xfrm>
                <a:custGeom>
                  <a:avLst/>
                  <a:gdLst>
                    <a:gd name="T0" fmla="*/ 2147483646 w 1215"/>
                    <a:gd name="T1" fmla="*/ 2147483646 h 769"/>
                    <a:gd name="T2" fmla="*/ 2147483646 w 1215"/>
                    <a:gd name="T3" fmla="*/ 2147483646 h 769"/>
                    <a:gd name="T4" fmla="*/ 2147483646 w 1215"/>
                    <a:gd name="T5" fmla="*/ 2147483646 h 769"/>
                    <a:gd name="T6" fmla="*/ 2147483646 w 1215"/>
                    <a:gd name="T7" fmla="*/ 2147483646 h 769"/>
                    <a:gd name="T8" fmla="*/ 2147483646 w 1215"/>
                    <a:gd name="T9" fmla="*/ 2147483646 h 769"/>
                    <a:gd name="T10" fmla="*/ 2147483646 w 1215"/>
                    <a:gd name="T11" fmla="*/ 2147483646 h 769"/>
                    <a:gd name="T12" fmla="*/ 2147483646 w 1215"/>
                    <a:gd name="T13" fmla="*/ 2147483646 h 769"/>
                    <a:gd name="T14" fmla="*/ 2147483646 w 1215"/>
                    <a:gd name="T15" fmla="*/ 2147483646 h 769"/>
                    <a:gd name="T16" fmla="*/ 2147483646 w 1215"/>
                    <a:gd name="T17" fmla="*/ 2147483646 h 769"/>
                    <a:gd name="T18" fmla="*/ 2147483646 w 1215"/>
                    <a:gd name="T19" fmla="*/ 2147483646 h 769"/>
                    <a:gd name="T20" fmla="*/ 2147483646 w 1215"/>
                    <a:gd name="T21" fmla="*/ 2147483646 h 769"/>
                    <a:gd name="T22" fmla="*/ 2147483646 w 1215"/>
                    <a:gd name="T23" fmla="*/ 2147483646 h 769"/>
                    <a:gd name="T24" fmla="*/ 2147483646 w 1215"/>
                    <a:gd name="T25" fmla="*/ 2147483646 h 769"/>
                    <a:gd name="T26" fmla="*/ 2147483646 w 1215"/>
                    <a:gd name="T27" fmla="*/ 2147483646 h 769"/>
                    <a:gd name="T28" fmla="*/ 2147483646 w 1215"/>
                    <a:gd name="T29" fmla="*/ 2147483646 h 769"/>
                    <a:gd name="T30" fmla="*/ 2147483646 w 1215"/>
                    <a:gd name="T31" fmla="*/ 2147483646 h 769"/>
                    <a:gd name="T32" fmla="*/ 2147483646 w 1215"/>
                    <a:gd name="T33" fmla="*/ 2147483646 h 769"/>
                    <a:gd name="T34" fmla="*/ 2147483646 w 1215"/>
                    <a:gd name="T35" fmla="*/ 2147483646 h 769"/>
                    <a:gd name="T36" fmla="*/ 2147483646 w 1215"/>
                    <a:gd name="T37" fmla="*/ 2147483646 h 769"/>
                    <a:gd name="T38" fmla="*/ 2147483646 w 1215"/>
                    <a:gd name="T39" fmla="*/ 2147483646 h 769"/>
                    <a:gd name="T40" fmla="*/ 2147483646 w 1215"/>
                    <a:gd name="T41" fmla="*/ 2147483646 h 769"/>
                    <a:gd name="T42" fmla="*/ 2147483646 w 1215"/>
                    <a:gd name="T43" fmla="*/ 2147483646 h 769"/>
                    <a:gd name="T44" fmla="*/ 2147483646 w 1215"/>
                    <a:gd name="T45" fmla="*/ 2147483646 h 769"/>
                    <a:gd name="T46" fmla="*/ 2147483646 w 1215"/>
                    <a:gd name="T47" fmla="*/ 2147483646 h 769"/>
                    <a:gd name="T48" fmla="*/ 2147483646 w 1215"/>
                    <a:gd name="T49" fmla="*/ 2147483646 h 769"/>
                    <a:gd name="T50" fmla="*/ 2147483646 w 1215"/>
                    <a:gd name="T51" fmla="*/ 2147483646 h 769"/>
                    <a:gd name="T52" fmla="*/ 2147483646 w 1215"/>
                    <a:gd name="T53" fmla="*/ 2147483646 h 769"/>
                    <a:gd name="T54" fmla="*/ 2147483646 w 1215"/>
                    <a:gd name="T55" fmla="*/ 2147483646 h 769"/>
                    <a:gd name="T56" fmla="*/ 2147483646 w 1215"/>
                    <a:gd name="T57" fmla="*/ 2147483646 h 769"/>
                    <a:gd name="T58" fmla="*/ 2147483646 w 1215"/>
                    <a:gd name="T59" fmla="*/ 2147483646 h 769"/>
                    <a:gd name="T60" fmla="*/ 2147483646 w 1215"/>
                    <a:gd name="T61" fmla="*/ 2147483646 h 769"/>
                    <a:gd name="T62" fmla="*/ 2147483646 w 1215"/>
                    <a:gd name="T63" fmla="*/ 2147483646 h 769"/>
                    <a:gd name="T64" fmla="*/ 2147483646 w 1215"/>
                    <a:gd name="T65" fmla="*/ 2147483646 h 769"/>
                    <a:gd name="T66" fmla="*/ 2147483646 w 1215"/>
                    <a:gd name="T67" fmla="*/ 2147483646 h 769"/>
                    <a:gd name="T68" fmla="*/ 2147483646 w 1215"/>
                    <a:gd name="T69" fmla="*/ 2147483646 h 769"/>
                    <a:gd name="T70" fmla="*/ 2147483646 w 1215"/>
                    <a:gd name="T71" fmla="*/ 2147483646 h 769"/>
                    <a:gd name="T72" fmla="*/ 2147483646 w 1215"/>
                    <a:gd name="T73" fmla="*/ 2147483646 h 769"/>
                    <a:gd name="T74" fmla="*/ 2147483646 w 1215"/>
                    <a:gd name="T75" fmla="*/ 2147483646 h 769"/>
                    <a:gd name="T76" fmla="*/ 2147483646 w 1215"/>
                    <a:gd name="T77" fmla="*/ 2147483646 h 769"/>
                    <a:gd name="T78" fmla="*/ 2147483646 w 1215"/>
                    <a:gd name="T79" fmla="*/ 2147483646 h 769"/>
                    <a:gd name="T80" fmla="*/ 2147483646 w 1215"/>
                    <a:gd name="T81" fmla="*/ 2147483646 h 769"/>
                    <a:gd name="T82" fmla="*/ 2147483646 w 1215"/>
                    <a:gd name="T83" fmla="*/ 2147483646 h 769"/>
                    <a:gd name="T84" fmla="*/ 2147483646 w 1215"/>
                    <a:gd name="T85" fmla="*/ 2147483646 h 769"/>
                    <a:gd name="T86" fmla="*/ 2147483646 w 1215"/>
                    <a:gd name="T87" fmla="*/ 2147483646 h 769"/>
                    <a:gd name="T88" fmla="*/ 2147483646 w 1215"/>
                    <a:gd name="T89" fmla="*/ 2147483646 h 769"/>
                    <a:gd name="T90" fmla="*/ 2147483646 w 1215"/>
                    <a:gd name="T91" fmla="*/ 2147483646 h 769"/>
                    <a:gd name="T92" fmla="*/ 2147483646 w 1215"/>
                    <a:gd name="T93" fmla="*/ 2147483646 h 769"/>
                    <a:gd name="T94" fmla="*/ 2147483646 w 1215"/>
                    <a:gd name="T95" fmla="*/ 2147483646 h 769"/>
                    <a:gd name="T96" fmla="*/ 2147483646 w 1215"/>
                    <a:gd name="T97" fmla="*/ 2147483646 h 769"/>
                    <a:gd name="T98" fmla="*/ 2147483646 w 1215"/>
                    <a:gd name="T99" fmla="*/ 2147483646 h 769"/>
                    <a:gd name="T100" fmla="*/ 2147483646 w 1215"/>
                    <a:gd name="T101" fmla="*/ 0 h 769"/>
                    <a:gd name="T102" fmla="*/ 2147483646 w 1215"/>
                    <a:gd name="T103" fmla="*/ 2147483646 h 769"/>
                    <a:gd name="T104" fmla="*/ 2147483646 w 1215"/>
                    <a:gd name="T105" fmla="*/ 2147483646 h 769"/>
                    <a:gd name="T106" fmla="*/ 2147483646 w 1215"/>
                    <a:gd name="T107" fmla="*/ 2147483646 h 769"/>
                    <a:gd name="T108" fmla="*/ 2147483646 w 1215"/>
                    <a:gd name="T109" fmla="*/ 2147483646 h 7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5" h="769">
                      <a:moveTo>
                        <a:pt x="28" y="41"/>
                      </a:moveTo>
                      <a:lnTo>
                        <a:pt x="36" y="56"/>
                      </a:lnTo>
                      <a:lnTo>
                        <a:pt x="46" y="79"/>
                      </a:lnTo>
                      <a:lnTo>
                        <a:pt x="54" y="95"/>
                      </a:lnTo>
                      <a:lnTo>
                        <a:pt x="62" y="108"/>
                      </a:lnTo>
                      <a:lnTo>
                        <a:pt x="54" y="121"/>
                      </a:lnTo>
                      <a:lnTo>
                        <a:pt x="54" y="141"/>
                      </a:lnTo>
                      <a:lnTo>
                        <a:pt x="33" y="149"/>
                      </a:lnTo>
                      <a:lnTo>
                        <a:pt x="15" y="157"/>
                      </a:lnTo>
                      <a:lnTo>
                        <a:pt x="0" y="175"/>
                      </a:lnTo>
                      <a:lnTo>
                        <a:pt x="7" y="187"/>
                      </a:lnTo>
                      <a:lnTo>
                        <a:pt x="7" y="216"/>
                      </a:lnTo>
                      <a:lnTo>
                        <a:pt x="13" y="229"/>
                      </a:lnTo>
                      <a:lnTo>
                        <a:pt x="18" y="236"/>
                      </a:lnTo>
                      <a:lnTo>
                        <a:pt x="23" y="252"/>
                      </a:lnTo>
                      <a:lnTo>
                        <a:pt x="31" y="267"/>
                      </a:lnTo>
                      <a:lnTo>
                        <a:pt x="38" y="283"/>
                      </a:lnTo>
                      <a:lnTo>
                        <a:pt x="51" y="314"/>
                      </a:lnTo>
                      <a:lnTo>
                        <a:pt x="69" y="324"/>
                      </a:lnTo>
                      <a:lnTo>
                        <a:pt x="98" y="334"/>
                      </a:lnTo>
                      <a:lnTo>
                        <a:pt x="95" y="355"/>
                      </a:lnTo>
                      <a:lnTo>
                        <a:pt x="100" y="368"/>
                      </a:lnTo>
                      <a:lnTo>
                        <a:pt x="118" y="381"/>
                      </a:lnTo>
                      <a:lnTo>
                        <a:pt x="136" y="373"/>
                      </a:lnTo>
                      <a:lnTo>
                        <a:pt x="162" y="375"/>
                      </a:lnTo>
                      <a:lnTo>
                        <a:pt x="188" y="383"/>
                      </a:lnTo>
                      <a:lnTo>
                        <a:pt x="213" y="388"/>
                      </a:lnTo>
                      <a:lnTo>
                        <a:pt x="224" y="386"/>
                      </a:lnTo>
                      <a:lnTo>
                        <a:pt x="219" y="378"/>
                      </a:lnTo>
                      <a:lnTo>
                        <a:pt x="239" y="368"/>
                      </a:lnTo>
                      <a:lnTo>
                        <a:pt x="260" y="368"/>
                      </a:lnTo>
                      <a:lnTo>
                        <a:pt x="283" y="368"/>
                      </a:lnTo>
                      <a:lnTo>
                        <a:pt x="301" y="357"/>
                      </a:lnTo>
                      <a:lnTo>
                        <a:pt x="324" y="355"/>
                      </a:lnTo>
                      <a:lnTo>
                        <a:pt x="340" y="368"/>
                      </a:lnTo>
                      <a:lnTo>
                        <a:pt x="347" y="381"/>
                      </a:lnTo>
                      <a:lnTo>
                        <a:pt x="355" y="396"/>
                      </a:lnTo>
                      <a:lnTo>
                        <a:pt x="373" y="411"/>
                      </a:lnTo>
                      <a:lnTo>
                        <a:pt x="381" y="429"/>
                      </a:lnTo>
                      <a:lnTo>
                        <a:pt x="407" y="435"/>
                      </a:lnTo>
                      <a:lnTo>
                        <a:pt x="425" y="427"/>
                      </a:lnTo>
                      <a:lnTo>
                        <a:pt x="432" y="440"/>
                      </a:lnTo>
                      <a:lnTo>
                        <a:pt x="453" y="460"/>
                      </a:lnTo>
                      <a:lnTo>
                        <a:pt x="461" y="473"/>
                      </a:lnTo>
                      <a:lnTo>
                        <a:pt x="476" y="484"/>
                      </a:lnTo>
                      <a:lnTo>
                        <a:pt x="499" y="484"/>
                      </a:lnTo>
                      <a:lnTo>
                        <a:pt x="522" y="481"/>
                      </a:lnTo>
                      <a:lnTo>
                        <a:pt x="540" y="473"/>
                      </a:lnTo>
                      <a:lnTo>
                        <a:pt x="561" y="471"/>
                      </a:lnTo>
                      <a:lnTo>
                        <a:pt x="579" y="481"/>
                      </a:lnTo>
                      <a:lnTo>
                        <a:pt x="589" y="504"/>
                      </a:lnTo>
                      <a:lnTo>
                        <a:pt x="597" y="520"/>
                      </a:lnTo>
                      <a:lnTo>
                        <a:pt x="594" y="538"/>
                      </a:lnTo>
                      <a:lnTo>
                        <a:pt x="600" y="553"/>
                      </a:lnTo>
                      <a:lnTo>
                        <a:pt x="607" y="569"/>
                      </a:lnTo>
                      <a:lnTo>
                        <a:pt x="615" y="584"/>
                      </a:lnTo>
                      <a:lnTo>
                        <a:pt x="638" y="581"/>
                      </a:lnTo>
                      <a:lnTo>
                        <a:pt x="664" y="589"/>
                      </a:lnTo>
                      <a:lnTo>
                        <a:pt x="667" y="594"/>
                      </a:lnTo>
                      <a:lnTo>
                        <a:pt x="682" y="579"/>
                      </a:lnTo>
                      <a:lnTo>
                        <a:pt x="695" y="556"/>
                      </a:lnTo>
                      <a:lnTo>
                        <a:pt x="710" y="538"/>
                      </a:lnTo>
                      <a:lnTo>
                        <a:pt x="728" y="530"/>
                      </a:lnTo>
                      <a:lnTo>
                        <a:pt x="752" y="527"/>
                      </a:lnTo>
                      <a:lnTo>
                        <a:pt x="767" y="538"/>
                      </a:lnTo>
                      <a:lnTo>
                        <a:pt x="782" y="548"/>
                      </a:lnTo>
                      <a:lnTo>
                        <a:pt x="782" y="569"/>
                      </a:lnTo>
                      <a:lnTo>
                        <a:pt x="788" y="584"/>
                      </a:lnTo>
                      <a:lnTo>
                        <a:pt x="803" y="587"/>
                      </a:lnTo>
                      <a:lnTo>
                        <a:pt x="824" y="584"/>
                      </a:lnTo>
                      <a:lnTo>
                        <a:pt x="842" y="597"/>
                      </a:lnTo>
                      <a:lnTo>
                        <a:pt x="867" y="602"/>
                      </a:lnTo>
                      <a:lnTo>
                        <a:pt x="898" y="594"/>
                      </a:lnTo>
                      <a:lnTo>
                        <a:pt x="921" y="594"/>
                      </a:lnTo>
                      <a:lnTo>
                        <a:pt x="942" y="592"/>
                      </a:lnTo>
                      <a:lnTo>
                        <a:pt x="965" y="592"/>
                      </a:lnTo>
                      <a:lnTo>
                        <a:pt x="991" y="597"/>
                      </a:lnTo>
                      <a:lnTo>
                        <a:pt x="1017" y="602"/>
                      </a:lnTo>
                      <a:lnTo>
                        <a:pt x="1027" y="625"/>
                      </a:lnTo>
                      <a:lnTo>
                        <a:pt x="1035" y="641"/>
                      </a:lnTo>
                      <a:lnTo>
                        <a:pt x="1053" y="659"/>
                      </a:lnTo>
                      <a:lnTo>
                        <a:pt x="1061" y="672"/>
                      </a:lnTo>
                      <a:lnTo>
                        <a:pt x="1068" y="687"/>
                      </a:lnTo>
                      <a:lnTo>
                        <a:pt x="1076" y="702"/>
                      </a:lnTo>
                      <a:lnTo>
                        <a:pt x="1081" y="718"/>
                      </a:lnTo>
                      <a:lnTo>
                        <a:pt x="1091" y="741"/>
                      </a:lnTo>
                      <a:lnTo>
                        <a:pt x="1117" y="746"/>
                      </a:lnTo>
                      <a:lnTo>
                        <a:pt x="1143" y="751"/>
                      </a:lnTo>
                      <a:lnTo>
                        <a:pt x="1161" y="762"/>
                      </a:lnTo>
                      <a:lnTo>
                        <a:pt x="1187" y="769"/>
                      </a:lnTo>
                      <a:lnTo>
                        <a:pt x="1197" y="744"/>
                      </a:lnTo>
                      <a:lnTo>
                        <a:pt x="1192" y="728"/>
                      </a:lnTo>
                      <a:lnTo>
                        <a:pt x="1194" y="710"/>
                      </a:lnTo>
                      <a:lnTo>
                        <a:pt x="1197" y="690"/>
                      </a:lnTo>
                      <a:lnTo>
                        <a:pt x="1200" y="672"/>
                      </a:lnTo>
                      <a:lnTo>
                        <a:pt x="1215" y="656"/>
                      </a:lnTo>
                      <a:lnTo>
                        <a:pt x="1207" y="641"/>
                      </a:lnTo>
                      <a:lnTo>
                        <a:pt x="1202" y="625"/>
                      </a:lnTo>
                      <a:lnTo>
                        <a:pt x="1192" y="602"/>
                      </a:lnTo>
                      <a:lnTo>
                        <a:pt x="1184" y="589"/>
                      </a:lnTo>
                      <a:lnTo>
                        <a:pt x="1179" y="574"/>
                      </a:lnTo>
                      <a:lnTo>
                        <a:pt x="1161" y="561"/>
                      </a:lnTo>
                      <a:lnTo>
                        <a:pt x="1140" y="543"/>
                      </a:lnTo>
                      <a:lnTo>
                        <a:pt x="1112" y="532"/>
                      </a:lnTo>
                      <a:lnTo>
                        <a:pt x="1079" y="509"/>
                      </a:lnTo>
                      <a:lnTo>
                        <a:pt x="1063" y="499"/>
                      </a:lnTo>
                      <a:lnTo>
                        <a:pt x="1045" y="491"/>
                      </a:lnTo>
                      <a:lnTo>
                        <a:pt x="1022" y="463"/>
                      </a:lnTo>
                      <a:lnTo>
                        <a:pt x="1006" y="455"/>
                      </a:lnTo>
                      <a:lnTo>
                        <a:pt x="986" y="435"/>
                      </a:lnTo>
                      <a:lnTo>
                        <a:pt x="960" y="429"/>
                      </a:lnTo>
                      <a:lnTo>
                        <a:pt x="945" y="419"/>
                      </a:lnTo>
                      <a:lnTo>
                        <a:pt x="919" y="411"/>
                      </a:lnTo>
                      <a:lnTo>
                        <a:pt x="893" y="406"/>
                      </a:lnTo>
                      <a:lnTo>
                        <a:pt x="875" y="396"/>
                      </a:lnTo>
                      <a:lnTo>
                        <a:pt x="852" y="399"/>
                      </a:lnTo>
                      <a:lnTo>
                        <a:pt x="837" y="388"/>
                      </a:lnTo>
                      <a:lnTo>
                        <a:pt x="811" y="383"/>
                      </a:lnTo>
                      <a:lnTo>
                        <a:pt x="793" y="363"/>
                      </a:lnTo>
                      <a:lnTo>
                        <a:pt x="775" y="352"/>
                      </a:lnTo>
                      <a:lnTo>
                        <a:pt x="746" y="339"/>
                      </a:lnTo>
                      <a:lnTo>
                        <a:pt x="721" y="334"/>
                      </a:lnTo>
                      <a:lnTo>
                        <a:pt x="692" y="319"/>
                      </a:lnTo>
                      <a:lnTo>
                        <a:pt x="654" y="319"/>
                      </a:lnTo>
                      <a:lnTo>
                        <a:pt x="631" y="314"/>
                      </a:lnTo>
                      <a:lnTo>
                        <a:pt x="600" y="298"/>
                      </a:lnTo>
                      <a:lnTo>
                        <a:pt x="574" y="293"/>
                      </a:lnTo>
                      <a:lnTo>
                        <a:pt x="558" y="283"/>
                      </a:lnTo>
                      <a:lnTo>
                        <a:pt x="533" y="278"/>
                      </a:lnTo>
                      <a:lnTo>
                        <a:pt x="507" y="272"/>
                      </a:lnTo>
                      <a:lnTo>
                        <a:pt x="479" y="265"/>
                      </a:lnTo>
                      <a:lnTo>
                        <a:pt x="463" y="254"/>
                      </a:lnTo>
                      <a:lnTo>
                        <a:pt x="427" y="254"/>
                      </a:lnTo>
                      <a:lnTo>
                        <a:pt x="407" y="234"/>
                      </a:lnTo>
                      <a:lnTo>
                        <a:pt x="373" y="234"/>
                      </a:lnTo>
                      <a:lnTo>
                        <a:pt x="358" y="224"/>
                      </a:lnTo>
                      <a:lnTo>
                        <a:pt x="329" y="216"/>
                      </a:lnTo>
                      <a:lnTo>
                        <a:pt x="301" y="206"/>
                      </a:lnTo>
                      <a:lnTo>
                        <a:pt x="293" y="190"/>
                      </a:lnTo>
                      <a:lnTo>
                        <a:pt x="286" y="167"/>
                      </a:lnTo>
                      <a:lnTo>
                        <a:pt x="296" y="144"/>
                      </a:lnTo>
                      <a:lnTo>
                        <a:pt x="311" y="126"/>
                      </a:lnTo>
                      <a:lnTo>
                        <a:pt x="337" y="105"/>
                      </a:lnTo>
                      <a:lnTo>
                        <a:pt x="352" y="90"/>
                      </a:lnTo>
                      <a:lnTo>
                        <a:pt x="365" y="64"/>
                      </a:lnTo>
                      <a:lnTo>
                        <a:pt x="376" y="43"/>
                      </a:lnTo>
                      <a:lnTo>
                        <a:pt x="368" y="28"/>
                      </a:lnTo>
                      <a:lnTo>
                        <a:pt x="352" y="15"/>
                      </a:lnTo>
                      <a:lnTo>
                        <a:pt x="337" y="7"/>
                      </a:lnTo>
                      <a:lnTo>
                        <a:pt x="311" y="0"/>
                      </a:lnTo>
                      <a:lnTo>
                        <a:pt x="293" y="7"/>
                      </a:lnTo>
                      <a:lnTo>
                        <a:pt x="267" y="12"/>
                      </a:lnTo>
                      <a:lnTo>
                        <a:pt x="249" y="20"/>
                      </a:lnTo>
                      <a:lnTo>
                        <a:pt x="231" y="28"/>
                      </a:lnTo>
                      <a:lnTo>
                        <a:pt x="211" y="38"/>
                      </a:lnTo>
                      <a:lnTo>
                        <a:pt x="188" y="33"/>
                      </a:lnTo>
                      <a:lnTo>
                        <a:pt x="170" y="48"/>
                      </a:lnTo>
                      <a:lnTo>
                        <a:pt x="152" y="56"/>
                      </a:lnTo>
                      <a:lnTo>
                        <a:pt x="134" y="66"/>
                      </a:lnTo>
                      <a:lnTo>
                        <a:pt x="110" y="66"/>
                      </a:lnTo>
                      <a:lnTo>
                        <a:pt x="90" y="69"/>
                      </a:lnTo>
                      <a:lnTo>
                        <a:pt x="46" y="54"/>
                      </a:lnTo>
                      <a:lnTo>
                        <a:pt x="28" y="41"/>
                      </a:lnTo>
                      <a:close/>
                    </a:path>
                  </a:pathLst>
                </a:custGeom>
                <a:solidFill>
                  <a:srgbClr val="00539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3" name="Freeform 7">
                  <a:extLst>
                    <a:ext uri="{FF2B5EF4-FFF2-40B4-BE49-F238E27FC236}">
                      <a16:creationId xmlns:a16="http://schemas.microsoft.com/office/drawing/2014/main" id="{9ED28DAB-6FDE-A82B-C06C-3BC5745C8816}"/>
                    </a:ext>
                  </a:extLst>
                </p:cNvPr>
                <p:cNvSpPr>
                  <a:spLocks/>
                </p:cNvSpPr>
                <p:nvPr/>
              </p:nvSpPr>
              <p:spPr bwMode="auto">
                <a:xfrm>
                  <a:off x="3873722" y="3094218"/>
                  <a:ext cx="504554" cy="418687"/>
                </a:xfrm>
                <a:custGeom>
                  <a:avLst/>
                  <a:gdLst>
                    <a:gd name="T0" fmla="*/ 2147483646 w 711"/>
                    <a:gd name="T1" fmla="*/ 2147483646 h 590"/>
                    <a:gd name="T2" fmla="*/ 2147483646 w 711"/>
                    <a:gd name="T3" fmla="*/ 2147483646 h 590"/>
                    <a:gd name="T4" fmla="*/ 2147483646 w 711"/>
                    <a:gd name="T5" fmla="*/ 2147483646 h 590"/>
                    <a:gd name="T6" fmla="*/ 2147483646 w 711"/>
                    <a:gd name="T7" fmla="*/ 2147483646 h 590"/>
                    <a:gd name="T8" fmla="*/ 2147483646 w 711"/>
                    <a:gd name="T9" fmla="*/ 2147483646 h 590"/>
                    <a:gd name="T10" fmla="*/ 2147483646 w 711"/>
                    <a:gd name="T11" fmla="*/ 2147483646 h 590"/>
                    <a:gd name="T12" fmla="*/ 2147483646 w 711"/>
                    <a:gd name="T13" fmla="*/ 2147483646 h 590"/>
                    <a:gd name="T14" fmla="*/ 2147483646 w 711"/>
                    <a:gd name="T15" fmla="*/ 2147483646 h 590"/>
                    <a:gd name="T16" fmla="*/ 2147483646 w 711"/>
                    <a:gd name="T17" fmla="*/ 2147483646 h 590"/>
                    <a:gd name="T18" fmla="*/ 2147483646 w 711"/>
                    <a:gd name="T19" fmla="*/ 2147483646 h 590"/>
                    <a:gd name="T20" fmla="*/ 2147483646 w 711"/>
                    <a:gd name="T21" fmla="*/ 2147483646 h 590"/>
                    <a:gd name="T22" fmla="*/ 2147483646 w 711"/>
                    <a:gd name="T23" fmla="*/ 2147483646 h 590"/>
                    <a:gd name="T24" fmla="*/ 2147483646 w 711"/>
                    <a:gd name="T25" fmla="*/ 2147483646 h 590"/>
                    <a:gd name="T26" fmla="*/ 2147483646 w 711"/>
                    <a:gd name="T27" fmla="*/ 2147483646 h 590"/>
                    <a:gd name="T28" fmla="*/ 2147483646 w 711"/>
                    <a:gd name="T29" fmla="*/ 2147483646 h 590"/>
                    <a:gd name="T30" fmla="*/ 2147483646 w 711"/>
                    <a:gd name="T31" fmla="*/ 2147483646 h 590"/>
                    <a:gd name="T32" fmla="*/ 0 w 711"/>
                    <a:gd name="T33" fmla="*/ 2147483646 h 590"/>
                    <a:gd name="T34" fmla="*/ 2147483646 w 711"/>
                    <a:gd name="T35" fmla="*/ 2147483646 h 590"/>
                    <a:gd name="T36" fmla="*/ 2147483646 w 711"/>
                    <a:gd name="T37" fmla="*/ 2147483646 h 590"/>
                    <a:gd name="T38" fmla="*/ 2147483646 w 711"/>
                    <a:gd name="T39" fmla="*/ 2147483646 h 590"/>
                    <a:gd name="T40" fmla="*/ 2147483646 w 711"/>
                    <a:gd name="T41" fmla="*/ 2147483646 h 590"/>
                    <a:gd name="T42" fmla="*/ 2147483646 w 711"/>
                    <a:gd name="T43" fmla="*/ 2147483646 h 590"/>
                    <a:gd name="T44" fmla="*/ 2147483646 w 711"/>
                    <a:gd name="T45" fmla="*/ 2147483646 h 590"/>
                    <a:gd name="T46" fmla="*/ 2147483646 w 711"/>
                    <a:gd name="T47" fmla="*/ 2147483646 h 590"/>
                    <a:gd name="T48" fmla="*/ 2147483646 w 711"/>
                    <a:gd name="T49" fmla="*/ 2147483646 h 590"/>
                    <a:gd name="T50" fmla="*/ 2147483646 w 711"/>
                    <a:gd name="T51" fmla="*/ 2147483646 h 590"/>
                    <a:gd name="T52" fmla="*/ 2147483646 w 711"/>
                    <a:gd name="T53" fmla="*/ 2147483646 h 590"/>
                    <a:gd name="T54" fmla="*/ 2147483646 w 711"/>
                    <a:gd name="T55" fmla="*/ 2147483646 h 590"/>
                    <a:gd name="T56" fmla="*/ 2147483646 w 711"/>
                    <a:gd name="T57" fmla="*/ 2147483646 h 590"/>
                    <a:gd name="T58" fmla="*/ 2147483646 w 711"/>
                    <a:gd name="T59" fmla="*/ 2147483646 h 590"/>
                    <a:gd name="T60" fmla="*/ 2147483646 w 711"/>
                    <a:gd name="T61" fmla="*/ 2147483646 h 590"/>
                    <a:gd name="T62" fmla="*/ 2147483646 w 711"/>
                    <a:gd name="T63" fmla="*/ 2147483646 h 590"/>
                    <a:gd name="T64" fmla="*/ 2147483646 w 711"/>
                    <a:gd name="T65" fmla="*/ 2147483646 h 590"/>
                    <a:gd name="T66" fmla="*/ 2147483646 w 711"/>
                    <a:gd name="T67" fmla="*/ 2147483646 h 590"/>
                    <a:gd name="T68" fmla="*/ 2147483646 w 711"/>
                    <a:gd name="T69" fmla="*/ 2147483646 h 590"/>
                    <a:gd name="T70" fmla="*/ 2147483646 w 711"/>
                    <a:gd name="T71" fmla="*/ 2147483646 h 590"/>
                    <a:gd name="T72" fmla="*/ 2147483646 w 711"/>
                    <a:gd name="T73" fmla="*/ 2147483646 h 590"/>
                    <a:gd name="T74" fmla="*/ 2147483646 w 711"/>
                    <a:gd name="T75" fmla="*/ 2147483646 h 590"/>
                    <a:gd name="T76" fmla="*/ 2147483646 w 711"/>
                    <a:gd name="T77" fmla="*/ 2147483646 h 590"/>
                    <a:gd name="T78" fmla="*/ 2147483646 w 711"/>
                    <a:gd name="T79" fmla="*/ 2147483646 h 590"/>
                    <a:gd name="T80" fmla="*/ 2147483646 w 711"/>
                    <a:gd name="T81" fmla="*/ 2147483646 h 590"/>
                    <a:gd name="T82" fmla="*/ 2147483646 w 711"/>
                    <a:gd name="T83" fmla="*/ 2147483646 h 590"/>
                    <a:gd name="T84" fmla="*/ 2147483646 w 711"/>
                    <a:gd name="T85" fmla="*/ 2147483646 h 590"/>
                    <a:gd name="T86" fmla="*/ 2147483646 w 711"/>
                    <a:gd name="T87" fmla="*/ 2147483646 h 590"/>
                    <a:gd name="T88" fmla="*/ 2147483646 w 711"/>
                    <a:gd name="T89" fmla="*/ 2147483646 h 590"/>
                    <a:gd name="T90" fmla="*/ 2147483646 w 711"/>
                    <a:gd name="T91" fmla="*/ 2147483646 h 590"/>
                    <a:gd name="T92" fmla="*/ 2147483646 w 711"/>
                    <a:gd name="T93" fmla="*/ 2147483646 h 590"/>
                    <a:gd name="T94" fmla="*/ 2147483646 w 711"/>
                    <a:gd name="T95" fmla="*/ 2147483646 h 590"/>
                    <a:gd name="T96" fmla="*/ 2147483646 w 711"/>
                    <a:gd name="T97" fmla="*/ 2147483646 h 590"/>
                    <a:gd name="T98" fmla="*/ 2147483646 w 711"/>
                    <a:gd name="T99" fmla="*/ 2147483646 h 590"/>
                    <a:gd name="T100" fmla="*/ 2147483646 w 711"/>
                    <a:gd name="T101" fmla="*/ 2147483646 h 590"/>
                    <a:gd name="T102" fmla="*/ 2147483646 w 711"/>
                    <a:gd name="T103" fmla="*/ 2147483646 h 590"/>
                    <a:gd name="T104" fmla="*/ 2147483646 w 711"/>
                    <a:gd name="T105" fmla="*/ 2147483646 h 590"/>
                    <a:gd name="T106" fmla="*/ 2147483646 w 711"/>
                    <a:gd name="T107" fmla="*/ 2147483646 h 590"/>
                    <a:gd name="T108" fmla="*/ 2147483646 w 711"/>
                    <a:gd name="T109" fmla="*/ 2147483646 h 590"/>
                    <a:gd name="T110" fmla="*/ 2147483646 w 711"/>
                    <a:gd name="T111" fmla="*/ 2147483646 h 590"/>
                    <a:gd name="T112" fmla="*/ 2147483646 w 711"/>
                    <a:gd name="T113" fmla="*/ 2147483646 h 590"/>
                    <a:gd name="T114" fmla="*/ 2147483646 w 711"/>
                    <a:gd name="T115" fmla="*/ 2147483646 h 590"/>
                    <a:gd name="T116" fmla="*/ 2147483646 w 711"/>
                    <a:gd name="T117" fmla="*/ 2147483646 h 590"/>
                    <a:gd name="T118" fmla="*/ 2147483646 w 711"/>
                    <a:gd name="T119" fmla="*/ 2147483646 h 590"/>
                    <a:gd name="T120" fmla="*/ 2147483646 w 711"/>
                    <a:gd name="T121" fmla="*/ 2147483646 h 590"/>
                    <a:gd name="T122" fmla="*/ 2147483646 w 711"/>
                    <a:gd name="T123" fmla="*/ 0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1" h="590">
                      <a:moveTo>
                        <a:pt x="374" y="0"/>
                      </a:moveTo>
                      <a:lnTo>
                        <a:pt x="363" y="23"/>
                      </a:lnTo>
                      <a:lnTo>
                        <a:pt x="345" y="41"/>
                      </a:lnTo>
                      <a:lnTo>
                        <a:pt x="325" y="41"/>
                      </a:lnTo>
                      <a:lnTo>
                        <a:pt x="317" y="26"/>
                      </a:lnTo>
                      <a:lnTo>
                        <a:pt x="301" y="44"/>
                      </a:lnTo>
                      <a:lnTo>
                        <a:pt x="286" y="59"/>
                      </a:lnTo>
                      <a:lnTo>
                        <a:pt x="268" y="70"/>
                      </a:lnTo>
                      <a:lnTo>
                        <a:pt x="250" y="85"/>
                      </a:lnTo>
                      <a:lnTo>
                        <a:pt x="235" y="75"/>
                      </a:lnTo>
                      <a:lnTo>
                        <a:pt x="222" y="72"/>
                      </a:lnTo>
                      <a:lnTo>
                        <a:pt x="204" y="62"/>
                      </a:lnTo>
                      <a:lnTo>
                        <a:pt x="188" y="52"/>
                      </a:lnTo>
                      <a:lnTo>
                        <a:pt x="173" y="41"/>
                      </a:lnTo>
                      <a:lnTo>
                        <a:pt x="147" y="34"/>
                      </a:lnTo>
                      <a:lnTo>
                        <a:pt x="124" y="36"/>
                      </a:lnTo>
                      <a:lnTo>
                        <a:pt x="106" y="44"/>
                      </a:lnTo>
                      <a:lnTo>
                        <a:pt x="93" y="70"/>
                      </a:lnTo>
                      <a:lnTo>
                        <a:pt x="80" y="93"/>
                      </a:lnTo>
                      <a:lnTo>
                        <a:pt x="65" y="83"/>
                      </a:lnTo>
                      <a:lnTo>
                        <a:pt x="59" y="67"/>
                      </a:lnTo>
                      <a:lnTo>
                        <a:pt x="52" y="52"/>
                      </a:lnTo>
                      <a:lnTo>
                        <a:pt x="49" y="44"/>
                      </a:lnTo>
                      <a:lnTo>
                        <a:pt x="39" y="49"/>
                      </a:lnTo>
                      <a:lnTo>
                        <a:pt x="29" y="54"/>
                      </a:lnTo>
                      <a:lnTo>
                        <a:pt x="26" y="72"/>
                      </a:lnTo>
                      <a:lnTo>
                        <a:pt x="34" y="85"/>
                      </a:lnTo>
                      <a:lnTo>
                        <a:pt x="39" y="103"/>
                      </a:lnTo>
                      <a:lnTo>
                        <a:pt x="36" y="121"/>
                      </a:lnTo>
                      <a:lnTo>
                        <a:pt x="34" y="142"/>
                      </a:lnTo>
                      <a:lnTo>
                        <a:pt x="18" y="157"/>
                      </a:lnTo>
                      <a:lnTo>
                        <a:pt x="0" y="168"/>
                      </a:lnTo>
                      <a:lnTo>
                        <a:pt x="3" y="175"/>
                      </a:lnTo>
                      <a:lnTo>
                        <a:pt x="23" y="191"/>
                      </a:lnTo>
                      <a:lnTo>
                        <a:pt x="31" y="206"/>
                      </a:lnTo>
                      <a:lnTo>
                        <a:pt x="52" y="224"/>
                      </a:lnTo>
                      <a:lnTo>
                        <a:pt x="80" y="265"/>
                      </a:lnTo>
                      <a:lnTo>
                        <a:pt x="88" y="281"/>
                      </a:lnTo>
                      <a:lnTo>
                        <a:pt x="108" y="299"/>
                      </a:lnTo>
                      <a:lnTo>
                        <a:pt x="119" y="322"/>
                      </a:lnTo>
                      <a:lnTo>
                        <a:pt x="139" y="320"/>
                      </a:lnTo>
                      <a:lnTo>
                        <a:pt x="157" y="304"/>
                      </a:lnTo>
                      <a:lnTo>
                        <a:pt x="178" y="301"/>
                      </a:lnTo>
                      <a:lnTo>
                        <a:pt x="196" y="312"/>
                      </a:lnTo>
                      <a:lnTo>
                        <a:pt x="211" y="322"/>
                      </a:lnTo>
                      <a:lnTo>
                        <a:pt x="227" y="332"/>
                      </a:lnTo>
                      <a:lnTo>
                        <a:pt x="253" y="340"/>
                      </a:lnTo>
                      <a:lnTo>
                        <a:pt x="260" y="353"/>
                      </a:lnTo>
                      <a:lnTo>
                        <a:pt x="245" y="371"/>
                      </a:lnTo>
                      <a:lnTo>
                        <a:pt x="227" y="379"/>
                      </a:lnTo>
                      <a:lnTo>
                        <a:pt x="211" y="394"/>
                      </a:lnTo>
                      <a:lnTo>
                        <a:pt x="217" y="410"/>
                      </a:lnTo>
                      <a:lnTo>
                        <a:pt x="237" y="402"/>
                      </a:lnTo>
                      <a:lnTo>
                        <a:pt x="255" y="394"/>
                      </a:lnTo>
                      <a:lnTo>
                        <a:pt x="273" y="384"/>
                      </a:lnTo>
                      <a:lnTo>
                        <a:pt x="296" y="381"/>
                      </a:lnTo>
                      <a:lnTo>
                        <a:pt x="317" y="381"/>
                      </a:lnTo>
                      <a:lnTo>
                        <a:pt x="335" y="363"/>
                      </a:lnTo>
                      <a:lnTo>
                        <a:pt x="358" y="371"/>
                      </a:lnTo>
                      <a:lnTo>
                        <a:pt x="384" y="394"/>
                      </a:lnTo>
                      <a:lnTo>
                        <a:pt x="402" y="415"/>
                      </a:lnTo>
                      <a:lnTo>
                        <a:pt x="423" y="430"/>
                      </a:lnTo>
                      <a:lnTo>
                        <a:pt x="433" y="456"/>
                      </a:lnTo>
                      <a:lnTo>
                        <a:pt x="453" y="471"/>
                      </a:lnTo>
                      <a:lnTo>
                        <a:pt x="435" y="489"/>
                      </a:lnTo>
                      <a:lnTo>
                        <a:pt x="448" y="507"/>
                      </a:lnTo>
                      <a:lnTo>
                        <a:pt x="441" y="520"/>
                      </a:lnTo>
                      <a:lnTo>
                        <a:pt x="461" y="531"/>
                      </a:lnTo>
                      <a:lnTo>
                        <a:pt x="482" y="541"/>
                      </a:lnTo>
                      <a:lnTo>
                        <a:pt x="497" y="536"/>
                      </a:lnTo>
                      <a:lnTo>
                        <a:pt x="525" y="551"/>
                      </a:lnTo>
                      <a:lnTo>
                        <a:pt x="549" y="559"/>
                      </a:lnTo>
                      <a:lnTo>
                        <a:pt x="562" y="569"/>
                      </a:lnTo>
                      <a:lnTo>
                        <a:pt x="562" y="585"/>
                      </a:lnTo>
                      <a:lnTo>
                        <a:pt x="585" y="590"/>
                      </a:lnTo>
                      <a:lnTo>
                        <a:pt x="610" y="590"/>
                      </a:lnTo>
                      <a:lnTo>
                        <a:pt x="641" y="577"/>
                      </a:lnTo>
                      <a:lnTo>
                        <a:pt x="641" y="567"/>
                      </a:lnTo>
                      <a:lnTo>
                        <a:pt x="667" y="567"/>
                      </a:lnTo>
                      <a:lnTo>
                        <a:pt x="670" y="556"/>
                      </a:lnTo>
                      <a:lnTo>
                        <a:pt x="675" y="546"/>
                      </a:lnTo>
                      <a:lnTo>
                        <a:pt x="677" y="528"/>
                      </a:lnTo>
                      <a:lnTo>
                        <a:pt x="693" y="513"/>
                      </a:lnTo>
                      <a:lnTo>
                        <a:pt x="711" y="502"/>
                      </a:lnTo>
                      <a:lnTo>
                        <a:pt x="703" y="489"/>
                      </a:lnTo>
                      <a:lnTo>
                        <a:pt x="688" y="477"/>
                      </a:lnTo>
                      <a:lnTo>
                        <a:pt x="672" y="466"/>
                      </a:lnTo>
                      <a:lnTo>
                        <a:pt x="662" y="446"/>
                      </a:lnTo>
                      <a:lnTo>
                        <a:pt x="659" y="438"/>
                      </a:lnTo>
                      <a:lnTo>
                        <a:pt x="639" y="420"/>
                      </a:lnTo>
                      <a:lnTo>
                        <a:pt x="610" y="407"/>
                      </a:lnTo>
                      <a:lnTo>
                        <a:pt x="603" y="392"/>
                      </a:lnTo>
                      <a:lnTo>
                        <a:pt x="580" y="366"/>
                      </a:lnTo>
                      <a:lnTo>
                        <a:pt x="564" y="356"/>
                      </a:lnTo>
                      <a:lnTo>
                        <a:pt x="554" y="332"/>
                      </a:lnTo>
                      <a:lnTo>
                        <a:pt x="544" y="309"/>
                      </a:lnTo>
                      <a:lnTo>
                        <a:pt x="528" y="281"/>
                      </a:lnTo>
                      <a:lnTo>
                        <a:pt x="523" y="265"/>
                      </a:lnTo>
                      <a:lnTo>
                        <a:pt x="525" y="245"/>
                      </a:lnTo>
                      <a:lnTo>
                        <a:pt x="541" y="229"/>
                      </a:lnTo>
                      <a:lnTo>
                        <a:pt x="559" y="222"/>
                      </a:lnTo>
                      <a:lnTo>
                        <a:pt x="574" y="204"/>
                      </a:lnTo>
                      <a:lnTo>
                        <a:pt x="577" y="186"/>
                      </a:lnTo>
                      <a:lnTo>
                        <a:pt x="580" y="165"/>
                      </a:lnTo>
                      <a:lnTo>
                        <a:pt x="574" y="160"/>
                      </a:lnTo>
                      <a:lnTo>
                        <a:pt x="549" y="155"/>
                      </a:lnTo>
                      <a:lnTo>
                        <a:pt x="523" y="147"/>
                      </a:lnTo>
                      <a:lnTo>
                        <a:pt x="497" y="142"/>
                      </a:lnTo>
                      <a:lnTo>
                        <a:pt x="479" y="150"/>
                      </a:lnTo>
                      <a:lnTo>
                        <a:pt x="461" y="139"/>
                      </a:lnTo>
                      <a:lnTo>
                        <a:pt x="456" y="124"/>
                      </a:lnTo>
                      <a:lnTo>
                        <a:pt x="459" y="106"/>
                      </a:lnTo>
                      <a:lnTo>
                        <a:pt x="430" y="93"/>
                      </a:lnTo>
                      <a:lnTo>
                        <a:pt x="412" y="83"/>
                      </a:lnTo>
                      <a:lnTo>
                        <a:pt x="399" y="52"/>
                      </a:lnTo>
                      <a:lnTo>
                        <a:pt x="392" y="36"/>
                      </a:lnTo>
                      <a:lnTo>
                        <a:pt x="384" y="23"/>
                      </a:lnTo>
                      <a:lnTo>
                        <a:pt x="379" y="5"/>
                      </a:lnTo>
                      <a:lnTo>
                        <a:pt x="374" y="0"/>
                      </a:lnTo>
                      <a:close/>
                    </a:path>
                  </a:pathLst>
                </a:custGeom>
                <a:solidFill>
                  <a:srgbClr val="00539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4" name="Freeform 8">
                  <a:extLst>
                    <a:ext uri="{FF2B5EF4-FFF2-40B4-BE49-F238E27FC236}">
                      <a16:creationId xmlns:a16="http://schemas.microsoft.com/office/drawing/2014/main" id="{CFF08A30-2F36-002E-4E3F-92C40B4899F0}"/>
                    </a:ext>
                  </a:extLst>
                </p:cNvPr>
                <p:cNvSpPr>
                  <a:spLocks/>
                </p:cNvSpPr>
                <p:nvPr/>
              </p:nvSpPr>
              <p:spPr bwMode="auto">
                <a:xfrm>
                  <a:off x="4244863" y="3182213"/>
                  <a:ext cx="358368" cy="352691"/>
                </a:xfrm>
                <a:custGeom>
                  <a:avLst/>
                  <a:gdLst>
                    <a:gd name="T0" fmla="*/ 2147483646 w 505"/>
                    <a:gd name="T1" fmla="*/ 2147483646 h 497"/>
                    <a:gd name="T2" fmla="*/ 2147483646 w 505"/>
                    <a:gd name="T3" fmla="*/ 2147483646 h 497"/>
                    <a:gd name="T4" fmla="*/ 2147483646 w 505"/>
                    <a:gd name="T5" fmla="*/ 2147483646 h 497"/>
                    <a:gd name="T6" fmla="*/ 2147483646 w 505"/>
                    <a:gd name="T7" fmla="*/ 2147483646 h 497"/>
                    <a:gd name="T8" fmla="*/ 2147483646 w 505"/>
                    <a:gd name="T9" fmla="*/ 2147483646 h 497"/>
                    <a:gd name="T10" fmla="*/ 2147483646 w 505"/>
                    <a:gd name="T11" fmla="*/ 2147483646 h 497"/>
                    <a:gd name="T12" fmla="*/ 2147483646 w 505"/>
                    <a:gd name="T13" fmla="*/ 2147483646 h 497"/>
                    <a:gd name="T14" fmla="*/ 2147483646 w 505"/>
                    <a:gd name="T15" fmla="*/ 2147483646 h 497"/>
                    <a:gd name="T16" fmla="*/ 2147483646 w 505"/>
                    <a:gd name="T17" fmla="*/ 2147483646 h 497"/>
                    <a:gd name="T18" fmla="*/ 2147483646 w 505"/>
                    <a:gd name="T19" fmla="*/ 2147483646 h 497"/>
                    <a:gd name="T20" fmla="*/ 2147483646 w 505"/>
                    <a:gd name="T21" fmla="*/ 2147483646 h 497"/>
                    <a:gd name="T22" fmla="*/ 2147483646 w 505"/>
                    <a:gd name="T23" fmla="*/ 2147483646 h 497"/>
                    <a:gd name="T24" fmla="*/ 2147483646 w 505"/>
                    <a:gd name="T25" fmla="*/ 2147483646 h 497"/>
                    <a:gd name="T26" fmla="*/ 2147483646 w 505"/>
                    <a:gd name="T27" fmla="*/ 2147483646 h 497"/>
                    <a:gd name="T28" fmla="*/ 2147483646 w 505"/>
                    <a:gd name="T29" fmla="*/ 2147483646 h 497"/>
                    <a:gd name="T30" fmla="*/ 2147483646 w 505"/>
                    <a:gd name="T31" fmla="*/ 2147483646 h 497"/>
                    <a:gd name="T32" fmla="*/ 2147483646 w 505"/>
                    <a:gd name="T33" fmla="*/ 2147483646 h 497"/>
                    <a:gd name="T34" fmla="*/ 2147483646 w 505"/>
                    <a:gd name="T35" fmla="*/ 2147483646 h 497"/>
                    <a:gd name="T36" fmla="*/ 2147483646 w 505"/>
                    <a:gd name="T37" fmla="*/ 2147483646 h 497"/>
                    <a:gd name="T38" fmla="*/ 2147483646 w 505"/>
                    <a:gd name="T39" fmla="*/ 2147483646 h 497"/>
                    <a:gd name="T40" fmla="*/ 2147483646 w 505"/>
                    <a:gd name="T41" fmla="*/ 2147483646 h 497"/>
                    <a:gd name="T42" fmla="*/ 2147483646 w 505"/>
                    <a:gd name="T43" fmla="*/ 2147483646 h 497"/>
                    <a:gd name="T44" fmla="*/ 2147483646 w 505"/>
                    <a:gd name="T45" fmla="*/ 2147483646 h 497"/>
                    <a:gd name="T46" fmla="*/ 2147483646 w 505"/>
                    <a:gd name="T47" fmla="*/ 2147483646 h 497"/>
                    <a:gd name="T48" fmla="*/ 2147483646 w 505"/>
                    <a:gd name="T49" fmla="*/ 2147483646 h 497"/>
                    <a:gd name="T50" fmla="*/ 2147483646 w 505"/>
                    <a:gd name="T51" fmla="*/ 2147483646 h 497"/>
                    <a:gd name="T52" fmla="*/ 2147483646 w 505"/>
                    <a:gd name="T53" fmla="*/ 2147483646 h 497"/>
                    <a:gd name="T54" fmla="*/ 2147483646 w 505"/>
                    <a:gd name="T55" fmla="*/ 2147483646 h 497"/>
                    <a:gd name="T56" fmla="*/ 2147483646 w 505"/>
                    <a:gd name="T57" fmla="*/ 2147483646 h 497"/>
                    <a:gd name="T58" fmla="*/ 2147483646 w 505"/>
                    <a:gd name="T59" fmla="*/ 2147483646 h 497"/>
                    <a:gd name="T60" fmla="*/ 2147483646 w 505"/>
                    <a:gd name="T61" fmla="*/ 2147483646 h 497"/>
                    <a:gd name="T62" fmla="*/ 2147483646 w 505"/>
                    <a:gd name="T63" fmla="*/ 2147483646 h 497"/>
                    <a:gd name="T64" fmla="*/ 2147483646 w 505"/>
                    <a:gd name="T65" fmla="*/ 2147483646 h 497"/>
                    <a:gd name="T66" fmla="*/ 2147483646 w 505"/>
                    <a:gd name="T67" fmla="*/ 2147483646 h 497"/>
                    <a:gd name="T68" fmla="*/ 2147483646 w 505"/>
                    <a:gd name="T69" fmla="*/ 2147483646 h 497"/>
                    <a:gd name="T70" fmla="*/ 2147483646 w 505"/>
                    <a:gd name="T71" fmla="*/ 2147483646 h 497"/>
                    <a:gd name="T72" fmla="*/ 2147483646 w 505"/>
                    <a:gd name="T73" fmla="*/ 2147483646 h 497"/>
                    <a:gd name="T74" fmla="*/ 2147483646 w 505"/>
                    <a:gd name="T75" fmla="*/ 2147483646 h 497"/>
                    <a:gd name="T76" fmla="*/ 2147483646 w 505"/>
                    <a:gd name="T77" fmla="*/ 2147483646 h 497"/>
                    <a:gd name="T78" fmla="*/ 2147483646 w 505"/>
                    <a:gd name="T79" fmla="*/ 2147483646 h 497"/>
                    <a:gd name="T80" fmla="*/ 2147483646 w 505"/>
                    <a:gd name="T81" fmla="*/ 2147483646 h 497"/>
                    <a:gd name="T82" fmla="*/ 2147483646 w 505"/>
                    <a:gd name="T83" fmla="*/ 2147483646 h 497"/>
                    <a:gd name="T84" fmla="*/ 2147483646 w 505"/>
                    <a:gd name="T85" fmla="*/ 2147483646 h 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497">
                      <a:moveTo>
                        <a:pt x="57" y="41"/>
                      </a:moveTo>
                      <a:lnTo>
                        <a:pt x="54" y="62"/>
                      </a:lnTo>
                      <a:lnTo>
                        <a:pt x="51" y="80"/>
                      </a:lnTo>
                      <a:lnTo>
                        <a:pt x="36" y="98"/>
                      </a:lnTo>
                      <a:lnTo>
                        <a:pt x="18" y="105"/>
                      </a:lnTo>
                      <a:lnTo>
                        <a:pt x="2" y="121"/>
                      </a:lnTo>
                      <a:lnTo>
                        <a:pt x="0" y="141"/>
                      </a:lnTo>
                      <a:lnTo>
                        <a:pt x="5" y="157"/>
                      </a:lnTo>
                      <a:lnTo>
                        <a:pt x="21" y="185"/>
                      </a:lnTo>
                      <a:lnTo>
                        <a:pt x="31" y="208"/>
                      </a:lnTo>
                      <a:lnTo>
                        <a:pt x="41" y="232"/>
                      </a:lnTo>
                      <a:lnTo>
                        <a:pt x="57" y="242"/>
                      </a:lnTo>
                      <a:lnTo>
                        <a:pt x="80" y="268"/>
                      </a:lnTo>
                      <a:lnTo>
                        <a:pt x="87" y="283"/>
                      </a:lnTo>
                      <a:lnTo>
                        <a:pt x="116" y="296"/>
                      </a:lnTo>
                      <a:lnTo>
                        <a:pt x="136" y="314"/>
                      </a:lnTo>
                      <a:lnTo>
                        <a:pt x="139" y="322"/>
                      </a:lnTo>
                      <a:lnTo>
                        <a:pt x="149" y="342"/>
                      </a:lnTo>
                      <a:lnTo>
                        <a:pt x="165" y="353"/>
                      </a:lnTo>
                      <a:lnTo>
                        <a:pt x="180" y="365"/>
                      </a:lnTo>
                      <a:lnTo>
                        <a:pt x="188" y="378"/>
                      </a:lnTo>
                      <a:lnTo>
                        <a:pt x="170" y="389"/>
                      </a:lnTo>
                      <a:lnTo>
                        <a:pt x="154" y="404"/>
                      </a:lnTo>
                      <a:lnTo>
                        <a:pt x="147" y="430"/>
                      </a:lnTo>
                      <a:lnTo>
                        <a:pt x="147" y="443"/>
                      </a:lnTo>
                      <a:lnTo>
                        <a:pt x="157" y="453"/>
                      </a:lnTo>
                      <a:lnTo>
                        <a:pt x="183" y="471"/>
                      </a:lnTo>
                      <a:lnTo>
                        <a:pt x="193" y="486"/>
                      </a:lnTo>
                      <a:lnTo>
                        <a:pt x="193" y="489"/>
                      </a:lnTo>
                      <a:lnTo>
                        <a:pt x="237" y="466"/>
                      </a:lnTo>
                      <a:lnTo>
                        <a:pt x="265" y="474"/>
                      </a:lnTo>
                      <a:lnTo>
                        <a:pt x="273" y="486"/>
                      </a:lnTo>
                      <a:lnTo>
                        <a:pt x="288" y="497"/>
                      </a:lnTo>
                      <a:lnTo>
                        <a:pt x="306" y="489"/>
                      </a:lnTo>
                      <a:lnTo>
                        <a:pt x="329" y="486"/>
                      </a:lnTo>
                      <a:lnTo>
                        <a:pt x="342" y="489"/>
                      </a:lnTo>
                      <a:lnTo>
                        <a:pt x="360" y="481"/>
                      </a:lnTo>
                      <a:lnTo>
                        <a:pt x="381" y="474"/>
                      </a:lnTo>
                      <a:lnTo>
                        <a:pt x="399" y="463"/>
                      </a:lnTo>
                      <a:lnTo>
                        <a:pt x="402" y="443"/>
                      </a:lnTo>
                      <a:lnTo>
                        <a:pt x="394" y="427"/>
                      </a:lnTo>
                      <a:lnTo>
                        <a:pt x="399" y="409"/>
                      </a:lnTo>
                      <a:lnTo>
                        <a:pt x="399" y="389"/>
                      </a:lnTo>
                      <a:lnTo>
                        <a:pt x="420" y="381"/>
                      </a:lnTo>
                      <a:lnTo>
                        <a:pt x="438" y="371"/>
                      </a:lnTo>
                      <a:lnTo>
                        <a:pt x="458" y="363"/>
                      </a:lnTo>
                      <a:lnTo>
                        <a:pt x="463" y="350"/>
                      </a:lnTo>
                      <a:lnTo>
                        <a:pt x="476" y="327"/>
                      </a:lnTo>
                      <a:lnTo>
                        <a:pt x="479" y="309"/>
                      </a:lnTo>
                      <a:lnTo>
                        <a:pt x="487" y="275"/>
                      </a:lnTo>
                      <a:lnTo>
                        <a:pt x="499" y="252"/>
                      </a:lnTo>
                      <a:lnTo>
                        <a:pt x="505" y="239"/>
                      </a:lnTo>
                      <a:lnTo>
                        <a:pt x="502" y="234"/>
                      </a:lnTo>
                      <a:lnTo>
                        <a:pt x="479" y="226"/>
                      </a:lnTo>
                      <a:lnTo>
                        <a:pt x="456" y="229"/>
                      </a:lnTo>
                      <a:lnTo>
                        <a:pt x="448" y="214"/>
                      </a:lnTo>
                      <a:lnTo>
                        <a:pt x="440" y="198"/>
                      </a:lnTo>
                      <a:lnTo>
                        <a:pt x="435" y="183"/>
                      </a:lnTo>
                      <a:lnTo>
                        <a:pt x="438" y="165"/>
                      </a:lnTo>
                      <a:lnTo>
                        <a:pt x="430" y="149"/>
                      </a:lnTo>
                      <a:lnTo>
                        <a:pt x="420" y="126"/>
                      </a:lnTo>
                      <a:lnTo>
                        <a:pt x="402" y="116"/>
                      </a:lnTo>
                      <a:lnTo>
                        <a:pt x="381" y="118"/>
                      </a:lnTo>
                      <a:lnTo>
                        <a:pt x="363" y="126"/>
                      </a:lnTo>
                      <a:lnTo>
                        <a:pt x="340" y="129"/>
                      </a:lnTo>
                      <a:lnTo>
                        <a:pt x="317" y="129"/>
                      </a:lnTo>
                      <a:lnTo>
                        <a:pt x="301" y="118"/>
                      </a:lnTo>
                      <a:lnTo>
                        <a:pt x="293" y="105"/>
                      </a:lnTo>
                      <a:lnTo>
                        <a:pt x="273" y="85"/>
                      </a:lnTo>
                      <a:lnTo>
                        <a:pt x="265" y="72"/>
                      </a:lnTo>
                      <a:lnTo>
                        <a:pt x="247" y="80"/>
                      </a:lnTo>
                      <a:lnTo>
                        <a:pt x="221" y="74"/>
                      </a:lnTo>
                      <a:lnTo>
                        <a:pt x="214" y="56"/>
                      </a:lnTo>
                      <a:lnTo>
                        <a:pt x="196" y="41"/>
                      </a:lnTo>
                      <a:lnTo>
                        <a:pt x="188" y="26"/>
                      </a:lnTo>
                      <a:lnTo>
                        <a:pt x="180" y="13"/>
                      </a:lnTo>
                      <a:lnTo>
                        <a:pt x="165" y="0"/>
                      </a:lnTo>
                      <a:lnTo>
                        <a:pt x="142" y="2"/>
                      </a:lnTo>
                      <a:lnTo>
                        <a:pt x="124" y="13"/>
                      </a:lnTo>
                      <a:lnTo>
                        <a:pt x="100" y="13"/>
                      </a:lnTo>
                      <a:lnTo>
                        <a:pt x="77" y="13"/>
                      </a:lnTo>
                      <a:lnTo>
                        <a:pt x="59" y="23"/>
                      </a:lnTo>
                      <a:lnTo>
                        <a:pt x="62" y="31"/>
                      </a:lnTo>
                      <a:lnTo>
                        <a:pt x="57" y="41"/>
                      </a:lnTo>
                      <a:close/>
                    </a:path>
                  </a:pathLst>
                </a:custGeom>
                <a:solidFill>
                  <a:schemeClr val="accent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5" name="Freeform 9">
                  <a:extLst>
                    <a:ext uri="{FF2B5EF4-FFF2-40B4-BE49-F238E27FC236}">
                      <a16:creationId xmlns:a16="http://schemas.microsoft.com/office/drawing/2014/main" id="{7B418691-F39D-3B2F-1377-2E23ACB6DBF8}"/>
                    </a:ext>
                  </a:extLst>
                </p:cNvPr>
                <p:cNvSpPr>
                  <a:spLocks/>
                </p:cNvSpPr>
                <p:nvPr/>
              </p:nvSpPr>
              <p:spPr bwMode="auto">
                <a:xfrm>
                  <a:off x="4381824" y="3430587"/>
                  <a:ext cx="369012" cy="699705"/>
                </a:xfrm>
                <a:custGeom>
                  <a:avLst/>
                  <a:gdLst>
                    <a:gd name="T0" fmla="*/ 2147483646 w 520"/>
                    <a:gd name="T1" fmla="*/ 2147483646 h 986"/>
                    <a:gd name="T2" fmla="*/ 2147483646 w 520"/>
                    <a:gd name="T3" fmla="*/ 2147483646 h 986"/>
                    <a:gd name="T4" fmla="*/ 2147483646 w 520"/>
                    <a:gd name="T5" fmla="*/ 2147483646 h 986"/>
                    <a:gd name="T6" fmla="*/ 2147483646 w 520"/>
                    <a:gd name="T7" fmla="*/ 2147483646 h 986"/>
                    <a:gd name="T8" fmla="*/ 2147483646 w 520"/>
                    <a:gd name="T9" fmla="*/ 2147483646 h 986"/>
                    <a:gd name="T10" fmla="*/ 2147483646 w 520"/>
                    <a:gd name="T11" fmla="*/ 2147483646 h 986"/>
                    <a:gd name="T12" fmla="*/ 2147483646 w 520"/>
                    <a:gd name="T13" fmla="*/ 2147483646 h 986"/>
                    <a:gd name="T14" fmla="*/ 2147483646 w 520"/>
                    <a:gd name="T15" fmla="*/ 2147483646 h 986"/>
                    <a:gd name="T16" fmla="*/ 2147483646 w 520"/>
                    <a:gd name="T17" fmla="*/ 2147483646 h 986"/>
                    <a:gd name="T18" fmla="*/ 2147483646 w 520"/>
                    <a:gd name="T19" fmla="*/ 2147483646 h 986"/>
                    <a:gd name="T20" fmla="*/ 2147483646 w 520"/>
                    <a:gd name="T21" fmla="*/ 2147483646 h 986"/>
                    <a:gd name="T22" fmla="*/ 2147483646 w 520"/>
                    <a:gd name="T23" fmla="*/ 2147483646 h 986"/>
                    <a:gd name="T24" fmla="*/ 2147483646 w 520"/>
                    <a:gd name="T25" fmla="*/ 2147483646 h 986"/>
                    <a:gd name="T26" fmla="*/ 2147483646 w 520"/>
                    <a:gd name="T27" fmla="*/ 2147483646 h 986"/>
                    <a:gd name="T28" fmla="*/ 2147483646 w 520"/>
                    <a:gd name="T29" fmla="*/ 2147483646 h 986"/>
                    <a:gd name="T30" fmla="*/ 2147483646 w 520"/>
                    <a:gd name="T31" fmla="*/ 2147483646 h 986"/>
                    <a:gd name="T32" fmla="*/ 2147483646 w 520"/>
                    <a:gd name="T33" fmla="*/ 2147483646 h 986"/>
                    <a:gd name="T34" fmla="*/ 2147483646 w 520"/>
                    <a:gd name="T35" fmla="*/ 2147483646 h 986"/>
                    <a:gd name="T36" fmla="*/ 2147483646 w 520"/>
                    <a:gd name="T37" fmla="*/ 2147483646 h 986"/>
                    <a:gd name="T38" fmla="*/ 2147483646 w 520"/>
                    <a:gd name="T39" fmla="*/ 2147483646 h 986"/>
                    <a:gd name="T40" fmla="*/ 2147483646 w 520"/>
                    <a:gd name="T41" fmla="*/ 2147483646 h 986"/>
                    <a:gd name="T42" fmla="*/ 2147483646 w 520"/>
                    <a:gd name="T43" fmla="*/ 2147483646 h 986"/>
                    <a:gd name="T44" fmla="*/ 2147483646 w 520"/>
                    <a:gd name="T45" fmla="*/ 2147483646 h 986"/>
                    <a:gd name="T46" fmla="*/ 2147483646 w 520"/>
                    <a:gd name="T47" fmla="*/ 2147483646 h 986"/>
                    <a:gd name="T48" fmla="*/ 2147483646 w 520"/>
                    <a:gd name="T49" fmla="*/ 2147483646 h 986"/>
                    <a:gd name="T50" fmla="*/ 2147483646 w 520"/>
                    <a:gd name="T51" fmla="*/ 2147483646 h 986"/>
                    <a:gd name="T52" fmla="*/ 2147483646 w 520"/>
                    <a:gd name="T53" fmla="*/ 2147483646 h 986"/>
                    <a:gd name="T54" fmla="*/ 2147483646 w 520"/>
                    <a:gd name="T55" fmla="*/ 2147483646 h 986"/>
                    <a:gd name="T56" fmla="*/ 2147483646 w 520"/>
                    <a:gd name="T57" fmla="*/ 2147483646 h 986"/>
                    <a:gd name="T58" fmla="*/ 2147483646 w 520"/>
                    <a:gd name="T59" fmla="*/ 2147483646 h 986"/>
                    <a:gd name="T60" fmla="*/ 2147483646 w 520"/>
                    <a:gd name="T61" fmla="*/ 2147483646 h 986"/>
                    <a:gd name="T62" fmla="*/ 2147483646 w 520"/>
                    <a:gd name="T63" fmla="*/ 2147483646 h 986"/>
                    <a:gd name="T64" fmla="*/ 2147483646 w 520"/>
                    <a:gd name="T65" fmla="*/ 2147483646 h 986"/>
                    <a:gd name="T66" fmla="*/ 2147483646 w 520"/>
                    <a:gd name="T67" fmla="*/ 2147483646 h 986"/>
                    <a:gd name="T68" fmla="*/ 2147483646 w 520"/>
                    <a:gd name="T69" fmla="*/ 2147483646 h 986"/>
                    <a:gd name="T70" fmla="*/ 2147483646 w 520"/>
                    <a:gd name="T71" fmla="*/ 2147483646 h 986"/>
                    <a:gd name="T72" fmla="*/ 2147483646 w 520"/>
                    <a:gd name="T73" fmla="*/ 2147483646 h 986"/>
                    <a:gd name="T74" fmla="*/ 2147483646 w 520"/>
                    <a:gd name="T75" fmla="*/ 2147483646 h 986"/>
                    <a:gd name="T76" fmla="*/ 2147483646 w 520"/>
                    <a:gd name="T77" fmla="*/ 2147483646 h 986"/>
                    <a:gd name="T78" fmla="*/ 2147483646 w 520"/>
                    <a:gd name="T79" fmla="*/ 2147483646 h 986"/>
                    <a:gd name="T80" fmla="*/ 2147483646 w 520"/>
                    <a:gd name="T81" fmla="*/ 2147483646 h 986"/>
                    <a:gd name="T82" fmla="*/ 2147483646 w 520"/>
                    <a:gd name="T83" fmla="*/ 2147483646 h 986"/>
                    <a:gd name="T84" fmla="*/ 2147483646 w 520"/>
                    <a:gd name="T85" fmla="*/ 2147483646 h 986"/>
                    <a:gd name="T86" fmla="*/ 2147483646 w 520"/>
                    <a:gd name="T87" fmla="*/ 2147483646 h 9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0" h="986">
                      <a:moveTo>
                        <a:pt x="0" y="139"/>
                      </a:moveTo>
                      <a:lnTo>
                        <a:pt x="26" y="126"/>
                      </a:lnTo>
                      <a:lnTo>
                        <a:pt x="44" y="116"/>
                      </a:lnTo>
                      <a:lnTo>
                        <a:pt x="72" y="121"/>
                      </a:lnTo>
                      <a:lnTo>
                        <a:pt x="80" y="134"/>
                      </a:lnTo>
                      <a:lnTo>
                        <a:pt x="95" y="147"/>
                      </a:lnTo>
                      <a:lnTo>
                        <a:pt x="113" y="136"/>
                      </a:lnTo>
                      <a:lnTo>
                        <a:pt x="136" y="136"/>
                      </a:lnTo>
                      <a:lnTo>
                        <a:pt x="149" y="139"/>
                      </a:lnTo>
                      <a:lnTo>
                        <a:pt x="167" y="129"/>
                      </a:lnTo>
                      <a:lnTo>
                        <a:pt x="188" y="121"/>
                      </a:lnTo>
                      <a:lnTo>
                        <a:pt x="206" y="113"/>
                      </a:lnTo>
                      <a:lnTo>
                        <a:pt x="209" y="93"/>
                      </a:lnTo>
                      <a:lnTo>
                        <a:pt x="201" y="77"/>
                      </a:lnTo>
                      <a:lnTo>
                        <a:pt x="206" y="59"/>
                      </a:lnTo>
                      <a:lnTo>
                        <a:pt x="206" y="39"/>
                      </a:lnTo>
                      <a:lnTo>
                        <a:pt x="227" y="31"/>
                      </a:lnTo>
                      <a:lnTo>
                        <a:pt x="245" y="21"/>
                      </a:lnTo>
                      <a:lnTo>
                        <a:pt x="265" y="13"/>
                      </a:lnTo>
                      <a:lnTo>
                        <a:pt x="270" y="0"/>
                      </a:lnTo>
                      <a:lnTo>
                        <a:pt x="273" y="10"/>
                      </a:lnTo>
                      <a:lnTo>
                        <a:pt x="276" y="15"/>
                      </a:lnTo>
                      <a:lnTo>
                        <a:pt x="270" y="28"/>
                      </a:lnTo>
                      <a:lnTo>
                        <a:pt x="263" y="39"/>
                      </a:lnTo>
                      <a:lnTo>
                        <a:pt x="252" y="64"/>
                      </a:lnTo>
                      <a:lnTo>
                        <a:pt x="258" y="77"/>
                      </a:lnTo>
                      <a:lnTo>
                        <a:pt x="265" y="93"/>
                      </a:lnTo>
                      <a:lnTo>
                        <a:pt x="263" y="113"/>
                      </a:lnTo>
                      <a:lnTo>
                        <a:pt x="247" y="129"/>
                      </a:lnTo>
                      <a:lnTo>
                        <a:pt x="234" y="154"/>
                      </a:lnTo>
                      <a:lnTo>
                        <a:pt x="232" y="175"/>
                      </a:lnTo>
                      <a:lnTo>
                        <a:pt x="242" y="196"/>
                      </a:lnTo>
                      <a:lnTo>
                        <a:pt x="265" y="221"/>
                      </a:lnTo>
                      <a:lnTo>
                        <a:pt x="291" y="227"/>
                      </a:lnTo>
                      <a:lnTo>
                        <a:pt x="314" y="224"/>
                      </a:lnTo>
                      <a:lnTo>
                        <a:pt x="337" y="224"/>
                      </a:lnTo>
                      <a:lnTo>
                        <a:pt x="366" y="237"/>
                      </a:lnTo>
                      <a:lnTo>
                        <a:pt x="384" y="247"/>
                      </a:lnTo>
                      <a:lnTo>
                        <a:pt x="409" y="252"/>
                      </a:lnTo>
                      <a:lnTo>
                        <a:pt x="425" y="265"/>
                      </a:lnTo>
                      <a:lnTo>
                        <a:pt x="433" y="278"/>
                      </a:lnTo>
                      <a:lnTo>
                        <a:pt x="448" y="291"/>
                      </a:lnTo>
                      <a:lnTo>
                        <a:pt x="466" y="301"/>
                      </a:lnTo>
                      <a:lnTo>
                        <a:pt x="482" y="311"/>
                      </a:lnTo>
                      <a:lnTo>
                        <a:pt x="479" y="330"/>
                      </a:lnTo>
                      <a:lnTo>
                        <a:pt x="476" y="350"/>
                      </a:lnTo>
                      <a:lnTo>
                        <a:pt x="482" y="363"/>
                      </a:lnTo>
                      <a:lnTo>
                        <a:pt x="479" y="384"/>
                      </a:lnTo>
                      <a:lnTo>
                        <a:pt x="482" y="412"/>
                      </a:lnTo>
                      <a:lnTo>
                        <a:pt x="497" y="422"/>
                      </a:lnTo>
                      <a:lnTo>
                        <a:pt x="515" y="432"/>
                      </a:lnTo>
                      <a:lnTo>
                        <a:pt x="520" y="445"/>
                      </a:lnTo>
                      <a:lnTo>
                        <a:pt x="518" y="466"/>
                      </a:lnTo>
                      <a:lnTo>
                        <a:pt x="510" y="497"/>
                      </a:lnTo>
                      <a:lnTo>
                        <a:pt x="492" y="505"/>
                      </a:lnTo>
                      <a:lnTo>
                        <a:pt x="474" y="497"/>
                      </a:lnTo>
                      <a:lnTo>
                        <a:pt x="451" y="497"/>
                      </a:lnTo>
                      <a:lnTo>
                        <a:pt x="427" y="499"/>
                      </a:lnTo>
                      <a:lnTo>
                        <a:pt x="409" y="507"/>
                      </a:lnTo>
                      <a:lnTo>
                        <a:pt x="391" y="517"/>
                      </a:lnTo>
                      <a:lnTo>
                        <a:pt x="371" y="525"/>
                      </a:lnTo>
                      <a:lnTo>
                        <a:pt x="361" y="551"/>
                      </a:lnTo>
                      <a:lnTo>
                        <a:pt x="337" y="577"/>
                      </a:lnTo>
                      <a:lnTo>
                        <a:pt x="324" y="600"/>
                      </a:lnTo>
                      <a:lnTo>
                        <a:pt x="324" y="620"/>
                      </a:lnTo>
                      <a:lnTo>
                        <a:pt x="335" y="644"/>
                      </a:lnTo>
                      <a:lnTo>
                        <a:pt x="345" y="664"/>
                      </a:lnTo>
                      <a:lnTo>
                        <a:pt x="355" y="687"/>
                      </a:lnTo>
                      <a:lnTo>
                        <a:pt x="353" y="708"/>
                      </a:lnTo>
                      <a:lnTo>
                        <a:pt x="350" y="726"/>
                      </a:lnTo>
                      <a:lnTo>
                        <a:pt x="337" y="752"/>
                      </a:lnTo>
                      <a:lnTo>
                        <a:pt x="317" y="759"/>
                      </a:lnTo>
                      <a:lnTo>
                        <a:pt x="301" y="777"/>
                      </a:lnTo>
                      <a:lnTo>
                        <a:pt x="283" y="785"/>
                      </a:lnTo>
                      <a:lnTo>
                        <a:pt x="268" y="803"/>
                      </a:lnTo>
                      <a:lnTo>
                        <a:pt x="255" y="826"/>
                      </a:lnTo>
                      <a:lnTo>
                        <a:pt x="252" y="844"/>
                      </a:lnTo>
                      <a:lnTo>
                        <a:pt x="245" y="878"/>
                      </a:lnTo>
                      <a:lnTo>
                        <a:pt x="242" y="896"/>
                      </a:lnTo>
                      <a:lnTo>
                        <a:pt x="242" y="922"/>
                      </a:lnTo>
                      <a:lnTo>
                        <a:pt x="239" y="942"/>
                      </a:lnTo>
                      <a:lnTo>
                        <a:pt x="229" y="965"/>
                      </a:lnTo>
                      <a:lnTo>
                        <a:pt x="209" y="976"/>
                      </a:lnTo>
                      <a:lnTo>
                        <a:pt x="185" y="976"/>
                      </a:lnTo>
                      <a:lnTo>
                        <a:pt x="160" y="971"/>
                      </a:lnTo>
                      <a:lnTo>
                        <a:pt x="131" y="986"/>
                      </a:lnTo>
                      <a:lnTo>
                        <a:pt x="116" y="973"/>
                      </a:lnTo>
                      <a:lnTo>
                        <a:pt x="95" y="955"/>
                      </a:lnTo>
                      <a:lnTo>
                        <a:pt x="90" y="940"/>
                      </a:lnTo>
                      <a:lnTo>
                        <a:pt x="82" y="927"/>
                      </a:lnTo>
                      <a:lnTo>
                        <a:pt x="72" y="904"/>
                      </a:lnTo>
                      <a:lnTo>
                        <a:pt x="75" y="886"/>
                      </a:lnTo>
                      <a:lnTo>
                        <a:pt x="67" y="870"/>
                      </a:lnTo>
                      <a:lnTo>
                        <a:pt x="82" y="852"/>
                      </a:lnTo>
                      <a:lnTo>
                        <a:pt x="98" y="837"/>
                      </a:lnTo>
                      <a:lnTo>
                        <a:pt x="118" y="829"/>
                      </a:lnTo>
                      <a:lnTo>
                        <a:pt x="129" y="803"/>
                      </a:lnTo>
                      <a:lnTo>
                        <a:pt x="142" y="780"/>
                      </a:lnTo>
                      <a:lnTo>
                        <a:pt x="144" y="759"/>
                      </a:lnTo>
                      <a:lnTo>
                        <a:pt x="144" y="734"/>
                      </a:lnTo>
                      <a:lnTo>
                        <a:pt x="136" y="718"/>
                      </a:lnTo>
                      <a:lnTo>
                        <a:pt x="121" y="708"/>
                      </a:lnTo>
                      <a:lnTo>
                        <a:pt x="106" y="698"/>
                      </a:lnTo>
                      <a:lnTo>
                        <a:pt x="98" y="682"/>
                      </a:lnTo>
                      <a:lnTo>
                        <a:pt x="113" y="667"/>
                      </a:lnTo>
                      <a:lnTo>
                        <a:pt x="126" y="649"/>
                      </a:lnTo>
                      <a:lnTo>
                        <a:pt x="147" y="641"/>
                      </a:lnTo>
                      <a:lnTo>
                        <a:pt x="170" y="638"/>
                      </a:lnTo>
                      <a:lnTo>
                        <a:pt x="185" y="623"/>
                      </a:lnTo>
                      <a:lnTo>
                        <a:pt x="201" y="605"/>
                      </a:lnTo>
                      <a:lnTo>
                        <a:pt x="203" y="587"/>
                      </a:lnTo>
                      <a:lnTo>
                        <a:pt x="206" y="566"/>
                      </a:lnTo>
                      <a:lnTo>
                        <a:pt x="209" y="548"/>
                      </a:lnTo>
                      <a:lnTo>
                        <a:pt x="193" y="538"/>
                      </a:lnTo>
                      <a:lnTo>
                        <a:pt x="175" y="528"/>
                      </a:lnTo>
                      <a:lnTo>
                        <a:pt x="170" y="512"/>
                      </a:lnTo>
                      <a:lnTo>
                        <a:pt x="162" y="497"/>
                      </a:lnTo>
                      <a:lnTo>
                        <a:pt x="152" y="474"/>
                      </a:lnTo>
                      <a:lnTo>
                        <a:pt x="142" y="453"/>
                      </a:lnTo>
                      <a:lnTo>
                        <a:pt x="144" y="435"/>
                      </a:lnTo>
                      <a:lnTo>
                        <a:pt x="134" y="409"/>
                      </a:lnTo>
                      <a:lnTo>
                        <a:pt x="121" y="381"/>
                      </a:lnTo>
                      <a:lnTo>
                        <a:pt x="111" y="358"/>
                      </a:lnTo>
                      <a:lnTo>
                        <a:pt x="103" y="342"/>
                      </a:lnTo>
                      <a:lnTo>
                        <a:pt x="82" y="324"/>
                      </a:lnTo>
                      <a:lnTo>
                        <a:pt x="72" y="304"/>
                      </a:lnTo>
                      <a:lnTo>
                        <a:pt x="44" y="263"/>
                      </a:lnTo>
                      <a:lnTo>
                        <a:pt x="31" y="242"/>
                      </a:lnTo>
                      <a:lnTo>
                        <a:pt x="10" y="214"/>
                      </a:lnTo>
                      <a:lnTo>
                        <a:pt x="13" y="196"/>
                      </a:lnTo>
                      <a:lnTo>
                        <a:pt x="3" y="172"/>
                      </a:lnTo>
                      <a:lnTo>
                        <a:pt x="5" y="154"/>
                      </a:lnTo>
                      <a:lnTo>
                        <a:pt x="0" y="139"/>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6" name="Freeform 12">
                  <a:extLst>
                    <a:ext uri="{FF2B5EF4-FFF2-40B4-BE49-F238E27FC236}">
                      <a16:creationId xmlns:a16="http://schemas.microsoft.com/office/drawing/2014/main" id="{469B6B4C-D460-8E97-CD7A-775DC6094AF1}"/>
                    </a:ext>
                  </a:extLst>
                </p:cNvPr>
                <p:cNvSpPr>
                  <a:spLocks/>
                </p:cNvSpPr>
                <p:nvPr/>
              </p:nvSpPr>
              <p:spPr bwMode="auto">
                <a:xfrm>
                  <a:off x="3587028" y="4021007"/>
                  <a:ext cx="822472" cy="564164"/>
                </a:xfrm>
                <a:custGeom>
                  <a:avLst/>
                  <a:gdLst>
                    <a:gd name="T0" fmla="*/ 2147483646 w 1159"/>
                    <a:gd name="T1" fmla="*/ 2147483646 h 795"/>
                    <a:gd name="T2" fmla="*/ 2147483646 w 1159"/>
                    <a:gd name="T3" fmla="*/ 2147483646 h 795"/>
                    <a:gd name="T4" fmla="*/ 2147483646 w 1159"/>
                    <a:gd name="T5" fmla="*/ 2147483646 h 795"/>
                    <a:gd name="T6" fmla="*/ 2147483646 w 1159"/>
                    <a:gd name="T7" fmla="*/ 2147483646 h 795"/>
                    <a:gd name="T8" fmla="*/ 2147483646 w 1159"/>
                    <a:gd name="T9" fmla="*/ 2147483646 h 795"/>
                    <a:gd name="T10" fmla="*/ 2147483646 w 1159"/>
                    <a:gd name="T11" fmla="*/ 2147483646 h 795"/>
                    <a:gd name="T12" fmla="*/ 2147483646 w 1159"/>
                    <a:gd name="T13" fmla="*/ 2147483646 h 795"/>
                    <a:gd name="T14" fmla="*/ 2147483646 w 1159"/>
                    <a:gd name="T15" fmla="*/ 2147483646 h 795"/>
                    <a:gd name="T16" fmla="*/ 2147483646 w 1159"/>
                    <a:gd name="T17" fmla="*/ 2147483646 h 795"/>
                    <a:gd name="T18" fmla="*/ 2147483646 w 1159"/>
                    <a:gd name="T19" fmla="*/ 2147483646 h 795"/>
                    <a:gd name="T20" fmla="*/ 2147483646 w 1159"/>
                    <a:gd name="T21" fmla="*/ 2147483646 h 795"/>
                    <a:gd name="T22" fmla="*/ 2147483646 w 1159"/>
                    <a:gd name="T23" fmla="*/ 2147483646 h 795"/>
                    <a:gd name="T24" fmla="*/ 2147483646 w 1159"/>
                    <a:gd name="T25" fmla="*/ 2147483646 h 795"/>
                    <a:gd name="T26" fmla="*/ 2147483646 w 1159"/>
                    <a:gd name="T27" fmla="*/ 2147483646 h 795"/>
                    <a:gd name="T28" fmla="*/ 2147483646 w 1159"/>
                    <a:gd name="T29" fmla="*/ 2147483646 h 795"/>
                    <a:gd name="T30" fmla="*/ 2147483646 w 1159"/>
                    <a:gd name="T31" fmla="*/ 2147483646 h 795"/>
                    <a:gd name="T32" fmla="*/ 2147483646 w 1159"/>
                    <a:gd name="T33" fmla="*/ 2147483646 h 795"/>
                    <a:gd name="T34" fmla="*/ 2147483646 w 1159"/>
                    <a:gd name="T35" fmla="*/ 2147483646 h 795"/>
                    <a:gd name="T36" fmla="*/ 2147483646 w 1159"/>
                    <a:gd name="T37" fmla="*/ 2147483646 h 795"/>
                    <a:gd name="T38" fmla="*/ 2147483646 w 1159"/>
                    <a:gd name="T39" fmla="*/ 2147483646 h 795"/>
                    <a:gd name="T40" fmla="*/ 2147483646 w 1159"/>
                    <a:gd name="T41" fmla="*/ 2147483646 h 795"/>
                    <a:gd name="T42" fmla="*/ 2147483646 w 1159"/>
                    <a:gd name="T43" fmla="*/ 2147483646 h 795"/>
                    <a:gd name="T44" fmla="*/ 2147483646 w 1159"/>
                    <a:gd name="T45" fmla="*/ 2147483646 h 795"/>
                    <a:gd name="T46" fmla="*/ 2147483646 w 1159"/>
                    <a:gd name="T47" fmla="*/ 2147483646 h 795"/>
                    <a:gd name="T48" fmla="*/ 2147483646 w 1159"/>
                    <a:gd name="T49" fmla="*/ 2147483646 h 795"/>
                    <a:gd name="T50" fmla="*/ 2147483646 w 1159"/>
                    <a:gd name="T51" fmla="*/ 2147483646 h 795"/>
                    <a:gd name="T52" fmla="*/ 2147483646 w 1159"/>
                    <a:gd name="T53" fmla="*/ 2147483646 h 795"/>
                    <a:gd name="T54" fmla="*/ 2147483646 w 1159"/>
                    <a:gd name="T55" fmla="*/ 2147483646 h 795"/>
                    <a:gd name="T56" fmla="*/ 2147483646 w 1159"/>
                    <a:gd name="T57" fmla="*/ 2147483646 h 795"/>
                    <a:gd name="T58" fmla="*/ 2147483646 w 1159"/>
                    <a:gd name="T59" fmla="*/ 2147483646 h 795"/>
                    <a:gd name="T60" fmla="*/ 2147483646 w 1159"/>
                    <a:gd name="T61" fmla="*/ 2147483646 h 795"/>
                    <a:gd name="T62" fmla="*/ 2147483646 w 1159"/>
                    <a:gd name="T63" fmla="*/ 2147483646 h 795"/>
                    <a:gd name="T64" fmla="*/ 2147483646 w 1159"/>
                    <a:gd name="T65" fmla="*/ 2147483646 h 795"/>
                    <a:gd name="T66" fmla="*/ 2147483646 w 1159"/>
                    <a:gd name="T67" fmla="*/ 2147483646 h 795"/>
                    <a:gd name="T68" fmla="*/ 2147483646 w 1159"/>
                    <a:gd name="T69" fmla="*/ 2147483646 h 795"/>
                    <a:gd name="T70" fmla="*/ 2147483646 w 1159"/>
                    <a:gd name="T71" fmla="*/ 2147483646 h 795"/>
                    <a:gd name="T72" fmla="*/ 2147483646 w 1159"/>
                    <a:gd name="T73" fmla="*/ 2147483646 h 795"/>
                    <a:gd name="T74" fmla="*/ 2147483646 w 1159"/>
                    <a:gd name="T75" fmla="*/ 2147483646 h 795"/>
                    <a:gd name="T76" fmla="*/ 2147483646 w 1159"/>
                    <a:gd name="T77" fmla="*/ 2147483646 h 795"/>
                    <a:gd name="T78" fmla="*/ 2147483646 w 1159"/>
                    <a:gd name="T79" fmla="*/ 2147483646 h 795"/>
                    <a:gd name="T80" fmla="*/ 2147483646 w 1159"/>
                    <a:gd name="T81" fmla="*/ 2147483646 h 795"/>
                    <a:gd name="T82" fmla="*/ 2147483646 w 1159"/>
                    <a:gd name="T83" fmla="*/ 2147483646 h 795"/>
                    <a:gd name="T84" fmla="*/ 2147483646 w 1159"/>
                    <a:gd name="T85" fmla="*/ 2147483646 h 795"/>
                    <a:gd name="T86" fmla="*/ 2147483646 w 1159"/>
                    <a:gd name="T87" fmla="*/ 2147483646 h 795"/>
                    <a:gd name="T88" fmla="*/ 2147483646 w 1159"/>
                    <a:gd name="T89" fmla="*/ 2147483646 h 795"/>
                    <a:gd name="T90" fmla="*/ 2147483646 w 1159"/>
                    <a:gd name="T91" fmla="*/ 2147483646 h 795"/>
                    <a:gd name="T92" fmla="*/ 2147483646 w 1159"/>
                    <a:gd name="T93" fmla="*/ 2147483646 h 795"/>
                    <a:gd name="T94" fmla="*/ 2147483646 w 1159"/>
                    <a:gd name="T95" fmla="*/ 2147483646 h 795"/>
                    <a:gd name="T96" fmla="*/ 2147483646 w 1159"/>
                    <a:gd name="T97" fmla="*/ 2147483646 h 795"/>
                    <a:gd name="T98" fmla="*/ 2147483646 w 1159"/>
                    <a:gd name="T99" fmla="*/ 2147483646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59" h="795">
                      <a:moveTo>
                        <a:pt x="402" y="108"/>
                      </a:moveTo>
                      <a:lnTo>
                        <a:pt x="409" y="123"/>
                      </a:lnTo>
                      <a:lnTo>
                        <a:pt x="422" y="141"/>
                      </a:lnTo>
                      <a:lnTo>
                        <a:pt x="435" y="149"/>
                      </a:lnTo>
                      <a:lnTo>
                        <a:pt x="453" y="157"/>
                      </a:lnTo>
                      <a:lnTo>
                        <a:pt x="466" y="157"/>
                      </a:lnTo>
                      <a:lnTo>
                        <a:pt x="484" y="167"/>
                      </a:lnTo>
                      <a:lnTo>
                        <a:pt x="502" y="167"/>
                      </a:lnTo>
                      <a:lnTo>
                        <a:pt x="523" y="167"/>
                      </a:lnTo>
                      <a:lnTo>
                        <a:pt x="541" y="149"/>
                      </a:lnTo>
                      <a:lnTo>
                        <a:pt x="561" y="141"/>
                      </a:lnTo>
                      <a:lnTo>
                        <a:pt x="579" y="141"/>
                      </a:lnTo>
                      <a:lnTo>
                        <a:pt x="592" y="141"/>
                      </a:lnTo>
                      <a:lnTo>
                        <a:pt x="610" y="149"/>
                      </a:lnTo>
                      <a:lnTo>
                        <a:pt x="623" y="149"/>
                      </a:lnTo>
                      <a:lnTo>
                        <a:pt x="641" y="149"/>
                      </a:lnTo>
                      <a:lnTo>
                        <a:pt x="667" y="149"/>
                      </a:lnTo>
                      <a:lnTo>
                        <a:pt x="687" y="149"/>
                      </a:lnTo>
                      <a:lnTo>
                        <a:pt x="700" y="149"/>
                      </a:lnTo>
                      <a:lnTo>
                        <a:pt x="711" y="149"/>
                      </a:lnTo>
                      <a:lnTo>
                        <a:pt x="731" y="141"/>
                      </a:lnTo>
                      <a:lnTo>
                        <a:pt x="749" y="141"/>
                      </a:lnTo>
                      <a:lnTo>
                        <a:pt x="767" y="141"/>
                      </a:lnTo>
                      <a:lnTo>
                        <a:pt x="785" y="133"/>
                      </a:lnTo>
                      <a:lnTo>
                        <a:pt x="801" y="133"/>
                      </a:lnTo>
                      <a:lnTo>
                        <a:pt x="811" y="123"/>
                      </a:lnTo>
                      <a:lnTo>
                        <a:pt x="819" y="108"/>
                      </a:lnTo>
                      <a:lnTo>
                        <a:pt x="832" y="90"/>
                      </a:lnTo>
                      <a:lnTo>
                        <a:pt x="850" y="82"/>
                      </a:lnTo>
                      <a:lnTo>
                        <a:pt x="870" y="90"/>
                      </a:lnTo>
                      <a:lnTo>
                        <a:pt x="888" y="74"/>
                      </a:lnTo>
                      <a:lnTo>
                        <a:pt x="901" y="74"/>
                      </a:lnTo>
                      <a:lnTo>
                        <a:pt x="919" y="74"/>
                      </a:lnTo>
                      <a:lnTo>
                        <a:pt x="937" y="90"/>
                      </a:lnTo>
                      <a:lnTo>
                        <a:pt x="950" y="90"/>
                      </a:lnTo>
                      <a:lnTo>
                        <a:pt x="971" y="100"/>
                      </a:lnTo>
                      <a:lnTo>
                        <a:pt x="981" y="90"/>
                      </a:lnTo>
                      <a:lnTo>
                        <a:pt x="1002" y="82"/>
                      </a:lnTo>
                      <a:lnTo>
                        <a:pt x="1007" y="66"/>
                      </a:lnTo>
                      <a:lnTo>
                        <a:pt x="1007" y="48"/>
                      </a:lnTo>
                      <a:lnTo>
                        <a:pt x="1007" y="33"/>
                      </a:lnTo>
                      <a:lnTo>
                        <a:pt x="1020" y="41"/>
                      </a:lnTo>
                      <a:lnTo>
                        <a:pt x="1025" y="56"/>
                      </a:lnTo>
                      <a:lnTo>
                        <a:pt x="1045" y="56"/>
                      </a:lnTo>
                      <a:lnTo>
                        <a:pt x="1058" y="56"/>
                      </a:lnTo>
                      <a:lnTo>
                        <a:pt x="1071" y="41"/>
                      </a:lnTo>
                      <a:lnTo>
                        <a:pt x="1089" y="33"/>
                      </a:lnTo>
                      <a:lnTo>
                        <a:pt x="1099" y="33"/>
                      </a:lnTo>
                      <a:lnTo>
                        <a:pt x="1115" y="18"/>
                      </a:lnTo>
                      <a:lnTo>
                        <a:pt x="1125" y="0"/>
                      </a:lnTo>
                      <a:lnTo>
                        <a:pt x="1141" y="7"/>
                      </a:lnTo>
                      <a:lnTo>
                        <a:pt x="1154" y="18"/>
                      </a:lnTo>
                      <a:lnTo>
                        <a:pt x="1159" y="33"/>
                      </a:lnTo>
                      <a:lnTo>
                        <a:pt x="1143" y="33"/>
                      </a:lnTo>
                      <a:lnTo>
                        <a:pt x="1141" y="48"/>
                      </a:lnTo>
                      <a:lnTo>
                        <a:pt x="1141" y="66"/>
                      </a:lnTo>
                      <a:lnTo>
                        <a:pt x="1125" y="82"/>
                      </a:lnTo>
                      <a:lnTo>
                        <a:pt x="1120" y="108"/>
                      </a:lnTo>
                      <a:lnTo>
                        <a:pt x="1107" y="123"/>
                      </a:lnTo>
                      <a:lnTo>
                        <a:pt x="1099" y="149"/>
                      </a:lnTo>
                      <a:lnTo>
                        <a:pt x="1081" y="167"/>
                      </a:lnTo>
                      <a:lnTo>
                        <a:pt x="1071" y="182"/>
                      </a:lnTo>
                      <a:lnTo>
                        <a:pt x="1058" y="200"/>
                      </a:lnTo>
                      <a:lnTo>
                        <a:pt x="1045" y="216"/>
                      </a:lnTo>
                      <a:lnTo>
                        <a:pt x="1038" y="231"/>
                      </a:lnTo>
                      <a:lnTo>
                        <a:pt x="1025" y="247"/>
                      </a:lnTo>
                      <a:lnTo>
                        <a:pt x="1020" y="265"/>
                      </a:lnTo>
                      <a:lnTo>
                        <a:pt x="1012" y="288"/>
                      </a:lnTo>
                      <a:lnTo>
                        <a:pt x="1007" y="306"/>
                      </a:lnTo>
                      <a:lnTo>
                        <a:pt x="1002" y="324"/>
                      </a:lnTo>
                      <a:lnTo>
                        <a:pt x="1007" y="339"/>
                      </a:lnTo>
                      <a:lnTo>
                        <a:pt x="1007" y="365"/>
                      </a:lnTo>
                      <a:lnTo>
                        <a:pt x="994" y="381"/>
                      </a:lnTo>
                      <a:lnTo>
                        <a:pt x="981" y="399"/>
                      </a:lnTo>
                      <a:lnTo>
                        <a:pt x="981" y="414"/>
                      </a:lnTo>
                      <a:lnTo>
                        <a:pt x="981" y="440"/>
                      </a:lnTo>
                      <a:lnTo>
                        <a:pt x="981" y="455"/>
                      </a:lnTo>
                      <a:lnTo>
                        <a:pt x="989" y="471"/>
                      </a:lnTo>
                      <a:lnTo>
                        <a:pt x="994" y="489"/>
                      </a:lnTo>
                      <a:lnTo>
                        <a:pt x="1012" y="496"/>
                      </a:lnTo>
                      <a:lnTo>
                        <a:pt x="1025" y="504"/>
                      </a:lnTo>
                      <a:lnTo>
                        <a:pt x="1038" y="512"/>
                      </a:lnTo>
                      <a:lnTo>
                        <a:pt x="1025" y="520"/>
                      </a:lnTo>
                      <a:lnTo>
                        <a:pt x="1012" y="530"/>
                      </a:lnTo>
                      <a:lnTo>
                        <a:pt x="1025" y="553"/>
                      </a:lnTo>
                      <a:lnTo>
                        <a:pt x="1045" y="571"/>
                      </a:lnTo>
                      <a:lnTo>
                        <a:pt x="1058" y="587"/>
                      </a:lnTo>
                      <a:lnTo>
                        <a:pt x="1063" y="605"/>
                      </a:lnTo>
                      <a:lnTo>
                        <a:pt x="1063" y="620"/>
                      </a:lnTo>
                      <a:lnTo>
                        <a:pt x="1051" y="628"/>
                      </a:lnTo>
                      <a:lnTo>
                        <a:pt x="1038" y="646"/>
                      </a:lnTo>
                      <a:lnTo>
                        <a:pt x="1025" y="653"/>
                      </a:lnTo>
                      <a:lnTo>
                        <a:pt x="1012" y="669"/>
                      </a:lnTo>
                      <a:lnTo>
                        <a:pt x="1002" y="687"/>
                      </a:lnTo>
                      <a:lnTo>
                        <a:pt x="994" y="702"/>
                      </a:lnTo>
                      <a:lnTo>
                        <a:pt x="994" y="718"/>
                      </a:lnTo>
                      <a:lnTo>
                        <a:pt x="1002" y="736"/>
                      </a:lnTo>
                      <a:lnTo>
                        <a:pt x="1007" y="762"/>
                      </a:lnTo>
                      <a:lnTo>
                        <a:pt x="1002" y="777"/>
                      </a:lnTo>
                      <a:lnTo>
                        <a:pt x="989" y="795"/>
                      </a:lnTo>
                      <a:lnTo>
                        <a:pt x="973" y="795"/>
                      </a:lnTo>
                      <a:lnTo>
                        <a:pt x="963" y="785"/>
                      </a:lnTo>
                      <a:lnTo>
                        <a:pt x="963" y="769"/>
                      </a:lnTo>
                      <a:lnTo>
                        <a:pt x="945" y="769"/>
                      </a:lnTo>
                      <a:lnTo>
                        <a:pt x="924" y="762"/>
                      </a:lnTo>
                      <a:lnTo>
                        <a:pt x="914" y="762"/>
                      </a:lnTo>
                      <a:lnTo>
                        <a:pt x="893" y="762"/>
                      </a:lnTo>
                      <a:lnTo>
                        <a:pt x="875" y="769"/>
                      </a:lnTo>
                      <a:lnTo>
                        <a:pt x="863" y="762"/>
                      </a:lnTo>
                      <a:lnTo>
                        <a:pt x="845" y="754"/>
                      </a:lnTo>
                      <a:lnTo>
                        <a:pt x="832" y="754"/>
                      </a:lnTo>
                      <a:lnTo>
                        <a:pt x="819" y="744"/>
                      </a:lnTo>
                      <a:lnTo>
                        <a:pt x="801" y="736"/>
                      </a:lnTo>
                      <a:lnTo>
                        <a:pt x="783" y="728"/>
                      </a:lnTo>
                      <a:lnTo>
                        <a:pt x="767" y="718"/>
                      </a:lnTo>
                      <a:lnTo>
                        <a:pt x="757" y="710"/>
                      </a:lnTo>
                      <a:lnTo>
                        <a:pt x="742" y="687"/>
                      </a:lnTo>
                      <a:lnTo>
                        <a:pt x="731" y="661"/>
                      </a:lnTo>
                      <a:lnTo>
                        <a:pt x="718" y="646"/>
                      </a:lnTo>
                      <a:lnTo>
                        <a:pt x="705" y="628"/>
                      </a:lnTo>
                      <a:lnTo>
                        <a:pt x="687" y="612"/>
                      </a:lnTo>
                      <a:lnTo>
                        <a:pt x="667" y="605"/>
                      </a:lnTo>
                      <a:lnTo>
                        <a:pt x="649" y="594"/>
                      </a:lnTo>
                      <a:lnTo>
                        <a:pt x="636" y="587"/>
                      </a:lnTo>
                      <a:lnTo>
                        <a:pt x="623" y="587"/>
                      </a:lnTo>
                      <a:lnTo>
                        <a:pt x="605" y="587"/>
                      </a:lnTo>
                      <a:lnTo>
                        <a:pt x="584" y="587"/>
                      </a:lnTo>
                      <a:lnTo>
                        <a:pt x="572" y="587"/>
                      </a:lnTo>
                      <a:lnTo>
                        <a:pt x="561" y="579"/>
                      </a:lnTo>
                      <a:lnTo>
                        <a:pt x="548" y="579"/>
                      </a:lnTo>
                      <a:lnTo>
                        <a:pt x="530" y="579"/>
                      </a:lnTo>
                      <a:lnTo>
                        <a:pt x="510" y="571"/>
                      </a:lnTo>
                      <a:lnTo>
                        <a:pt x="492" y="553"/>
                      </a:lnTo>
                      <a:lnTo>
                        <a:pt x="471" y="553"/>
                      </a:lnTo>
                      <a:lnTo>
                        <a:pt x="461" y="545"/>
                      </a:lnTo>
                      <a:lnTo>
                        <a:pt x="448" y="538"/>
                      </a:lnTo>
                      <a:lnTo>
                        <a:pt x="435" y="520"/>
                      </a:lnTo>
                      <a:lnTo>
                        <a:pt x="422" y="504"/>
                      </a:lnTo>
                      <a:lnTo>
                        <a:pt x="402" y="496"/>
                      </a:lnTo>
                      <a:lnTo>
                        <a:pt x="389" y="489"/>
                      </a:lnTo>
                      <a:lnTo>
                        <a:pt x="371" y="489"/>
                      </a:lnTo>
                      <a:lnTo>
                        <a:pt x="358" y="471"/>
                      </a:lnTo>
                      <a:lnTo>
                        <a:pt x="345" y="455"/>
                      </a:lnTo>
                      <a:lnTo>
                        <a:pt x="327" y="448"/>
                      </a:lnTo>
                      <a:lnTo>
                        <a:pt x="309" y="429"/>
                      </a:lnTo>
                      <a:lnTo>
                        <a:pt x="296" y="422"/>
                      </a:lnTo>
                      <a:lnTo>
                        <a:pt x="275" y="406"/>
                      </a:lnTo>
                      <a:lnTo>
                        <a:pt x="265" y="406"/>
                      </a:lnTo>
                      <a:lnTo>
                        <a:pt x="245" y="399"/>
                      </a:lnTo>
                      <a:lnTo>
                        <a:pt x="234" y="399"/>
                      </a:lnTo>
                      <a:lnTo>
                        <a:pt x="219" y="399"/>
                      </a:lnTo>
                      <a:lnTo>
                        <a:pt x="209" y="388"/>
                      </a:lnTo>
                      <a:lnTo>
                        <a:pt x="196" y="373"/>
                      </a:lnTo>
                      <a:lnTo>
                        <a:pt x="175" y="355"/>
                      </a:lnTo>
                      <a:lnTo>
                        <a:pt x="165" y="355"/>
                      </a:lnTo>
                      <a:lnTo>
                        <a:pt x="144" y="355"/>
                      </a:lnTo>
                      <a:lnTo>
                        <a:pt x="131" y="355"/>
                      </a:lnTo>
                      <a:lnTo>
                        <a:pt x="118" y="355"/>
                      </a:lnTo>
                      <a:lnTo>
                        <a:pt x="106" y="355"/>
                      </a:lnTo>
                      <a:lnTo>
                        <a:pt x="93" y="365"/>
                      </a:lnTo>
                      <a:lnTo>
                        <a:pt x="82" y="373"/>
                      </a:lnTo>
                      <a:lnTo>
                        <a:pt x="70" y="365"/>
                      </a:lnTo>
                      <a:lnTo>
                        <a:pt x="62" y="347"/>
                      </a:lnTo>
                      <a:lnTo>
                        <a:pt x="57" y="332"/>
                      </a:lnTo>
                      <a:lnTo>
                        <a:pt x="44" y="332"/>
                      </a:lnTo>
                      <a:lnTo>
                        <a:pt x="31" y="324"/>
                      </a:lnTo>
                      <a:lnTo>
                        <a:pt x="18" y="306"/>
                      </a:lnTo>
                      <a:lnTo>
                        <a:pt x="13" y="288"/>
                      </a:lnTo>
                      <a:lnTo>
                        <a:pt x="13" y="272"/>
                      </a:lnTo>
                      <a:lnTo>
                        <a:pt x="0" y="257"/>
                      </a:lnTo>
                      <a:lnTo>
                        <a:pt x="13" y="239"/>
                      </a:lnTo>
                      <a:lnTo>
                        <a:pt x="13" y="224"/>
                      </a:lnTo>
                      <a:lnTo>
                        <a:pt x="13" y="206"/>
                      </a:lnTo>
                      <a:lnTo>
                        <a:pt x="18" y="190"/>
                      </a:lnTo>
                      <a:lnTo>
                        <a:pt x="23" y="172"/>
                      </a:lnTo>
                      <a:lnTo>
                        <a:pt x="31" y="157"/>
                      </a:lnTo>
                      <a:lnTo>
                        <a:pt x="44" y="141"/>
                      </a:lnTo>
                      <a:lnTo>
                        <a:pt x="57" y="133"/>
                      </a:lnTo>
                      <a:lnTo>
                        <a:pt x="70" y="133"/>
                      </a:lnTo>
                      <a:lnTo>
                        <a:pt x="82" y="123"/>
                      </a:lnTo>
                      <a:lnTo>
                        <a:pt x="93" y="115"/>
                      </a:lnTo>
                      <a:lnTo>
                        <a:pt x="100" y="108"/>
                      </a:lnTo>
                      <a:lnTo>
                        <a:pt x="100" y="90"/>
                      </a:lnTo>
                      <a:lnTo>
                        <a:pt x="113" y="74"/>
                      </a:lnTo>
                      <a:lnTo>
                        <a:pt x="126" y="82"/>
                      </a:lnTo>
                      <a:lnTo>
                        <a:pt x="126" y="100"/>
                      </a:lnTo>
                      <a:lnTo>
                        <a:pt x="131" y="115"/>
                      </a:lnTo>
                      <a:lnTo>
                        <a:pt x="144" y="133"/>
                      </a:lnTo>
                      <a:lnTo>
                        <a:pt x="157" y="133"/>
                      </a:lnTo>
                      <a:lnTo>
                        <a:pt x="165" y="149"/>
                      </a:lnTo>
                      <a:lnTo>
                        <a:pt x="180" y="149"/>
                      </a:lnTo>
                      <a:lnTo>
                        <a:pt x="201" y="141"/>
                      </a:lnTo>
                      <a:lnTo>
                        <a:pt x="214" y="133"/>
                      </a:lnTo>
                      <a:lnTo>
                        <a:pt x="227" y="123"/>
                      </a:lnTo>
                      <a:lnTo>
                        <a:pt x="234" y="108"/>
                      </a:lnTo>
                      <a:lnTo>
                        <a:pt x="239" y="90"/>
                      </a:lnTo>
                      <a:lnTo>
                        <a:pt x="252" y="74"/>
                      </a:lnTo>
                      <a:lnTo>
                        <a:pt x="265" y="74"/>
                      </a:lnTo>
                      <a:lnTo>
                        <a:pt x="275" y="74"/>
                      </a:lnTo>
                      <a:lnTo>
                        <a:pt x="291" y="74"/>
                      </a:lnTo>
                      <a:lnTo>
                        <a:pt x="402" y="108"/>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7" name="Freeform 14">
                  <a:extLst>
                    <a:ext uri="{FF2B5EF4-FFF2-40B4-BE49-F238E27FC236}">
                      <a16:creationId xmlns:a16="http://schemas.microsoft.com/office/drawing/2014/main" id="{6B205955-FB6C-C570-1EBF-582F39826FCA}"/>
                    </a:ext>
                  </a:extLst>
                </p:cNvPr>
                <p:cNvSpPr>
                  <a:spLocks/>
                </p:cNvSpPr>
                <p:nvPr/>
              </p:nvSpPr>
              <p:spPr bwMode="auto">
                <a:xfrm>
                  <a:off x="2563728" y="3136086"/>
                  <a:ext cx="423655" cy="787700"/>
                </a:xfrm>
                <a:custGeom>
                  <a:avLst/>
                  <a:gdLst>
                    <a:gd name="T0" fmla="*/ 2147483646 w 597"/>
                    <a:gd name="T1" fmla="*/ 2147483646 h 1110"/>
                    <a:gd name="T2" fmla="*/ 2147483646 w 597"/>
                    <a:gd name="T3" fmla="*/ 2147483646 h 1110"/>
                    <a:gd name="T4" fmla="*/ 2147483646 w 597"/>
                    <a:gd name="T5" fmla="*/ 2147483646 h 1110"/>
                    <a:gd name="T6" fmla="*/ 2147483646 w 597"/>
                    <a:gd name="T7" fmla="*/ 2147483646 h 1110"/>
                    <a:gd name="T8" fmla="*/ 2147483646 w 597"/>
                    <a:gd name="T9" fmla="*/ 2147483646 h 1110"/>
                    <a:gd name="T10" fmla="*/ 2147483646 w 597"/>
                    <a:gd name="T11" fmla="*/ 2147483646 h 1110"/>
                    <a:gd name="T12" fmla="*/ 2147483646 w 597"/>
                    <a:gd name="T13" fmla="*/ 0 h 1110"/>
                    <a:gd name="T14" fmla="*/ 2147483646 w 597"/>
                    <a:gd name="T15" fmla="*/ 2147483646 h 1110"/>
                    <a:gd name="T16" fmla="*/ 2147483646 w 597"/>
                    <a:gd name="T17" fmla="*/ 2147483646 h 1110"/>
                    <a:gd name="T18" fmla="*/ 2147483646 w 597"/>
                    <a:gd name="T19" fmla="*/ 2147483646 h 1110"/>
                    <a:gd name="T20" fmla="*/ 2147483646 w 597"/>
                    <a:gd name="T21" fmla="*/ 2147483646 h 1110"/>
                    <a:gd name="T22" fmla="*/ 2147483646 w 597"/>
                    <a:gd name="T23" fmla="*/ 2147483646 h 1110"/>
                    <a:gd name="T24" fmla="*/ 2147483646 w 597"/>
                    <a:gd name="T25" fmla="*/ 2147483646 h 1110"/>
                    <a:gd name="T26" fmla="*/ 2147483646 w 597"/>
                    <a:gd name="T27" fmla="*/ 2147483646 h 1110"/>
                    <a:gd name="T28" fmla="*/ 2147483646 w 597"/>
                    <a:gd name="T29" fmla="*/ 2147483646 h 1110"/>
                    <a:gd name="T30" fmla="*/ 2147483646 w 597"/>
                    <a:gd name="T31" fmla="*/ 2147483646 h 1110"/>
                    <a:gd name="T32" fmla="*/ 2147483646 w 597"/>
                    <a:gd name="T33" fmla="*/ 2147483646 h 1110"/>
                    <a:gd name="T34" fmla="*/ 2147483646 w 597"/>
                    <a:gd name="T35" fmla="*/ 2147483646 h 1110"/>
                    <a:gd name="T36" fmla="*/ 2147483646 w 597"/>
                    <a:gd name="T37" fmla="*/ 2147483646 h 1110"/>
                    <a:gd name="T38" fmla="*/ 2147483646 w 597"/>
                    <a:gd name="T39" fmla="*/ 2147483646 h 1110"/>
                    <a:gd name="T40" fmla="*/ 2147483646 w 597"/>
                    <a:gd name="T41" fmla="*/ 2147483646 h 1110"/>
                    <a:gd name="T42" fmla="*/ 2147483646 w 597"/>
                    <a:gd name="T43" fmla="*/ 2147483646 h 1110"/>
                    <a:gd name="T44" fmla="*/ 2147483646 w 597"/>
                    <a:gd name="T45" fmla="*/ 2147483646 h 1110"/>
                    <a:gd name="T46" fmla="*/ 2147483646 w 597"/>
                    <a:gd name="T47" fmla="*/ 2147483646 h 1110"/>
                    <a:gd name="T48" fmla="*/ 2147483646 w 597"/>
                    <a:gd name="T49" fmla="*/ 2147483646 h 1110"/>
                    <a:gd name="T50" fmla="*/ 2147483646 w 597"/>
                    <a:gd name="T51" fmla="*/ 2147483646 h 1110"/>
                    <a:gd name="T52" fmla="*/ 2147483646 w 597"/>
                    <a:gd name="T53" fmla="*/ 2147483646 h 1110"/>
                    <a:gd name="T54" fmla="*/ 2147483646 w 597"/>
                    <a:gd name="T55" fmla="*/ 2147483646 h 1110"/>
                    <a:gd name="T56" fmla="*/ 2147483646 w 597"/>
                    <a:gd name="T57" fmla="*/ 2147483646 h 1110"/>
                    <a:gd name="T58" fmla="*/ 2147483646 w 597"/>
                    <a:gd name="T59" fmla="*/ 2147483646 h 1110"/>
                    <a:gd name="T60" fmla="*/ 2147483646 w 597"/>
                    <a:gd name="T61" fmla="*/ 2147483646 h 1110"/>
                    <a:gd name="T62" fmla="*/ 2147483646 w 597"/>
                    <a:gd name="T63" fmla="*/ 2147483646 h 1110"/>
                    <a:gd name="T64" fmla="*/ 2147483646 w 597"/>
                    <a:gd name="T65" fmla="*/ 2147483646 h 1110"/>
                    <a:gd name="T66" fmla="*/ 2147483646 w 597"/>
                    <a:gd name="T67" fmla="*/ 2147483646 h 1110"/>
                    <a:gd name="T68" fmla="*/ 2147483646 w 597"/>
                    <a:gd name="T69" fmla="*/ 2147483646 h 1110"/>
                    <a:gd name="T70" fmla="*/ 2147483646 w 597"/>
                    <a:gd name="T71" fmla="*/ 2147483646 h 1110"/>
                    <a:gd name="T72" fmla="*/ 2147483646 w 597"/>
                    <a:gd name="T73" fmla="*/ 2147483646 h 1110"/>
                    <a:gd name="T74" fmla="*/ 2147483646 w 597"/>
                    <a:gd name="T75" fmla="*/ 2147483646 h 1110"/>
                    <a:gd name="T76" fmla="*/ 2147483646 w 597"/>
                    <a:gd name="T77" fmla="*/ 2147483646 h 1110"/>
                    <a:gd name="T78" fmla="*/ 2147483646 w 597"/>
                    <a:gd name="T79" fmla="*/ 2147483646 h 1110"/>
                    <a:gd name="T80" fmla="*/ 2147483646 w 597"/>
                    <a:gd name="T81" fmla="*/ 2147483646 h 1110"/>
                    <a:gd name="T82" fmla="*/ 2147483646 w 597"/>
                    <a:gd name="T83" fmla="*/ 2147483646 h 1110"/>
                    <a:gd name="T84" fmla="*/ 2147483646 w 597"/>
                    <a:gd name="T85" fmla="*/ 2147483646 h 1110"/>
                    <a:gd name="T86" fmla="*/ 2147483646 w 597"/>
                    <a:gd name="T87" fmla="*/ 2147483646 h 1110"/>
                    <a:gd name="T88" fmla="*/ 2147483646 w 597"/>
                    <a:gd name="T89" fmla="*/ 2147483646 h 1110"/>
                    <a:gd name="T90" fmla="*/ 2147483646 w 597"/>
                    <a:gd name="T91" fmla="*/ 2147483646 h 1110"/>
                    <a:gd name="T92" fmla="*/ 2147483646 w 597"/>
                    <a:gd name="T93" fmla="*/ 2147483646 h 1110"/>
                    <a:gd name="T94" fmla="*/ 2147483646 w 597"/>
                    <a:gd name="T95" fmla="*/ 2147483646 h 1110"/>
                    <a:gd name="T96" fmla="*/ 2147483646 w 597"/>
                    <a:gd name="T97" fmla="*/ 2147483646 h 1110"/>
                    <a:gd name="T98" fmla="*/ 2147483646 w 597"/>
                    <a:gd name="T99" fmla="*/ 2147483646 h 1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97" h="1110">
                      <a:moveTo>
                        <a:pt x="26" y="103"/>
                      </a:moveTo>
                      <a:lnTo>
                        <a:pt x="41" y="111"/>
                      </a:lnTo>
                      <a:lnTo>
                        <a:pt x="44" y="132"/>
                      </a:lnTo>
                      <a:lnTo>
                        <a:pt x="52" y="147"/>
                      </a:lnTo>
                      <a:lnTo>
                        <a:pt x="57" y="165"/>
                      </a:lnTo>
                      <a:lnTo>
                        <a:pt x="70" y="173"/>
                      </a:lnTo>
                      <a:lnTo>
                        <a:pt x="88" y="173"/>
                      </a:lnTo>
                      <a:lnTo>
                        <a:pt x="101" y="173"/>
                      </a:lnTo>
                      <a:lnTo>
                        <a:pt x="113" y="183"/>
                      </a:lnTo>
                      <a:lnTo>
                        <a:pt x="131" y="183"/>
                      </a:lnTo>
                      <a:lnTo>
                        <a:pt x="160" y="173"/>
                      </a:lnTo>
                      <a:lnTo>
                        <a:pt x="178" y="173"/>
                      </a:lnTo>
                      <a:lnTo>
                        <a:pt x="191" y="158"/>
                      </a:lnTo>
                      <a:lnTo>
                        <a:pt x="209" y="147"/>
                      </a:lnTo>
                      <a:lnTo>
                        <a:pt x="234" y="147"/>
                      </a:lnTo>
                      <a:lnTo>
                        <a:pt x="245" y="147"/>
                      </a:lnTo>
                      <a:lnTo>
                        <a:pt x="258" y="124"/>
                      </a:lnTo>
                      <a:lnTo>
                        <a:pt x="270" y="106"/>
                      </a:lnTo>
                      <a:lnTo>
                        <a:pt x="283" y="91"/>
                      </a:lnTo>
                      <a:lnTo>
                        <a:pt x="304" y="83"/>
                      </a:lnTo>
                      <a:lnTo>
                        <a:pt x="317" y="65"/>
                      </a:lnTo>
                      <a:lnTo>
                        <a:pt x="327" y="57"/>
                      </a:lnTo>
                      <a:lnTo>
                        <a:pt x="348" y="49"/>
                      </a:lnTo>
                      <a:lnTo>
                        <a:pt x="361" y="49"/>
                      </a:lnTo>
                      <a:lnTo>
                        <a:pt x="379" y="34"/>
                      </a:lnTo>
                      <a:lnTo>
                        <a:pt x="379" y="16"/>
                      </a:lnTo>
                      <a:lnTo>
                        <a:pt x="391" y="0"/>
                      </a:lnTo>
                      <a:lnTo>
                        <a:pt x="404" y="0"/>
                      </a:lnTo>
                      <a:lnTo>
                        <a:pt x="417" y="8"/>
                      </a:lnTo>
                      <a:lnTo>
                        <a:pt x="422" y="26"/>
                      </a:lnTo>
                      <a:lnTo>
                        <a:pt x="428" y="42"/>
                      </a:lnTo>
                      <a:lnTo>
                        <a:pt x="443" y="34"/>
                      </a:lnTo>
                      <a:lnTo>
                        <a:pt x="453" y="34"/>
                      </a:lnTo>
                      <a:lnTo>
                        <a:pt x="466" y="42"/>
                      </a:lnTo>
                      <a:lnTo>
                        <a:pt x="474" y="57"/>
                      </a:lnTo>
                      <a:lnTo>
                        <a:pt x="487" y="57"/>
                      </a:lnTo>
                      <a:lnTo>
                        <a:pt x="505" y="57"/>
                      </a:lnTo>
                      <a:lnTo>
                        <a:pt x="518" y="65"/>
                      </a:lnTo>
                      <a:lnTo>
                        <a:pt x="510" y="83"/>
                      </a:lnTo>
                      <a:lnTo>
                        <a:pt x="497" y="98"/>
                      </a:lnTo>
                      <a:lnTo>
                        <a:pt x="510" y="106"/>
                      </a:lnTo>
                      <a:lnTo>
                        <a:pt x="531" y="116"/>
                      </a:lnTo>
                      <a:lnTo>
                        <a:pt x="531" y="132"/>
                      </a:lnTo>
                      <a:lnTo>
                        <a:pt x="518" y="147"/>
                      </a:lnTo>
                      <a:lnTo>
                        <a:pt x="523" y="165"/>
                      </a:lnTo>
                      <a:lnTo>
                        <a:pt x="536" y="173"/>
                      </a:lnTo>
                      <a:lnTo>
                        <a:pt x="549" y="183"/>
                      </a:lnTo>
                      <a:lnTo>
                        <a:pt x="561" y="188"/>
                      </a:lnTo>
                      <a:lnTo>
                        <a:pt x="561" y="206"/>
                      </a:lnTo>
                      <a:lnTo>
                        <a:pt x="549" y="214"/>
                      </a:lnTo>
                      <a:lnTo>
                        <a:pt x="554" y="230"/>
                      </a:lnTo>
                      <a:lnTo>
                        <a:pt x="561" y="248"/>
                      </a:lnTo>
                      <a:lnTo>
                        <a:pt x="574" y="266"/>
                      </a:lnTo>
                      <a:lnTo>
                        <a:pt x="574" y="289"/>
                      </a:lnTo>
                      <a:lnTo>
                        <a:pt x="574" y="304"/>
                      </a:lnTo>
                      <a:lnTo>
                        <a:pt x="579" y="322"/>
                      </a:lnTo>
                      <a:lnTo>
                        <a:pt x="592" y="340"/>
                      </a:lnTo>
                      <a:lnTo>
                        <a:pt x="597" y="356"/>
                      </a:lnTo>
                      <a:lnTo>
                        <a:pt x="592" y="371"/>
                      </a:lnTo>
                      <a:lnTo>
                        <a:pt x="587" y="387"/>
                      </a:lnTo>
                      <a:lnTo>
                        <a:pt x="579" y="405"/>
                      </a:lnTo>
                      <a:lnTo>
                        <a:pt x="574" y="420"/>
                      </a:lnTo>
                      <a:lnTo>
                        <a:pt x="561" y="420"/>
                      </a:lnTo>
                      <a:lnTo>
                        <a:pt x="541" y="430"/>
                      </a:lnTo>
                      <a:lnTo>
                        <a:pt x="531" y="446"/>
                      </a:lnTo>
                      <a:lnTo>
                        <a:pt x="523" y="464"/>
                      </a:lnTo>
                      <a:lnTo>
                        <a:pt x="518" y="479"/>
                      </a:lnTo>
                      <a:lnTo>
                        <a:pt x="518" y="495"/>
                      </a:lnTo>
                      <a:lnTo>
                        <a:pt x="523" y="513"/>
                      </a:lnTo>
                      <a:lnTo>
                        <a:pt x="531" y="528"/>
                      </a:lnTo>
                      <a:lnTo>
                        <a:pt x="541" y="539"/>
                      </a:lnTo>
                      <a:lnTo>
                        <a:pt x="549" y="554"/>
                      </a:lnTo>
                      <a:lnTo>
                        <a:pt x="549" y="580"/>
                      </a:lnTo>
                      <a:lnTo>
                        <a:pt x="536" y="595"/>
                      </a:lnTo>
                      <a:lnTo>
                        <a:pt x="531" y="613"/>
                      </a:lnTo>
                      <a:lnTo>
                        <a:pt x="541" y="629"/>
                      </a:lnTo>
                      <a:lnTo>
                        <a:pt x="541" y="644"/>
                      </a:lnTo>
                      <a:lnTo>
                        <a:pt x="536" y="662"/>
                      </a:lnTo>
                      <a:lnTo>
                        <a:pt x="531" y="678"/>
                      </a:lnTo>
                      <a:lnTo>
                        <a:pt x="523" y="693"/>
                      </a:lnTo>
                      <a:lnTo>
                        <a:pt x="523" y="711"/>
                      </a:lnTo>
                      <a:lnTo>
                        <a:pt x="523" y="726"/>
                      </a:lnTo>
                      <a:lnTo>
                        <a:pt x="518" y="752"/>
                      </a:lnTo>
                      <a:lnTo>
                        <a:pt x="518" y="768"/>
                      </a:lnTo>
                      <a:lnTo>
                        <a:pt x="518" y="786"/>
                      </a:lnTo>
                      <a:lnTo>
                        <a:pt x="518" y="801"/>
                      </a:lnTo>
                      <a:lnTo>
                        <a:pt x="505" y="819"/>
                      </a:lnTo>
                      <a:lnTo>
                        <a:pt x="510" y="835"/>
                      </a:lnTo>
                      <a:lnTo>
                        <a:pt x="510" y="850"/>
                      </a:lnTo>
                      <a:lnTo>
                        <a:pt x="497" y="868"/>
                      </a:lnTo>
                      <a:lnTo>
                        <a:pt x="497" y="884"/>
                      </a:lnTo>
                      <a:lnTo>
                        <a:pt x="497" y="902"/>
                      </a:lnTo>
                      <a:lnTo>
                        <a:pt x="505" y="917"/>
                      </a:lnTo>
                      <a:lnTo>
                        <a:pt x="492" y="925"/>
                      </a:lnTo>
                      <a:lnTo>
                        <a:pt x="487" y="943"/>
                      </a:lnTo>
                      <a:lnTo>
                        <a:pt x="479" y="961"/>
                      </a:lnTo>
                      <a:lnTo>
                        <a:pt x="479" y="976"/>
                      </a:lnTo>
                      <a:lnTo>
                        <a:pt x="471" y="1005"/>
                      </a:lnTo>
                      <a:lnTo>
                        <a:pt x="464" y="1010"/>
                      </a:lnTo>
                      <a:lnTo>
                        <a:pt x="456" y="1025"/>
                      </a:lnTo>
                      <a:lnTo>
                        <a:pt x="451" y="1025"/>
                      </a:lnTo>
                      <a:lnTo>
                        <a:pt x="448" y="1007"/>
                      </a:lnTo>
                      <a:lnTo>
                        <a:pt x="435" y="1012"/>
                      </a:lnTo>
                      <a:lnTo>
                        <a:pt x="422" y="999"/>
                      </a:lnTo>
                      <a:lnTo>
                        <a:pt x="409" y="984"/>
                      </a:lnTo>
                      <a:lnTo>
                        <a:pt x="397" y="976"/>
                      </a:lnTo>
                      <a:lnTo>
                        <a:pt x="386" y="968"/>
                      </a:lnTo>
                      <a:lnTo>
                        <a:pt x="371" y="961"/>
                      </a:lnTo>
                      <a:lnTo>
                        <a:pt x="361" y="961"/>
                      </a:lnTo>
                      <a:lnTo>
                        <a:pt x="348" y="961"/>
                      </a:lnTo>
                      <a:lnTo>
                        <a:pt x="335" y="968"/>
                      </a:lnTo>
                      <a:lnTo>
                        <a:pt x="322" y="961"/>
                      </a:lnTo>
                      <a:lnTo>
                        <a:pt x="309" y="961"/>
                      </a:lnTo>
                      <a:lnTo>
                        <a:pt x="296" y="976"/>
                      </a:lnTo>
                      <a:lnTo>
                        <a:pt x="283" y="976"/>
                      </a:lnTo>
                      <a:lnTo>
                        <a:pt x="278" y="992"/>
                      </a:lnTo>
                      <a:lnTo>
                        <a:pt x="278" y="1007"/>
                      </a:lnTo>
                      <a:lnTo>
                        <a:pt x="278" y="1025"/>
                      </a:lnTo>
                      <a:lnTo>
                        <a:pt x="278" y="1041"/>
                      </a:lnTo>
                      <a:lnTo>
                        <a:pt x="270" y="1059"/>
                      </a:lnTo>
                      <a:lnTo>
                        <a:pt x="258" y="1074"/>
                      </a:lnTo>
                      <a:lnTo>
                        <a:pt x="245" y="1082"/>
                      </a:lnTo>
                      <a:lnTo>
                        <a:pt x="234" y="1092"/>
                      </a:lnTo>
                      <a:lnTo>
                        <a:pt x="219" y="1110"/>
                      </a:lnTo>
                      <a:lnTo>
                        <a:pt x="209" y="1108"/>
                      </a:lnTo>
                      <a:lnTo>
                        <a:pt x="196" y="1108"/>
                      </a:lnTo>
                      <a:lnTo>
                        <a:pt x="183" y="1092"/>
                      </a:lnTo>
                      <a:lnTo>
                        <a:pt x="170" y="1082"/>
                      </a:lnTo>
                      <a:lnTo>
                        <a:pt x="160" y="1082"/>
                      </a:lnTo>
                      <a:lnTo>
                        <a:pt x="144" y="1092"/>
                      </a:lnTo>
                      <a:lnTo>
                        <a:pt x="139" y="1108"/>
                      </a:lnTo>
                      <a:lnTo>
                        <a:pt x="126" y="1100"/>
                      </a:lnTo>
                      <a:lnTo>
                        <a:pt x="119" y="1082"/>
                      </a:lnTo>
                      <a:lnTo>
                        <a:pt x="119" y="1066"/>
                      </a:lnTo>
                      <a:lnTo>
                        <a:pt x="108" y="1059"/>
                      </a:lnTo>
                      <a:lnTo>
                        <a:pt x="108" y="1041"/>
                      </a:lnTo>
                      <a:lnTo>
                        <a:pt x="101" y="1025"/>
                      </a:lnTo>
                      <a:lnTo>
                        <a:pt x="95" y="1007"/>
                      </a:lnTo>
                      <a:lnTo>
                        <a:pt x="82" y="992"/>
                      </a:lnTo>
                      <a:lnTo>
                        <a:pt x="70" y="984"/>
                      </a:lnTo>
                      <a:lnTo>
                        <a:pt x="64" y="968"/>
                      </a:lnTo>
                      <a:lnTo>
                        <a:pt x="57" y="950"/>
                      </a:lnTo>
                      <a:lnTo>
                        <a:pt x="52" y="935"/>
                      </a:lnTo>
                      <a:lnTo>
                        <a:pt x="64" y="925"/>
                      </a:lnTo>
                      <a:lnTo>
                        <a:pt x="77" y="909"/>
                      </a:lnTo>
                      <a:lnTo>
                        <a:pt x="64" y="891"/>
                      </a:lnTo>
                      <a:lnTo>
                        <a:pt x="52" y="876"/>
                      </a:lnTo>
                      <a:lnTo>
                        <a:pt x="57" y="860"/>
                      </a:lnTo>
                      <a:lnTo>
                        <a:pt x="70" y="850"/>
                      </a:lnTo>
                      <a:lnTo>
                        <a:pt x="57" y="835"/>
                      </a:lnTo>
                      <a:lnTo>
                        <a:pt x="64" y="819"/>
                      </a:lnTo>
                      <a:lnTo>
                        <a:pt x="77" y="801"/>
                      </a:lnTo>
                      <a:lnTo>
                        <a:pt x="82" y="786"/>
                      </a:lnTo>
                      <a:lnTo>
                        <a:pt x="95" y="768"/>
                      </a:lnTo>
                      <a:lnTo>
                        <a:pt x="88" y="752"/>
                      </a:lnTo>
                      <a:lnTo>
                        <a:pt x="88" y="734"/>
                      </a:lnTo>
                      <a:lnTo>
                        <a:pt x="88" y="719"/>
                      </a:lnTo>
                      <a:lnTo>
                        <a:pt x="88" y="703"/>
                      </a:lnTo>
                      <a:lnTo>
                        <a:pt x="95" y="685"/>
                      </a:lnTo>
                      <a:lnTo>
                        <a:pt x="108" y="703"/>
                      </a:lnTo>
                      <a:lnTo>
                        <a:pt x="113" y="685"/>
                      </a:lnTo>
                      <a:lnTo>
                        <a:pt x="113" y="670"/>
                      </a:lnTo>
                      <a:lnTo>
                        <a:pt x="119" y="652"/>
                      </a:lnTo>
                      <a:lnTo>
                        <a:pt x="119" y="636"/>
                      </a:lnTo>
                      <a:lnTo>
                        <a:pt x="113" y="618"/>
                      </a:lnTo>
                      <a:lnTo>
                        <a:pt x="101" y="618"/>
                      </a:lnTo>
                      <a:lnTo>
                        <a:pt x="88" y="618"/>
                      </a:lnTo>
                      <a:lnTo>
                        <a:pt x="82" y="603"/>
                      </a:lnTo>
                      <a:lnTo>
                        <a:pt x="82" y="587"/>
                      </a:lnTo>
                      <a:lnTo>
                        <a:pt x="82" y="569"/>
                      </a:lnTo>
                      <a:lnTo>
                        <a:pt x="82" y="554"/>
                      </a:lnTo>
                      <a:lnTo>
                        <a:pt x="95" y="546"/>
                      </a:lnTo>
                      <a:lnTo>
                        <a:pt x="108" y="528"/>
                      </a:lnTo>
                      <a:lnTo>
                        <a:pt x="108" y="505"/>
                      </a:lnTo>
                      <a:lnTo>
                        <a:pt x="101" y="487"/>
                      </a:lnTo>
                      <a:lnTo>
                        <a:pt x="108" y="472"/>
                      </a:lnTo>
                      <a:lnTo>
                        <a:pt x="113" y="454"/>
                      </a:lnTo>
                      <a:lnTo>
                        <a:pt x="108" y="438"/>
                      </a:lnTo>
                      <a:lnTo>
                        <a:pt x="101" y="420"/>
                      </a:lnTo>
                      <a:lnTo>
                        <a:pt x="88" y="412"/>
                      </a:lnTo>
                      <a:lnTo>
                        <a:pt x="82" y="397"/>
                      </a:lnTo>
                      <a:lnTo>
                        <a:pt x="82" y="371"/>
                      </a:lnTo>
                      <a:lnTo>
                        <a:pt x="82" y="356"/>
                      </a:lnTo>
                      <a:lnTo>
                        <a:pt x="77" y="340"/>
                      </a:lnTo>
                      <a:lnTo>
                        <a:pt x="70" y="322"/>
                      </a:lnTo>
                      <a:lnTo>
                        <a:pt x="64" y="304"/>
                      </a:lnTo>
                      <a:lnTo>
                        <a:pt x="52" y="297"/>
                      </a:lnTo>
                      <a:lnTo>
                        <a:pt x="39" y="297"/>
                      </a:lnTo>
                      <a:lnTo>
                        <a:pt x="26" y="297"/>
                      </a:lnTo>
                      <a:lnTo>
                        <a:pt x="26" y="281"/>
                      </a:lnTo>
                      <a:lnTo>
                        <a:pt x="13" y="281"/>
                      </a:lnTo>
                      <a:lnTo>
                        <a:pt x="8" y="297"/>
                      </a:lnTo>
                      <a:lnTo>
                        <a:pt x="0" y="281"/>
                      </a:lnTo>
                      <a:lnTo>
                        <a:pt x="8" y="266"/>
                      </a:lnTo>
                      <a:lnTo>
                        <a:pt x="18" y="248"/>
                      </a:lnTo>
                      <a:lnTo>
                        <a:pt x="18" y="230"/>
                      </a:lnTo>
                      <a:lnTo>
                        <a:pt x="8" y="230"/>
                      </a:lnTo>
                      <a:lnTo>
                        <a:pt x="8" y="214"/>
                      </a:lnTo>
                      <a:lnTo>
                        <a:pt x="13" y="199"/>
                      </a:lnTo>
                      <a:lnTo>
                        <a:pt x="18" y="183"/>
                      </a:lnTo>
                      <a:lnTo>
                        <a:pt x="26" y="103"/>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8" name="Freeform 17">
                  <a:extLst>
                    <a:ext uri="{FF2B5EF4-FFF2-40B4-BE49-F238E27FC236}">
                      <a16:creationId xmlns:a16="http://schemas.microsoft.com/office/drawing/2014/main" id="{694A5D4B-80B6-B445-999F-29509F3D6105}"/>
                    </a:ext>
                  </a:extLst>
                </p:cNvPr>
                <p:cNvSpPr>
                  <a:spLocks/>
                </p:cNvSpPr>
                <p:nvPr/>
              </p:nvSpPr>
              <p:spPr bwMode="auto">
                <a:xfrm>
                  <a:off x="3075378" y="1628812"/>
                  <a:ext cx="491780" cy="546423"/>
                </a:xfrm>
                <a:custGeom>
                  <a:avLst/>
                  <a:gdLst>
                    <a:gd name="T0" fmla="*/ 2147483646 w 693"/>
                    <a:gd name="T1" fmla="*/ 2147483646 h 770"/>
                    <a:gd name="T2" fmla="*/ 2147483646 w 693"/>
                    <a:gd name="T3" fmla="*/ 2147483646 h 770"/>
                    <a:gd name="T4" fmla="*/ 2147483646 w 693"/>
                    <a:gd name="T5" fmla="*/ 2147483646 h 770"/>
                    <a:gd name="T6" fmla="*/ 2147483646 w 693"/>
                    <a:gd name="T7" fmla="*/ 2147483646 h 770"/>
                    <a:gd name="T8" fmla="*/ 2147483646 w 693"/>
                    <a:gd name="T9" fmla="*/ 2147483646 h 770"/>
                    <a:gd name="T10" fmla="*/ 2147483646 w 693"/>
                    <a:gd name="T11" fmla="*/ 2147483646 h 770"/>
                    <a:gd name="T12" fmla="*/ 2147483646 w 693"/>
                    <a:gd name="T13" fmla="*/ 2147483646 h 770"/>
                    <a:gd name="T14" fmla="*/ 2147483646 w 693"/>
                    <a:gd name="T15" fmla="*/ 2147483646 h 770"/>
                    <a:gd name="T16" fmla="*/ 2147483646 w 693"/>
                    <a:gd name="T17" fmla="*/ 2147483646 h 770"/>
                    <a:gd name="T18" fmla="*/ 2147483646 w 693"/>
                    <a:gd name="T19" fmla="*/ 2147483646 h 770"/>
                    <a:gd name="T20" fmla="*/ 2147483646 w 693"/>
                    <a:gd name="T21" fmla="*/ 2147483646 h 770"/>
                    <a:gd name="T22" fmla="*/ 2147483646 w 693"/>
                    <a:gd name="T23" fmla="*/ 2147483646 h 770"/>
                    <a:gd name="T24" fmla="*/ 2147483646 w 693"/>
                    <a:gd name="T25" fmla="*/ 2147483646 h 770"/>
                    <a:gd name="T26" fmla="*/ 2147483646 w 693"/>
                    <a:gd name="T27" fmla="*/ 2147483646 h 770"/>
                    <a:gd name="T28" fmla="*/ 2147483646 w 693"/>
                    <a:gd name="T29" fmla="*/ 2147483646 h 770"/>
                    <a:gd name="T30" fmla="*/ 2147483646 w 693"/>
                    <a:gd name="T31" fmla="*/ 2147483646 h 770"/>
                    <a:gd name="T32" fmla="*/ 2147483646 w 693"/>
                    <a:gd name="T33" fmla="*/ 2147483646 h 770"/>
                    <a:gd name="T34" fmla="*/ 2147483646 w 693"/>
                    <a:gd name="T35" fmla="*/ 2147483646 h 770"/>
                    <a:gd name="T36" fmla="*/ 2147483646 w 693"/>
                    <a:gd name="T37" fmla="*/ 2147483646 h 770"/>
                    <a:gd name="T38" fmla="*/ 2147483646 w 693"/>
                    <a:gd name="T39" fmla="*/ 2147483646 h 770"/>
                    <a:gd name="T40" fmla="*/ 2147483646 w 693"/>
                    <a:gd name="T41" fmla="*/ 2147483646 h 770"/>
                    <a:gd name="T42" fmla="*/ 2147483646 w 693"/>
                    <a:gd name="T43" fmla="*/ 2147483646 h 770"/>
                    <a:gd name="T44" fmla="*/ 2147483646 w 693"/>
                    <a:gd name="T45" fmla="*/ 2147483646 h 770"/>
                    <a:gd name="T46" fmla="*/ 2147483646 w 693"/>
                    <a:gd name="T47" fmla="*/ 2147483646 h 770"/>
                    <a:gd name="T48" fmla="*/ 2147483646 w 693"/>
                    <a:gd name="T49" fmla="*/ 2147483646 h 770"/>
                    <a:gd name="T50" fmla="*/ 2147483646 w 693"/>
                    <a:gd name="T51" fmla="*/ 2147483646 h 770"/>
                    <a:gd name="T52" fmla="*/ 2147483646 w 693"/>
                    <a:gd name="T53" fmla="*/ 2147483646 h 770"/>
                    <a:gd name="T54" fmla="*/ 2147483646 w 693"/>
                    <a:gd name="T55" fmla="*/ 2147483646 h 770"/>
                    <a:gd name="T56" fmla="*/ 2147483646 w 693"/>
                    <a:gd name="T57" fmla="*/ 2147483646 h 770"/>
                    <a:gd name="T58" fmla="*/ 2147483646 w 693"/>
                    <a:gd name="T59" fmla="*/ 2147483646 h 770"/>
                    <a:gd name="T60" fmla="*/ 2147483646 w 693"/>
                    <a:gd name="T61" fmla="*/ 2147483646 h 770"/>
                    <a:gd name="T62" fmla="*/ 2147483646 w 693"/>
                    <a:gd name="T63" fmla="*/ 2147483646 h 770"/>
                    <a:gd name="T64" fmla="*/ 2147483646 w 693"/>
                    <a:gd name="T65" fmla="*/ 2147483646 h 770"/>
                    <a:gd name="T66" fmla="*/ 2147483646 w 693"/>
                    <a:gd name="T67" fmla="*/ 2147483646 h 770"/>
                    <a:gd name="T68" fmla="*/ 2147483646 w 693"/>
                    <a:gd name="T69" fmla="*/ 2147483646 h 770"/>
                    <a:gd name="T70" fmla="*/ 2147483646 w 693"/>
                    <a:gd name="T71" fmla="*/ 2147483646 h 770"/>
                    <a:gd name="T72" fmla="*/ 2147483646 w 693"/>
                    <a:gd name="T73" fmla="*/ 2147483646 h 770"/>
                    <a:gd name="T74" fmla="*/ 2147483646 w 693"/>
                    <a:gd name="T75" fmla="*/ 2147483646 h 770"/>
                    <a:gd name="T76" fmla="*/ 2147483646 w 693"/>
                    <a:gd name="T77" fmla="*/ 2147483646 h 770"/>
                    <a:gd name="T78" fmla="*/ 2147483646 w 693"/>
                    <a:gd name="T79" fmla="*/ 2147483646 h 770"/>
                    <a:gd name="T80" fmla="*/ 2147483646 w 693"/>
                    <a:gd name="T81" fmla="*/ 2147483646 h 770"/>
                    <a:gd name="T82" fmla="*/ 2147483646 w 693"/>
                    <a:gd name="T83" fmla="*/ 2147483646 h 770"/>
                    <a:gd name="T84" fmla="*/ 2147483646 w 693"/>
                    <a:gd name="T85" fmla="*/ 2147483646 h 770"/>
                    <a:gd name="T86" fmla="*/ 2147483646 w 693"/>
                    <a:gd name="T87" fmla="*/ 2147483646 h 770"/>
                    <a:gd name="T88" fmla="*/ 2147483646 w 693"/>
                    <a:gd name="T89" fmla="*/ 2147483646 h 770"/>
                    <a:gd name="T90" fmla="*/ 2147483646 w 693"/>
                    <a:gd name="T91" fmla="*/ 2147483646 h 770"/>
                    <a:gd name="T92" fmla="*/ 2147483646 w 693"/>
                    <a:gd name="T93" fmla="*/ 2147483646 h 770"/>
                    <a:gd name="T94" fmla="*/ 2147483646 w 693"/>
                    <a:gd name="T95" fmla="*/ 2147483646 h 770"/>
                    <a:gd name="T96" fmla="*/ 2147483646 w 693"/>
                    <a:gd name="T97" fmla="*/ 2147483646 h 770"/>
                    <a:gd name="T98" fmla="*/ 2147483646 w 693"/>
                    <a:gd name="T99" fmla="*/ 2147483646 h 770"/>
                    <a:gd name="T100" fmla="*/ 2147483646 w 693"/>
                    <a:gd name="T101" fmla="*/ 2147483646 h 7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3" h="770">
                      <a:moveTo>
                        <a:pt x="693" y="389"/>
                      </a:moveTo>
                      <a:lnTo>
                        <a:pt x="688" y="374"/>
                      </a:lnTo>
                      <a:lnTo>
                        <a:pt x="669" y="364"/>
                      </a:lnTo>
                      <a:lnTo>
                        <a:pt x="646" y="338"/>
                      </a:lnTo>
                      <a:lnTo>
                        <a:pt x="628" y="327"/>
                      </a:lnTo>
                      <a:lnTo>
                        <a:pt x="597" y="335"/>
                      </a:lnTo>
                      <a:lnTo>
                        <a:pt x="582" y="348"/>
                      </a:lnTo>
                      <a:lnTo>
                        <a:pt x="551" y="358"/>
                      </a:lnTo>
                      <a:lnTo>
                        <a:pt x="525" y="348"/>
                      </a:lnTo>
                      <a:lnTo>
                        <a:pt x="520" y="335"/>
                      </a:lnTo>
                      <a:lnTo>
                        <a:pt x="507" y="312"/>
                      </a:lnTo>
                      <a:lnTo>
                        <a:pt x="502" y="299"/>
                      </a:lnTo>
                      <a:lnTo>
                        <a:pt x="482" y="279"/>
                      </a:lnTo>
                      <a:lnTo>
                        <a:pt x="494" y="255"/>
                      </a:lnTo>
                      <a:lnTo>
                        <a:pt x="505" y="232"/>
                      </a:lnTo>
                      <a:lnTo>
                        <a:pt x="497" y="217"/>
                      </a:lnTo>
                      <a:lnTo>
                        <a:pt x="487" y="194"/>
                      </a:lnTo>
                      <a:lnTo>
                        <a:pt x="471" y="183"/>
                      </a:lnTo>
                      <a:lnTo>
                        <a:pt x="451" y="165"/>
                      </a:lnTo>
                      <a:lnTo>
                        <a:pt x="464" y="142"/>
                      </a:lnTo>
                      <a:lnTo>
                        <a:pt x="484" y="134"/>
                      </a:lnTo>
                      <a:lnTo>
                        <a:pt x="487" y="114"/>
                      </a:lnTo>
                      <a:lnTo>
                        <a:pt x="497" y="88"/>
                      </a:lnTo>
                      <a:lnTo>
                        <a:pt x="520" y="88"/>
                      </a:lnTo>
                      <a:lnTo>
                        <a:pt x="536" y="70"/>
                      </a:lnTo>
                      <a:lnTo>
                        <a:pt x="546" y="47"/>
                      </a:lnTo>
                      <a:lnTo>
                        <a:pt x="567" y="39"/>
                      </a:lnTo>
                      <a:lnTo>
                        <a:pt x="569" y="19"/>
                      </a:lnTo>
                      <a:lnTo>
                        <a:pt x="556" y="16"/>
                      </a:lnTo>
                      <a:lnTo>
                        <a:pt x="533" y="19"/>
                      </a:lnTo>
                      <a:lnTo>
                        <a:pt x="528" y="6"/>
                      </a:lnTo>
                      <a:lnTo>
                        <a:pt x="507" y="13"/>
                      </a:lnTo>
                      <a:lnTo>
                        <a:pt x="489" y="21"/>
                      </a:lnTo>
                      <a:lnTo>
                        <a:pt x="474" y="11"/>
                      </a:lnTo>
                      <a:lnTo>
                        <a:pt x="461" y="8"/>
                      </a:lnTo>
                      <a:lnTo>
                        <a:pt x="458" y="0"/>
                      </a:lnTo>
                      <a:lnTo>
                        <a:pt x="453" y="19"/>
                      </a:lnTo>
                      <a:lnTo>
                        <a:pt x="435" y="29"/>
                      </a:lnTo>
                      <a:lnTo>
                        <a:pt x="417" y="39"/>
                      </a:lnTo>
                      <a:lnTo>
                        <a:pt x="397" y="47"/>
                      </a:lnTo>
                      <a:lnTo>
                        <a:pt x="381" y="37"/>
                      </a:lnTo>
                      <a:lnTo>
                        <a:pt x="363" y="26"/>
                      </a:lnTo>
                      <a:lnTo>
                        <a:pt x="350" y="42"/>
                      </a:lnTo>
                      <a:lnTo>
                        <a:pt x="348" y="60"/>
                      </a:lnTo>
                      <a:lnTo>
                        <a:pt x="327" y="70"/>
                      </a:lnTo>
                      <a:lnTo>
                        <a:pt x="309" y="80"/>
                      </a:lnTo>
                      <a:lnTo>
                        <a:pt x="288" y="88"/>
                      </a:lnTo>
                      <a:lnTo>
                        <a:pt x="296" y="103"/>
                      </a:lnTo>
                      <a:lnTo>
                        <a:pt x="312" y="114"/>
                      </a:lnTo>
                      <a:lnTo>
                        <a:pt x="314" y="140"/>
                      </a:lnTo>
                      <a:lnTo>
                        <a:pt x="312" y="160"/>
                      </a:lnTo>
                      <a:lnTo>
                        <a:pt x="296" y="176"/>
                      </a:lnTo>
                      <a:lnTo>
                        <a:pt x="312" y="186"/>
                      </a:lnTo>
                      <a:lnTo>
                        <a:pt x="330" y="196"/>
                      </a:lnTo>
                      <a:lnTo>
                        <a:pt x="345" y="209"/>
                      </a:lnTo>
                      <a:lnTo>
                        <a:pt x="342" y="227"/>
                      </a:lnTo>
                      <a:lnTo>
                        <a:pt x="327" y="243"/>
                      </a:lnTo>
                      <a:lnTo>
                        <a:pt x="312" y="261"/>
                      </a:lnTo>
                      <a:lnTo>
                        <a:pt x="291" y="268"/>
                      </a:lnTo>
                      <a:lnTo>
                        <a:pt x="276" y="286"/>
                      </a:lnTo>
                      <a:lnTo>
                        <a:pt x="283" y="299"/>
                      </a:lnTo>
                      <a:lnTo>
                        <a:pt x="281" y="322"/>
                      </a:lnTo>
                      <a:lnTo>
                        <a:pt x="278" y="340"/>
                      </a:lnTo>
                      <a:lnTo>
                        <a:pt x="258" y="348"/>
                      </a:lnTo>
                      <a:lnTo>
                        <a:pt x="234" y="343"/>
                      </a:lnTo>
                      <a:lnTo>
                        <a:pt x="227" y="327"/>
                      </a:lnTo>
                      <a:lnTo>
                        <a:pt x="219" y="312"/>
                      </a:lnTo>
                      <a:lnTo>
                        <a:pt x="203" y="330"/>
                      </a:lnTo>
                      <a:lnTo>
                        <a:pt x="191" y="353"/>
                      </a:lnTo>
                      <a:lnTo>
                        <a:pt x="178" y="376"/>
                      </a:lnTo>
                      <a:lnTo>
                        <a:pt x="157" y="379"/>
                      </a:lnTo>
                      <a:lnTo>
                        <a:pt x="147" y="402"/>
                      </a:lnTo>
                      <a:lnTo>
                        <a:pt x="142" y="423"/>
                      </a:lnTo>
                      <a:lnTo>
                        <a:pt x="139" y="441"/>
                      </a:lnTo>
                      <a:lnTo>
                        <a:pt x="121" y="451"/>
                      </a:lnTo>
                      <a:lnTo>
                        <a:pt x="100" y="459"/>
                      </a:lnTo>
                      <a:lnTo>
                        <a:pt x="85" y="469"/>
                      </a:lnTo>
                      <a:lnTo>
                        <a:pt x="57" y="461"/>
                      </a:lnTo>
                      <a:lnTo>
                        <a:pt x="41" y="451"/>
                      </a:lnTo>
                      <a:lnTo>
                        <a:pt x="46" y="441"/>
                      </a:lnTo>
                      <a:lnTo>
                        <a:pt x="26" y="448"/>
                      </a:lnTo>
                      <a:lnTo>
                        <a:pt x="13" y="472"/>
                      </a:lnTo>
                      <a:lnTo>
                        <a:pt x="0" y="490"/>
                      </a:lnTo>
                      <a:lnTo>
                        <a:pt x="0" y="503"/>
                      </a:lnTo>
                      <a:lnTo>
                        <a:pt x="5" y="515"/>
                      </a:lnTo>
                      <a:lnTo>
                        <a:pt x="10" y="539"/>
                      </a:lnTo>
                      <a:lnTo>
                        <a:pt x="3" y="562"/>
                      </a:lnTo>
                      <a:lnTo>
                        <a:pt x="5" y="575"/>
                      </a:lnTo>
                      <a:lnTo>
                        <a:pt x="8" y="598"/>
                      </a:lnTo>
                      <a:lnTo>
                        <a:pt x="26" y="621"/>
                      </a:lnTo>
                      <a:lnTo>
                        <a:pt x="41" y="624"/>
                      </a:lnTo>
                      <a:lnTo>
                        <a:pt x="46" y="639"/>
                      </a:lnTo>
                      <a:lnTo>
                        <a:pt x="64" y="654"/>
                      </a:lnTo>
                      <a:lnTo>
                        <a:pt x="103" y="670"/>
                      </a:lnTo>
                      <a:lnTo>
                        <a:pt x="126" y="685"/>
                      </a:lnTo>
                      <a:lnTo>
                        <a:pt x="147" y="685"/>
                      </a:lnTo>
                      <a:lnTo>
                        <a:pt x="160" y="690"/>
                      </a:lnTo>
                      <a:lnTo>
                        <a:pt x="160" y="716"/>
                      </a:lnTo>
                      <a:lnTo>
                        <a:pt x="178" y="724"/>
                      </a:lnTo>
                      <a:lnTo>
                        <a:pt x="203" y="729"/>
                      </a:lnTo>
                      <a:lnTo>
                        <a:pt x="206" y="737"/>
                      </a:lnTo>
                      <a:lnTo>
                        <a:pt x="224" y="750"/>
                      </a:lnTo>
                      <a:lnTo>
                        <a:pt x="237" y="750"/>
                      </a:lnTo>
                      <a:lnTo>
                        <a:pt x="265" y="765"/>
                      </a:lnTo>
                      <a:lnTo>
                        <a:pt x="291" y="770"/>
                      </a:lnTo>
                      <a:lnTo>
                        <a:pt x="314" y="768"/>
                      </a:lnTo>
                      <a:lnTo>
                        <a:pt x="330" y="752"/>
                      </a:lnTo>
                      <a:lnTo>
                        <a:pt x="345" y="737"/>
                      </a:lnTo>
                      <a:lnTo>
                        <a:pt x="363" y="727"/>
                      </a:lnTo>
                      <a:lnTo>
                        <a:pt x="386" y="727"/>
                      </a:lnTo>
                      <a:lnTo>
                        <a:pt x="409" y="724"/>
                      </a:lnTo>
                      <a:lnTo>
                        <a:pt x="433" y="732"/>
                      </a:lnTo>
                      <a:lnTo>
                        <a:pt x="461" y="737"/>
                      </a:lnTo>
                      <a:lnTo>
                        <a:pt x="476" y="747"/>
                      </a:lnTo>
                      <a:lnTo>
                        <a:pt x="492" y="757"/>
                      </a:lnTo>
                      <a:lnTo>
                        <a:pt x="518" y="763"/>
                      </a:lnTo>
                      <a:lnTo>
                        <a:pt x="538" y="752"/>
                      </a:lnTo>
                      <a:lnTo>
                        <a:pt x="538" y="734"/>
                      </a:lnTo>
                      <a:lnTo>
                        <a:pt x="541" y="716"/>
                      </a:lnTo>
                      <a:lnTo>
                        <a:pt x="536" y="701"/>
                      </a:lnTo>
                      <a:lnTo>
                        <a:pt x="528" y="685"/>
                      </a:lnTo>
                      <a:lnTo>
                        <a:pt x="523" y="670"/>
                      </a:lnTo>
                      <a:lnTo>
                        <a:pt x="505" y="660"/>
                      </a:lnTo>
                      <a:lnTo>
                        <a:pt x="500" y="644"/>
                      </a:lnTo>
                      <a:lnTo>
                        <a:pt x="482" y="634"/>
                      </a:lnTo>
                      <a:lnTo>
                        <a:pt x="474" y="621"/>
                      </a:lnTo>
                      <a:lnTo>
                        <a:pt x="469" y="603"/>
                      </a:lnTo>
                      <a:lnTo>
                        <a:pt x="443" y="598"/>
                      </a:lnTo>
                      <a:lnTo>
                        <a:pt x="420" y="572"/>
                      </a:lnTo>
                      <a:lnTo>
                        <a:pt x="422" y="554"/>
                      </a:lnTo>
                      <a:lnTo>
                        <a:pt x="438" y="536"/>
                      </a:lnTo>
                      <a:lnTo>
                        <a:pt x="456" y="528"/>
                      </a:lnTo>
                      <a:lnTo>
                        <a:pt x="471" y="510"/>
                      </a:lnTo>
                      <a:lnTo>
                        <a:pt x="487" y="495"/>
                      </a:lnTo>
                      <a:lnTo>
                        <a:pt x="505" y="479"/>
                      </a:lnTo>
                      <a:lnTo>
                        <a:pt x="520" y="469"/>
                      </a:lnTo>
                      <a:lnTo>
                        <a:pt x="541" y="461"/>
                      </a:lnTo>
                      <a:lnTo>
                        <a:pt x="548" y="477"/>
                      </a:lnTo>
                      <a:lnTo>
                        <a:pt x="533" y="492"/>
                      </a:lnTo>
                      <a:lnTo>
                        <a:pt x="518" y="510"/>
                      </a:lnTo>
                      <a:lnTo>
                        <a:pt x="538" y="508"/>
                      </a:lnTo>
                      <a:lnTo>
                        <a:pt x="556" y="490"/>
                      </a:lnTo>
                      <a:lnTo>
                        <a:pt x="569" y="474"/>
                      </a:lnTo>
                      <a:lnTo>
                        <a:pt x="590" y="466"/>
                      </a:lnTo>
                      <a:lnTo>
                        <a:pt x="608" y="459"/>
                      </a:lnTo>
                      <a:lnTo>
                        <a:pt x="623" y="441"/>
                      </a:lnTo>
                      <a:lnTo>
                        <a:pt x="644" y="430"/>
                      </a:lnTo>
                      <a:lnTo>
                        <a:pt x="662" y="423"/>
                      </a:lnTo>
                      <a:lnTo>
                        <a:pt x="680" y="412"/>
                      </a:lnTo>
                      <a:lnTo>
                        <a:pt x="688" y="402"/>
                      </a:lnTo>
                      <a:lnTo>
                        <a:pt x="693" y="389"/>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9" name="Freeform 19">
                  <a:extLst>
                    <a:ext uri="{FF2B5EF4-FFF2-40B4-BE49-F238E27FC236}">
                      <a16:creationId xmlns:a16="http://schemas.microsoft.com/office/drawing/2014/main" id="{B6B26B0F-662E-79C4-2C4B-4938D64A86C0}"/>
                    </a:ext>
                  </a:extLst>
                </p:cNvPr>
                <p:cNvSpPr>
                  <a:spLocks/>
                </p:cNvSpPr>
                <p:nvPr/>
              </p:nvSpPr>
              <p:spPr bwMode="auto">
                <a:xfrm>
                  <a:off x="2233037" y="1795578"/>
                  <a:ext cx="577646" cy="681254"/>
                </a:xfrm>
                <a:custGeom>
                  <a:avLst/>
                  <a:gdLst>
                    <a:gd name="T0" fmla="*/ 2147483646 w 814"/>
                    <a:gd name="T1" fmla="*/ 2147483646 h 960"/>
                    <a:gd name="T2" fmla="*/ 2147483646 w 814"/>
                    <a:gd name="T3" fmla="*/ 2147483646 h 960"/>
                    <a:gd name="T4" fmla="*/ 2147483646 w 814"/>
                    <a:gd name="T5" fmla="*/ 2147483646 h 960"/>
                    <a:gd name="T6" fmla="*/ 2147483646 w 814"/>
                    <a:gd name="T7" fmla="*/ 2147483646 h 960"/>
                    <a:gd name="T8" fmla="*/ 2147483646 w 814"/>
                    <a:gd name="T9" fmla="*/ 2147483646 h 960"/>
                    <a:gd name="T10" fmla="*/ 2147483646 w 814"/>
                    <a:gd name="T11" fmla="*/ 2147483646 h 960"/>
                    <a:gd name="T12" fmla="*/ 2147483646 w 814"/>
                    <a:gd name="T13" fmla="*/ 2147483646 h 960"/>
                    <a:gd name="T14" fmla="*/ 2147483646 w 814"/>
                    <a:gd name="T15" fmla="*/ 2147483646 h 960"/>
                    <a:gd name="T16" fmla="*/ 2147483646 w 814"/>
                    <a:gd name="T17" fmla="*/ 2147483646 h 960"/>
                    <a:gd name="T18" fmla="*/ 2147483646 w 814"/>
                    <a:gd name="T19" fmla="*/ 2147483646 h 960"/>
                    <a:gd name="T20" fmla="*/ 2147483646 w 814"/>
                    <a:gd name="T21" fmla="*/ 2147483646 h 960"/>
                    <a:gd name="T22" fmla="*/ 2147483646 w 814"/>
                    <a:gd name="T23" fmla="*/ 2147483646 h 960"/>
                    <a:gd name="T24" fmla="*/ 2147483646 w 814"/>
                    <a:gd name="T25" fmla="*/ 2147483646 h 960"/>
                    <a:gd name="T26" fmla="*/ 2147483646 w 814"/>
                    <a:gd name="T27" fmla="*/ 2147483646 h 960"/>
                    <a:gd name="T28" fmla="*/ 2147483646 w 814"/>
                    <a:gd name="T29" fmla="*/ 2147483646 h 960"/>
                    <a:gd name="T30" fmla="*/ 2147483646 w 814"/>
                    <a:gd name="T31" fmla="*/ 2147483646 h 960"/>
                    <a:gd name="T32" fmla="*/ 2147483646 w 814"/>
                    <a:gd name="T33" fmla="*/ 2147483646 h 960"/>
                    <a:gd name="T34" fmla="*/ 2147483646 w 814"/>
                    <a:gd name="T35" fmla="*/ 2147483646 h 960"/>
                    <a:gd name="T36" fmla="*/ 2147483646 w 814"/>
                    <a:gd name="T37" fmla="*/ 2147483646 h 960"/>
                    <a:gd name="T38" fmla="*/ 2147483646 w 814"/>
                    <a:gd name="T39" fmla="*/ 2147483646 h 960"/>
                    <a:gd name="T40" fmla="*/ 2147483646 w 814"/>
                    <a:gd name="T41" fmla="*/ 2147483646 h 960"/>
                    <a:gd name="T42" fmla="*/ 2147483646 w 814"/>
                    <a:gd name="T43" fmla="*/ 2147483646 h 960"/>
                    <a:gd name="T44" fmla="*/ 2147483646 w 814"/>
                    <a:gd name="T45" fmla="*/ 2147483646 h 960"/>
                    <a:gd name="T46" fmla="*/ 2147483646 w 814"/>
                    <a:gd name="T47" fmla="*/ 2147483646 h 960"/>
                    <a:gd name="T48" fmla="*/ 2147483646 w 814"/>
                    <a:gd name="T49" fmla="*/ 2147483646 h 960"/>
                    <a:gd name="T50" fmla="*/ 2147483646 w 814"/>
                    <a:gd name="T51" fmla="*/ 2147483646 h 960"/>
                    <a:gd name="T52" fmla="*/ 2147483646 w 814"/>
                    <a:gd name="T53" fmla="*/ 2147483646 h 960"/>
                    <a:gd name="T54" fmla="*/ 2147483646 w 814"/>
                    <a:gd name="T55" fmla="*/ 2147483646 h 960"/>
                    <a:gd name="T56" fmla="*/ 2147483646 w 814"/>
                    <a:gd name="T57" fmla="*/ 2147483646 h 960"/>
                    <a:gd name="T58" fmla="*/ 2147483646 w 814"/>
                    <a:gd name="T59" fmla="*/ 2147483646 h 960"/>
                    <a:gd name="T60" fmla="*/ 2147483646 w 814"/>
                    <a:gd name="T61" fmla="*/ 2147483646 h 960"/>
                    <a:gd name="T62" fmla="*/ 2147483646 w 814"/>
                    <a:gd name="T63" fmla="*/ 2147483646 h 960"/>
                    <a:gd name="T64" fmla="*/ 2147483646 w 814"/>
                    <a:gd name="T65" fmla="*/ 2147483646 h 960"/>
                    <a:gd name="T66" fmla="*/ 2147483646 w 814"/>
                    <a:gd name="T67" fmla="*/ 2147483646 h 960"/>
                    <a:gd name="T68" fmla="*/ 2147483646 w 814"/>
                    <a:gd name="T69" fmla="*/ 2147483646 h 960"/>
                    <a:gd name="T70" fmla="*/ 2147483646 w 814"/>
                    <a:gd name="T71" fmla="*/ 2147483646 h 960"/>
                    <a:gd name="T72" fmla="*/ 2147483646 w 814"/>
                    <a:gd name="T73" fmla="*/ 2147483646 h 960"/>
                    <a:gd name="T74" fmla="*/ 2147483646 w 814"/>
                    <a:gd name="T75" fmla="*/ 2147483646 h 960"/>
                    <a:gd name="T76" fmla="*/ 2147483646 w 814"/>
                    <a:gd name="T77" fmla="*/ 2147483646 h 960"/>
                    <a:gd name="T78" fmla="*/ 2147483646 w 814"/>
                    <a:gd name="T79" fmla="*/ 2147483646 h 960"/>
                    <a:gd name="T80" fmla="*/ 2147483646 w 814"/>
                    <a:gd name="T81" fmla="*/ 2147483646 h 960"/>
                    <a:gd name="T82" fmla="*/ 2147483646 w 814"/>
                    <a:gd name="T83" fmla="*/ 2147483646 h 960"/>
                    <a:gd name="T84" fmla="*/ 2147483646 w 814"/>
                    <a:gd name="T85" fmla="*/ 2147483646 h 960"/>
                    <a:gd name="T86" fmla="*/ 2147483646 w 814"/>
                    <a:gd name="T87" fmla="*/ 2147483646 h 960"/>
                    <a:gd name="T88" fmla="*/ 2147483646 w 814"/>
                    <a:gd name="T89" fmla="*/ 2147483646 h 960"/>
                    <a:gd name="T90" fmla="*/ 2147483646 w 814"/>
                    <a:gd name="T91" fmla="*/ 2147483646 h 960"/>
                    <a:gd name="T92" fmla="*/ 2147483646 w 814"/>
                    <a:gd name="T93" fmla="*/ 2147483646 h 960"/>
                    <a:gd name="T94" fmla="*/ 2147483646 w 814"/>
                    <a:gd name="T95" fmla="*/ 2147483646 h 960"/>
                    <a:gd name="T96" fmla="*/ 2147483646 w 814"/>
                    <a:gd name="T97" fmla="*/ 2147483646 h 960"/>
                    <a:gd name="T98" fmla="*/ 2147483646 w 814"/>
                    <a:gd name="T99" fmla="*/ 2147483646 h 960"/>
                    <a:gd name="T100" fmla="*/ 2147483646 w 814"/>
                    <a:gd name="T101" fmla="*/ 2147483646 h 960"/>
                    <a:gd name="T102" fmla="*/ 2147483646 w 814"/>
                    <a:gd name="T103" fmla="*/ 2147483646 h 960"/>
                    <a:gd name="T104" fmla="*/ 2147483646 w 814"/>
                    <a:gd name="T105" fmla="*/ 2147483646 h 960"/>
                    <a:gd name="T106" fmla="*/ 2147483646 w 814"/>
                    <a:gd name="T107" fmla="*/ 2147483646 h 960"/>
                    <a:gd name="T108" fmla="*/ 2147483646 w 814"/>
                    <a:gd name="T109" fmla="*/ 2147483646 h 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4" h="960">
                      <a:moveTo>
                        <a:pt x="340" y="957"/>
                      </a:moveTo>
                      <a:lnTo>
                        <a:pt x="332" y="939"/>
                      </a:lnTo>
                      <a:lnTo>
                        <a:pt x="327" y="924"/>
                      </a:lnTo>
                      <a:lnTo>
                        <a:pt x="299" y="916"/>
                      </a:lnTo>
                      <a:lnTo>
                        <a:pt x="281" y="927"/>
                      </a:lnTo>
                      <a:lnTo>
                        <a:pt x="265" y="945"/>
                      </a:lnTo>
                      <a:lnTo>
                        <a:pt x="242" y="945"/>
                      </a:lnTo>
                      <a:lnTo>
                        <a:pt x="221" y="947"/>
                      </a:lnTo>
                      <a:lnTo>
                        <a:pt x="198" y="947"/>
                      </a:lnTo>
                      <a:lnTo>
                        <a:pt x="155" y="932"/>
                      </a:lnTo>
                      <a:lnTo>
                        <a:pt x="139" y="921"/>
                      </a:lnTo>
                      <a:lnTo>
                        <a:pt x="121" y="903"/>
                      </a:lnTo>
                      <a:lnTo>
                        <a:pt x="103" y="893"/>
                      </a:lnTo>
                      <a:lnTo>
                        <a:pt x="98" y="878"/>
                      </a:lnTo>
                      <a:lnTo>
                        <a:pt x="98" y="857"/>
                      </a:lnTo>
                      <a:lnTo>
                        <a:pt x="100" y="839"/>
                      </a:lnTo>
                      <a:lnTo>
                        <a:pt x="95" y="824"/>
                      </a:lnTo>
                      <a:lnTo>
                        <a:pt x="80" y="813"/>
                      </a:lnTo>
                      <a:lnTo>
                        <a:pt x="77" y="788"/>
                      </a:lnTo>
                      <a:lnTo>
                        <a:pt x="90" y="762"/>
                      </a:lnTo>
                      <a:lnTo>
                        <a:pt x="106" y="746"/>
                      </a:lnTo>
                      <a:lnTo>
                        <a:pt x="121" y="728"/>
                      </a:lnTo>
                      <a:lnTo>
                        <a:pt x="137" y="713"/>
                      </a:lnTo>
                      <a:lnTo>
                        <a:pt x="129" y="697"/>
                      </a:lnTo>
                      <a:lnTo>
                        <a:pt x="113" y="687"/>
                      </a:lnTo>
                      <a:lnTo>
                        <a:pt x="116" y="669"/>
                      </a:lnTo>
                      <a:lnTo>
                        <a:pt x="108" y="654"/>
                      </a:lnTo>
                      <a:lnTo>
                        <a:pt x="93" y="641"/>
                      </a:lnTo>
                      <a:lnTo>
                        <a:pt x="70" y="643"/>
                      </a:lnTo>
                      <a:lnTo>
                        <a:pt x="44" y="638"/>
                      </a:lnTo>
                      <a:lnTo>
                        <a:pt x="28" y="628"/>
                      </a:lnTo>
                      <a:lnTo>
                        <a:pt x="21" y="613"/>
                      </a:lnTo>
                      <a:lnTo>
                        <a:pt x="23" y="594"/>
                      </a:lnTo>
                      <a:lnTo>
                        <a:pt x="26" y="574"/>
                      </a:lnTo>
                      <a:lnTo>
                        <a:pt x="0" y="569"/>
                      </a:lnTo>
                      <a:lnTo>
                        <a:pt x="13" y="546"/>
                      </a:lnTo>
                      <a:lnTo>
                        <a:pt x="34" y="543"/>
                      </a:lnTo>
                      <a:lnTo>
                        <a:pt x="54" y="533"/>
                      </a:lnTo>
                      <a:lnTo>
                        <a:pt x="72" y="525"/>
                      </a:lnTo>
                      <a:lnTo>
                        <a:pt x="93" y="515"/>
                      </a:lnTo>
                      <a:lnTo>
                        <a:pt x="121" y="502"/>
                      </a:lnTo>
                      <a:lnTo>
                        <a:pt x="139" y="494"/>
                      </a:lnTo>
                      <a:lnTo>
                        <a:pt x="152" y="468"/>
                      </a:lnTo>
                      <a:lnTo>
                        <a:pt x="144" y="453"/>
                      </a:lnTo>
                      <a:lnTo>
                        <a:pt x="147" y="435"/>
                      </a:lnTo>
                      <a:lnTo>
                        <a:pt x="162" y="419"/>
                      </a:lnTo>
                      <a:lnTo>
                        <a:pt x="155" y="404"/>
                      </a:lnTo>
                      <a:lnTo>
                        <a:pt x="170" y="386"/>
                      </a:lnTo>
                      <a:lnTo>
                        <a:pt x="191" y="378"/>
                      </a:lnTo>
                      <a:lnTo>
                        <a:pt x="214" y="376"/>
                      </a:lnTo>
                      <a:lnTo>
                        <a:pt x="229" y="360"/>
                      </a:lnTo>
                      <a:lnTo>
                        <a:pt x="245" y="350"/>
                      </a:lnTo>
                      <a:lnTo>
                        <a:pt x="273" y="358"/>
                      </a:lnTo>
                      <a:lnTo>
                        <a:pt x="299" y="363"/>
                      </a:lnTo>
                      <a:lnTo>
                        <a:pt x="319" y="355"/>
                      </a:lnTo>
                      <a:lnTo>
                        <a:pt x="335" y="337"/>
                      </a:lnTo>
                      <a:lnTo>
                        <a:pt x="353" y="329"/>
                      </a:lnTo>
                      <a:lnTo>
                        <a:pt x="368" y="314"/>
                      </a:lnTo>
                      <a:lnTo>
                        <a:pt x="361" y="296"/>
                      </a:lnTo>
                      <a:lnTo>
                        <a:pt x="363" y="278"/>
                      </a:lnTo>
                      <a:lnTo>
                        <a:pt x="345" y="260"/>
                      </a:lnTo>
                      <a:lnTo>
                        <a:pt x="330" y="229"/>
                      </a:lnTo>
                      <a:lnTo>
                        <a:pt x="337" y="219"/>
                      </a:lnTo>
                      <a:lnTo>
                        <a:pt x="350" y="203"/>
                      </a:lnTo>
                      <a:lnTo>
                        <a:pt x="371" y="193"/>
                      </a:lnTo>
                      <a:lnTo>
                        <a:pt x="384" y="167"/>
                      </a:lnTo>
                      <a:lnTo>
                        <a:pt x="376" y="154"/>
                      </a:lnTo>
                      <a:lnTo>
                        <a:pt x="389" y="131"/>
                      </a:lnTo>
                      <a:lnTo>
                        <a:pt x="404" y="113"/>
                      </a:lnTo>
                      <a:lnTo>
                        <a:pt x="417" y="90"/>
                      </a:lnTo>
                      <a:lnTo>
                        <a:pt x="409" y="74"/>
                      </a:lnTo>
                      <a:lnTo>
                        <a:pt x="412" y="54"/>
                      </a:lnTo>
                      <a:lnTo>
                        <a:pt x="409" y="28"/>
                      </a:lnTo>
                      <a:lnTo>
                        <a:pt x="425" y="10"/>
                      </a:lnTo>
                      <a:lnTo>
                        <a:pt x="446" y="2"/>
                      </a:lnTo>
                      <a:lnTo>
                        <a:pt x="466" y="0"/>
                      </a:lnTo>
                      <a:lnTo>
                        <a:pt x="476" y="15"/>
                      </a:lnTo>
                      <a:lnTo>
                        <a:pt x="482" y="31"/>
                      </a:lnTo>
                      <a:lnTo>
                        <a:pt x="489" y="46"/>
                      </a:lnTo>
                      <a:lnTo>
                        <a:pt x="528" y="54"/>
                      </a:lnTo>
                      <a:lnTo>
                        <a:pt x="536" y="69"/>
                      </a:lnTo>
                      <a:lnTo>
                        <a:pt x="543" y="85"/>
                      </a:lnTo>
                      <a:lnTo>
                        <a:pt x="567" y="90"/>
                      </a:lnTo>
                      <a:lnTo>
                        <a:pt x="574" y="105"/>
                      </a:lnTo>
                      <a:lnTo>
                        <a:pt x="590" y="116"/>
                      </a:lnTo>
                      <a:lnTo>
                        <a:pt x="597" y="131"/>
                      </a:lnTo>
                      <a:lnTo>
                        <a:pt x="595" y="149"/>
                      </a:lnTo>
                      <a:lnTo>
                        <a:pt x="579" y="167"/>
                      </a:lnTo>
                      <a:lnTo>
                        <a:pt x="564" y="183"/>
                      </a:lnTo>
                      <a:lnTo>
                        <a:pt x="572" y="198"/>
                      </a:lnTo>
                      <a:lnTo>
                        <a:pt x="569" y="219"/>
                      </a:lnTo>
                      <a:lnTo>
                        <a:pt x="554" y="234"/>
                      </a:lnTo>
                      <a:lnTo>
                        <a:pt x="559" y="250"/>
                      </a:lnTo>
                      <a:lnTo>
                        <a:pt x="567" y="265"/>
                      </a:lnTo>
                      <a:lnTo>
                        <a:pt x="567" y="283"/>
                      </a:lnTo>
                      <a:lnTo>
                        <a:pt x="572" y="298"/>
                      </a:lnTo>
                      <a:lnTo>
                        <a:pt x="577" y="314"/>
                      </a:lnTo>
                      <a:lnTo>
                        <a:pt x="585" y="329"/>
                      </a:lnTo>
                      <a:lnTo>
                        <a:pt x="590" y="345"/>
                      </a:lnTo>
                      <a:lnTo>
                        <a:pt x="621" y="358"/>
                      </a:lnTo>
                      <a:lnTo>
                        <a:pt x="639" y="368"/>
                      </a:lnTo>
                      <a:lnTo>
                        <a:pt x="636" y="386"/>
                      </a:lnTo>
                      <a:lnTo>
                        <a:pt x="621" y="404"/>
                      </a:lnTo>
                      <a:lnTo>
                        <a:pt x="621" y="430"/>
                      </a:lnTo>
                      <a:lnTo>
                        <a:pt x="600" y="437"/>
                      </a:lnTo>
                      <a:lnTo>
                        <a:pt x="567" y="437"/>
                      </a:lnTo>
                      <a:lnTo>
                        <a:pt x="546" y="445"/>
                      </a:lnTo>
                      <a:lnTo>
                        <a:pt x="548" y="473"/>
                      </a:lnTo>
                      <a:lnTo>
                        <a:pt x="556" y="497"/>
                      </a:lnTo>
                      <a:lnTo>
                        <a:pt x="556" y="515"/>
                      </a:lnTo>
                      <a:lnTo>
                        <a:pt x="561" y="530"/>
                      </a:lnTo>
                      <a:lnTo>
                        <a:pt x="587" y="538"/>
                      </a:lnTo>
                      <a:lnTo>
                        <a:pt x="605" y="548"/>
                      </a:lnTo>
                      <a:lnTo>
                        <a:pt x="631" y="553"/>
                      </a:lnTo>
                      <a:lnTo>
                        <a:pt x="649" y="546"/>
                      </a:lnTo>
                      <a:lnTo>
                        <a:pt x="667" y="561"/>
                      </a:lnTo>
                      <a:lnTo>
                        <a:pt x="685" y="574"/>
                      </a:lnTo>
                      <a:lnTo>
                        <a:pt x="706" y="592"/>
                      </a:lnTo>
                      <a:lnTo>
                        <a:pt x="708" y="597"/>
                      </a:lnTo>
                      <a:lnTo>
                        <a:pt x="716" y="613"/>
                      </a:lnTo>
                      <a:lnTo>
                        <a:pt x="736" y="631"/>
                      </a:lnTo>
                      <a:lnTo>
                        <a:pt x="754" y="623"/>
                      </a:lnTo>
                      <a:lnTo>
                        <a:pt x="770" y="633"/>
                      </a:lnTo>
                      <a:lnTo>
                        <a:pt x="788" y="643"/>
                      </a:lnTo>
                      <a:lnTo>
                        <a:pt x="806" y="661"/>
                      </a:lnTo>
                      <a:lnTo>
                        <a:pt x="811" y="667"/>
                      </a:lnTo>
                      <a:lnTo>
                        <a:pt x="814" y="669"/>
                      </a:lnTo>
                      <a:lnTo>
                        <a:pt x="801" y="679"/>
                      </a:lnTo>
                      <a:lnTo>
                        <a:pt x="791" y="697"/>
                      </a:lnTo>
                      <a:lnTo>
                        <a:pt x="783" y="713"/>
                      </a:lnTo>
                      <a:lnTo>
                        <a:pt x="780" y="734"/>
                      </a:lnTo>
                      <a:lnTo>
                        <a:pt x="783" y="736"/>
                      </a:lnTo>
                      <a:lnTo>
                        <a:pt x="754" y="752"/>
                      </a:lnTo>
                      <a:lnTo>
                        <a:pt x="747" y="734"/>
                      </a:lnTo>
                      <a:lnTo>
                        <a:pt x="731" y="726"/>
                      </a:lnTo>
                      <a:lnTo>
                        <a:pt x="716" y="713"/>
                      </a:lnTo>
                      <a:lnTo>
                        <a:pt x="695" y="723"/>
                      </a:lnTo>
                      <a:lnTo>
                        <a:pt x="680" y="739"/>
                      </a:lnTo>
                      <a:lnTo>
                        <a:pt x="662" y="746"/>
                      </a:lnTo>
                      <a:lnTo>
                        <a:pt x="644" y="757"/>
                      </a:lnTo>
                      <a:lnTo>
                        <a:pt x="623" y="767"/>
                      </a:lnTo>
                      <a:lnTo>
                        <a:pt x="615" y="752"/>
                      </a:lnTo>
                      <a:lnTo>
                        <a:pt x="597" y="759"/>
                      </a:lnTo>
                      <a:lnTo>
                        <a:pt x="582" y="777"/>
                      </a:lnTo>
                      <a:lnTo>
                        <a:pt x="561" y="785"/>
                      </a:lnTo>
                      <a:lnTo>
                        <a:pt x="541" y="788"/>
                      </a:lnTo>
                      <a:lnTo>
                        <a:pt x="525" y="803"/>
                      </a:lnTo>
                      <a:lnTo>
                        <a:pt x="518" y="788"/>
                      </a:lnTo>
                      <a:lnTo>
                        <a:pt x="492" y="782"/>
                      </a:lnTo>
                      <a:lnTo>
                        <a:pt x="489" y="800"/>
                      </a:lnTo>
                      <a:lnTo>
                        <a:pt x="484" y="813"/>
                      </a:lnTo>
                      <a:lnTo>
                        <a:pt x="471" y="836"/>
                      </a:lnTo>
                      <a:lnTo>
                        <a:pt x="453" y="844"/>
                      </a:lnTo>
                      <a:lnTo>
                        <a:pt x="440" y="870"/>
                      </a:lnTo>
                      <a:lnTo>
                        <a:pt x="448" y="885"/>
                      </a:lnTo>
                      <a:lnTo>
                        <a:pt x="453" y="901"/>
                      </a:lnTo>
                      <a:lnTo>
                        <a:pt x="451" y="919"/>
                      </a:lnTo>
                      <a:lnTo>
                        <a:pt x="438" y="945"/>
                      </a:lnTo>
                      <a:lnTo>
                        <a:pt x="420" y="952"/>
                      </a:lnTo>
                      <a:lnTo>
                        <a:pt x="402" y="960"/>
                      </a:lnTo>
                      <a:lnTo>
                        <a:pt x="376" y="955"/>
                      </a:lnTo>
                      <a:lnTo>
                        <a:pt x="350" y="950"/>
                      </a:lnTo>
                      <a:lnTo>
                        <a:pt x="340" y="957"/>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0" name="Freeform 20">
                  <a:extLst>
                    <a:ext uri="{FF2B5EF4-FFF2-40B4-BE49-F238E27FC236}">
                      <a16:creationId xmlns:a16="http://schemas.microsoft.com/office/drawing/2014/main" id="{85E146BA-4C92-D7D2-951A-EC5D1D05EA82}"/>
                    </a:ext>
                  </a:extLst>
                </p:cNvPr>
                <p:cNvSpPr>
                  <a:spLocks/>
                </p:cNvSpPr>
                <p:nvPr/>
              </p:nvSpPr>
              <p:spPr bwMode="auto">
                <a:xfrm>
                  <a:off x="2269937" y="1928990"/>
                  <a:ext cx="224246" cy="153282"/>
                </a:xfrm>
                <a:custGeom>
                  <a:avLst/>
                  <a:gdLst>
                    <a:gd name="T0" fmla="*/ 2147483646 w 316"/>
                    <a:gd name="T1" fmla="*/ 2147483646 h 216"/>
                    <a:gd name="T2" fmla="*/ 2147483646 w 316"/>
                    <a:gd name="T3" fmla="*/ 2147483646 h 216"/>
                    <a:gd name="T4" fmla="*/ 2147483646 w 316"/>
                    <a:gd name="T5" fmla="*/ 2147483646 h 216"/>
                    <a:gd name="T6" fmla="*/ 2147483646 w 316"/>
                    <a:gd name="T7" fmla="*/ 2147483646 h 216"/>
                    <a:gd name="T8" fmla="*/ 2147483646 w 316"/>
                    <a:gd name="T9" fmla="*/ 2147483646 h 216"/>
                    <a:gd name="T10" fmla="*/ 2147483646 w 316"/>
                    <a:gd name="T11" fmla="*/ 2147483646 h 216"/>
                    <a:gd name="T12" fmla="*/ 2147483646 w 316"/>
                    <a:gd name="T13" fmla="*/ 2147483646 h 216"/>
                    <a:gd name="T14" fmla="*/ 2147483646 w 316"/>
                    <a:gd name="T15" fmla="*/ 2147483646 h 216"/>
                    <a:gd name="T16" fmla="*/ 2147483646 w 316"/>
                    <a:gd name="T17" fmla="*/ 2147483646 h 216"/>
                    <a:gd name="T18" fmla="*/ 2147483646 w 316"/>
                    <a:gd name="T19" fmla="*/ 2147483646 h 216"/>
                    <a:gd name="T20" fmla="*/ 2147483646 w 316"/>
                    <a:gd name="T21" fmla="*/ 2147483646 h 216"/>
                    <a:gd name="T22" fmla="*/ 2147483646 w 316"/>
                    <a:gd name="T23" fmla="*/ 2147483646 h 216"/>
                    <a:gd name="T24" fmla="*/ 2147483646 w 316"/>
                    <a:gd name="T25" fmla="*/ 2147483646 h 216"/>
                    <a:gd name="T26" fmla="*/ 2147483646 w 316"/>
                    <a:gd name="T27" fmla="*/ 2147483646 h 216"/>
                    <a:gd name="T28" fmla="*/ 2147483646 w 316"/>
                    <a:gd name="T29" fmla="*/ 2147483646 h 216"/>
                    <a:gd name="T30" fmla="*/ 2147483646 w 316"/>
                    <a:gd name="T31" fmla="*/ 2147483646 h 216"/>
                    <a:gd name="T32" fmla="*/ 2147483646 w 316"/>
                    <a:gd name="T33" fmla="*/ 2147483646 h 216"/>
                    <a:gd name="T34" fmla="*/ 2147483646 w 316"/>
                    <a:gd name="T35" fmla="*/ 2147483646 h 216"/>
                    <a:gd name="T36" fmla="*/ 2147483646 w 316"/>
                    <a:gd name="T37" fmla="*/ 2147483646 h 216"/>
                    <a:gd name="T38" fmla="*/ 2147483646 w 316"/>
                    <a:gd name="T39" fmla="*/ 2147483646 h 216"/>
                    <a:gd name="T40" fmla="*/ 2147483646 w 316"/>
                    <a:gd name="T41" fmla="*/ 2147483646 h 216"/>
                    <a:gd name="T42" fmla="*/ 2147483646 w 316"/>
                    <a:gd name="T43" fmla="*/ 2147483646 h 216"/>
                    <a:gd name="T44" fmla="*/ 2147483646 w 316"/>
                    <a:gd name="T45" fmla="*/ 2147483646 h 216"/>
                    <a:gd name="T46" fmla="*/ 2147483646 w 316"/>
                    <a:gd name="T47" fmla="*/ 2147483646 h 216"/>
                    <a:gd name="T48" fmla="*/ 2147483646 w 316"/>
                    <a:gd name="T49" fmla="*/ 2147483646 h 216"/>
                    <a:gd name="T50" fmla="*/ 2147483646 w 316"/>
                    <a:gd name="T51" fmla="*/ 2147483646 h 216"/>
                    <a:gd name="T52" fmla="*/ 2147483646 w 316"/>
                    <a:gd name="T53" fmla="*/ 2147483646 h 216"/>
                    <a:gd name="T54" fmla="*/ 2147483646 w 316"/>
                    <a:gd name="T55" fmla="*/ 2147483646 h 216"/>
                    <a:gd name="T56" fmla="*/ 0 w 316"/>
                    <a:gd name="T57" fmla="*/ 2147483646 h 216"/>
                    <a:gd name="T58" fmla="*/ 2147483646 w 316"/>
                    <a:gd name="T59" fmla="*/ 2147483646 h 216"/>
                    <a:gd name="T60" fmla="*/ 2147483646 w 316"/>
                    <a:gd name="T61" fmla="*/ 2147483646 h 216"/>
                    <a:gd name="T62" fmla="*/ 2147483646 w 316"/>
                    <a:gd name="T63" fmla="*/ 2147483646 h 216"/>
                    <a:gd name="T64" fmla="*/ 2147483646 w 316"/>
                    <a:gd name="T65" fmla="*/ 2147483646 h 216"/>
                    <a:gd name="T66" fmla="*/ 2147483646 w 316"/>
                    <a:gd name="T67" fmla="*/ 2147483646 h 216"/>
                    <a:gd name="T68" fmla="*/ 2147483646 w 316"/>
                    <a:gd name="T69" fmla="*/ 2147483646 h 216"/>
                    <a:gd name="T70" fmla="*/ 2147483646 w 316"/>
                    <a:gd name="T71" fmla="*/ 2147483646 h 216"/>
                    <a:gd name="T72" fmla="*/ 2147483646 w 316"/>
                    <a:gd name="T73" fmla="*/ 2147483646 h 216"/>
                    <a:gd name="T74" fmla="*/ 2147483646 w 316"/>
                    <a:gd name="T75" fmla="*/ 2147483646 h 216"/>
                    <a:gd name="T76" fmla="*/ 2147483646 w 316"/>
                    <a:gd name="T77" fmla="*/ 0 h 216"/>
                    <a:gd name="T78" fmla="*/ 2147483646 w 316"/>
                    <a:gd name="T79" fmla="*/ 0 h 216"/>
                    <a:gd name="T80" fmla="*/ 2147483646 w 316"/>
                    <a:gd name="T81" fmla="*/ 2147483646 h 216"/>
                    <a:gd name="T82" fmla="*/ 2147483646 w 316"/>
                    <a:gd name="T83" fmla="*/ 2147483646 h 216"/>
                    <a:gd name="T84" fmla="*/ 2147483646 w 316"/>
                    <a:gd name="T85" fmla="*/ 2147483646 h 216"/>
                    <a:gd name="T86" fmla="*/ 2147483646 w 316"/>
                    <a:gd name="T87" fmla="*/ 2147483646 h 216"/>
                    <a:gd name="T88" fmla="*/ 2147483646 w 316"/>
                    <a:gd name="T89" fmla="*/ 2147483646 h 216"/>
                    <a:gd name="T90" fmla="*/ 2147483646 w 316"/>
                    <a:gd name="T91" fmla="*/ 2147483646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216">
                      <a:moveTo>
                        <a:pt x="285" y="31"/>
                      </a:moveTo>
                      <a:lnTo>
                        <a:pt x="280" y="41"/>
                      </a:lnTo>
                      <a:lnTo>
                        <a:pt x="293" y="72"/>
                      </a:lnTo>
                      <a:lnTo>
                        <a:pt x="314" y="90"/>
                      </a:lnTo>
                      <a:lnTo>
                        <a:pt x="309" y="108"/>
                      </a:lnTo>
                      <a:lnTo>
                        <a:pt x="316" y="126"/>
                      </a:lnTo>
                      <a:lnTo>
                        <a:pt x="301" y="141"/>
                      </a:lnTo>
                      <a:lnTo>
                        <a:pt x="283" y="149"/>
                      </a:lnTo>
                      <a:lnTo>
                        <a:pt x="267" y="167"/>
                      </a:lnTo>
                      <a:lnTo>
                        <a:pt x="247" y="175"/>
                      </a:lnTo>
                      <a:lnTo>
                        <a:pt x="224" y="170"/>
                      </a:lnTo>
                      <a:lnTo>
                        <a:pt x="195" y="162"/>
                      </a:lnTo>
                      <a:lnTo>
                        <a:pt x="177" y="172"/>
                      </a:lnTo>
                      <a:lnTo>
                        <a:pt x="162" y="188"/>
                      </a:lnTo>
                      <a:lnTo>
                        <a:pt x="141" y="190"/>
                      </a:lnTo>
                      <a:lnTo>
                        <a:pt x="121" y="198"/>
                      </a:lnTo>
                      <a:lnTo>
                        <a:pt x="105" y="216"/>
                      </a:lnTo>
                      <a:lnTo>
                        <a:pt x="103" y="216"/>
                      </a:lnTo>
                      <a:lnTo>
                        <a:pt x="92" y="211"/>
                      </a:lnTo>
                      <a:lnTo>
                        <a:pt x="64" y="206"/>
                      </a:lnTo>
                      <a:lnTo>
                        <a:pt x="48" y="198"/>
                      </a:lnTo>
                      <a:lnTo>
                        <a:pt x="43" y="183"/>
                      </a:lnTo>
                      <a:lnTo>
                        <a:pt x="46" y="162"/>
                      </a:lnTo>
                      <a:lnTo>
                        <a:pt x="46" y="144"/>
                      </a:lnTo>
                      <a:lnTo>
                        <a:pt x="36" y="118"/>
                      </a:lnTo>
                      <a:lnTo>
                        <a:pt x="30" y="105"/>
                      </a:lnTo>
                      <a:lnTo>
                        <a:pt x="12" y="95"/>
                      </a:lnTo>
                      <a:lnTo>
                        <a:pt x="7" y="80"/>
                      </a:lnTo>
                      <a:lnTo>
                        <a:pt x="0" y="64"/>
                      </a:lnTo>
                      <a:lnTo>
                        <a:pt x="23" y="64"/>
                      </a:lnTo>
                      <a:lnTo>
                        <a:pt x="41" y="54"/>
                      </a:lnTo>
                      <a:lnTo>
                        <a:pt x="51" y="49"/>
                      </a:lnTo>
                      <a:lnTo>
                        <a:pt x="69" y="41"/>
                      </a:lnTo>
                      <a:lnTo>
                        <a:pt x="92" y="38"/>
                      </a:lnTo>
                      <a:lnTo>
                        <a:pt x="110" y="28"/>
                      </a:lnTo>
                      <a:lnTo>
                        <a:pt x="126" y="15"/>
                      </a:lnTo>
                      <a:lnTo>
                        <a:pt x="149" y="13"/>
                      </a:lnTo>
                      <a:lnTo>
                        <a:pt x="175" y="18"/>
                      </a:lnTo>
                      <a:lnTo>
                        <a:pt x="190" y="0"/>
                      </a:lnTo>
                      <a:lnTo>
                        <a:pt x="213" y="0"/>
                      </a:lnTo>
                      <a:lnTo>
                        <a:pt x="218" y="15"/>
                      </a:lnTo>
                      <a:lnTo>
                        <a:pt x="226" y="31"/>
                      </a:lnTo>
                      <a:lnTo>
                        <a:pt x="252" y="36"/>
                      </a:lnTo>
                      <a:lnTo>
                        <a:pt x="267" y="20"/>
                      </a:lnTo>
                      <a:lnTo>
                        <a:pt x="291" y="25"/>
                      </a:lnTo>
                      <a:lnTo>
                        <a:pt x="285" y="31"/>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1" name="Freeform 21">
                  <a:extLst>
                    <a:ext uri="{FF2B5EF4-FFF2-40B4-BE49-F238E27FC236}">
                      <a16:creationId xmlns:a16="http://schemas.microsoft.com/office/drawing/2014/main" id="{754A2347-E719-BDD2-384F-FC098912A047}"/>
                    </a:ext>
                  </a:extLst>
                </p:cNvPr>
                <p:cNvSpPr>
                  <a:spLocks/>
                </p:cNvSpPr>
                <p:nvPr/>
              </p:nvSpPr>
              <p:spPr bwMode="auto">
                <a:xfrm>
                  <a:off x="2443089" y="2301550"/>
                  <a:ext cx="517328" cy="270373"/>
                </a:xfrm>
                <a:custGeom>
                  <a:avLst/>
                  <a:gdLst>
                    <a:gd name="T0" fmla="*/ 2147483646 w 729"/>
                    <a:gd name="T1" fmla="*/ 2147483646 h 381"/>
                    <a:gd name="T2" fmla="*/ 2147483646 w 729"/>
                    <a:gd name="T3" fmla="*/ 2147483646 h 381"/>
                    <a:gd name="T4" fmla="*/ 2147483646 w 729"/>
                    <a:gd name="T5" fmla="*/ 2147483646 h 381"/>
                    <a:gd name="T6" fmla="*/ 2147483646 w 729"/>
                    <a:gd name="T7" fmla="*/ 2147483646 h 381"/>
                    <a:gd name="T8" fmla="*/ 2147483646 w 729"/>
                    <a:gd name="T9" fmla="*/ 2147483646 h 381"/>
                    <a:gd name="T10" fmla="*/ 2147483646 w 729"/>
                    <a:gd name="T11" fmla="*/ 2147483646 h 381"/>
                    <a:gd name="T12" fmla="*/ 2147483646 w 729"/>
                    <a:gd name="T13" fmla="*/ 2147483646 h 381"/>
                    <a:gd name="T14" fmla="*/ 2147483646 w 729"/>
                    <a:gd name="T15" fmla="*/ 2147483646 h 381"/>
                    <a:gd name="T16" fmla="*/ 2147483646 w 729"/>
                    <a:gd name="T17" fmla="*/ 2147483646 h 381"/>
                    <a:gd name="T18" fmla="*/ 2147483646 w 729"/>
                    <a:gd name="T19" fmla="*/ 2147483646 h 381"/>
                    <a:gd name="T20" fmla="*/ 2147483646 w 729"/>
                    <a:gd name="T21" fmla="*/ 2147483646 h 381"/>
                    <a:gd name="T22" fmla="*/ 2147483646 w 729"/>
                    <a:gd name="T23" fmla="*/ 2147483646 h 381"/>
                    <a:gd name="T24" fmla="*/ 2147483646 w 729"/>
                    <a:gd name="T25" fmla="*/ 2147483646 h 381"/>
                    <a:gd name="T26" fmla="*/ 2147483646 w 729"/>
                    <a:gd name="T27" fmla="*/ 2147483646 h 381"/>
                    <a:gd name="T28" fmla="*/ 2147483646 w 729"/>
                    <a:gd name="T29" fmla="*/ 2147483646 h 381"/>
                    <a:gd name="T30" fmla="*/ 2147483646 w 729"/>
                    <a:gd name="T31" fmla="*/ 2147483646 h 381"/>
                    <a:gd name="T32" fmla="*/ 2147483646 w 729"/>
                    <a:gd name="T33" fmla="*/ 2147483646 h 381"/>
                    <a:gd name="T34" fmla="*/ 2147483646 w 729"/>
                    <a:gd name="T35" fmla="*/ 2147483646 h 381"/>
                    <a:gd name="T36" fmla="*/ 2147483646 w 729"/>
                    <a:gd name="T37" fmla="*/ 2147483646 h 381"/>
                    <a:gd name="T38" fmla="*/ 2147483646 w 729"/>
                    <a:gd name="T39" fmla="*/ 2147483646 h 381"/>
                    <a:gd name="T40" fmla="*/ 2147483646 w 729"/>
                    <a:gd name="T41" fmla="*/ 2147483646 h 381"/>
                    <a:gd name="T42" fmla="*/ 2147483646 w 729"/>
                    <a:gd name="T43" fmla="*/ 2147483646 h 381"/>
                    <a:gd name="T44" fmla="*/ 2147483646 w 729"/>
                    <a:gd name="T45" fmla="*/ 2147483646 h 381"/>
                    <a:gd name="T46" fmla="*/ 2147483646 w 729"/>
                    <a:gd name="T47" fmla="*/ 2147483646 h 381"/>
                    <a:gd name="T48" fmla="*/ 2147483646 w 729"/>
                    <a:gd name="T49" fmla="*/ 2147483646 h 381"/>
                    <a:gd name="T50" fmla="*/ 2147483646 w 729"/>
                    <a:gd name="T51" fmla="*/ 2147483646 h 381"/>
                    <a:gd name="T52" fmla="*/ 2147483646 w 729"/>
                    <a:gd name="T53" fmla="*/ 2147483646 h 381"/>
                    <a:gd name="T54" fmla="*/ 2147483646 w 729"/>
                    <a:gd name="T55" fmla="*/ 2147483646 h 381"/>
                    <a:gd name="T56" fmla="*/ 2147483646 w 729"/>
                    <a:gd name="T57" fmla="*/ 2147483646 h 381"/>
                    <a:gd name="T58" fmla="*/ 2147483646 w 729"/>
                    <a:gd name="T59" fmla="*/ 2147483646 h 381"/>
                    <a:gd name="T60" fmla="*/ 2147483646 w 729"/>
                    <a:gd name="T61" fmla="*/ 0 h 381"/>
                    <a:gd name="T62" fmla="*/ 2147483646 w 729"/>
                    <a:gd name="T63" fmla="*/ 2147483646 h 381"/>
                    <a:gd name="T64" fmla="*/ 2147483646 w 729"/>
                    <a:gd name="T65" fmla="*/ 2147483646 h 381"/>
                    <a:gd name="T66" fmla="*/ 2147483646 w 729"/>
                    <a:gd name="T67" fmla="*/ 2147483646 h 381"/>
                    <a:gd name="T68" fmla="*/ 2147483646 w 729"/>
                    <a:gd name="T69" fmla="*/ 2147483646 h 381"/>
                    <a:gd name="T70" fmla="*/ 2147483646 w 729"/>
                    <a:gd name="T71" fmla="*/ 2147483646 h 381"/>
                    <a:gd name="T72" fmla="*/ 2147483646 w 729"/>
                    <a:gd name="T73" fmla="*/ 2147483646 h 381"/>
                    <a:gd name="T74" fmla="*/ 2147483646 w 729"/>
                    <a:gd name="T75" fmla="*/ 2147483646 h 381"/>
                    <a:gd name="T76" fmla="*/ 2147483646 w 729"/>
                    <a:gd name="T77" fmla="*/ 2147483646 h 381"/>
                    <a:gd name="T78" fmla="*/ 2147483646 w 729"/>
                    <a:gd name="T79" fmla="*/ 2147483646 h 381"/>
                    <a:gd name="T80" fmla="*/ 2147483646 w 729"/>
                    <a:gd name="T81" fmla="*/ 2147483646 h 381"/>
                    <a:gd name="T82" fmla="*/ 2147483646 w 729"/>
                    <a:gd name="T83" fmla="*/ 2147483646 h 381"/>
                    <a:gd name="T84" fmla="*/ 2147483646 w 729"/>
                    <a:gd name="T85" fmla="*/ 2147483646 h 381"/>
                    <a:gd name="T86" fmla="*/ 2147483646 w 729"/>
                    <a:gd name="T87" fmla="*/ 2147483646 h 381"/>
                    <a:gd name="T88" fmla="*/ 2147483646 w 729"/>
                    <a:gd name="T89" fmla="*/ 2147483646 h 381"/>
                    <a:gd name="T90" fmla="*/ 2147483646 w 729"/>
                    <a:gd name="T91" fmla="*/ 2147483646 h 381"/>
                    <a:gd name="T92" fmla="*/ 2147483646 w 729"/>
                    <a:gd name="T93" fmla="*/ 2147483646 h 381"/>
                    <a:gd name="T94" fmla="*/ 2147483646 w 729"/>
                    <a:gd name="T95" fmla="*/ 2147483646 h 381"/>
                    <a:gd name="T96" fmla="*/ 2147483646 w 729"/>
                    <a:gd name="T97" fmla="*/ 2147483646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9" h="381">
                      <a:moveTo>
                        <a:pt x="16" y="381"/>
                      </a:moveTo>
                      <a:lnTo>
                        <a:pt x="36" y="373"/>
                      </a:lnTo>
                      <a:lnTo>
                        <a:pt x="54" y="363"/>
                      </a:lnTo>
                      <a:lnTo>
                        <a:pt x="77" y="363"/>
                      </a:lnTo>
                      <a:lnTo>
                        <a:pt x="95" y="353"/>
                      </a:lnTo>
                      <a:lnTo>
                        <a:pt x="124" y="340"/>
                      </a:lnTo>
                      <a:lnTo>
                        <a:pt x="142" y="332"/>
                      </a:lnTo>
                      <a:lnTo>
                        <a:pt x="162" y="322"/>
                      </a:lnTo>
                      <a:lnTo>
                        <a:pt x="178" y="306"/>
                      </a:lnTo>
                      <a:lnTo>
                        <a:pt x="186" y="273"/>
                      </a:lnTo>
                      <a:lnTo>
                        <a:pt x="198" y="250"/>
                      </a:lnTo>
                      <a:lnTo>
                        <a:pt x="211" y="226"/>
                      </a:lnTo>
                      <a:lnTo>
                        <a:pt x="224" y="208"/>
                      </a:lnTo>
                      <a:lnTo>
                        <a:pt x="245" y="201"/>
                      </a:lnTo>
                      <a:lnTo>
                        <a:pt x="260" y="185"/>
                      </a:lnTo>
                      <a:lnTo>
                        <a:pt x="273" y="160"/>
                      </a:lnTo>
                      <a:lnTo>
                        <a:pt x="283" y="134"/>
                      </a:lnTo>
                      <a:lnTo>
                        <a:pt x="301" y="121"/>
                      </a:lnTo>
                      <a:lnTo>
                        <a:pt x="317" y="103"/>
                      </a:lnTo>
                      <a:lnTo>
                        <a:pt x="335" y="95"/>
                      </a:lnTo>
                      <a:lnTo>
                        <a:pt x="355" y="85"/>
                      </a:lnTo>
                      <a:lnTo>
                        <a:pt x="379" y="90"/>
                      </a:lnTo>
                      <a:lnTo>
                        <a:pt x="415" y="93"/>
                      </a:lnTo>
                      <a:lnTo>
                        <a:pt x="438" y="90"/>
                      </a:lnTo>
                      <a:lnTo>
                        <a:pt x="453" y="103"/>
                      </a:lnTo>
                      <a:lnTo>
                        <a:pt x="482" y="108"/>
                      </a:lnTo>
                      <a:lnTo>
                        <a:pt x="507" y="116"/>
                      </a:lnTo>
                      <a:lnTo>
                        <a:pt x="523" y="123"/>
                      </a:lnTo>
                      <a:lnTo>
                        <a:pt x="538" y="134"/>
                      </a:lnTo>
                      <a:lnTo>
                        <a:pt x="569" y="149"/>
                      </a:lnTo>
                      <a:lnTo>
                        <a:pt x="585" y="160"/>
                      </a:lnTo>
                      <a:lnTo>
                        <a:pt x="613" y="172"/>
                      </a:lnTo>
                      <a:lnTo>
                        <a:pt x="634" y="190"/>
                      </a:lnTo>
                      <a:lnTo>
                        <a:pt x="649" y="201"/>
                      </a:lnTo>
                      <a:lnTo>
                        <a:pt x="664" y="203"/>
                      </a:lnTo>
                      <a:lnTo>
                        <a:pt x="685" y="203"/>
                      </a:lnTo>
                      <a:lnTo>
                        <a:pt x="703" y="214"/>
                      </a:lnTo>
                      <a:lnTo>
                        <a:pt x="729" y="219"/>
                      </a:lnTo>
                      <a:lnTo>
                        <a:pt x="724" y="206"/>
                      </a:lnTo>
                      <a:lnTo>
                        <a:pt x="711" y="203"/>
                      </a:lnTo>
                      <a:lnTo>
                        <a:pt x="701" y="185"/>
                      </a:lnTo>
                      <a:lnTo>
                        <a:pt x="680" y="167"/>
                      </a:lnTo>
                      <a:lnTo>
                        <a:pt x="664" y="157"/>
                      </a:lnTo>
                      <a:lnTo>
                        <a:pt x="659" y="142"/>
                      </a:lnTo>
                      <a:lnTo>
                        <a:pt x="641" y="131"/>
                      </a:lnTo>
                      <a:lnTo>
                        <a:pt x="634" y="111"/>
                      </a:lnTo>
                      <a:lnTo>
                        <a:pt x="613" y="100"/>
                      </a:lnTo>
                      <a:lnTo>
                        <a:pt x="608" y="85"/>
                      </a:lnTo>
                      <a:lnTo>
                        <a:pt x="582" y="80"/>
                      </a:lnTo>
                      <a:lnTo>
                        <a:pt x="559" y="80"/>
                      </a:lnTo>
                      <a:lnTo>
                        <a:pt x="554" y="64"/>
                      </a:lnTo>
                      <a:lnTo>
                        <a:pt x="564" y="41"/>
                      </a:lnTo>
                      <a:lnTo>
                        <a:pt x="549" y="31"/>
                      </a:lnTo>
                      <a:lnTo>
                        <a:pt x="533" y="21"/>
                      </a:lnTo>
                      <a:lnTo>
                        <a:pt x="510" y="21"/>
                      </a:lnTo>
                      <a:lnTo>
                        <a:pt x="487" y="23"/>
                      </a:lnTo>
                      <a:lnTo>
                        <a:pt x="458" y="39"/>
                      </a:lnTo>
                      <a:lnTo>
                        <a:pt x="451" y="21"/>
                      </a:lnTo>
                      <a:lnTo>
                        <a:pt x="435" y="13"/>
                      </a:lnTo>
                      <a:lnTo>
                        <a:pt x="420" y="0"/>
                      </a:lnTo>
                      <a:lnTo>
                        <a:pt x="399" y="10"/>
                      </a:lnTo>
                      <a:lnTo>
                        <a:pt x="384" y="26"/>
                      </a:lnTo>
                      <a:lnTo>
                        <a:pt x="366" y="33"/>
                      </a:lnTo>
                      <a:lnTo>
                        <a:pt x="348" y="44"/>
                      </a:lnTo>
                      <a:lnTo>
                        <a:pt x="327" y="54"/>
                      </a:lnTo>
                      <a:lnTo>
                        <a:pt x="319" y="39"/>
                      </a:lnTo>
                      <a:lnTo>
                        <a:pt x="301" y="46"/>
                      </a:lnTo>
                      <a:lnTo>
                        <a:pt x="286" y="64"/>
                      </a:lnTo>
                      <a:lnTo>
                        <a:pt x="265" y="72"/>
                      </a:lnTo>
                      <a:lnTo>
                        <a:pt x="245" y="75"/>
                      </a:lnTo>
                      <a:lnTo>
                        <a:pt x="229" y="90"/>
                      </a:lnTo>
                      <a:lnTo>
                        <a:pt x="222" y="75"/>
                      </a:lnTo>
                      <a:lnTo>
                        <a:pt x="196" y="69"/>
                      </a:lnTo>
                      <a:lnTo>
                        <a:pt x="193" y="87"/>
                      </a:lnTo>
                      <a:lnTo>
                        <a:pt x="188" y="100"/>
                      </a:lnTo>
                      <a:lnTo>
                        <a:pt x="175" y="123"/>
                      </a:lnTo>
                      <a:lnTo>
                        <a:pt x="157" y="131"/>
                      </a:lnTo>
                      <a:lnTo>
                        <a:pt x="144" y="157"/>
                      </a:lnTo>
                      <a:lnTo>
                        <a:pt x="152" y="172"/>
                      </a:lnTo>
                      <a:lnTo>
                        <a:pt x="157" y="188"/>
                      </a:lnTo>
                      <a:lnTo>
                        <a:pt x="155" y="206"/>
                      </a:lnTo>
                      <a:lnTo>
                        <a:pt x="142" y="232"/>
                      </a:lnTo>
                      <a:lnTo>
                        <a:pt x="124" y="239"/>
                      </a:lnTo>
                      <a:lnTo>
                        <a:pt x="106" y="247"/>
                      </a:lnTo>
                      <a:lnTo>
                        <a:pt x="80" y="242"/>
                      </a:lnTo>
                      <a:lnTo>
                        <a:pt x="54" y="237"/>
                      </a:lnTo>
                      <a:lnTo>
                        <a:pt x="44" y="244"/>
                      </a:lnTo>
                      <a:lnTo>
                        <a:pt x="41" y="247"/>
                      </a:lnTo>
                      <a:lnTo>
                        <a:pt x="59" y="270"/>
                      </a:lnTo>
                      <a:lnTo>
                        <a:pt x="47" y="296"/>
                      </a:lnTo>
                      <a:lnTo>
                        <a:pt x="26" y="306"/>
                      </a:lnTo>
                      <a:lnTo>
                        <a:pt x="10" y="319"/>
                      </a:lnTo>
                      <a:lnTo>
                        <a:pt x="8" y="340"/>
                      </a:lnTo>
                      <a:lnTo>
                        <a:pt x="5" y="360"/>
                      </a:lnTo>
                      <a:lnTo>
                        <a:pt x="0" y="371"/>
                      </a:lnTo>
                      <a:lnTo>
                        <a:pt x="3" y="378"/>
                      </a:lnTo>
                      <a:lnTo>
                        <a:pt x="16" y="381"/>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2" name="Freeform 22">
                  <a:extLst>
                    <a:ext uri="{FF2B5EF4-FFF2-40B4-BE49-F238E27FC236}">
                      <a16:creationId xmlns:a16="http://schemas.microsoft.com/office/drawing/2014/main" id="{95DCE387-452F-2FF0-BD54-1758EA0B139A}"/>
                    </a:ext>
                  </a:extLst>
                </p:cNvPr>
                <p:cNvSpPr>
                  <a:spLocks/>
                </p:cNvSpPr>
                <p:nvPr/>
              </p:nvSpPr>
              <p:spPr bwMode="auto">
                <a:xfrm>
                  <a:off x="2893001" y="2354153"/>
                  <a:ext cx="580485" cy="589711"/>
                </a:xfrm>
                <a:custGeom>
                  <a:avLst/>
                  <a:gdLst>
                    <a:gd name="T0" fmla="*/ 2147483646 w 818"/>
                    <a:gd name="T1" fmla="*/ 2147483646 h 831"/>
                    <a:gd name="T2" fmla="*/ 2147483646 w 818"/>
                    <a:gd name="T3" fmla="*/ 2147483646 h 831"/>
                    <a:gd name="T4" fmla="*/ 0 w 818"/>
                    <a:gd name="T5" fmla="*/ 2147483646 h 831"/>
                    <a:gd name="T6" fmla="*/ 2147483646 w 818"/>
                    <a:gd name="T7" fmla="*/ 0 h 831"/>
                    <a:gd name="T8" fmla="*/ 2147483646 w 818"/>
                    <a:gd name="T9" fmla="*/ 2147483646 h 831"/>
                    <a:gd name="T10" fmla="*/ 2147483646 w 818"/>
                    <a:gd name="T11" fmla="*/ 2147483646 h 831"/>
                    <a:gd name="T12" fmla="*/ 2147483646 w 818"/>
                    <a:gd name="T13" fmla="*/ 2147483646 h 831"/>
                    <a:gd name="T14" fmla="*/ 2147483646 w 818"/>
                    <a:gd name="T15" fmla="*/ 2147483646 h 831"/>
                    <a:gd name="T16" fmla="*/ 2147483646 w 818"/>
                    <a:gd name="T17" fmla="*/ 2147483646 h 831"/>
                    <a:gd name="T18" fmla="*/ 2147483646 w 818"/>
                    <a:gd name="T19" fmla="*/ 2147483646 h 831"/>
                    <a:gd name="T20" fmla="*/ 2147483646 w 818"/>
                    <a:gd name="T21" fmla="*/ 2147483646 h 831"/>
                    <a:gd name="T22" fmla="*/ 2147483646 w 818"/>
                    <a:gd name="T23" fmla="*/ 2147483646 h 831"/>
                    <a:gd name="T24" fmla="*/ 2147483646 w 818"/>
                    <a:gd name="T25" fmla="*/ 2147483646 h 831"/>
                    <a:gd name="T26" fmla="*/ 2147483646 w 818"/>
                    <a:gd name="T27" fmla="*/ 2147483646 h 831"/>
                    <a:gd name="T28" fmla="*/ 2147483646 w 818"/>
                    <a:gd name="T29" fmla="*/ 2147483646 h 831"/>
                    <a:gd name="T30" fmla="*/ 2147483646 w 818"/>
                    <a:gd name="T31" fmla="*/ 2147483646 h 831"/>
                    <a:gd name="T32" fmla="*/ 2147483646 w 818"/>
                    <a:gd name="T33" fmla="*/ 2147483646 h 831"/>
                    <a:gd name="T34" fmla="*/ 2147483646 w 818"/>
                    <a:gd name="T35" fmla="*/ 2147483646 h 831"/>
                    <a:gd name="T36" fmla="*/ 2147483646 w 818"/>
                    <a:gd name="T37" fmla="*/ 2147483646 h 831"/>
                    <a:gd name="T38" fmla="*/ 2147483646 w 818"/>
                    <a:gd name="T39" fmla="*/ 2147483646 h 831"/>
                    <a:gd name="T40" fmla="*/ 2147483646 w 818"/>
                    <a:gd name="T41" fmla="*/ 2147483646 h 831"/>
                    <a:gd name="T42" fmla="*/ 2147483646 w 818"/>
                    <a:gd name="T43" fmla="*/ 2147483646 h 831"/>
                    <a:gd name="T44" fmla="*/ 2147483646 w 818"/>
                    <a:gd name="T45" fmla="*/ 2147483646 h 831"/>
                    <a:gd name="T46" fmla="*/ 2147483646 w 818"/>
                    <a:gd name="T47" fmla="*/ 2147483646 h 831"/>
                    <a:gd name="T48" fmla="*/ 2147483646 w 818"/>
                    <a:gd name="T49" fmla="*/ 2147483646 h 831"/>
                    <a:gd name="T50" fmla="*/ 2147483646 w 818"/>
                    <a:gd name="T51" fmla="*/ 2147483646 h 831"/>
                    <a:gd name="T52" fmla="*/ 2147483646 w 818"/>
                    <a:gd name="T53" fmla="*/ 2147483646 h 831"/>
                    <a:gd name="T54" fmla="*/ 2147483646 w 818"/>
                    <a:gd name="T55" fmla="*/ 2147483646 h 831"/>
                    <a:gd name="T56" fmla="*/ 2147483646 w 818"/>
                    <a:gd name="T57" fmla="*/ 2147483646 h 831"/>
                    <a:gd name="T58" fmla="*/ 2147483646 w 818"/>
                    <a:gd name="T59" fmla="*/ 2147483646 h 831"/>
                    <a:gd name="T60" fmla="*/ 2147483646 w 818"/>
                    <a:gd name="T61" fmla="*/ 2147483646 h 831"/>
                    <a:gd name="T62" fmla="*/ 2147483646 w 818"/>
                    <a:gd name="T63" fmla="*/ 2147483646 h 831"/>
                    <a:gd name="T64" fmla="*/ 2147483646 w 818"/>
                    <a:gd name="T65" fmla="*/ 2147483646 h 831"/>
                    <a:gd name="T66" fmla="*/ 2147483646 w 818"/>
                    <a:gd name="T67" fmla="*/ 2147483646 h 831"/>
                    <a:gd name="T68" fmla="*/ 2147483646 w 818"/>
                    <a:gd name="T69" fmla="*/ 2147483646 h 831"/>
                    <a:gd name="T70" fmla="*/ 2147483646 w 818"/>
                    <a:gd name="T71" fmla="*/ 2147483646 h 831"/>
                    <a:gd name="T72" fmla="*/ 2147483646 w 818"/>
                    <a:gd name="T73" fmla="*/ 2147483646 h 831"/>
                    <a:gd name="T74" fmla="*/ 2147483646 w 818"/>
                    <a:gd name="T75" fmla="*/ 2147483646 h 831"/>
                    <a:gd name="T76" fmla="*/ 2147483646 w 818"/>
                    <a:gd name="T77" fmla="*/ 2147483646 h 831"/>
                    <a:gd name="T78" fmla="*/ 2147483646 w 818"/>
                    <a:gd name="T79" fmla="*/ 2147483646 h 831"/>
                    <a:gd name="T80" fmla="*/ 2147483646 w 818"/>
                    <a:gd name="T81" fmla="*/ 2147483646 h 831"/>
                    <a:gd name="T82" fmla="*/ 2147483646 w 818"/>
                    <a:gd name="T83" fmla="*/ 2147483646 h 831"/>
                    <a:gd name="T84" fmla="*/ 2147483646 w 818"/>
                    <a:gd name="T85" fmla="*/ 2147483646 h 831"/>
                    <a:gd name="T86" fmla="*/ 2147483646 w 818"/>
                    <a:gd name="T87" fmla="*/ 2147483646 h 831"/>
                    <a:gd name="T88" fmla="*/ 2147483646 w 818"/>
                    <a:gd name="T89" fmla="*/ 2147483646 h 831"/>
                    <a:gd name="T90" fmla="*/ 2147483646 w 818"/>
                    <a:gd name="T91" fmla="*/ 2147483646 h 831"/>
                    <a:gd name="T92" fmla="*/ 2147483646 w 818"/>
                    <a:gd name="T93" fmla="*/ 2147483646 h 831"/>
                    <a:gd name="T94" fmla="*/ 2147483646 w 818"/>
                    <a:gd name="T95" fmla="*/ 2147483646 h 831"/>
                    <a:gd name="T96" fmla="*/ 2147483646 w 818"/>
                    <a:gd name="T97" fmla="*/ 2147483646 h 831"/>
                    <a:gd name="T98" fmla="*/ 2147483646 w 818"/>
                    <a:gd name="T99" fmla="*/ 2147483646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8" h="831">
                      <a:moveTo>
                        <a:pt x="95" y="152"/>
                      </a:moveTo>
                      <a:lnTo>
                        <a:pt x="90" y="139"/>
                      </a:lnTo>
                      <a:lnTo>
                        <a:pt x="77" y="141"/>
                      </a:lnTo>
                      <a:lnTo>
                        <a:pt x="67" y="118"/>
                      </a:lnTo>
                      <a:lnTo>
                        <a:pt x="46" y="100"/>
                      </a:lnTo>
                      <a:lnTo>
                        <a:pt x="30" y="90"/>
                      </a:lnTo>
                      <a:lnTo>
                        <a:pt x="25" y="75"/>
                      </a:lnTo>
                      <a:lnTo>
                        <a:pt x="7" y="64"/>
                      </a:lnTo>
                      <a:lnTo>
                        <a:pt x="0" y="49"/>
                      </a:lnTo>
                      <a:lnTo>
                        <a:pt x="28" y="8"/>
                      </a:lnTo>
                      <a:lnTo>
                        <a:pt x="46" y="0"/>
                      </a:lnTo>
                      <a:lnTo>
                        <a:pt x="69" y="0"/>
                      </a:lnTo>
                      <a:lnTo>
                        <a:pt x="95" y="5"/>
                      </a:lnTo>
                      <a:lnTo>
                        <a:pt x="103" y="20"/>
                      </a:lnTo>
                      <a:lnTo>
                        <a:pt x="121" y="31"/>
                      </a:lnTo>
                      <a:lnTo>
                        <a:pt x="144" y="36"/>
                      </a:lnTo>
                      <a:lnTo>
                        <a:pt x="162" y="49"/>
                      </a:lnTo>
                      <a:lnTo>
                        <a:pt x="177" y="56"/>
                      </a:lnTo>
                      <a:lnTo>
                        <a:pt x="200" y="56"/>
                      </a:lnTo>
                      <a:lnTo>
                        <a:pt x="221" y="75"/>
                      </a:lnTo>
                      <a:lnTo>
                        <a:pt x="236" y="85"/>
                      </a:lnTo>
                      <a:lnTo>
                        <a:pt x="252" y="95"/>
                      </a:lnTo>
                      <a:lnTo>
                        <a:pt x="270" y="105"/>
                      </a:lnTo>
                      <a:lnTo>
                        <a:pt x="285" y="116"/>
                      </a:lnTo>
                      <a:lnTo>
                        <a:pt x="309" y="113"/>
                      </a:lnTo>
                      <a:lnTo>
                        <a:pt x="342" y="116"/>
                      </a:lnTo>
                      <a:lnTo>
                        <a:pt x="365" y="113"/>
                      </a:lnTo>
                      <a:lnTo>
                        <a:pt x="388" y="113"/>
                      </a:lnTo>
                      <a:lnTo>
                        <a:pt x="412" y="111"/>
                      </a:lnTo>
                      <a:lnTo>
                        <a:pt x="432" y="108"/>
                      </a:lnTo>
                      <a:lnTo>
                        <a:pt x="463" y="98"/>
                      </a:lnTo>
                      <a:lnTo>
                        <a:pt x="481" y="87"/>
                      </a:lnTo>
                      <a:lnTo>
                        <a:pt x="497" y="69"/>
                      </a:lnTo>
                      <a:lnTo>
                        <a:pt x="515" y="62"/>
                      </a:lnTo>
                      <a:lnTo>
                        <a:pt x="538" y="62"/>
                      </a:lnTo>
                      <a:lnTo>
                        <a:pt x="543" y="75"/>
                      </a:lnTo>
                      <a:lnTo>
                        <a:pt x="561" y="87"/>
                      </a:lnTo>
                      <a:lnTo>
                        <a:pt x="579" y="77"/>
                      </a:lnTo>
                      <a:lnTo>
                        <a:pt x="602" y="75"/>
                      </a:lnTo>
                      <a:lnTo>
                        <a:pt x="610" y="90"/>
                      </a:lnTo>
                      <a:lnTo>
                        <a:pt x="625" y="100"/>
                      </a:lnTo>
                      <a:lnTo>
                        <a:pt x="623" y="121"/>
                      </a:lnTo>
                      <a:lnTo>
                        <a:pt x="610" y="147"/>
                      </a:lnTo>
                      <a:lnTo>
                        <a:pt x="628" y="154"/>
                      </a:lnTo>
                      <a:lnTo>
                        <a:pt x="633" y="170"/>
                      </a:lnTo>
                      <a:lnTo>
                        <a:pt x="633" y="190"/>
                      </a:lnTo>
                      <a:lnTo>
                        <a:pt x="661" y="203"/>
                      </a:lnTo>
                      <a:lnTo>
                        <a:pt x="677" y="214"/>
                      </a:lnTo>
                      <a:lnTo>
                        <a:pt x="687" y="214"/>
                      </a:lnTo>
                      <a:lnTo>
                        <a:pt x="710" y="219"/>
                      </a:lnTo>
                      <a:lnTo>
                        <a:pt x="731" y="219"/>
                      </a:lnTo>
                      <a:lnTo>
                        <a:pt x="749" y="216"/>
                      </a:lnTo>
                      <a:lnTo>
                        <a:pt x="767" y="208"/>
                      </a:lnTo>
                      <a:lnTo>
                        <a:pt x="790" y="208"/>
                      </a:lnTo>
                      <a:lnTo>
                        <a:pt x="798" y="211"/>
                      </a:lnTo>
                      <a:lnTo>
                        <a:pt x="803" y="224"/>
                      </a:lnTo>
                      <a:lnTo>
                        <a:pt x="803" y="229"/>
                      </a:lnTo>
                      <a:lnTo>
                        <a:pt x="800" y="229"/>
                      </a:lnTo>
                      <a:lnTo>
                        <a:pt x="785" y="224"/>
                      </a:lnTo>
                      <a:lnTo>
                        <a:pt x="777" y="229"/>
                      </a:lnTo>
                      <a:lnTo>
                        <a:pt x="775" y="250"/>
                      </a:lnTo>
                      <a:lnTo>
                        <a:pt x="785" y="260"/>
                      </a:lnTo>
                      <a:lnTo>
                        <a:pt x="800" y="270"/>
                      </a:lnTo>
                      <a:lnTo>
                        <a:pt x="798" y="275"/>
                      </a:lnTo>
                      <a:lnTo>
                        <a:pt x="787" y="299"/>
                      </a:lnTo>
                      <a:lnTo>
                        <a:pt x="769" y="317"/>
                      </a:lnTo>
                      <a:lnTo>
                        <a:pt x="767" y="335"/>
                      </a:lnTo>
                      <a:lnTo>
                        <a:pt x="772" y="353"/>
                      </a:lnTo>
                      <a:lnTo>
                        <a:pt x="775" y="371"/>
                      </a:lnTo>
                      <a:lnTo>
                        <a:pt x="777" y="383"/>
                      </a:lnTo>
                      <a:lnTo>
                        <a:pt x="800" y="391"/>
                      </a:lnTo>
                      <a:lnTo>
                        <a:pt x="816" y="389"/>
                      </a:lnTo>
                      <a:lnTo>
                        <a:pt x="818" y="396"/>
                      </a:lnTo>
                      <a:lnTo>
                        <a:pt x="808" y="407"/>
                      </a:lnTo>
                      <a:lnTo>
                        <a:pt x="772" y="440"/>
                      </a:lnTo>
                      <a:lnTo>
                        <a:pt x="751" y="456"/>
                      </a:lnTo>
                      <a:lnTo>
                        <a:pt x="739" y="476"/>
                      </a:lnTo>
                      <a:lnTo>
                        <a:pt x="736" y="494"/>
                      </a:lnTo>
                      <a:lnTo>
                        <a:pt x="733" y="512"/>
                      </a:lnTo>
                      <a:lnTo>
                        <a:pt x="736" y="541"/>
                      </a:lnTo>
                      <a:lnTo>
                        <a:pt x="736" y="569"/>
                      </a:lnTo>
                      <a:lnTo>
                        <a:pt x="733" y="587"/>
                      </a:lnTo>
                      <a:lnTo>
                        <a:pt x="723" y="610"/>
                      </a:lnTo>
                      <a:lnTo>
                        <a:pt x="715" y="623"/>
                      </a:lnTo>
                      <a:lnTo>
                        <a:pt x="713" y="641"/>
                      </a:lnTo>
                      <a:lnTo>
                        <a:pt x="710" y="662"/>
                      </a:lnTo>
                      <a:lnTo>
                        <a:pt x="697" y="687"/>
                      </a:lnTo>
                      <a:lnTo>
                        <a:pt x="687" y="710"/>
                      </a:lnTo>
                      <a:lnTo>
                        <a:pt x="672" y="726"/>
                      </a:lnTo>
                      <a:lnTo>
                        <a:pt x="656" y="741"/>
                      </a:lnTo>
                      <a:lnTo>
                        <a:pt x="661" y="757"/>
                      </a:lnTo>
                      <a:lnTo>
                        <a:pt x="661" y="777"/>
                      </a:lnTo>
                      <a:lnTo>
                        <a:pt x="643" y="793"/>
                      </a:lnTo>
                      <a:lnTo>
                        <a:pt x="620" y="793"/>
                      </a:lnTo>
                      <a:lnTo>
                        <a:pt x="607" y="811"/>
                      </a:lnTo>
                      <a:lnTo>
                        <a:pt x="594" y="808"/>
                      </a:lnTo>
                      <a:lnTo>
                        <a:pt x="566" y="803"/>
                      </a:lnTo>
                      <a:lnTo>
                        <a:pt x="545" y="803"/>
                      </a:lnTo>
                      <a:lnTo>
                        <a:pt x="533" y="826"/>
                      </a:lnTo>
                      <a:lnTo>
                        <a:pt x="509" y="831"/>
                      </a:lnTo>
                      <a:lnTo>
                        <a:pt x="494" y="819"/>
                      </a:lnTo>
                      <a:lnTo>
                        <a:pt x="509" y="803"/>
                      </a:lnTo>
                      <a:lnTo>
                        <a:pt x="530" y="793"/>
                      </a:lnTo>
                      <a:lnTo>
                        <a:pt x="530" y="775"/>
                      </a:lnTo>
                      <a:lnTo>
                        <a:pt x="522" y="759"/>
                      </a:lnTo>
                      <a:lnTo>
                        <a:pt x="517" y="744"/>
                      </a:lnTo>
                      <a:lnTo>
                        <a:pt x="494" y="746"/>
                      </a:lnTo>
                      <a:lnTo>
                        <a:pt x="473" y="728"/>
                      </a:lnTo>
                      <a:lnTo>
                        <a:pt x="458" y="718"/>
                      </a:lnTo>
                      <a:lnTo>
                        <a:pt x="450" y="703"/>
                      </a:lnTo>
                      <a:lnTo>
                        <a:pt x="445" y="687"/>
                      </a:lnTo>
                      <a:lnTo>
                        <a:pt x="414" y="674"/>
                      </a:lnTo>
                      <a:lnTo>
                        <a:pt x="391" y="667"/>
                      </a:lnTo>
                      <a:lnTo>
                        <a:pt x="373" y="656"/>
                      </a:lnTo>
                      <a:lnTo>
                        <a:pt x="388" y="641"/>
                      </a:lnTo>
                      <a:lnTo>
                        <a:pt x="383" y="625"/>
                      </a:lnTo>
                      <a:lnTo>
                        <a:pt x="373" y="610"/>
                      </a:lnTo>
                      <a:lnTo>
                        <a:pt x="345" y="597"/>
                      </a:lnTo>
                      <a:lnTo>
                        <a:pt x="324" y="597"/>
                      </a:lnTo>
                      <a:lnTo>
                        <a:pt x="296" y="613"/>
                      </a:lnTo>
                      <a:lnTo>
                        <a:pt x="288" y="597"/>
                      </a:lnTo>
                      <a:lnTo>
                        <a:pt x="291" y="577"/>
                      </a:lnTo>
                      <a:lnTo>
                        <a:pt x="303" y="553"/>
                      </a:lnTo>
                      <a:lnTo>
                        <a:pt x="306" y="533"/>
                      </a:lnTo>
                      <a:lnTo>
                        <a:pt x="309" y="515"/>
                      </a:lnTo>
                      <a:lnTo>
                        <a:pt x="301" y="499"/>
                      </a:lnTo>
                      <a:lnTo>
                        <a:pt x="291" y="476"/>
                      </a:lnTo>
                      <a:lnTo>
                        <a:pt x="280" y="456"/>
                      </a:lnTo>
                      <a:lnTo>
                        <a:pt x="272" y="440"/>
                      </a:lnTo>
                      <a:lnTo>
                        <a:pt x="257" y="430"/>
                      </a:lnTo>
                      <a:lnTo>
                        <a:pt x="236" y="412"/>
                      </a:lnTo>
                      <a:lnTo>
                        <a:pt x="229" y="396"/>
                      </a:lnTo>
                      <a:lnTo>
                        <a:pt x="221" y="376"/>
                      </a:lnTo>
                      <a:lnTo>
                        <a:pt x="213" y="360"/>
                      </a:lnTo>
                      <a:lnTo>
                        <a:pt x="216" y="340"/>
                      </a:lnTo>
                      <a:lnTo>
                        <a:pt x="218" y="322"/>
                      </a:lnTo>
                      <a:lnTo>
                        <a:pt x="208" y="299"/>
                      </a:lnTo>
                      <a:lnTo>
                        <a:pt x="206" y="270"/>
                      </a:lnTo>
                      <a:lnTo>
                        <a:pt x="195" y="250"/>
                      </a:lnTo>
                      <a:lnTo>
                        <a:pt x="188" y="229"/>
                      </a:lnTo>
                      <a:lnTo>
                        <a:pt x="180" y="211"/>
                      </a:lnTo>
                      <a:lnTo>
                        <a:pt x="159" y="193"/>
                      </a:lnTo>
                      <a:lnTo>
                        <a:pt x="136" y="167"/>
                      </a:lnTo>
                      <a:lnTo>
                        <a:pt x="121" y="157"/>
                      </a:lnTo>
                      <a:lnTo>
                        <a:pt x="97" y="152"/>
                      </a:lnTo>
                      <a:lnTo>
                        <a:pt x="95" y="152"/>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3" name="Freeform 23">
                  <a:extLst>
                    <a:ext uri="{FF2B5EF4-FFF2-40B4-BE49-F238E27FC236}">
                      <a16:creationId xmlns:a16="http://schemas.microsoft.com/office/drawing/2014/main" id="{ADE7EEB1-8B5A-CD51-E279-750964D2B5E7}"/>
                    </a:ext>
                  </a:extLst>
                </p:cNvPr>
                <p:cNvSpPr>
                  <a:spLocks/>
                </p:cNvSpPr>
                <p:nvPr/>
              </p:nvSpPr>
              <p:spPr bwMode="auto">
                <a:xfrm>
                  <a:off x="3482711" y="2416512"/>
                  <a:ext cx="31224" cy="36901"/>
                </a:xfrm>
                <a:custGeom>
                  <a:avLst/>
                  <a:gdLst>
                    <a:gd name="T0" fmla="*/ 2147483646 w 44"/>
                    <a:gd name="T1" fmla="*/ 2147483646 h 52"/>
                    <a:gd name="T2" fmla="*/ 2147483646 w 44"/>
                    <a:gd name="T3" fmla="*/ 2147483646 h 52"/>
                    <a:gd name="T4" fmla="*/ 2147483646 w 44"/>
                    <a:gd name="T5" fmla="*/ 2147483646 h 52"/>
                    <a:gd name="T6" fmla="*/ 2147483646 w 44"/>
                    <a:gd name="T7" fmla="*/ 0 h 52"/>
                    <a:gd name="T8" fmla="*/ 2147483646 w 44"/>
                    <a:gd name="T9" fmla="*/ 2147483646 h 52"/>
                    <a:gd name="T10" fmla="*/ 2147483646 w 44"/>
                    <a:gd name="T11" fmla="*/ 2147483646 h 52"/>
                    <a:gd name="T12" fmla="*/ 2147483646 w 44"/>
                    <a:gd name="T13" fmla="*/ 2147483646 h 52"/>
                    <a:gd name="T14" fmla="*/ 2147483646 w 44"/>
                    <a:gd name="T15" fmla="*/ 2147483646 h 52"/>
                    <a:gd name="T16" fmla="*/ 2147483646 w 44"/>
                    <a:gd name="T17" fmla="*/ 2147483646 h 52"/>
                    <a:gd name="T18" fmla="*/ 2147483646 w 44"/>
                    <a:gd name="T19" fmla="*/ 2147483646 h 52"/>
                    <a:gd name="T20" fmla="*/ 2147483646 w 44"/>
                    <a:gd name="T21" fmla="*/ 2147483646 h 52"/>
                    <a:gd name="T22" fmla="*/ 0 w 44"/>
                    <a:gd name="T23" fmla="*/ 2147483646 h 52"/>
                    <a:gd name="T24" fmla="*/ 2147483646 w 44"/>
                    <a:gd name="T25" fmla="*/ 214748364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2">
                      <a:moveTo>
                        <a:pt x="3" y="16"/>
                      </a:moveTo>
                      <a:lnTo>
                        <a:pt x="8" y="10"/>
                      </a:lnTo>
                      <a:lnTo>
                        <a:pt x="23" y="3"/>
                      </a:lnTo>
                      <a:lnTo>
                        <a:pt x="39" y="0"/>
                      </a:lnTo>
                      <a:lnTo>
                        <a:pt x="44" y="13"/>
                      </a:lnTo>
                      <a:lnTo>
                        <a:pt x="44" y="31"/>
                      </a:lnTo>
                      <a:lnTo>
                        <a:pt x="39" y="46"/>
                      </a:lnTo>
                      <a:lnTo>
                        <a:pt x="31" y="52"/>
                      </a:lnTo>
                      <a:lnTo>
                        <a:pt x="13" y="49"/>
                      </a:lnTo>
                      <a:lnTo>
                        <a:pt x="5" y="36"/>
                      </a:lnTo>
                      <a:lnTo>
                        <a:pt x="0" y="16"/>
                      </a:lnTo>
                      <a:lnTo>
                        <a:pt x="3" y="16"/>
                      </a:lnTo>
                      <a:close/>
                    </a:path>
                  </a:pathLst>
                </a:custGeom>
                <a:no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4" name="Freeform 25">
                  <a:extLst>
                    <a:ext uri="{FF2B5EF4-FFF2-40B4-BE49-F238E27FC236}">
                      <a16:creationId xmlns:a16="http://schemas.microsoft.com/office/drawing/2014/main" id="{89336352-F03F-4C5E-FEF0-C373B161543E}"/>
                    </a:ext>
                  </a:extLst>
                </p:cNvPr>
                <p:cNvSpPr>
                  <a:spLocks/>
                </p:cNvSpPr>
                <p:nvPr/>
              </p:nvSpPr>
              <p:spPr bwMode="auto">
                <a:xfrm>
                  <a:off x="3431617" y="2423609"/>
                  <a:ext cx="407333" cy="358368"/>
                </a:xfrm>
                <a:custGeom>
                  <a:avLst/>
                  <a:gdLst>
                    <a:gd name="T0" fmla="*/ 2147483646 w 574"/>
                    <a:gd name="T1" fmla="*/ 2147483646 h 505"/>
                    <a:gd name="T2" fmla="*/ 2147483646 w 574"/>
                    <a:gd name="T3" fmla="*/ 2147483646 h 505"/>
                    <a:gd name="T4" fmla="*/ 2147483646 w 574"/>
                    <a:gd name="T5" fmla="*/ 2147483646 h 505"/>
                    <a:gd name="T6" fmla="*/ 0 w 574"/>
                    <a:gd name="T7" fmla="*/ 2147483646 h 505"/>
                    <a:gd name="T8" fmla="*/ 2147483646 w 574"/>
                    <a:gd name="T9" fmla="*/ 2147483646 h 505"/>
                    <a:gd name="T10" fmla="*/ 2147483646 w 574"/>
                    <a:gd name="T11" fmla="*/ 2147483646 h 505"/>
                    <a:gd name="T12" fmla="*/ 2147483646 w 574"/>
                    <a:gd name="T13" fmla="*/ 2147483646 h 505"/>
                    <a:gd name="T14" fmla="*/ 2147483646 w 574"/>
                    <a:gd name="T15" fmla="*/ 2147483646 h 505"/>
                    <a:gd name="T16" fmla="*/ 2147483646 w 574"/>
                    <a:gd name="T17" fmla="*/ 2147483646 h 505"/>
                    <a:gd name="T18" fmla="*/ 2147483646 w 574"/>
                    <a:gd name="T19" fmla="*/ 2147483646 h 505"/>
                    <a:gd name="T20" fmla="*/ 2147483646 w 574"/>
                    <a:gd name="T21" fmla="*/ 2147483646 h 505"/>
                    <a:gd name="T22" fmla="*/ 2147483646 w 574"/>
                    <a:gd name="T23" fmla="*/ 2147483646 h 505"/>
                    <a:gd name="T24" fmla="*/ 2147483646 w 574"/>
                    <a:gd name="T25" fmla="*/ 2147483646 h 505"/>
                    <a:gd name="T26" fmla="*/ 2147483646 w 574"/>
                    <a:gd name="T27" fmla="*/ 2147483646 h 505"/>
                    <a:gd name="T28" fmla="*/ 2147483646 w 574"/>
                    <a:gd name="T29" fmla="*/ 2147483646 h 505"/>
                    <a:gd name="T30" fmla="*/ 2147483646 w 574"/>
                    <a:gd name="T31" fmla="*/ 2147483646 h 505"/>
                    <a:gd name="T32" fmla="*/ 2147483646 w 574"/>
                    <a:gd name="T33" fmla="*/ 2147483646 h 505"/>
                    <a:gd name="T34" fmla="*/ 2147483646 w 574"/>
                    <a:gd name="T35" fmla="*/ 2147483646 h 505"/>
                    <a:gd name="T36" fmla="*/ 2147483646 w 574"/>
                    <a:gd name="T37" fmla="*/ 2147483646 h 505"/>
                    <a:gd name="T38" fmla="*/ 2147483646 w 574"/>
                    <a:gd name="T39" fmla="*/ 2147483646 h 505"/>
                    <a:gd name="T40" fmla="*/ 2147483646 w 574"/>
                    <a:gd name="T41" fmla="*/ 2147483646 h 505"/>
                    <a:gd name="T42" fmla="*/ 2147483646 w 574"/>
                    <a:gd name="T43" fmla="*/ 2147483646 h 505"/>
                    <a:gd name="T44" fmla="*/ 2147483646 w 574"/>
                    <a:gd name="T45" fmla="*/ 2147483646 h 505"/>
                    <a:gd name="T46" fmla="*/ 2147483646 w 574"/>
                    <a:gd name="T47" fmla="*/ 2147483646 h 505"/>
                    <a:gd name="T48" fmla="*/ 2147483646 w 574"/>
                    <a:gd name="T49" fmla="*/ 2147483646 h 505"/>
                    <a:gd name="T50" fmla="*/ 2147483646 w 574"/>
                    <a:gd name="T51" fmla="*/ 2147483646 h 505"/>
                    <a:gd name="T52" fmla="*/ 2147483646 w 574"/>
                    <a:gd name="T53" fmla="*/ 2147483646 h 505"/>
                    <a:gd name="T54" fmla="*/ 2147483646 w 574"/>
                    <a:gd name="T55" fmla="*/ 2147483646 h 505"/>
                    <a:gd name="T56" fmla="*/ 2147483646 w 574"/>
                    <a:gd name="T57" fmla="*/ 2147483646 h 505"/>
                    <a:gd name="T58" fmla="*/ 2147483646 w 574"/>
                    <a:gd name="T59" fmla="*/ 2147483646 h 505"/>
                    <a:gd name="T60" fmla="*/ 2147483646 w 574"/>
                    <a:gd name="T61" fmla="*/ 2147483646 h 505"/>
                    <a:gd name="T62" fmla="*/ 2147483646 w 574"/>
                    <a:gd name="T63" fmla="*/ 2147483646 h 505"/>
                    <a:gd name="T64" fmla="*/ 2147483646 w 574"/>
                    <a:gd name="T65" fmla="*/ 2147483646 h 505"/>
                    <a:gd name="T66" fmla="*/ 2147483646 w 574"/>
                    <a:gd name="T67" fmla="*/ 2147483646 h 505"/>
                    <a:gd name="T68" fmla="*/ 2147483646 w 574"/>
                    <a:gd name="T69" fmla="*/ 2147483646 h 505"/>
                    <a:gd name="T70" fmla="*/ 2147483646 w 574"/>
                    <a:gd name="T71" fmla="*/ 2147483646 h 505"/>
                    <a:gd name="T72" fmla="*/ 2147483646 w 574"/>
                    <a:gd name="T73" fmla="*/ 2147483646 h 505"/>
                    <a:gd name="T74" fmla="*/ 2147483646 w 574"/>
                    <a:gd name="T75" fmla="*/ 2147483646 h 505"/>
                    <a:gd name="T76" fmla="*/ 2147483646 w 574"/>
                    <a:gd name="T77" fmla="*/ 2147483646 h 505"/>
                    <a:gd name="T78" fmla="*/ 2147483646 w 574"/>
                    <a:gd name="T79" fmla="*/ 2147483646 h 505"/>
                    <a:gd name="T80" fmla="*/ 2147483646 w 574"/>
                    <a:gd name="T81" fmla="*/ 2147483646 h 505"/>
                    <a:gd name="T82" fmla="*/ 2147483646 w 574"/>
                    <a:gd name="T83" fmla="*/ 2147483646 h 505"/>
                    <a:gd name="T84" fmla="*/ 2147483646 w 574"/>
                    <a:gd name="T85" fmla="*/ 2147483646 h 505"/>
                    <a:gd name="T86" fmla="*/ 2147483646 w 574"/>
                    <a:gd name="T87" fmla="*/ 0 h 505"/>
                    <a:gd name="T88" fmla="*/ 2147483646 w 574"/>
                    <a:gd name="T89" fmla="*/ 2147483646 h 505"/>
                    <a:gd name="T90" fmla="*/ 2147483646 w 574"/>
                    <a:gd name="T91" fmla="*/ 2147483646 h 505"/>
                    <a:gd name="T92" fmla="*/ 2147483646 w 574"/>
                    <a:gd name="T93" fmla="*/ 2147483646 h 505"/>
                    <a:gd name="T94" fmla="*/ 2147483646 w 574"/>
                    <a:gd name="T95" fmla="*/ 2147483646 h 505"/>
                    <a:gd name="T96" fmla="*/ 2147483646 w 574"/>
                    <a:gd name="T97" fmla="*/ 2147483646 h 505"/>
                    <a:gd name="T98" fmla="*/ 2147483646 w 574"/>
                    <a:gd name="T99" fmla="*/ 2147483646 h 505"/>
                    <a:gd name="T100" fmla="*/ 2147483646 w 574"/>
                    <a:gd name="T101" fmla="*/ 2147483646 h 5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4" h="505">
                      <a:moveTo>
                        <a:pt x="70" y="8"/>
                      </a:moveTo>
                      <a:lnTo>
                        <a:pt x="54" y="26"/>
                      </a:lnTo>
                      <a:lnTo>
                        <a:pt x="44" y="31"/>
                      </a:lnTo>
                      <a:lnTo>
                        <a:pt x="26" y="39"/>
                      </a:lnTo>
                      <a:lnTo>
                        <a:pt x="8" y="47"/>
                      </a:lnTo>
                      <a:lnTo>
                        <a:pt x="5" y="67"/>
                      </a:lnTo>
                      <a:lnTo>
                        <a:pt x="0" y="88"/>
                      </a:lnTo>
                      <a:lnTo>
                        <a:pt x="8" y="103"/>
                      </a:lnTo>
                      <a:lnTo>
                        <a:pt x="31" y="103"/>
                      </a:lnTo>
                      <a:lnTo>
                        <a:pt x="39" y="106"/>
                      </a:lnTo>
                      <a:lnTo>
                        <a:pt x="44" y="119"/>
                      </a:lnTo>
                      <a:lnTo>
                        <a:pt x="44" y="124"/>
                      </a:lnTo>
                      <a:lnTo>
                        <a:pt x="41" y="124"/>
                      </a:lnTo>
                      <a:lnTo>
                        <a:pt x="23" y="119"/>
                      </a:lnTo>
                      <a:lnTo>
                        <a:pt x="18" y="124"/>
                      </a:lnTo>
                      <a:lnTo>
                        <a:pt x="16" y="145"/>
                      </a:lnTo>
                      <a:lnTo>
                        <a:pt x="26" y="155"/>
                      </a:lnTo>
                      <a:lnTo>
                        <a:pt x="41" y="165"/>
                      </a:lnTo>
                      <a:lnTo>
                        <a:pt x="39" y="165"/>
                      </a:lnTo>
                      <a:lnTo>
                        <a:pt x="62" y="160"/>
                      </a:lnTo>
                      <a:lnTo>
                        <a:pt x="62" y="183"/>
                      </a:lnTo>
                      <a:lnTo>
                        <a:pt x="67" y="199"/>
                      </a:lnTo>
                      <a:lnTo>
                        <a:pt x="75" y="204"/>
                      </a:lnTo>
                      <a:lnTo>
                        <a:pt x="93" y="201"/>
                      </a:lnTo>
                      <a:lnTo>
                        <a:pt x="108" y="194"/>
                      </a:lnTo>
                      <a:lnTo>
                        <a:pt x="124" y="194"/>
                      </a:lnTo>
                      <a:lnTo>
                        <a:pt x="155" y="217"/>
                      </a:lnTo>
                      <a:lnTo>
                        <a:pt x="165" y="227"/>
                      </a:lnTo>
                      <a:lnTo>
                        <a:pt x="178" y="227"/>
                      </a:lnTo>
                      <a:lnTo>
                        <a:pt x="198" y="222"/>
                      </a:lnTo>
                      <a:lnTo>
                        <a:pt x="214" y="222"/>
                      </a:lnTo>
                      <a:lnTo>
                        <a:pt x="219" y="227"/>
                      </a:lnTo>
                      <a:lnTo>
                        <a:pt x="219" y="235"/>
                      </a:lnTo>
                      <a:lnTo>
                        <a:pt x="214" y="250"/>
                      </a:lnTo>
                      <a:lnTo>
                        <a:pt x="211" y="253"/>
                      </a:lnTo>
                      <a:lnTo>
                        <a:pt x="227" y="271"/>
                      </a:lnTo>
                      <a:lnTo>
                        <a:pt x="240" y="294"/>
                      </a:lnTo>
                      <a:lnTo>
                        <a:pt x="242" y="320"/>
                      </a:lnTo>
                      <a:lnTo>
                        <a:pt x="247" y="345"/>
                      </a:lnTo>
                      <a:lnTo>
                        <a:pt x="255" y="363"/>
                      </a:lnTo>
                      <a:lnTo>
                        <a:pt x="258" y="381"/>
                      </a:lnTo>
                      <a:lnTo>
                        <a:pt x="263" y="399"/>
                      </a:lnTo>
                      <a:lnTo>
                        <a:pt x="273" y="412"/>
                      </a:lnTo>
                      <a:lnTo>
                        <a:pt x="278" y="436"/>
                      </a:lnTo>
                      <a:lnTo>
                        <a:pt x="291" y="443"/>
                      </a:lnTo>
                      <a:lnTo>
                        <a:pt x="314" y="443"/>
                      </a:lnTo>
                      <a:lnTo>
                        <a:pt x="332" y="464"/>
                      </a:lnTo>
                      <a:lnTo>
                        <a:pt x="361" y="459"/>
                      </a:lnTo>
                      <a:lnTo>
                        <a:pt x="368" y="456"/>
                      </a:lnTo>
                      <a:lnTo>
                        <a:pt x="376" y="474"/>
                      </a:lnTo>
                      <a:lnTo>
                        <a:pt x="373" y="492"/>
                      </a:lnTo>
                      <a:lnTo>
                        <a:pt x="394" y="492"/>
                      </a:lnTo>
                      <a:lnTo>
                        <a:pt x="410" y="502"/>
                      </a:lnTo>
                      <a:lnTo>
                        <a:pt x="425" y="505"/>
                      </a:lnTo>
                      <a:lnTo>
                        <a:pt x="440" y="490"/>
                      </a:lnTo>
                      <a:lnTo>
                        <a:pt x="464" y="487"/>
                      </a:lnTo>
                      <a:lnTo>
                        <a:pt x="466" y="469"/>
                      </a:lnTo>
                      <a:lnTo>
                        <a:pt x="484" y="459"/>
                      </a:lnTo>
                      <a:lnTo>
                        <a:pt x="507" y="459"/>
                      </a:lnTo>
                      <a:lnTo>
                        <a:pt x="523" y="441"/>
                      </a:lnTo>
                      <a:lnTo>
                        <a:pt x="541" y="433"/>
                      </a:lnTo>
                      <a:lnTo>
                        <a:pt x="554" y="410"/>
                      </a:lnTo>
                      <a:lnTo>
                        <a:pt x="574" y="399"/>
                      </a:lnTo>
                      <a:lnTo>
                        <a:pt x="572" y="374"/>
                      </a:lnTo>
                      <a:lnTo>
                        <a:pt x="564" y="358"/>
                      </a:lnTo>
                      <a:lnTo>
                        <a:pt x="551" y="327"/>
                      </a:lnTo>
                      <a:lnTo>
                        <a:pt x="528" y="304"/>
                      </a:lnTo>
                      <a:lnTo>
                        <a:pt x="523" y="286"/>
                      </a:lnTo>
                      <a:lnTo>
                        <a:pt x="510" y="266"/>
                      </a:lnTo>
                      <a:lnTo>
                        <a:pt x="500" y="242"/>
                      </a:lnTo>
                      <a:lnTo>
                        <a:pt x="487" y="212"/>
                      </a:lnTo>
                      <a:lnTo>
                        <a:pt x="466" y="196"/>
                      </a:lnTo>
                      <a:lnTo>
                        <a:pt x="453" y="165"/>
                      </a:lnTo>
                      <a:lnTo>
                        <a:pt x="433" y="147"/>
                      </a:lnTo>
                      <a:lnTo>
                        <a:pt x="399" y="127"/>
                      </a:lnTo>
                      <a:lnTo>
                        <a:pt x="384" y="114"/>
                      </a:lnTo>
                      <a:lnTo>
                        <a:pt x="350" y="93"/>
                      </a:lnTo>
                      <a:lnTo>
                        <a:pt x="325" y="91"/>
                      </a:lnTo>
                      <a:lnTo>
                        <a:pt x="296" y="75"/>
                      </a:lnTo>
                      <a:lnTo>
                        <a:pt x="263" y="54"/>
                      </a:lnTo>
                      <a:lnTo>
                        <a:pt x="242" y="36"/>
                      </a:lnTo>
                      <a:lnTo>
                        <a:pt x="222" y="18"/>
                      </a:lnTo>
                      <a:lnTo>
                        <a:pt x="196" y="13"/>
                      </a:lnTo>
                      <a:lnTo>
                        <a:pt x="180" y="0"/>
                      </a:lnTo>
                      <a:lnTo>
                        <a:pt x="178" y="3"/>
                      </a:lnTo>
                      <a:lnTo>
                        <a:pt x="180" y="18"/>
                      </a:lnTo>
                      <a:lnTo>
                        <a:pt x="178" y="36"/>
                      </a:lnTo>
                      <a:lnTo>
                        <a:pt x="170" y="52"/>
                      </a:lnTo>
                      <a:lnTo>
                        <a:pt x="152" y="60"/>
                      </a:lnTo>
                      <a:lnTo>
                        <a:pt x="137" y="57"/>
                      </a:lnTo>
                      <a:lnTo>
                        <a:pt x="129" y="47"/>
                      </a:lnTo>
                      <a:lnTo>
                        <a:pt x="121" y="47"/>
                      </a:lnTo>
                      <a:lnTo>
                        <a:pt x="113" y="36"/>
                      </a:lnTo>
                      <a:lnTo>
                        <a:pt x="103" y="42"/>
                      </a:lnTo>
                      <a:lnTo>
                        <a:pt x="85" y="39"/>
                      </a:lnTo>
                      <a:lnTo>
                        <a:pt x="77" y="26"/>
                      </a:lnTo>
                      <a:lnTo>
                        <a:pt x="72" y="6"/>
                      </a:lnTo>
                      <a:lnTo>
                        <a:pt x="70" y="8"/>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5" name="Freeform 26">
                  <a:extLst>
                    <a:ext uri="{FF2B5EF4-FFF2-40B4-BE49-F238E27FC236}">
                      <a16:creationId xmlns:a16="http://schemas.microsoft.com/office/drawing/2014/main" id="{441A8B19-68D8-EB0E-F35F-6BE3D3EBC8CF}"/>
                    </a:ext>
                  </a:extLst>
                </p:cNvPr>
                <p:cNvSpPr>
                  <a:spLocks/>
                </p:cNvSpPr>
                <p:nvPr/>
              </p:nvSpPr>
              <p:spPr bwMode="auto">
                <a:xfrm>
                  <a:off x="3406070" y="2537151"/>
                  <a:ext cx="292371" cy="352691"/>
                </a:xfrm>
                <a:custGeom>
                  <a:avLst/>
                  <a:gdLst>
                    <a:gd name="T0" fmla="*/ 2147483646 w 412"/>
                    <a:gd name="T1" fmla="*/ 2147483646 h 497"/>
                    <a:gd name="T2" fmla="*/ 2147483646 w 412"/>
                    <a:gd name="T3" fmla="*/ 2147483646 h 497"/>
                    <a:gd name="T4" fmla="*/ 2147483646 w 412"/>
                    <a:gd name="T5" fmla="*/ 2147483646 h 497"/>
                    <a:gd name="T6" fmla="*/ 2147483646 w 412"/>
                    <a:gd name="T7" fmla="*/ 2147483646 h 497"/>
                    <a:gd name="T8" fmla="*/ 2147483646 w 412"/>
                    <a:gd name="T9" fmla="*/ 2147483646 h 497"/>
                    <a:gd name="T10" fmla="*/ 2147483646 w 412"/>
                    <a:gd name="T11" fmla="*/ 2147483646 h 497"/>
                    <a:gd name="T12" fmla="*/ 2147483646 w 412"/>
                    <a:gd name="T13" fmla="*/ 2147483646 h 497"/>
                    <a:gd name="T14" fmla="*/ 2147483646 w 412"/>
                    <a:gd name="T15" fmla="*/ 2147483646 h 497"/>
                    <a:gd name="T16" fmla="*/ 2147483646 w 412"/>
                    <a:gd name="T17" fmla="*/ 2147483646 h 497"/>
                    <a:gd name="T18" fmla="*/ 0 w 412"/>
                    <a:gd name="T19" fmla="*/ 2147483646 h 497"/>
                    <a:gd name="T20" fmla="*/ 0 w 412"/>
                    <a:gd name="T21" fmla="*/ 2147483646 h 497"/>
                    <a:gd name="T22" fmla="*/ 2147483646 w 412"/>
                    <a:gd name="T23" fmla="*/ 2147483646 h 497"/>
                    <a:gd name="T24" fmla="*/ 2147483646 w 412"/>
                    <a:gd name="T25" fmla="*/ 2147483646 h 497"/>
                    <a:gd name="T26" fmla="*/ 2147483646 w 412"/>
                    <a:gd name="T27" fmla="*/ 2147483646 h 497"/>
                    <a:gd name="T28" fmla="*/ 2147483646 w 412"/>
                    <a:gd name="T29" fmla="*/ 2147483646 h 497"/>
                    <a:gd name="T30" fmla="*/ 2147483646 w 412"/>
                    <a:gd name="T31" fmla="*/ 2147483646 h 497"/>
                    <a:gd name="T32" fmla="*/ 2147483646 w 412"/>
                    <a:gd name="T33" fmla="*/ 2147483646 h 497"/>
                    <a:gd name="T34" fmla="*/ 2147483646 w 412"/>
                    <a:gd name="T35" fmla="*/ 2147483646 h 497"/>
                    <a:gd name="T36" fmla="*/ 2147483646 w 412"/>
                    <a:gd name="T37" fmla="*/ 2147483646 h 497"/>
                    <a:gd name="T38" fmla="*/ 2147483646 w 412"/>
                    <a:gd name="T39" fmla="*/ 2147483646 h 497"/>
                    <a:gd name="T40" fmla="*/ 2147483646 w 412"/>
                    <a:gd name="T41" fmla="*/ 2147483646 h 497"/>
                    <a:gd name="T42" fmla="*/ 2147483646 w 412"/>
                    <a:gd name="T43" fmla="*/ 2147483646 h 497"/>
                    <a:gd name="T44" fmla="*/ 2147483646 w 412"/>
                    <a:gd name="T45" fmla="*/ 2147483646 h 497"/>
                    <a:gd name="T46" fmla="*/ 2147483646 w 412"/>
                    <a:gd name="T47" fmla="*/ 2147483646 h 497"/>
                    <a:gd name="T48" fmla="*/ 2147483646 w 412"/>
                    <a:gd name="T49" fmla="*/ 2147483646 h 497"/>
                    <a:gd name="T50" fmla="*/ 2147483646 w 412"/>
                    <a:gd name="T51" fmla="*/ 2147483646 h 497"/>
                    <a:gd name="T52" fmla="*/ 2147483646 w 412"/>
                    <a:gd name="T53" fmla="*/ 2147483646 h 497"/>
                    <a:gd name="T54" fmla="*/ 2147483646 w 412"/>
                    <a:gd name="T55" fmla="*/ 2147483646 h 497"/>
                    <a:gd name="T56" fmla="*/ 2147483646 w 412"/>
                    <a:gd name="T57" fmla="*/ 2147483646 h 497"/>
                    <a:gd name="T58" fmla="*/ 2147483646 w 412"/>
                    <a:gd name="T59" fmla="*/ 2147483646 h 497"/>
                    <a:gd name="T60" fmla="*/ 2147483646 w 412"/>
                    <a:gd name="T61" fmla="*/ 2147483646 h 497"/>
                    <a:gd name="T62" fmla="*/ 2147483646 w 412"/>
                    <a:gd name="T63" fmla="*/ 2147483646 h 497"/>
                    <a:gd name="T64" fmla="*/ 2147483646 w 412"/>
                    <a:gd name="T65" fmla="*/ 2147483646 h 497"/>
                    <a:gd name="T66" fmla="*/ 2147483646 w 412"/>
                    <a:gd name="T67" fmla="*/ 2147483646 h 497"/>
                    <a:gd name="T68" fmla="*/ 2147483646 w 412"/>
                    <a:gd name="T69" fmla="*/ 2147483646 h 497"/>
                    <a:gd name="T70" fmla="*/ 2147483646 w 412"/>
                    <a:gd name="T71" fmla="*/ 2147483646 h 497"/>
                    <a:gd name="T72" fmla="*/ 2147483646 w 412"/>
                    <a:gd name="T73" fmla="*/ 2147483646 h 497"/>
                    <a:gd name="T74" fmla="*/ 2147483646 w 412"/>
                    <a:gd name="T75" fmla="*/ 2147483646 h 497"/>
                    <a:gd name="T76" fmla="*/ 2147483646 w 412"/>
                    <a:gd name="T77" fmla="*/ 2147483646 h 497"/>
                    <a:gd name="T78" fmla="*/ 2147483646 w 412"/>
                    <a:gd name="T79" fmla="*/ 2147483646 h 497"/>
                    <a:gd name="T80" fmla="*/ 2147483646 w 412"/>
                    <a:gd name="T81" fmla="*/ 2147483646 h 497"/>
                    <a:gd name="T82" fmla="*/ 2147483646 w 412"/>
                    <a:gd name="T83" fmla="*/ 2147483646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2" h="497">
                      <a:moveTo>
                        <a:pt x="75" y="8"/>
                      </a:moveTo>
                      <a:lnTo>
                        <a:pt x="64" y="34"/>
                      </a:lnTo>
                      <a:lnTo>
                        <a:pt x="46" y="49"/>
                      </a:lnTo>
                      <a:lnTo>
                        <a:pt x="44" y="67"/>
                      </a:lnTo>
                      <a:lnTo>
                        <a:pt x="49" y="88"/>
                      </a:lnTo>
                      <a:lnTo>
                        <a:pt x="52" y="106"/>
                      </a:lnTo>
                      <a:lnTo>
                        <a:pt x="54" y="116"/>
                      </a:lnTo>
                      <a:lnTo>
                        <a:pt x="77" y="126"/>
                      </a:lnTo>
                      <a:lnTo>
                        <a:pt x="93" y="121"/>
                      </a:lnTo>
                      <a:lnTo>
                        <a:pt x="95" y="131"/>
                      </a:lnTo>
                      <a:lnTo>
                        <a:pt x="85" y="142"/>
                      </a:lnTo>
                      <a:lnTo>
                        <a:pt x="49" y="175"/>
                      </a:lnTo>
                      <a:lnTo>
                        <a:pt x="28" y="188"/>
                      </a:lnTo>
                      <a:lnTo>
                        <a:pt x="16" y="209"/>
                      </a:lnTo>
                      <a:lnTo>
                        <a:pt x="13" y="229"/>
                      </a:lnTo>
                      <a:lnTo>
                        <a:pt x="10" y="247"/>
                      </a:lnTo>
                      <a:lnTo>
                        <a:pt x="13" y="276"/>
                      </a:lnTo>
                      <a:lnTo>
                        <a:pt x="13" y="304"/>
                      </a:lnTo>
                      <a:lnTo>
                        <a:pt x="10" y="322"/>
                      </a:lnTo>
                      <a:lnTo>
                        <a:pt x="0" y="345"/>
                      </a:lnTo>
                      <a:lnTo>
                        <a:pt x="21" y="342"/>
                      </a:lnTo>
                      <a:lnTo>
                        <a:pt x="28" y="358"/>
                      </a:lnTo>
                      <a:lnTo>
                        <a:pt x="26" y="376"/>
                      </a:lnTo>
                      <a:lnTo>
                        <a:pt x="34" y="391"/>
                      </a:lnTo>
                      <a:lnTo>
                        <a:pt x="41" y="407"/>
                      </a:lnTo>
                      <a:lnTo>
                        <a:pt x="62" y="404"/>
                      </a:lnTo>
                      <a:lnTo>
                        <a:pt x="82" y="397"/>
                      </a:lnTo>
                      <a:lnTo>
                        <a:pt x="98" y="407"/>
                      </a:lnTo>
                      <a:lnTo>
                        <a:pt x="119" y="425"/>
                      </a:lnTo>
                      <a:lnTo>
                        <a:pt x="134" y="435"/>
                      </a:lnTo>
                      <a:lnTo>
                        <a:pt x="142" y="451"/>
                      </a:lnTo>
                      <a:lnTo>
                        <a:pt x="147" y="466"/>
                      </a:lnTo>
                      <a:lnTo>
                        <a:pt x="173" y="469"/>
                      </a:lnTo>
                      <a:lnTo>
                        <a:pt x="180" y="487"/>
                      </a:lnTo>
                      <a:lnTo>
                        <a:pt x="196" y="497"/>
                      </a:lnTo>
                      <a:lnTo>
                        <a:pt x="229" y="492"/>
                      </a:lnTo>
                      <a:lnTo>
                        <a:pt x="247" y="481"/>
                      </a:lnTo>
                      <a:lnTo>
                        <a:pt x="263" y="466"/>
                      </a:lnTo>
                      <a:lnTo>
                        <a:pt x="278" y="448"/>
                      </a:lnTo>
                      <a:lnTo>
                        <a:pt x="294" y="433"/>
                      </a:lnTo>
                      <a:lnTo>
                        <a:pt x="309" y="417"/>
                      </a:lnTo>
                      <a:lnTo>
                        <a:pt x="325" y="399"/>
                      </a:lnTo>
                      <a:lnTo>
                        <a:pt x="348" y="397"/>
                      </a:lnTo>
                      <a:lnTo>
                        <a:pt x="363" y="381"/>
                      </a:lnTo>
                      <a:lnTo>
                        <a:pt x="384" y="378"/>
                      </a:lnTo>
                      <a:lnTo>
                        <a:pt x="399" y="358"/>
                      </a:lnTo>
                      <a:lnTo>
                        <a:pt x="409" y="332"/>
                      </a:lnTo>
                      <a:lnTo>
                        <a:pt x="412" y="314"/>
                      </a:lnTo>
                      <a:lnTo>
                        <a:pt x="404" y="296"/>
                      </a:lnTo>
                      <a:lnTo>
                        <a:pt x="397" y="299"/>
                      </a:lnTo>
                      <a:lnTo>
                        <a:pt x="368" y="304"/>
                      </a:lnTo>
                      <a:lnTo>
                        <a:pt x="350" y="283"/>
                      </a:lnTo>
                      <a:lnTo>
                        <a:pt x="327" y="283"/>
                      </a:lnTo>
                      <a:lnTo>
                        <a:pt x="314" y="276"/>
                      </a:lnTo>
                      <a:lnTo>
                        <a:pt x="309" y="252"/>
                      </a:lnTo>
                      <a:lnTo>
                        <a:pt x="299" y="237"/>
                      </a:lnTo>
                      <a:lnTo>
                        <a:pt x="294" y="221"/>
                      </a:lnTo>
                      <a:lnTo>
                        <a:pt x="291" y="203"/>
                      </a:lnTo>
                      <a:lnTo>
                        <a:pt x="283" y="183"/>
                      </a:lnTo>
                      <a:lnTo>
                        <a:pt x="278" y="157"/>
                      </a:lnTo>
                      <a:lnTo>
                        <a:pt x="276" y="134"/>
                      </a:lnTo>
                      <a:lnTo>
                        <a:pt x="263" y="111"/>
                      </a:lnTo>
                      <a:lnTo>
                        <a:pt x="247" y="93"/>
                      </a:lnTo>
                      <a:lnTo>
                        <a:pt x="250" y="90"/>
                      </a:lnTo>
                      <a:lnTo>
                        <a:pt x="255" y="75"/>
                      </a:lnTo>
                      <a:lnTo>
                        <a:pt x="255" y="67"/>
                      </a:lnTo>
                      <a:lnTo>
                        <a:pt x="250" y="62"/>
                      </a:lnTo>
                      <a:lnTo>
                        <a:pt x="234" y="62"/>
                      </a:lnTo>
                      <a:lnTo>
                        <a:pt x="214" y="67"/>
                      </a:lnTo>
                      <a:lnTo>
                        <a:pt x="201" y="64"/>
                      </a:lnTo>
                      <a:lnTo>
                        <a:pt x="191" y="57"/>
                      </a:lnTo>
                      <a:lnTo>
                        <a:pt x="160" y="34"/>
                      </a:lnTo>
                      <a:lnTo>
                        <a:pt x="144" y="34"/>
                      </a:lnTo>
                      <a:lnTo>
                        <a:pt x="129" y="41"/>
                      </a:lnTo>
                      <a:lnTo>
                        <a:pt x="111" y="44"/>
                      </a:lnTo>
                      <a:lnTo>
                        <a:pt x="103" y="39"/>
                      </a:lnTo>
                      <a:lnTo>
                        <a:pt x="98" y="23"/>
                      </a:lnTo>
                      <a:lnTo>
                        <a:pt x="98" y="0"/>
                      </a:lnTo>
                      <a:lnTo>
                        <a:pt x="75" y="5"/>
                      </a:lnTo>
                      <a:lnTo>
                        <a:pt x="75" y="8"/>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6" name="Freeform 27">
                  <a:extLst>
                    <a:ext uri="{FF2B5EF4-FFF2-40B4-BE49-F238E27FC236}">
                      <a16:creationId xmlns:a16="http://schemas.microsoft.com/office/drawing/2014/main" id="{C1F82450-00E1-4BED-3FE4-D3B954E510ED}"/>
                    </a:ext>
                  </a:extLst>
                </p:cNvPr>
                <p:cNvSpPr>
                  <a:spLocks/>
                </p:cNvSpPr>
                <p:nvPr/>
              </p:nvSpPr>
              <p:spPr bwMode="auto">
                <a:xfrm>
                  <a:off x="3678572" y="2706755"/>
                  <a:ext cx="392431" cy="354820"/>
                </a:xfrm>
                <a:custGeom>
                  <a:avLst/>
                  <a:gdLst>
                    <a:gd name="T0" fmla="*/ 2147483646 w 553"/>
                    <a:gd name="T1" fmla="*/ 2147483646 h 500"/>
                    <a:gd name="T2" fmla="*/ 2147483646 w 553"/>
                    <a:gd name="T3" fmla="*/ 2147483646 h 500"/>
                    <a:gd name="T4" fmla="*/ 2147483646 w 553"/>
                    <a:gd name="T5" fmla="*/ 2147483646 h 500"/>
                    <a:gd name="T6" fmla="*/ 2147483646 w 553"/>
                    <a:gd name="T7" fmla="*/ 2147483646 h 500"/>
                    <a:gd name="T8" fmla="*/ 2147483646 w 553"/>
                    <a:gd name="T9" fmla="*/ 2147483646 h 500"/>
                    <a:gd name="T10" fmla="*/ 2147483646 w 553"/>
                    <a:gd name="T11" fmla="*/ 2147483646 h 500"/>
                    <a:gd name="T12" fmla="*/ 2147483646 w 553"/>
                    <a:gd name="T13" fmla="*/ 2147483646 h 500"/>
                    <a:gd name="T14" fmla="*/ 2147483646 w 553"/>
                    <a:gd name="T15" fmla="*/ 2147483646 h 500"/>
                    <a:gd name="T16" fmla="*/ 2147483646 w 553"/>
                    <a:gd name="T17" fmla="*/ 2147483646 h 500"/>
                    <a:gd name="T18" fmla="*/ 2147483646 w 553"/>
                    <a:gd name="T19" fmla="*/ 2147483646 h 500"/>
                    <a:gd name="T20" fmla="*/ 2147483646 w 553"/>
                    <a:gd name="T21" fmla="*/ 2147483646 h 500"/>
                    <a:gd name="T22" fmla="*/ 2147483646 w 553"/>
                    <a:gd name="T23" fmla="*/ 2147483646 h 500"/>
                    <a:gd name="T24" fmla="*/ 2147483646 w 553"/>
                    <a:gd name="T25" fmla="*/ 2147483646 h 500"/>
                    <a:gd name="T26" fmla="*/ 2147483646 w 553"/>
                    <a:gd name="T27" fmla="*/ 2147483646 h 500"/>
                    <a:gd name="T28" fmla="*/ 2147483646 w 553"/>
                    <a:gd name="T29" fmla="*/ 2147483646 h 500"/>
                    <a:gd name="T30" fmla="*/ 0 w 553"/>
                    <a:gd name="T31" fmla="*/ 2147483646 h 500"/>
                    <a:gd name="T32" fmla="*/ 2147483646 w 553"/>
                    <a:gd name="T33" fmla="*/ 2147483646 h 500"/>
                    <a:gd name="T34" fmla="*/ 2147483646 w 553"/>
                    <a:gd name="T35" fmla="*/ 2147483646 h 500"/>
                    <a:gd name="T36" fmla="*/ 2147483646 w 553"/>
                    <a:gd name="T37" fmla="*/ 2147483646 h 500"/>
                    <a:gd name="T38" fmla="*/ 2147483646 w 553"/>
                    <a:gd name="T39" fmla="*/ 2147483646 h 500"/>
                    <a:gd name="T40" fmla="*/ 2147483646 w 553"/>
                    <a:gd name="T41" fmla="*/ 2147483646 h 500"/>
                    <a:gd name="T42" fmla="*/ 2147483646 w 553"/>
                    <a:gd name="T43" fmla="*/ 2147483646 h 500"/>
                    <a:gd name="T44" fmla="*/ 2147483646 w 553"/>
                    <a:gd name="T45" fmla="*/ 2147483646 h 500"/>
                    <a:gd name="T46" fmla="*/ 2147483646 w 553"/>
                    <a:gd name="T47" fmla="*/ 2147483646 h 500"/>
                    <a:gd name="T48" fmla="*/ 2147483646 w 553"/>
                    <a:gd name="T49" fmla="*/ 2147483646 h 500"/>
                    <a:gd name="T50" fmla="*/ 2147483646 w 553"/>
                    <a:gd name="T51" fmla="*/ 2147483646 h 500"/>
                    <a:gd name="T52" fmla="*/ 2147483646 w 553"/>
                    <a:gd name="T53" fmla="*/ 2147483646 h 500"/>
                    <a:gd name="T54" fmla="*/ 2147483646 w 553"/>
                    <a:gd name="T55" fmla="*/ 2147483646 h 500"/>
                    <a:gd name="T56" fmla="*/ 2147483646 w 553"/>
                    <a:gd name="T57" fmla="*/ 2147483646 h 500"/>
                    <a:gd name="T58" fmla="*/ 2147483646 w 553"/>
                    <a:gd name="T59" fmla="*/ 2147483646 h 500"/>
                    <a:gd name="T60" fmla="*/ 2147483646 w 553"/>
                    <a:gd name="T61" fmla="*/ 2147483646 h 500"/>
                    <a:gd name="T62" fmla="*/ 2147483646 w 553"/>
                    <a:gd name="T63" fmla="*/ 2147483646 h 500"/>
                    <a:gd name="T64" fmla="*/ 2147483646 w 553"/>
                    <a:gd name="T65" fmla="*/ 2147483646 h 500"/>
                    <a:gd name="T66" fmla="*/ 2147483646 w 553"/>
                    <a:gd name="T67" fmla="*/ 2147483646 h 500"/>
                    <a:gd name="T68" fmla="*/ 2147483646 w 553"/>
                    <a:gd name="T69" fmla="*/ 2147483646 h 500"/>
                    <a:gd name="T70" fmla="*/ 2147483646 w 553"/>
                    <a:gd name="T71" fmla="*/ 2147483646 h 500"/>
                    <a:gd name="T72" fmla="*/ 2147483646 w 553"/>
                    <a:gd name="T73" fmla="*/ 2147483646 h 500"/>
                    <a:gd name="T74" fmla="*/ 2147483646 w 553"/>
                    <a:gd name="T75" fmla="*/ 2147483646 h 500"/>
                    <a:gd name="T76" fmla="*/ 2147483646 w 553"/>
                    <a:gd name="T77" fmla="*/ 2147483646 h 500"/>
                    <a:gd name="T78" fmla="*/ 2147483646 w 553"/>
                    <a:gd name="T79" fmla="*/ 2147483646 h 500"/>
                    <a:gd name="T80" fmla="*/ 2147483646 w 553"/>
                    <a:gd name="T81" fmla="*/ 2147483646 h 500"/>
                    <a:gd name="T82" fmla="*/ 2147483646 w 553"/>
                    <a:gd name="T83" fmla="*/ 2147483646 h 500"/>
                    <a:gd name="T84" fmla="*/ 2147483646 w 553"/>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3" h="500">
                      <a:moveTo>
                        <a:pt x="226" y="0"/>
                      </a:moveTo>
                      <a:lnTo>
                        <a:pt x="206" y="11"/>
                      </a:lnTo>
                      <a:lnTo>
                        <a:pt x="193" y="34"/>
                      </a:lnTo>
                      <a:lnTo>
                        <a:pt x="175" y="42"/>
                      </a:lnTo>
                      <a:lnTo>
                        <a:pt x="159" y="60"/>
                      </a:lnTo>
                      <a:lnTo>
                        <a:pt x="136" y="60"/>
                      </a:lnTo>
                      <a:lnTo>
                        <a:pt x="118" y="70"/>
                      </a:lnTo>
                      <a:lnTo>
                        <a:pt x="116" y="88"/>
                      </a:lnTo>
                      <a:lnTo>
                        <a:pt x="92" y="91"/>
                      </a:lnTo>
                      <a:lnTo>
                        <a:pt x="77" y="106"/>
                      </a:lnTo>
                      <a:lnTo>
                        <a:pt x="72" y="114"/>
                      </a:lnTo>
                      <a:lnTo>
                        <a:pt x="72" y="127"/>
                      </a:lnTo>
                      <a:lnTo>
                        <a:pt x="69" y="147"/>
                      </a:lnTo>
                      <a:lnTo>
                        <a:pt x="51" y="155"/>
                      </a:lnTo>
                      <a:lnTo>
                        <a:pt x="36" y="170"/>
                      </a:lnTo>
                      <a:lnTo>
                        <a:pt x="18" y="181"/>
                      </a:lnTo>
                      <a:lnTo>
                        <a:pt x="15" y="199"/>
                      </a:lnTo>
                      <a:lnTo>
                        <a:pt x="23" y="214"/>
                      </a:lnTo>
                      <a:lnTo>
                        <a:pt x="33" y="237"/>
                      </a:lnTo>
                      <a:lnTo>
                        <a:pt x="28" y="255"/>
                      </a:lnTo>
                      <a:lnTo>
                        <a:pt x="36" y="271"/>
                      </a:lnTo>
                      <a:lnTo>
                        <a:pt x="46" y="294"/>
                      </a:lnTo>
                      <a:lnTo>
                        <a:pt x="62" y="304"/>
                      </a:lnTo>
                      <a:lnTo>
                        <a:pt x="82" y="322"/>
                      </a:lnTo>
                      <a:lnTo>
                        <a:pt x="90" y="338"/>
                      </a:lnTo>
                      <a:lnTo>
                        <a:pt x="74" y="353"/>
                      </a:lnTo>
                      <a:lnTo>
                        <a:pt x="51" y="356"/>
                      </a:lnTo>
                      <a:lnTo>
                        <a:pt x="33" y="345"/>
                      </a:lnTo>
                      <a:lnTo>
                        <a:pt x="13" y="348"/>
                      </a:lnTo>
                      <a:lnTo>
                        <a:pt x="0" y="369"/>
                      </a:lnTo>
                      <a:lnTo>
                        <a:pt x="0" y="389"/>
                      </a:lnTo>
                      <a:lnTo>
                        <a:pt x="15" y="402"/>
                      </a:lnTo>
                      <a:lnTo>
                        <a:pt x="31" y="410"/>
                      </a:lnTo>
                      <a:lnTo>
                        <a:pt x="56" y="418"/>
                      </a:lnTo>
                      <a:lnTo>
                        <a:pt x="82" y="423"/>
                      </a:lnTo>
                      <a:lnTo>
                        <a:pt x="100" y="433"/>
                      </a:lnTo>
                      <a:lnTo>
                        <a:pt x="105" y="448"/>
                      </a:lnTo>
                      <a:lnTo>
                        <a:pt x="110" y="464"/>
                      </a:lnTo>
                      <a:lnTo>
                        <a:pt x="128" y="474"/>
                      </a:lnTo>
                      <a:lnTo>
                        <a:pt x="152" y="472"/>
                      </a:lnTo>
                      <a:lnTo>
                        <a:pt x="157" y="487"/>
                      </a:lnTo>
                      <a:lnTo>
                        <a:pt x="180" y="484"/>
                      </a:lnTo>
                      <a:lnTo>
                        <a:pt x="203" y="484"/>
                      </a:lnTo>
                      <a:lnTo>
                        <a:pt x="221" y="474"/>
                      </a:lnTo>
                      <a:lnTo>
                        <a:pt x="242" y="466"/>
                      </a:lnTo>
                      <a:lnTo>
                        <a:pt x="257" y="477"/>
                      </a:lnTo>
                      <a:lnTo>
                        <a:pt x="275" y="487"/>
                      </a:lnTo>
                      <a:lnTo>
                        <a:pt x="304" y="500"/>
                      </a:lnTo>
                      <a:lnTo>
                        <a:pt x="314" y="495"/>
                      </a:lnTo>
                      <a:lnTo>
                        <a:pt x="337" y="495"/>
                      </a:lnTo>
                      <a:lnTo>
                        <a:pt x="355" y="487"/>
                      </a:lnTo>
                      <a:lnTo>
                        <a:pt x="378" y="484"/>
                      </a:lnTo>
                      <a:lnTo>
                        <a:pt x="381" y="464"/>
                      </a:lnTo>
                      <a:lnTo>
                        <a:pt x="391" y="441"/>
                      </a:lnTo>
                      <a:lnTo>
                        <a:pt x="409" y="423"/>
                      </a:lnTo>
                      <a:lnTo>
                        <a:pt x="432" y="430"/>
                      </a:lnTo>
                      <a:lnTo>
                        <a:pt x="461" y="436"/>
                      </a:lnTo>
                      <a:lnTo>
                        <a:pt x="486" y="441"/>
                      </a:lnTo>
                      <a:lnTo>
                        <a:pt x="499" y="446"/>
                      </a:lnTo>
                      <a:lnTo>
                        <a:pt x="502" y="425"/>
                      </a:lnTo>
                      <a:lnTo>
                        <a:pt x="515" y="402"/>
                      </a:lnTo>
                      <a:lnTo>
                        <a:pt x="525" y="379"/>
                      </a:lnTo>
                      <a:lnTo>
                        <a:pt x="538" y="353"/>
                      </a:lnTo>
                      <a:lnTo>
                        <a:pt x="553" y="338"/>
                      </a:lnTo>
                      <a:lnTo>
                        <a:pt x="548" y="330"/>
                      </a:lnTo>
                      <a:lnTo>
                        <a:pt x="543" y="315"/>
                      </a:lnTo>
                      <a:lnTo>
                        <a:pt x="522" y="297"/>
                      </a:lnTo>
                      <a:lnTo>
                        <a:pt x="515" y="281"/>
                      </a:lnTo>
                      <a:lnTo>
                        <a:pt x="489" y="276"/>
                      </a:lnTo>
                      <a:lnTo>
                        <a:pt x="466" y="253"/>
                      </a:lnTo>
                      <a:lnTo>
                        <a:pt x="437" y="237"/>
                      </a:lnTo>
                      <a:lnTo>
                        <a:pt x="417" y="219"/>
                      </a:lnTo>
                      <a:lnTo>
                        <a:pt x="394" y="194"/>
                      </a:lnTo>
                      <a:lnTo>
                        <a:pt x="358" y="165"/>
                      </a:lnTo>
                      <a:lnTo>
                        <a:pt x="337" y="147"/>
                      </a:lnTo>
                      <a:lnTo>
                        <a:pt x="304" y="127"/>
                      </a:lnTo>
                      <a:lnTo>
                        <a:pt x="293" y="103"/>
                      </a:lnTo>
                      <a:lnTo>
                        <a:pt x="275" y="88"/>
                      </a:lnTo>
                      <a:lnTo>
                        <a:pt x="265" y="65"/>
                      </a:lnTo>
                      <a:lnTo>
                        <a:pt x="255" y="42"/>
                      </a:lnTo>
                      <a:lnTo>
                        <a:pt x="239" y="29"/>
                      </a:lnTo>
                      <a:lnTo>
                        <a:pt x="231" y="16"/>
                      </a:lnTo>
                      <a:lnTo>
                        <a:pt x="226" y="0"/>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7" name="Freeform 28">
                  <a:extLst>
                    <a:ext uri="{FF2B5EF4-FFF2-40B4-BE49-F238E27FC236}">
                      <a16:creationId xmlns:a16="http://schemas.microsoft.com/office/drawing/2014/main" id="{2AAEEE2E-28D3-477B-8DEA-71E5A7B7D572}"/>
                    </a:ext>
                  </a:extLst>
                </p:cNvPr>
                <p:cNvSpPr>
                  <a:spLocks/>
                </p:cNvSpPr>
                <p:nvPr/>
              </p:nvSpPr>
              <p:spPr bwMode="auto">
                <a:xfrm>
                  <a:off x="3323752" y="2772751"/>
                  <a:ext cx="584743" cy="454879"/>
                </a:xfrm>
                <a:custGeom>
                  <a:avLst/>
                  <a:gdLst>
                    <a:gd name="T0" fmla="*/ 2147483646 w 824"/>
                    <a:gd name="T1" fmla="*/ 2147483646 h 641"/>
                    <a:gd name="T2" fmla="*/ 2147483646 w 824"/>
                    <a:gd name="T3" fmla="*/ 2147483646 h 641"/>
                    <a:gd name="T4" fmla="*/ 2147483646 w 824"/>
                    <a:gd name="T5" fmla="*/ 2147483646 h 641"/>
                    <a:gd name="T6" fmla="*/ 2147483646 w 824"/>
                    <a:gd name="T7" fmla="*/ 2147483646 h 641"/>
                    <a:gd name="T8" fmla="*/ 2147483646 w 824"/>
                    <a:gd name="T9" fmla="*/ 2147483646 h 641"/>
                    <a:gd name="T10" fmla="*/ 2147483646 w 824"/>
                    <a:gd name="T11" fmla="*/ 2147483646 h 641"/>
                    <a:gd name="T12" fmla="*/ 2147483646 w 824"/>
                    <a:gd name="T13" fmla="*/ 2147483646 h 641"/>
                    <a:gd name="T14" fmla="*/ 2147483646 w 824"/>
                    <a:gd name="T15" fmla="*/ 2147483646 h 641"/>
                    <a:gd name="T16" fmla="*/ 2147483646 w 824"/>
                    <a:gd name="T17" fmla="*/ 2147483646 h 641"/>
                    <a:gd name="T18" fmla="*/ 2147483646 w 824"/>
                    <a:gd name="T19" fmla="*/ 2147483646 h 641"/>
                    <a:gd name="T20" fmla="*/ 2147483646 w 824"/>
                    <a:gd name="T21" fmla="*/ 2147483646 h 641"/>
                    <a:gd name="T22" fmla="*/ 2147483646 w 824"/>
                    <a:gd name="T23" fmla="*/ 2147483646 h 641"/>
                    <a:gd name="T24" fmla="*/ 2147483646 w 824"/>
                    <a:gd name="T25" fmla="*/ 2147483646 h 641"/>
                    <a:gd name="T26" fmla="*/ 2147483646 w 824"/>
                    <a:gd name="T27" fmla="*/ 2147483646 h 641"/>
                    <a:gd name="T28" fmla="*/ 2147483646 w 824"/>
                    <a:gd name="T29" fmla="*/ 2147483646 h 641"/>
                    <a:gd name="T30" fmla="*/ 2147483646 w 824"/>
                    <a:gd name="T31" fmla="*/ 2147483646 h 641"/>
                    <a:gd name="T32" fmla="*/ 2147483646 w 824"/>
                    <a:gd name="T33" fmla="*/ 2147483646 h 641"/>
                    <a:gd name="T34" fmla="*/ 2147483646 w 824"/>
                    <a:gd name="T35" fmla="*/ 2147483646 h 641"/>
                    <a:gd name="T36" fmla="*/ 2147483646 w 824"/>
                    <a:gd name="T37" fmla="*/ 2147483646 h 641"/>
                    <a:gd name="T38" fmla="*/ 2147483646 w 824"/>
                    <a:gd name="T39" fmla="*/ 2147483646 h 641"/>
                    <a:gd name="T40" fmla="*/ 2147483646 w 824"/>
                    <a:gd name="T41" fmla="*/ 2147483646 h 641"/>
                    <a:gd name="T42" fmla="*/ 2147483646 w 824"/>
                    <a:gd name="T43" fmla="*/ 2147483646 h 641"/>
                    <a:gd name="T44" fmla="*/ 2147483646 w 824"/>
                    <a:gd name="T45" fmla="*/ 2147483646 h 641"/>
                    <a:gd name="T46" fmla="*/ 2147483646 w 824"/>
                    <a:gd name="T47" fmla="*/ 2147483646 h 641"/>
                    <a:gd name="T48" fmla="*/ 2147483646 w 824"/>
                    <a:gd name="T49" fmla="*/ 2147483646 h 641"/>
                    <a:gd name="T50" fmla="*/ 2147483646 w 824"/>
                    <a:gd name="T51" fmla="*/ 2147483646 h 641"/>
                    <a:gd name="T52" fmla="*/ 2147483646 w 824"/>
                    <a:gd name="T53" fmla="*/ 2147483646 h 641"/>
                    <a:gd name="T54" fmla="*/ 2147483646 w 824"/>
                    <a:gd name="T55" fmla="*/ 2147483646 h 641"/>
                    <a:gd name="T56" fmla="*/ 2147483646 w 824"/>
                    <a:gd name="T57" fmla="*/ 2147483646 h 641"/>
                    <a:gd name="T58" fmla="*/ 2147483646 w 824"/>
                    <a:gd name="T59" fmla="*/ 2147483646 h 641"/>
                    <a:gd name="T60" fmla="*/ 2147483646 w 824"/>
                    <a:gd name="T61" fmla="*/ 2147483646 h 641"/>
                    <a:gd name="T62" fmla="*/ 2147483646 w 824"/>
                    <a:gd name="T63" fmla="*/ 2147483646 h 641"/>
                    <a:gd name="T64" fmla="*/ 2147483646 w 824"/>
                    <a:gd name="T65" fmla="*/ 2147483646 h 641"/>
                    <a:gd name="T66" fmla="*/ 2147483646 w 824"/>
                    <a:gd name="T67" fmla="*/ 2147483646 h 641"/>
                    <a:gd name="T68" fmla="*/ 2147483646 w 824"/>
                    <a:gd name="T69" fmla="*/ 0 h 641"/>
                    <a:gd name="T70" fmla="*/ 2147483646 w 824"/>
                    <a:gd name="T71" fmla="*/ 2147483646 h 641"/>
                    <a:gd name="T72" fmla="*/ 2147483646 w 824"/>
                    <a:gd name="T73" fmla="*/ 2147483646 h 641"/>
                    <a:gd name="T74" fmla="*/ 2147483646 w 824"/>
                    <a:gd name="T75" fmla="*/ 2147483646 h 641"/>
                    <a:gd name="T76" fmla="*/ 2147483646 w 824"/>
                    <a:gd name="T77" fmla="*/ 2147483646 h 641"/>
                    <a:gd name="T78" fmla="*/ 2147483646 w 824"/>
                    <a:gd name="T79" fmla="*/ 2147483646 h 641"/>
                    <a:gd name="T80" fmla="*/ 2147483646 w 824"/>
                    <a:gd name="T81" fmla="*/ 2147483646 h 641"/>
                    <a:gd name="T82" fmla="*/ 2147483646 w 824"/>
                    <a:gd name="T83" fmla="*/ 2147483646 h 641"/>
                    <a:gd name="T84" fmla="*/ 2147483646 w 824"/>
                    <a:gd name="T85" fmla="*/ 2147483646 h 641"/>
                    <a:gd name="T86" fmla="*/ 2147483646 w 824"/>
                    <a:gd name="T87" fmla="*/ 2147483646 h 641"/>
                    <a:gd name="T88" fmla="*/ 2147483646 w 824"/>
                    <a:gd name="T89" fmla="*/ 2147483646 h 641"/>
                    <a:gd name="T90" fmla="*/ 2147483646 w 824"/>
                    <a:gd name="T91" fmla="*/ 2147483646 h 641"/>
                    <a:gd name="T92" fmla="*/ 2147483646 w 824"/>
                    <a:gd name="T93" fmla="*/ 2147483646 h 641"/>
                    <a:gd name="T94" fmla="*/ 2147483646 w 824"/>
                    <a:gd name="T95" fmla="*/ 2147483646 h 641"/>
                    <a:gd name="T96" fmla="*/ 2147483646 w 824"/>
                    <a:gd name="T97" fmla="*/ 2147483646 h 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4" h="641">
                      <a:moveTo>
                        <a:pt x="26" y="222"/>
                      </a:moveTo>
                      <a:lnTo>
                        <a:pt x="49" y="227"/>
                      </a:lnTo>
                      <a:lnTo>
                        <a:pt x="72" y="250"/>
                      </a:lnTo>
                      <a:lnTo>
                        <a:pt x="93" y="270"/>
                      </a:lnTo>
                      <a:lnTo>
                        <a:pt x="103" y="294"/>
                      </a:lnTo>
                      <a:lnTo>
                        <a:pt x="116" y="301"/>
                      </a:lnTo>
                      <a:lnTo>
                        <a:pt x="134" y="322"/>
                      </a:lnTo>
                      <a:lnTo>
                        <a:pt x="152" y="335"/>
                      </a:lnTo>
                      <a:lnTo>
                        <a:pt x="165" y="345"/>
                      </a:lnTo>
                      <a:lnTo>
                        <a:pt x="188" y="353"/>
                      </a:lnTo>
                      <a:lnTo>
                        <a:pt x="206" y="363"/>
                      </a:lnTo>
                      <a:lnTo>
                        <a:pt x="219" y="366"/>
                      </a:lnTo>
                      <a:lnTo>
                        <a:pt x="227" y="381"/>
                      </a:lnTo>
                      <a:lnTo>
                        <a:pt x="242" y="391"/>
                      </a:lnTo>
                      <a:lnTo>
                        <a:pt x="258" y="402"/>
                      </a:lnTo>
                      <a:lnTo>
                        <a:pt x="265" y="415"/>
                      </a:lnTo>
                      <a:lnTo>
                        <a:pt x="271" y="430"/>
                      </a:lnTo>
                      <a:lnTo>
                        <a:pt x="278" y="446"/>
                      </a:lnTo>
                      <a:lnTo>
                        <a:pt x="299" y="464"/>
                      </a:lnTo>
                      <a:lnTo>
                        <a:pt x="317" y="482"/>
                      </a:lnTo>
                      <a:lnTo>
                        <a:pt x="335" y="492"/>
                      </a:lnTo>
                      <a:lnTo>
                        <a:pt x="350" y="502"/>
                      </a:lnTo>
                      <a:lnTo>
                        <a:pt x="368" y="512"/>
                      </a:lnTo>
                      <a:lnTo>
                        <a:pt x="374" y="528"/>
                      </a:lnTo>
                      <a:lnTo>
                        <a:pt x="399" y="554"/>
                      </a:lnTo>
                      <a:lnTo>
                        <a:pt x="417" y="569"/>
                      </a:lnTo>
                      <a:lnTo>
                        <a:pt x="438" y="569"/>
                      </a:lnTo>
                      <a:lnTo>
                        <a:pt x="459" y="587"/>
                      </a:lnTo>
                      <a:lnTo>
                        <a:pt x="479" y="577"/>
                      </a:lnTo>
                      <a:lnTo>
                        <a:pt x="505" y="585"/>
                      </a:lnTo>
                      <a:lnTo>
                        <a:pt x="520" y="595"/>
                      </a:lnTo>
                      <a:lnTo>
                        <a:pt x="528" y="608"/>
                      </a:lnTo>
                      <a:lnTo>
                        <a:pt x="544" y="621"/>
                      </a:lnTo>
                      <a:lnTo>
                        <a:pt x="554" y="641"/>
                      </a:lnTo>
                      <a:lnTo>
                        <a:pt x="577" y="641"/>
                      </a:lnTo>
                      <a:lnTo>
                        <a:pt x="590" y="623"/>
                      </a:lnTo>
                      <a:lnTo>
                        <a:pt x="610" y="613"/>
                      </a:lnTo>
                      <a:lnTo>
                        <a:pt x="634" y="613"/>
                      </a:lnTo>
                      <a:lnTo>
                        <a:pt x="657" y="613"/>
                      </a:lnTo>
                      <a:lnTo>
                        <a:pt x="683" y="618"/>
                      </a:lnTo>
                      <a:lnTo>
                        <a:pt x="698" y="628"/>
                      </a:lnTo>
                      <a:lnTo>
                        <a:pt x="716" y="618"/>
                      </a:lnTo>
                      <a:lnTo>
                        <a:pt x="734" y="603"/>
                      </a:lnTo>
                      <a:lnTo>
                        <a:pt x="760" y="608"/>
                      </a:lnTo>
                      <a:lnTo>
                        <a:pt x="775" y="621"/>
                      </a:lnTo>
                      <a:lnTo>
                        <a:pt x="793" y="610"/>
                      </a:lnTo>
                      <a:lnTo>
                        <a:pt x="809" y="595"/>
                      </a:lnTo>
                      <a:lnTo>
                        <a:pt x="811" y="574"/>
                      </a:lnTo>
                      <a:lnTo>
                        <a:pt x="814" y="556"/>
                      </a:lnTo>
                      <a:lnTo>
                        <a:pt x="809" y="538"/>
                      </a:lnTo>
                      <a:lnTo>
                        <a:pt x="801" y="525"/>
                      </a:lnTo>
                      <a:lnTo>
                        <a:pt x="804" y="507"/>
                      </a:lnTo>
                      <a:lnTo>
                        <a:pt x="814" y="502"/>
                      </a:lnTo>
                      <a:lnTo>
                        <a:pt x="824" y="497"/>
                      </a:lnTo>
                      <a:lnTo>
                        <a:pt x="822" y="489"/>
                      </a:lnTo>
                      <a:lnTo>
                        <a:pt x="822" y="471"/>
                      </a:lnTo>
                      <a:lnTo>
                        <a:pt x="816" y="456"/>
                      </a:lnTo>
                      <a:lnTo>
                        <a:pt x="809" y="440"/>
                      </a:lnTo>
                      <a:lnTo>
                        <a:pt x="801" y="425"/>
                      </a:lnTo>
                      <a:lnTo>
                        <a:pt x="804" y="407"/>
                      </a:lnTo>
                      <a:lnTo>
                        <a:pt x="775" y="394"/>
                      </a:lnTo>
                      <a:lnTo>
                        <a:pt x="757" y="384"/>
                      </a:lnTo>
                      <a:lnTo>
                        <a:pt x="742" y="373"/>
                      </a:lnTo>
                      <a:lnTo>
                        <a:pt x="721" y="381"/>
                      </a:lnTo>
                      <a:lnTo>
                        <a:pt x="703" y="391"/>
                      </a:lnTo>
                      <a:lnTo>
                        <a:pt x="680" y="391"/>
                      </a:lnTo>
                      <a:lnTo>
                        <a:pt x="657" y="394"/>
                      </a:lnTo>
                      <a:lnTo>
                        <a:pt x="652" y="379"/>
                      </a:lnTo>
                      <a:lnTo>
                        <a:pt x="628" y="381"/>
                      </a:lnTo>
                      <a:lnTo>
                        <a:pt x="610" y="371"/>
                      </a:lnTo>
                      <a:lnTo>
                        <a:pt x="605" y="355"/>
                      </a:lnTo>
                      <a:lnTo>
                        <a:pt x="600" y="340"/>
                      </a:lnTo>
                      <a:lnTo>
                        <a:pt x="582" y="330"/>
                      </a:lnTo>
                      <a:lnTo>
                        <a:pt x="556" y="325"/>
                      </a:lnTo>
                      <a:lnTo>
                        <a:pt x="531" y="317"/>
                      </a:lnTo>
                      <a:lnTo>
                        <a:pt x="515" y="309"/>
                      </a:lnTo>
                      <a:lnTo>
                        <a:pt x="500" y="296"/>
                      </a:lnTo>
                      <a:lnTo>
                        <a:pt x="500" y="276"/>
                      </a:lnTo>
                      <a:lnTo>
                        <a:pt x="513" y="255"/>
                      </a:lnTo>
                      <a:lnTo>
                        <a:pt x="533" y="252"/>
                      </a:lnTo>
                      <a:lnTo>
                        <a:pt x="551" y="263"/>
                      </a:lnTo>
                      <a:lnTo>
                        <a:pt x="574" y="260"/>
                      </a:lnTo>
                      <a:lnTo>
                        <a:pt x="590" y="245"/>
                      </a:lnTo>
                      <a:lnTo>
                        <a:pt x="582" y="229"/>
                      </a:lnTo>
                      <a:lnTo>
                        <a:pt x="562" y="211"/>
                      </a:lnTo>
                      <a:lnTo>
                        <a:pt x="546" y="201"/>
                      </a:lnTo>
                      <a:lnTo>
                        <a:pt x="536" y="178"/>
                      </a:lnTo>
                      <a:lnTo>
                        <a:pt x="528" y="162"/>
                      </a:lnTo>
                      <a:lnTo>
                        <a:pt x="533" y="144"/>
                      </a:lnTo>
                      <a:lnTo>
                        <a:pt x="523" y="121"/>
                      </a:lnTo>
                      <a:lnTo>
                        <a:pt x="515" y="106"/>
                      </a:lnTo>
                      <a:lnTo>
                        <a:pt x="518" y="88"/>
                      </a:lnTo>
                      <a:lnTo>
                        <a:pt x="536" y="77"/>
                      </a:lnTo>
                      <a:lnTo>
                        <a:pt x="551" y="62"/>
                      </a:lnTo>
                      <a:lnTo>
                        <a:pt x="569" y="54"/>
                      </a:lnTo>
                      <a:lnTo>
                        <a:pt x="572" y="34"/>
                      </a:lnTo>
                      <a:lnTo>
                        <a:pt x="572" y="21"/>
                      </a:lnTo>
                      <a:lnTo>
                        <a:pt x="577" y="13"/>
                      </a:lnTo>
                      <a:lnTo>
                        <a:pt x="562" y="10"/>
                      </a:lnTo>
                      <a:lnTo>
                        <a:pt x="546" y="0"/>
                      </a:lnTo>
                      <a:lnTo>
                        <a:pt x="525" y="0"/>
                      </a:lnTo>
                      <a:lnTo>
                        <a:pt x="515" y="26"/>
                      </a:lnTo>
                      <a:lnTo>
                        <a:pt x="500" y="49"/>
                      </a:lnTo>
                      <a:lnTo>
                        <a:pt x="479" y="49"/>
                      </a:lnTo>
                      <a:lnTo>
                        <a:pt x="464" y="65"/>
                      </a:lnTo>
                      <a:lnTo>
                        <a:pt x="441" y="67"/>
                      </a:lnTo>
                      <a:lnTo>
                        <a:pt x="425" y="85"/>
                      </a:lnTo>
                      <a:lnTo>
                        <a:pt x="410" y="101"/>
                      </a:lnTo>
                      <a:lnTo>
                        <a:pt x="394" y="116"/>
                      </a:lnTo>
                      <a:lnTo>
                        <a:pt x="379" y="134"/>
                      </a:lnTo>
                      <a:lnTo>
                        <a:pt x="363" y="149"/>
                      </a:lnTo>
                      <a:lnTo>
                        <a:pt x="345" y="160"/>
                      </a:lnTo>
                      <a:lnTo>
                        <a:pt x="312" y="165"/>
                      </a:lnTo>
                      <a:lnTo>
                        <a:pt x="296" y="155"/>
                      </a:lnTo>
                      <a:lnTo>
                        <a:pt x="289" y="139"/>
                      </a:lnTo>
                      <a:lnTo>
                        <a:pt x="263" y="134"/>
                      </a:lnTo>
                      <a:lnTo>
                        <a:pt x="258" y="119"/>
                      </a:lnTo>
                      <a:lnTo>
                        <a:pt x="250" y="103"/>
                      </a:lnTo>
                      <a:lnTo>
                        <a:pt x="235" y="93"/>
                      </a:lnTo>
                      <a:lnTo>
                        <a:pt x="214" y="75"/>
                      </a:lnTo>
                      <a:lnTo>
                        <a:pt x="198" y="65"/>
                      </a:lnTo>
                      <a:lnTo>
                        <a:pt x="178" y="72"/>
                      </a:lnTo>
                      <a:lnTo>
                        <a:pt x="157" y="75"/>
                      </a:lnTo>
                      <a:lnTo>
                        <a:pt x="150" y="59"/>
                      </a:lnTo>
                      <a:lnTo>
                        <a:pt x="142" y="44"/>
                      </a:lnTo>
                      <a:lnTo>
                        <a:pt x="144" y="26"/>
                      </a:lnTo>
                      <a:lnTo>
                        <a:pt x="137" y="10"/>
                      </a:lnTo>
                      <a:lnTo>
                        <a:pt x="116" y="13"/>
                      </a:lnTo>
                      <a:lnTo>
                        <a:pt x="108" y="26"/>
                      </a:lnTo>
                      <a:lnTo>
                        <a:pt x="106" y="44"/>
                      </a:lnTo>
                      <a:lnTo>
                        <a:pt x="103" y="65"/>
                      </a:lnTo>
                      <a:lnTo>
                        <a:pt x="90" y="90"/>
                      </a:lnTo>
                      <a:lnTo>
                        <a:pt x="80" y="113"/>
                      </a:lnTo>
                      <a:lnTo>
                        <a:pt x="65" y="129"/>
                      </a:lnTo>
                      <a:lnTo>
                        <a:pt x="49" y="144"/>
                      </a:lnTo>
                      <a:lnTo>
                        <a:pt x="54" y="160"/>
                      </a:lnTo>
                      <a:lnTo>
                        <a:pt x="54" y="180"/>
                      </a:lnTo>
                      <a:lnTo>
                        <a:pt x="36" y="196"/>
                      </a:lnTo>
                      <a:lnTo>
                        <a:pt x="13" y="196"/>
                      </a:lnTo>
                      <a:lnTo>
                        <a:pt x="0" y="214"/>
                      </a:lnTo>
                      <a:lnTo>
                        <a:pt x="26" y="222"/>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8" name="Freeform 29">
                  <a:extLst>
                    <a:ext uri="{FF2B5EF4-FFF2-40B4-BE49-F238E27FC236}">
                      <a16:creationId xmlns:a16="http://schemas.microsoft.com/office/drawing/2014/main" id="{6EE07426-6998-5033-8FF5-C650C0EC3217}"/>
                    </a:ext>
                  </a:extLst>
                </p:cNvPr>
                <p:cNvSpPr>
                  <a:spLocks/>
                </p:cNvSpPr>
                <p:nvPr/>
              </p:nvSpPr>
              <p:spPr bwMode="auto">
                <a:xfrm>
                  <a:off x="3395425" y="1633070"/>
                  <a:ext cx="275340" cy="271792"/>
                </a:xfrm>
                <a:custGeom>
                  <a:avLst/>
                  <a:gdLst>
                    <a:gd name="T0" fmla="*/ 2147483646 w 388"/>
                    <a:gd name="T1" fmla="*/ 2147483646 h 383"/>
                    <a:gd name="T2" fmla="*/ 2147483646 w 388"/>
                    <a:gd name="T3" fmla="*/ 2147483646 h 383"/>
                    <a:gd name="T4" fmla="*/ 2147483646 w 388"/>
                    <a:gd name="T5" fmla="*/ 0 h 383"/>
                    <a:gd name="T6" fmla="*/ 2147483646 w 388"/>
                    <a:gd name="T7" fmla="*/ 2147483646 h 383"/>
                    <a:gd name="T8" fmla="*/ 2147483646 w 388"/>
                    <a:gd name="T9" fmla="*/ 2147483646 h 383"/>
                    <a:gd name="T10" fmla="*/ 2147483646 w 388"/>
                    <a:gd name="T11" fmla="*/ 2147483646 h 383"/>
                    <a:gd name="T12" fmla="*/ 2147483646 w 388"/>
                    <a:gd name="T13" fmla="*/ 2147483646 h 383"/>
                    <a:gd name="T14" fmla="*/ 2147483646 w 388"/>
                    <a:gd name="T15" fmla="*/ 2147483646 h 383"/>
                    <a:gd name="T16" fmla="*/ 2147483646 w 388"/>
                    <a:gd name="T17" fmla="*/ 2147483646 h 383"/>
                    <a:gd name="T18" fmla="*/ 0 w 388"/>
                    <a:gd name="T19" fmla="*/ 2147483646 h 383"/>
                    <a:gd name="T20" fmla="*/ 2147483646 w 388"/>
                    <a:gd name="T21" fmla="*/ 2147483646 h 383"/>
                    <a:gd name="T22" fmla="*/ 2147483646 w 388"/>
                    <a:gd name="T23" fmla="*/ 2147483646 h 383"/>
                    <a:gd name="T24" fmla="*/ 2147483646 w 388"/>
                    <a:gd name="T25" fmla="*/ 2147483646 h 383"/>
                    <a:gd name="T26" fmla="*/ 2147483646 w 388"/>
                    <a:gd name="T27" fmla="*/ 2147483646 h 383"/>
                    <a:gd name="T28" fmla="*/ 2147483646 w 388"/>
                    <a:gd name="T29" fmla="*/ 2147483646 h 383"/>
                    <a:gd name="T30" fmla="*/ 2147483646 w 388"/>
                    <a:gd name="T31" fmla="*/ 2147483646 h 383"/>
                    <a:gd name="T32" fmla="*/ 2147483646 w 388"/>
                    <a:gd name="T33" fmla="*/ 2147483646 h 383"/>
                    <a:gd name="T34" fmla="*/ 2147483646 w 388"/>
                    <a:gd name="T35" fmla="*/ 2147483646 h 383"/>
                    <a:gd name="T36" fmla="*/ 2147483646 w 388"/>
                    <a:gd name="T37" fmla="*/ 2147483646 h 383"/>
                    <a:gd name="T38" fmla="*/ 2147483646 w 388"/>
                    <a:gd name="T39" fmla="*/ 2147483646 h 383"/>
                    <a:gd name="T40" fmla="*/ 2147483646 w 388"/>
                    <a:gd name="T41" fmla="*/ 2147483646 h 383"/>
                    <a:gd name="T42" fmla="*/ 2147483646 w 388"/>
                    <a:gd name="T43" fmla="*/ 2147483646 h 383"/>
                    <a:gd name="T44" fmla="*/ 2147483646 w 388"/>
                    <a:gd name="T45" fmla="*/ 2147483646 h 383"/>
                    <a:gd name="T46" fmla="*/ 2147483646 w 388"/>
                    <a:gd name="T47" fmla="*/ 2147483646 h 383"/>
                    <a:gd name="T48" fmla="*/ 2147483646 w 388"/>
                    <a:gd name="T49" fmla="*/ 2147483646 h 383"/>
                    <a:gd name="T50" fmla="*/ 2147483646 w 388"/>
                    <a:gd name="T51" fmla="*/ 2147483646 h 383"/>
                    <a:gd name="T52" fmla="*/ 2147483646 w 388"/>
                    <a:gd name="T53" fmla="*/ 2147483646 h 383"/>
                    <a:gd name="T54" fmla="*/ 2147483646 w 388"/>
                    <a:gd name="T55" fmla="*/ 2147483646 h 383"/>
                    <a:gd name="T56" fmla="*/ 2147483646 w 388"/>
                    <a:gd name="T57" fmla="*/ 2147483646 h 383"/>
                    <a:gd name="T58" fmla="*/ 2147483646 w 388"/>
                    <a:gd name="T59" fmla="*/ 2147483646 h 383"/>
                    <a:gd name="T60" fmla="*/ 2147483646 w 388"/>
                    <a:gd name="T61" fmla="*/ 2147483646 h 383"/>
                    <a:gd name="T62" fmla="*/ 2147483646 w 388"/>
                    <a:gd name="T63" fmla="*/ 2147483646 h 383"/>
                    <a:gd name="T64" fmla="*/ 2147483646 w 388"/>
                    <a:gd name="T65" fmla="*/ 2147483646 h 383"/>
                    <a:gd name="T66" fmla="*/ 2147483646 w 388"/>
                    <a:gd name="T67" fmla="*/ 2147483646 h 3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83">
                      <a:moveTo>
                        <a:pt x="345" y="7"/>
                      </a:moveTo>
                      <a:lnTo>
                        <a:pt x="314" y="10"/>
                      </a:lnTo>
                      <a:lnTo>
                        <a:pt x="288" y="7"/>
                      </a:lnTo>
                      <a:lnTo>
                        <a:pt x="267" y="15"/>
                      </a:lnTo>
                      <a:lnTo>
                        <a:pt x="247" y="18"/>
                      </a:lnTo>
                      <a:lnTo>
                        <a:pt x="226" y="0"/>
                      </a:lnTo>
                      <a:lnTo>
                        <a:pt x="203" y="0"/>
                      </a:lnTo>
                      <a:lnTo>
                        <a:pt x="185" y="7"/>
                      </a:lnTo>
                      <a:lnTo>
                        <a:pt x="159" y="2"/>
                      </a:lnTo>
                      <a:lnTo>
                        <a:pt x="141" y="10"/>
                      </a:lnTo>
                      <a:lnTo>
                        <a:pt x="118" y="13"/>
                      </a:lnTo>
                      <a:lnTo>
                        <a:pt x="116" y="33"/>
                      </a:lnTo>
                      <a:lnTo>
                        <a:pt x="95" y="41"/>
                      </a:lnTo>
                      <a:lnTo>
                        <a:pt x="85" y="64"/>
                      </a:lnTo>
                      <a:lnTo>
                        <a:pt x="69" y="82"/>
                      </a:lnTo>
                      <a:lnTo>
                        <a:pt x="46" y="82"/>
                      </a:lnTo>
                      <a:lnTo>
                        <a:pt x="36" y="108"/>
                      </a:lnTo>
                      <a:lnTo>
                        <a:pt x="33" y="128"/>
                      </a:lnTo>
                      <a:lnTo>
                        <a:pt x="13" y="136"/>
                      </a:lnTo>
                      <a:lnTo>
                        <a:pt x="0" y="159"/>
                      </a:lnTo>
                      <a:lnTo>
                        <a:pt x="20" y="177"/>
                      </a:lnTo>
                      <a:lnTo>
                        <a:pt x="36" y="188"/>
                      </a:lnTo>
                      <a:lnTo>
                        <a:pt x="46" y="211"/>
                      </a:lnTo>
                      <a:lnTo>
                        <a:pt x="54" y="226"/>
                      </a:lnTo>
                      <a:lnTo>
                        <a:pt x="43" y="249"/>
                      </a:lnTo>
                      <a:lnTo>
                        <a:pt x="31" y="273"/>
                      </a:lnTo>
                      <a:lnTo>
                        <a:pt x="51" y="293"/>
                      </a:lnTo>
                      <a:lnTo>
                        <a:pt x="56" y="306"/>
                      </a:lnTo>
                      <a:lnTo>
                        <a:pt x="69" y="329"/>
                      </a:lnTo>
                      <a:lnTo>
                        <a:pt x="74" y="342"/>
                      </a:lnTo>
                      <a:lnTo>
                        <a:pt x="100" y="352"/>
                      </a:lnTo>
                      <a:lnTo>
                        <a:pt x="131" y="342"/>
                      </a:lnTo>
                      <a:lnTo>
                        <a:pt x="146" y="329"/>
                      </a:lnTo>
                      <a:lnTo>
                        <a:pt x="177" y="321"/>
                      </a:lnTo>
                      <a:lnTo>
                        <a:pt x="195" y="332"/>
                      </a:lnTo>
                      <a:lnTo>
                        <a:pt x="218" y="358"/>
                      </a:lnTo>
                      <a:lnTo>
                        <a:pt x="237" y="368"/>
                      </a:lnTo>
                      <a:lnTo>
                        <a:pt x="242" y="383"/>
                      </a:lnTo>
                      <a:lnTo>
                        <a:pt x="252" y="360"/>
                      </a:lnTo>
                      <a:lnTo>
                        <a:pt x="273" y="350"/>
                      </a:lnTo>
                      <a:lnTo>
                        <a:pt x="296" y="350"/>
                      </a:lnTo>
                      <a:lnTo>
                        <a:pt x="311" y="360"/>
                      </a:lnTo>
                      <a:lnTo>
                        <a:pt x="329" y="352"/>
                      </a:lnTo>
                      <a:lnTo>
                        <a:pt x="352" y="347"/>
                      </a:lnTo>
                      <a:lnTo>
                        <a:pt x="368" y="332"/>
                      </a:lnTo>
                      <a:lnTo>
                        <a:pt x="383" y="316"/>
                      </a:lnTo>
                      <a:lnTo>
                        <a:pt x="386" y="298"/>
                      </a:lnTo>
                      <a:lnTo>
                        <a:pt x="388" y="275"/>
                      </a:lnTo>
                      <a:lnTo>
                        <a:pt x="373" y="265"/>
                      </a:lnTo>
                      <a:lnTo>
                        <a:pt x="350" y="267"/>
                      </a:lnTo>
                      <a:lnTo>
                        <a:pt x="342" y="252"/>
                      </a:lnTo>
                      <a:lnTo>
                        <a:pt x="334" y="237"/>
                      </a:lnTo>
                      <a:lnTo>
                        <a:pt x="352" y="221"/>
                      </a:lnTo>
                      <a:lnTo>
                        <a:pt x="363" y="198"/>
                      </a:lnTo>
                      <a:lnTo>
                        <a:pt x="368" y="177"/>
                      </a:lnTo>
                      <a:lnTo>
                        <a:pt x="360" y="164"/>
                      </a:lnTo>
                      <a:lnTo>
                        <a:pt x="352" y="146"/>
                      </a:lnTo>
                      <a:lnTo>
                        <a:pt x="329" y="149"/>
                      </a:lnTo>
                      <a:lnTo>
                        <a:pt x="314" y="139"/>
                      </a:lnTo>
                      <a:lnTo>
                        <a:pt x="298" y="128"/>
                      </a:lnTo>
                      <a:lnTo>
                        <a:pt x="301" y="110"/>
                      </a:lnTo>
                      <a:lnTo>
                        <a:pt x="316" y="92"/>
                      </a:lnTo>
                      <a:lnTo>
                        <a:pt x="334" y="85"/>
                      </a:lnTo>
                      <a:lnTo>
                        <a:pt x="350" y="67"/>
                      </a:lnTo>
                      <a:lnTo>
                        <a:pt x="363" y="43"/>
                      </a:lnTo>
                      <a:lnTo>
                        <a:pt x="355" y="31"/>
                      </a:lnTo>
                      <a:lnTo>
                        <a:pt x="352" y="20"/>
                      </a:lnTo>
                      <a:lnTo>
                        <a:pt x="345" y="7"/>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9" name="Freeform 30">
                  <a:extLst>
                    <a:ext uri="{FF2B5EF4-FFF2-40B4-BE49-F238E27FC236}">
                      <a16:creationId xmlns:a16="http://schemas.microsoft.com/office/drawing/2014/main" id="{05FB71EC-1474-53E5-D915-56D1BDCFDD87}"/>
                    </a:ext>
                  </a:extLst>
                </p:cNvPr>
                <p:cNvSpPr>
                  <a:spLocks/>
                </p:cNvSpPr>
                <p:nvPr/>
              </p:nvSpPr>
              <p:spPr bwMode="auto">
                <a:xfrm>
                  <a:off x="2985963" y="1519528"/>
                  <a:ext cx="414430" cy="442105"/>
                </a:xfrm>
                <a:custGeom>
                  <a:avLst/>
                  <a:gdLst>
                    <a:gd name="T0" fmla="*/ 2147483646 w 584"/>
                    <a:gd name="T1" fmla="*/ 2147483646 h 623"/>
                    <a:gd name="T2" fmla="*/ 2147483646 w 584"/>
                    <a:gd name="T3" fmla="*/ 2147483646 h 623"/>
                    <a:gd name="T4" fmla="*/ 2147483646 w 584"/>
                    <a:gd name="T5" fmla="*/ 2147483646 h 623"/>
                    <a:gd name="T6" fmla="*/ 2147483646 w 584"/>
                    <a:gd name="T7" fmla="*/ 2147483646 h 623"/>
                    <a:gd name="T8" fmla="*/ 2147483646 w 584"/>
                    <a:gd name="T9" fmla="*/ 2147483646 h 623"/>
                    <a:gd name="T10" fmla="*/ 2147483646 w 584"/>
                    <a:gd name="T11" fmla="*/ 2147483646 h 623"/>
                    <a:gd name="T12" fmla="*/ 2147483646 w 584"/>
                    <a:gd name="T13" fmla="*/ 2147483646 h 623"/>
                    <a:gd name="T14" fmla="*/ 2147483646 w 584"/>
                    <a:gd name="T15" fmla="*/ 2147483646 h 623"/>
                    <a:gd name="T16" fmla="*/ 2147483646 w 584"/>
                    <a:gd name="T17" fmla="*/ 2147483646 h 623"/>
                    <a:gd name="T18" fmla="*/ 2147483646 w 584"/>
                    <a:gd name="T19" fmla="*/ 2147483646 h 623"/>
                    <a:gd name="T20" fmla="*/ 2147483646 w 584"/>
                    <a:gd name="T21" fmla="*/ 2147483646 h 623"/>
                    <a:gd name="T22" fmla="*/ 2147483646 w 584"/>
                    <a:gd name="T23" fmla="*/ 2147483646 h 623"/>
                    <a:gd name="T24" fmla="*/ 2147483646 w 584"/>
                    <a:gd name="T25" fmla="*/ 2147483646 h 623"/>
                    <a:gd name="T26" fmla="*/ 2147483646 w 584"/>
                    <a:gd name="T27" fmla="*/ 2147483646 h 623"/>
                    <a:gd name="T28" fmla="*/ 2147483646 w 584"/>
                    <a:gd name="T29" fmla="*/ 2147483646 h 623"/>
                    <a:gd name="T30" fmla="*/ 2147483646 w 584"/>
                    <a:gd name="T31" fmla="*/ 2147483646 h 623"/>
                    <a:gd name="T32" fmla="*/ 2147483646 w 584"/>
                    <a:gd name="T33" fmla="*/ 2147483646 h 623"/>
                    <a:gd name="T34" fmla="*/ 2147483646 w 584"/>
                    <a:gd name="T35" fmla="*/ 2147483646 h 623"/>
                    <a:gd name="T36" fmla="*/ 2147483646 w 584"/>
                    <a:gd name="T37" fmla="*/ 2147483646 h 623"/>
                    <a:gd name="T38" fmla="*/ 2147483646 w 584"/>
                    <a:gd name="T39" fmla="*/ 2147483646 h 623"/>
                    <a:gd name="T40" fmla="*/ 2147483646 w 584"/>
                    <a:gd name="T41" fmla="*/ 2147483646 h 623"/>
                    <a:gd name="T42" fmla="*/ 2147483646 w 584"/>
                    <a:gd name="T43" fmla="*/ 2147483646 h 623"/>
                    <a:gd name="T44" fmla="*/ 2147483646 w 584"/>
                    <a:gd name="T45" fmla="*/ 2147483646 h 623"/>
                    <a:gd name="T46" fmla="*/ 2147483646 w 584"/>
                    <a:gd name="T47" fmla="*/ 2147483646 h 623"/>
                    <a:gd name="T48" fmla="*/ 2147483646 w 584"/>
                    <a:gd name="T49" fmla="*/ 2147483646 h 623"/>
                    <a:gd name="T50" fmla="*/ 2147483646 w 584"/>
                    <a:gd name="T51" fmla="*/ 2147483646 h 623"/>
                    <a:gd name="T52" fmla="*/ 2147483646 w 584"/>
                    <a:gd name="T53" fmla="*/ 2147483646 h 623"/>
                    <a:gd name="T54" fmla="*/ 2147483646 w 584"/>
                    <a:gd name="T55" fmla="*/ 2147483646 h 623"/>
                    <a:gd name="T56" fmla="*/ 2147483646 w 584"/>
                    <a:gd name="T57" fmla="*/ 2147483646 h 623"/>
                    <a:gd name="T58" fmla="*/ 2147483646 w 584"/>
                    <a:gd name="T59" fmla="*/ 2147483646 h 623"/>
                    <a:gd name="T60" fmla="*/ 2147483646 w 584"/>
                    <a:gd name="T61" fmla="*/ 2147483646 h 623"/>
                    <a:gd name="T62" fmla="*/ 2147483646 w 584"/>
                    <a:gd name="T63" fmla="*/ 2147483646 h 623"/>
                    <a:gd name="T64" fmla="*/ 2147483646 w 584"/>
                    <a:gd name="T65" fmla="*/ 2147483646 h 623"/>
                    <a:gd name="T66" fmla="*/ 2147483646 w 584"/>
                    <a:gd name="T67" fmla="*/ 2147483646 h 623"/>
                    <a:gd name="T68" fmla="*/ 2147483646 w 584"/>
                    <a:gd name="T69" fmla="*/ 2147483646 h 623"/>
                    <a:gd name="T70" fmla="*/ 2147483646 w 584"/>
                    <a:gd name="T71" fmla="*/ 2147483646 h 623"/>
                    <a:gd name="T72" fmla="*/ 2147483646 w 584"/>
                    <a:gd name="T73" fmla="*/ 2147483646 h 623"/>
                    <a:gd name="T74" fmla="*/ 2147483646 w 584"/>
                    <a:gd name="T75" fmla="*/ 2147483646 h 623"/>
                    <a:gd name="T76" fmla="*/ 2147483646 w 584"/>
                    <a:gd name="T77" fmla="*/ 2147483646 h 623"/>
                    <a:gd name="T78" fmla="*/ 2147483646 w 584"/>
                    <a:gd name="T79" fmla="*/ 2147483646 h 623"/>
                    <a:gd name="T80" fmla="*/ 2147483646 w 584"/>
                    <a:gd name="T81" fmla="*/ 2147483646 h 623"/>
                    <a:gd name="T82" fmla="*/ 2147483646 w 584"/>
                    <a:gd name="T83" fmla="*/ 2147483646 h 623"/>
                    <a:gd name="T84" fmla="*/ 2147483646 w 584"/>
                    <a:gd name="T85" fmla="*/ 2147483646 h 623"/>
                    <a:gd name="T86" fmla="*/ 2147483646 w 584"/>
                    <a:gd name="T87" fmla="*/ 2147483646 h 623"/>
                    <a:gd name="T88" fmla="*/ 2147483646 w 584"/>
                    <a:gd name="T89" fmla="*/ 2147483646 h 623"/>
                    <a:gd name="T90" fmla="*/ 2147483646 w 584"/>
                    <a:gd name="T91" fmla="*/ 2147483646 h 623"/>
                    <a:gd name="T92" fmla="*/ 2147483646 w 584"/>
                    <a:gd name="T93" fmla="*/ 2147483646 h 623"/>
                    <a:gd name="T94" fmla="*/ 2147483646 w 584"/>
                    <a:gd name="T95" fmla="*/ 2147483646 h 623"/>
                    <a:gd name="T96" fmla="*/ 2147483646 w 584"/>
                    <a:gd name="T97" fmla="*/ 2147483646 h 623"/>
                    <a:gd name="T98" fmla="*/ 2147483646 w 584"/>
                    <a:gd name="T99" fmla="*/ 2147483646 h 623"/>
                    <a:gd name="T100" fmla="*/ 2147483646 w 584"/>
                    <a:gd name="T101" fmla="*/ 2147483646 h 623"/>
                    <a:gd name="T102" fmla="*/ 2147483646 w 584"/>
                    <a:gd name="T103" fmla="*/ 2147483646 h 623"/>
                    <a:gd name="T104" fmla="*/ 2147483646 w 584"/>
                    <a:gd name="T105" fmla="*/ 0 h 623"/>
                    <a:gd name="T106" fmla="*/ 2147483646 w 584"/>
                    <a:gd name="T107" fmla="*/ 2147483646 h 623"/>
                    <a:gd name="T108" fmla="*/ 2147483646 w 584"/>
                    <a:gd name="T109" fmla="*/ 2147483646 h 623"/>
                    <a:gd name="T110" fmla="*/ 2147483646 w 584"/>
                    <a:gd name="T111" fmla="*/ 2147483646 h 623"/>
                    <a:gd name="T112" fmla="*/ 2147483646 w 584"/>
                    <a:gd name="T113" fmla="*/ 2147483646 h 623"/>
                    <a:gd name="T114" fmla="*/ 2147483646 w 584"/>
                    <a:gd name="T115" fmla="*/ 2147483646 h 623"/>
                    <a:gd name="T116" fmla="*/ 2147483646 w 584"/>
                    <a:gd name="T117" fmla="*/ 2147483646 h 623"/>
                    <a:gd name="T118" fmla="*/ 2147483646 w 584"/>
                    <a:gd name="T119" fmla="*/ 2147483646 h 6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4" h="623">
                      <a:moveTo>
                        <a:pt x="584" y="160"/>
                      </a:moveTo>
                      <a:lnTo>
                        <a:pt x="579" y="173"/>
                      </a:lnTo>
                      <a:lnTo>
                        <a:pt x="561" y="183"/>
                      </a:lnTo>
                      <a:lnTo>
                        <a:pt x="543" y="193"/>
                      </a:lnTo>
                      <a:lnTo>
                        <a:pt x="523" y="201"/>
                      </a:lnTo>
                      <a:lnTo>
                        <a:pt x="507" y="191"/>
                      </a:lnTo>
                      <a:lnTo>
                        <a:pt x="489" y="180"/>
                      </a:lnTo>
                      <a:lnTo>
                        <a:pt x="474" y="196"/>
                      </a:lnTo>
                      <a:lnTo>
                        <a:pt x="471" y="214"/>
                      </a:lnTo>
                      <a:lnTo>
                        <a:pt x="453" y="224"/>
                      </a:lnTo>
                      <a:lnTo>
                        <a:pt x="432" y="234"/>
                      </a:lnTo>
                      <a:lnTo>
                        <a:pt x="414" y="242"/>
                      </a:lnTo>
                      <a:lnTo>
                        <a:pt x="422" y="257"/>
                      </a:lnTo>
                      <a:lnTo>
                        <a:pt x="438" y="268"/>
                      </a:lnTo>
                      <a:lnTo>
                        <a:pt x="438" y="294"/>
                      </a:lnTo>
                      <a:lnTo>
                        <a:pt x="438" y="314"/>
                      </a:lnTo>
                      <a:lnTo>
                        <a:pt x="420" y="330"/>
                      </a:lnTo>
                      <a:lnTo>
                        <a:pt x="438" y="340"/>
                      </a:lnTo>
                      <a:lnTo>
                        <a:pt x="453" y="350"/>
                      </a:lnTo>
                      <a:lnTo>
                        <a:pt x="471" y="363"/>
                      </a:lnTo>
                      <a:lnTo>
                        <a:pt x="466" y="381"/>
                      </a:lnTo>
                      <a:lnTo>
                        <a:pt x="453" y="397"/>
                      </a:lnTo>
                      <a:lnTo>
                        <a:pt x="435" y="415"/>
                      </a:lnTo>
                      <a:lnTo>
                        <a:pt x="417" y="422"/>
                      </a:lnTo>
                      <a:lnTo>
                        <a:pt x="402" y="440"/>
                      </a:lnTo>
                      <a:lnTo>
                        <a:pt x="409" y="453"/>
                      </a:lnTo>
                      <a:lnTo>
                        <a:pt x="407" y="476"/>
                      </a:lnTo>
                      <a:lnTo>
                        <a:pt x="404" y="494"/>
                      </a:lnTo>
                      <a:lnTo>
                        <a:pt x="384" y="502"/>
                      </a:lnTo>
                      <a:lnTo>
                        <a:pt x="360" y="497"/>
                      </a:lnTo>
                      <a:lnTo>
                        <a:pt x="353" y="481"/>
                      </a:lnTo>
                      <a:lnTo>
                        <a:pt x="345" y="466"/>
                      </a:lnTo>
                      <a:lnTo>
                        <a:pt x="329" y="484"/>
                      </a:lnTo>
                      <a:lnTo>
                        <a:pt x="317" y="507"/>
                      </a:lnTo>
                      <a:lnTo>
                        <a:pt x="304" y="530"/>
                      </a:lnTo>
                      <a:lnTo>
                        <a:pt x="283" y="533"/>
                      </a:lnTo>
                      <a:lnTo>
                        <a:pt x="270" y="556"/>
                      </a:lnTo>
                      <a:lnTo>
                        <a:pt x="268" y="577"/>
                      </a:lnTo>
                      <a:lnTo>
                        <a:pt x="265" y="595"/>
                      </a:lnTo>
                      <a:lnTo>
                        <a:pt x="244" y="605"/>
                      </a:lnTo>
                      <a:lnTo>
                        <a:pt x="226" y="613"/>
                      </a:lnTo>
                      <a:lnTo>
                        <a:pt x="208" y="623"/>
                      </a:lnTo>
                      <a:lnTo>
                        <a:pt x="183" y="615"/>
                      </a:lnTo>
                      <a:lnTo>
                        <a:pt x="165" y="605"/>
                      </a:lnTo>
                      <a:lnTo>
                        <a:pt x="172" y="595"/>
                      </a:lnTo>
                      <a:lnTo>
                        <a:pt x="175" y="574"/>
                      </a:lnTo>
                      <a:lnTo>
                        <a:pt x="157" y="561"/>
                      </a:lnTo>
                      <a:lnTo>
                        <a:pt x="136" y="564"/>
                      </a:lnTo>
                      <a:lnTo>
                        <a:pt x="113" y="566"/>
                      </a:lnTo>
                      <a:lnTo>
                        <a:pt x="90" y="569"/>
                      </a:lnTo>
                      <a:lnTo>
                        <a:pt x="69" y="577"/>
                      </a:lnTo>
                      <a:lnTo>
                        <a:pt x="54" y="566"/>
                      </a:lnTo>
                      <a:lnTo>
                        <a:pt x="57" y="548"/>
                      </a:lnTo>
                      <a:lnTo>
                        <a:pt x="51" y="533"/>
                      </a:lnTo>
                      <a:lnTo>
                        <a:pt x="54" y="512"/>
                      </a:lnTo>
                      <a:lnTo>
                        <a:pt x="46" y="499"/>
                      </a:lnTo>
                      <a:lnTo>
                        <a:pt x="49" y="479"/>
                      </a:lnTo>
                      <a:lnTo>
                        <a:pt x="69" y="469"/>
                      </a:lnTo>
                      <a:lnTo>
                        <a:pt x="82" y="453"/>
                      </a:lnTo>
                      <a:lnTo>
                        <a:pt x="77" y="440"/>
                      </a:lnTo>
                      <a:lnTo>
                        <a:pt x="69" y="422"/>
                      </a:lnTo>
                      <a:lnTo>
                        <a:pt x="85" y="407"/>
                      </a:lnTo>
                      <a:lnTo>
                        <a:pt x="80" y="391"/>
                      </a:lnTo>
                      <a:lnTo>
                        <a:pt x="62" y="381"/>
                      </a:lnTo>
                      <a:lnTo>
                        <a:pt x="54" y="366"/>
                      </a:lnTo>
                      <a:lnTo>
                        <a:pt x="59" y="348"/>
                      </a:lnTo>
                      <a:lnTo>
                        <a:pt x="75" y="330"/>
                      </a:lnTo>
                      <a:lnTo>
                        <a:pt x="85" y="306"/>
                      </a:lnTo>
                      <a:lnTo>
                        <a:pt x="80" y="291"/>
                      </a:lnTo>
                      <a:lnTo>
                        <a:pt x="62" y="281"/>
                      </a:lnTo>
                      <a:lnTo>
                        <a:pt x="39" y="283"/>
                      </a:lnTo>
                      <a:lnTo>
                        <a:pt x="33" y="268"/>
                      </a:lnTo>
                      <a:lnTo>
                        <a:pt x="18" y="257"/>
                      </a:lnTo>
                      <a:lnTo>
                        <a:pt x="10" y="242"/>
                      </a:lnTo>
                      <a:lnTo>
                        <a:pt x="20" y="237"/>
                      </a:lnTo>
                      <a:lnTo>
                        <a:pt x="15" y="229"/>
                      </a:lnTo>
                      <a:lnTo>
                        <a:pt x="0" y="221"/>
                      </a:lnTo>
                      <a:lnTo>
                        <a:pt x="10" y="196"/>
                      </a:lnTo>
                      <a:lnTo>
                        <a:pt x="33" y="196"/>
                      </a:lnTo>
                      <a:lnTo>
                        <a:pt x="69" y="196"/>
                      </a:lnTo>
                      <a:lnTo>
                        <a:pt x="95" y="201"/>
                      </a:lnTo>
                      <a:lnTo>
                        <a:pt x="111" y="185"/>
                      </a:lnTo>
                      <a:lnTo>
                        <a:pt x="121" y="162"/>
                      </a:lnTo>
                      <a:lnTo>
                        <a:pt x="141" y="152"/>
                      </a:lnTo>
                      <a:lnTo>
                        <a:pt x="165" y="149"/>
                      </a:lnTo>
                      <a:lnTo>
                        <a:pt x="180" y="134"/>
                      </a:lnTo>
                      <a:lnTo>
                        <a:pt x="183" y="116"/>
                      </a:lnTo>
                      <a:lnTo>
                        <a:pt x="206" y="113"/>
                      </a:lnTo>
                      <a:lnTo>
                        <a:pt x="219" y="98"/>
                      </a:lnTo>
                      <a:lnTo>
                        <a:pt x="239" y="88"/>
                      </a:lnTo>
                      <a:lnTo>
                        <a:pt x="268" y="75"/>
                      </a:lnTo>
                      <a:lnTo>
                        <a:pt x="288" y="67"/>
                      </a:lnTo>
                      <a:lnTo>
                        <a:pt x="306" y="57"/>
                      </a:lnTo>
                      <a:lnTo>
                        <a:pt x="327" y="49"/>
                      </a:lnTo>
                      <a:lnTo>
                        <a:pt x="342" y="39"/>
                      </a:lnTo>
                      <a:lnTo>
                        <a:pt x="368" y="39"/>
                      </a:lnTo>
                      <a:lnTo>
                        <a:pt x="353" y="54"/>
                      </a:lnTo>
                      <a:lnTo>
                        <a:pt x="358" y="70"/>
                      </a:lnTo>
                      <a:lnTo>
                        <a:pt x="376" y="59"/>
                      </a:lnTo>
                      <a:lnTo>
                        <a:pt x="396" y="52"/>
                      </a:lnTo>
                      <a:lnTo>
                        <a:pt x="412" y="33"/>
                      </a:lnTo>
                      <a:lnTo>
                        <a:pt x="427" y="18"/>
                      </a:lnTo>
                      <a:lnTo>
                        <a:pt x="445" y="8"/>
                      </a:lnTo>
                      <a:lnTo>
                        <a:pt x="463" y="0"/>
                      </a:lnTo>
                      <a:lnTo>
                        <a:pt x="463" y="18"/>
                      </a:lnTo>
                      <a:lnTo>
                        <a:pt x="448" y="36"/>
                      </a:lnTo>
                      <a:lnTo>
                        <a:pt x="432" y="52"/>
                      </a:lnTo>
                      <a:lnTo>
                        <a:pt x="430" y="72"/>
                      </a:lnTo>
                      <a:lnTo>
                        <a:pt x="445" y="82"/>
                      </a:lnTo>
                      <a:lnTo>
                        <a:pt x="479" y="77"/>
                      </a:lnTo>
                      <a:lnTo>
                        <a:pt x="499" y="75"/>
                      </a:lnTo>
                      <a:lnTo>
                        <a:pt x="515" y="85"/>
                      </a:lnTo>
                      <a:lnTo>
                        <a:pt x="523" y="100"/>
                      </a:lnTo>
                      <a:lnTo>
                        <a:pt x="530" y="116"/>
                      </a:lnTo>
                      <a:lnTo>
                        <a:pt x="535" y="129"/>
                      </a:lnTo>
                      <a:lnTo>
                        <a:pt x="559" y="129"/>
                      </a:lnTo>
                      <a:lnTo>
                        <a:pt x="569" y="152"/>
                      </a:lnTo>
                      <a:lnTo>
                        <a:pt x="582" y="154"/>
                      </a:lnTo>
                      <a:lnTo>
                        <a:pt x="584" y="160"/>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40" name="Freeform 18">
                  <a:extLst>
                    <a:ext uri="{FF2B5EF4-FFF2-40B4-BE49-F238E27FC236}">
                      <a16:creationId xmlns:a16="http://schemas.microsoft.com/office/drawing/2014/main" id="{458F19C3-5D17-A067-2752-785BEA3C74D5}"/>
                    </a:ext>
                  </a:extLst>
                </p:cNvPr>
                <p:cNvSpPr>
                  <a:spLocks/>
                </p:cNvSpPr>
                <p:nvPr/>
              </p:nvSpPr>
              <p:spPr bwMode="auto">
                <a:xfrm>
                  <a:off x="2620499" y="1691261"/>
                  <a:ext cx="623063" cy="579066"/>
                </a:xfrm>
                <a:custGeom>
                  <a:avLst/>
                  <a:gdLst>
                    <a:gd name="T0" fmla="*/ 2147483646 w 878"/>
                    <a:gd name="T1" fmla="*/ 2147483646 h 816"/>
                    <a:gd name="T2" fmla="*/ 2147483646 w 878"/>
                    <a:gd name="T3" fmla="*/ 2147483646 h 816"/>
                    <a:gd name="T4" fmla="*/ 2147483646 w 878"/>
                    <a:gd name="T5" fmla="*/ 2147483646 h 816"/>
                    <a:gd name="T6" fmla="*/ 2147483646 w 878"/>
                    <a:gd name="T7" fmla="*/ 2147483646 h 816"/>
                    <a:gd name="T8" fmla="*/ 2147483646 w 878"/>
                    <a:gd name="T9" fmla="*/ 2147483646 h 816"/>
                    <a:gd name="T10" fmla="*/ 2147483646 w 878"/>
                    <a:gd name="T11" fmla="*/ 2147483646 h 816"/>
                    <a:gd name="T12" fmla="*/ 2147483646 w 878"/>
                    <a:gd name="T13" fmla="*/ 2147483646 h 816"/>
                    <a:gd name="T14" fmla="*/ 2147483646 w 878"/>
                    <a:gd name="T15" fmla="*/ 2147483646 h 816"/>
                    <a:gd name="T16" fmla="*/ 2147483646 w 878"/>
                    <a:gd name="T17" fmla="*/ 2147483646 h 816"/>
                    <a:gd name="T18" fmla="*/ 2147483646 w 878"/>
                    <a:gd name="T19" fmla="*/ 2147483646 h 816"/>
                    <a:gd name="T20" fmla="*/ 2147483646 w 878"/>
                    <a:gd name="T21" fmla="*/ 2147483646 h 816"/>
                    <a:gd name="T22" fmla="*/ 2147483646 w 878"/>
                    <a:gd name="T23" fmla="*/ 2147483646 h 816"/>
                    <a:gd name="T24" fmla="*/ 2147483646 w 878"/>
                    <a:gd name="T25" fmla="*/ 2147483646 h 816"/>
                    <a:gd name="T26" fmla="*/ 2147483646 w 878"/>
                    <a:gd name="T27" fmla="*/ 2147483646 h 816"/>
                    <a:gd name="T28" fmla="*/ 2147483646 w 878"/>
                    <a:gd name="T29" fmla="*/ 2147483646 h 816"/>
                    <a:gd name="T30" fmla="*/ 2147483646 w 878"/>
                    <a:gd name="T31" fmla="*/ 2147483646 h 816"/>
                    <a:gd name="T32" fmla="*/ 2147483646 w 878"/>
                    <a:gd name="T33" fmla="*/ 2147483646 h 816"/>
                    <a:gd name="T34" fmla="*/ 2147483646 w 878"/>
                    <a:gd name="T35" fmla="*/ 0 h 816"/>
                    <a:gd name="T36" fmla="*/ 2147483646 w 878"/>
                    <a:gd name="T37" fmla="*/ 0 h 816"/>
                    <a:gd name="T38" fmla="*/ 2147483646 w 878"/>
                    <a:gd name="T39" fmla="*/ 2147483646 h 816"/>
                    <a:gd name="T40" fmla="*/ 2147483646 w 878"/>
                    <a:gd name="T41" fmla="*/ 2147483646 h 816"/>
                    <a:gd name="T42" fmla="*/ 2147483646 w 878"/>
                    <a:gd name="T43" fmla="*/ 2147483646 h 816"/>
                    <a:gd name="T44" fmla="*/ 2147483646 w 878"/>
                    <a:gd name="T45" fmla="*/ 2147483646 h 816"/>
                    <a:gd name="T46" fmla="*/ 2147483646 w 878"/>
                    <a:gd name="T47" fmla="*/ 2147483646 h 816"/>
                    <a:gd name="T48" fmla="*/ 2147483646 w 878"/>
                    <a:gd name="T49" fmla="*/ 2147483646 h 816"/>
                    <a:gd name="T50" fmla="*/ 2147483646 w 878"/>
                    <a:gd name="T51" fmla="*/ 2147483646 h 816"/>
                    <a:gd name="T52" fmla="*/ 2147483646 w 878"/>
                    <a:gd name="T53" fmla="*/ 2147483646 h 816"/>
                    <a:gd name="T54" fmla="*/ 2147483646 w 878"/>
                    <a:gd name="T55" fmla="*/ 2147483646 h 816"/>
                    <a:gd name="T56" fmla="*/ 2147483646 w 878"/>
                    <a:gd name="T57" fmla="*/ 2147483646 h 816"/>
                    <a:gd name="T58" fmla="*/ 2147483646 w 878"/>
                    <a:gd name="T59" fmla="*/ 2147483646 h 816"/>
                    <a:gd name="T60" fmla="*/ 2147483646 w 878"/>
                    <a:gd name="T61" fmla="*/ 2147483646 h 816"/>
                    <a:gd name="T62" fmla="*/ 2147483646 w 878"/>
                    <a:gd name="T63" fmla="*/ 2147483646 h 816"/>
                    <a:gd name="T64" fmla="*/ 2147483646 w 878"/>
                    <a:gd name="T65" fmla="*/ 2147483646 h 816"/>
                    <a:gd name="T66" fmla="*/ 2147483646 w 878"/>
                    <a:gd name="T67" fmla="*/ 2147483646 h 816"/>
                    <a:gd name="T68" fmla="*/ 2147483646 w 878"/>
                    <a:gd name="T69" fmla="*/ 2147483646 h 816"/>
                    <a:gd name="T70" fmla="*/ 2147483646 w 878"/>
                    <a:gd name="T71" fmla="*/ 2147483646 h 816"/>
                    <a:gd name="T72" fmla="*/ 2147483646 w 878"/>
                    <a:gd name="T73" fmla="*/ 2147483646 h 816"/>
                    <a:gd name="T74" fmla="*/ 2147483646 w 878"/>
                    <a:gd name="T75" fmla="*/ 2147483646 h 816"/>
                    <a:gd name="T76" fmla="*/ 2147483646 w 878"/>
                    <a:gd name="T77" fmla="*/ 2147483646 h 816"/>
                    <a:gd name="T78" fmla="*/ 2147483646 w 878"/>
                    <a:gd name="T79" fmla="*/ 2147483646 h 816"/>
                    <a:gd name="T80" fmla="*/ 2147483646 w 878"/>
                    <a:gd name="T81" fmla="*/ 2147483646 h 816"/>
                    <a:gd name="T82" fmla="*/ 2147483646 w 878"/>
                    <a:gd name="T83" fmla="*/ 2147483646 h 816"/>
                    <a:gd name="T84" fmla="*/ 0 w 878"/>
                    <a:gd name="T85" fmla="*/ 2147483646 h 816"/>
                    <a:gd name="T86" fmla="*/ 2147483646 w 878"/>
                    <a:gd name="T87" fmla="*/ 2147483646 h 816"/>
                    <a:gd name="T88" fmla="*/ 2147483646 w 878"/>
                    <a:gd name="T89" fmla="*/ 2147483646 h 816"/>
                    <a:gd name="T90" fmla="*/ 2147483646 w 878"/>
                    <a:gd name="T91" fmla="*/ 2147483646 h 816"/>
                    <a:gd name="T92" fmla="*/ 2147483646 w 878"/>
                    <a:gd name="T93" fmla="*/ 2147483646 h 816"/>
                    <a:gd name="T94" fmla="*/ 2147483646 w 878"/>
                    <a:gd name="T95" fmla="*/ 2147483646 h 816"/>
                    <a:gd name="T96" fmla="*/ 2147483646 w 878"/>
                    <a:gd name="T97" fmla="*/ 2147483646 h 816"/>
                    <a:gd name="T98" fmla="*/ 2147483646 w 878"/>
                    <a:gd name="T99" fmla="*/ 2147483646 h 816"/>
                    <a:gd name="T100" fmla="*/ 2147483646 w 878"/>
                    <a:gd name="T101" fmla="*/ 2147483646 h 816"/>
                    <a:gd name="T102" fmla="*/ 2147483646 w 878"/>
                    <a:gd name="T103" fmla="*/ 2147483646 h 816"/>
                    <a:gd name="T104" fmla="*/ 2147483646 w 878"/>
                    <a:gd name="T105" fmla="*/ 2147483646 h 816"/>
                    <a:gd name="T106" fmla="*/ 2147483646 w 878"/>
                    <a:gd name="T107" fmla="*/ 2147483646 h 816"/>
                    <a:gd name="T108" fmla="*/ 2147483646 w 878"/>
                    <a:gd name="T109" fmla="*/ 2147483646 h 816"/>
                    <a:gd name="T110" fmla="*/ 2147483646 w 878"/>
                    <a:gd name="T111" fmla="*/ 2147483646 h 816"/>
                    <a:gd name="T112" fmla="*/ 2147483646 w 878"/>
                    <a:gd name="T113" fmla="*/ 2147483646 h 816"/>
                    <a:gd name="T114" fmla="*/ 2147483646 w 878"/>
                    <a:gd name="T115" fmla="*/ 2147483646 h 816"/>
                    <a:gd name="T116" fmla="*/ 2147483646 w 878"/>
                    <a:gd name="T117" fmla="*/ 2147483646 h 816"/>
                    <a:gd name="T118" fmla="*/ 2147483646 w 878"/>
                    <a:gd name="T119" fmla="*/ 2147483646 h 816"/>
                    <a:gd name="T120" fmla="*/ 2147483646 w 878"/>
                    <a:gd name="T121" fmla="*/ 2147483646 h 816"/>
                    <a:gd name="T122" fmla="*/ 2147483646 w 878"/>
                    <a:gd name="T123" fmla="*/ 2147483646 h 8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8" h="816">
                      <a:moveTo>
                        <a:pt x="865" y="662"/>
                      </a:moveTo>
                      <a:lnTo>
                        <a:pt x="847" y="649"/>
                      </a:lnTo>
                      <a:lnTo>
                        <a:pt x="844" y="641"/>
                      </a:lnTo>
                      <a:lnTo>
                        <a:pt x="819" y="636"/>
                      </a:lnTo>
                      <a:lnTo>
                        <a:pt x="801" y="628"/>
                      </a:lnTo>
                      <a:lnTo>
                        <a:pt x="803" y="602"/>
                      </a:lnTo>
                      <a:lnTo>
                        <a:pt x="788" y="597"/>
                      </a:lnTo>
                      <a:lnTo>
                        <a:pt x="767" y="597"/>
                      </a:lnTo>
                      <a:lnTo>
                        <a:pt x="744" y="582"/>
                      </a:lnTo>
                      <a:lnTo>
                        <a:pt x="705" y="566"/>
                      </a:lnTo>
                      <a:lnTo>
                        <a:pt x="687" y="551"/>
                      </a:lnTo>
                      <a:lnTo>
                        <a:pt x="685" y="536"/>
                      </a:lnTo>
                      <a:lnTo>
                        <a:pt x="667" y="533"/>
                      </a:lnTo>
                      <a:lnTo>
                        <a:pt x="651" y="510"/>
                      </a:lnTo>
                      <a:lnTo>
                        <a:pt x="646" y="487"/>
                      </a:lnTo>
                      <a:lnTo>
                        <a:pt x="644" y="474"/>
                      </a:lnTo>
                      <a:lnTo>
                        <a:pt x="651" y="451"/>
                      </a:lnTo>
                      <a:lnTo>
                        <a:pt x="649" y="427"/>
                      </a:lnTo>
                      <a:lnTo>
                        <a:pt x="641" y="415"/>
                      </a:lnTo>
                      <a:lnTo>
                        <a:pt x="641" y="402"/>
                      </a:lnTo>
                      <a:lnTo>
                        <a:pt x="656" y="384"/>
                      </a:lnTo>
                      <a:lnTo>
                        <a:pt x="667" y="360"/>
                      </a:lnTo>
                      <a:lnTo>
                        <a:pt x="687" y="353"/>
                      </a:lnTo>
                      <a:lnTo>
                        <a:pt x="690" y="332"/>
                      </a:lnTo>
                      <a:lnTo>
                        <a:pt x="675" y="319"/>
                      </a:lnTo>
                      <a:lnTo>
                        <a:pt x="651" y="322"/>
                      </a:lnTo>
                      <a:lnTo>
                        <a:pt x="628" y="324"/>
                      </a:lnTo>
                      <a:lnTo>
                        <a:pt x="608" y="327"/>
                      </a:lnTo>
                      <a:lnTo>
                        <a:pt x="584" y="335"/>
                      </a:lnTo>
                      <a:lnTo>
                        <a:pt x="569" y="324"/>
                      </a:lnTo>
                      <a:lnTo>
                        <a:pt x="574" y="306"/>
                      </a:lnTo>
                      <a:lnTo>
                        <a:pt x="566" y="291"/>
                      </a:lnTo>
                      <a:lnTo>
                        <a:pt x="569" y="270"/>
                      </a:lnTo>
                      <a:lnTo>
                        <a:pt x="564" y="257"/>
                      </a:lnTo>
                      <a:lnTo>
                        <a:pt x="564" y="237"/>
                      </a:lnTo>
                      <a:lnTo>
                        <a:pt x="584" y="227"/>
                      </a:lnTo>
                      <a:lnTo>
                        <a:pt x="600" y="211"/>
                      </a:lnTo>
                      <a:lnTo>
                        <a:pt x="592" y="198"/>
                      </a:lnTo>
                      <a:lnTo>
                        <a:pt x="584" y="180"/>
                      </a:lnTo>
                      <a:lnTo>
                        <a:pt x="602" y="165"/>
                      </a:lnTo>
                      <a:lnTo>
                        <a:pt x="595" y="149"/>
                      </a:lnTo>
                      <a:lnTo>
                        <a:pt x="577" y="139"/>
                      </a:lnTo>
                      <a:lnTo>
                        <a:pt x="572" y="124"/>
                      </a:lnTo>
                      <a:lnTo>
                        <a:pt x="574" y="106"/>
                      </a:lnTo>
                      <a:lnTo>
                        <a:pt x="590" y="88"/>
                      </a:lnTo>
                      <a:lnTo>
                        <a:pt x="602" y="64"/>
                      </a:lnTo>
                      <a:lnTo>
                        <a:pt x="595" y="49"/>
                      </a:lnTo>
                      <a:lnTo>
                        <a:pt x="577" y="39"/>
                      </a:lnTo>
                      <a:lnTo>
                        <a:pt x="556" y="41"/>
                      </a:lnTo>
                      <a:lnTo>
                        <a:pt x="548" y="26"/>
                      </a:lnTo>
                      <a:lnTo>
                        <a:pt x="533" y="15"/>
                      </a:lnTo>
                      <a:lnTo>
                        <a:pt x="525" y="0"/>
                      </a:lnTo>
                      <a:lnTo>
                        <a:pt x="507" y="18"/>
                      </a:lnTo>
                      <a:lnTo>
                        <a:pt x="489" y="0"/>
                      </a:lnTo>
                      <a:lnTo>
                        <a:pt x="466" y="0"/>
                      </a:lnTo>
                      <a:lnTo>
                        <a:pt x="443" y="0"/>
                      </a:lnTo>
                      <a:lnTo>
                        <a:pt x="430" y="18"/>
                      </a:lnTo>
                      <a:lnTo>
                        <a:pt x="417" y="41"/>
                      </a:lnTo>
                      <a:lnTo>
                        <a:pt x="414" y="59"/>
                      </a:lnTo>
                      <a:lnTo>
                        <a:pt x="412" y="82"/>
                      </a:lnTo>
                      <a:lnTo>
                        <a:pt x="432" y="100"/>
                      </a:lnTo>
                      <a:lnTo>
                        <a:pt x="438" y="113"/>
                      </a:lnTo>
                      <a:lnTo>
                        <a:pt x="445" y="129"/>
                      </a:lnTo>
                      <a:lnTo>
                        <a:pt x="453" y="144"/>
                      </a:lnTo>
                      <a:lnTo>
                        <a:pt x="451" y="165"/>
                      </a:lnTo>
                      <a:lnTo>
                        <a:pt x="435" y="180"/>
                      </a:lnTo>
                      <a:lnTo>
                        <a:pt x="404" y="165"/>
                      </a:lnTo>
                      <a:lnTo>
                        <a:pt x="396" y="152"/>
                      </a:lnTo>
                      <a:lnTo>
                        <a:pt x="378" y="134"/>
                      </a:lnTo>
                      <a:lnTo>
                        <a:pt x="355" y="134"/>
                      </a:lnTo>
                      <a:lnTo>
                        <a:pt x="342" y="157"/>
                      </a:lnTo>
                      <a:lnTo>
                        <a:pt x="327" y="149"/>
                      </a:lnTo>
                      <a:lnTo>
                        <a:pt x="301" y="142"/>
                      </a:lnTo>
                      <a:lnTo>
                        <a:pt x="283" y="149"/>
                      </a:lnTo>
                      <a:lnTo>
                        <a:pt x="265" y="142"/>
                      </a:lnTo>
                      <a:lnTo>
                        <a:pt x="245" y="124"/>
                      </a:lnTo>
                      <a:lnTo>
                        <a:pt x="239" y="106"/>
                      </a:lnTo>
                      <a:lnTo>
                        <a:pt x="232" y="93"/>
                      </a:lnTo>
                      <a:lnTo>
                        <a:pt x="224" y="77"/>
                      </a:lnTo>
                      <a:lnTo>
                        <a:pt x="203" y="80"/>
                      </a:lnTo>
                      <a:lnTo>
                        <a:pt x="201" y="100"/>
                      </a:lnTo>
                      <a:lnTo>
                        <a:pt x="211" y="121"/>
                      </a:lnTo>
                      <a:lnTo>
                        <a:pt x="208" y="142"/>
                      </a:lnTo>
                      <a:lnTo>
                        <a:pt x="196" y="165"/>
                      </a:lnTo>
                      <a:lnTo>
                        <a:pt x="178" y="175"/>
                      </a:lnTo>
                      <a:lnTo>
                        <a:pt x="175" y="193"/>
                      </a:lnTo>
                      <a:lnTo>
                        <a:pt x="170" y="211"/>
                      </a:lnTo>
                      <a:lnTo>
                        <a:pt x="157" y="229"/>
                      </a:lnTo>
                      <a:lnTo>
                        <a:pt x="154" y="247"/>
                      </a:lnTo>
                      <a:lnTo>
                        <a:pt x="149" y="268"/>
                      </a:lnTo>
                      <a:lnTo>
                        <a:pt x="147" y="286"/>
                      </a:lnTo>
                      <a:lnTo>
                        <a:pt x="147" y="306"/>
                      </a:lnTo>
                      <a:lnTo>
                        <a:pt x="142" y="327"/>
                      </a:lnTo>
                      <a:lnTo>
                        <a:pt x="131" y="350"/>
                      </a:lnTo>
                      <a:lnTo>
                        <a:pt x="113" y="360"/>
                      </a:lnTo>
                      <a:lnTo>
                        <a:pt x="95" y="350"/>
                      </a:lnTo>
                      <a:lnTo>
                        <a:pt x="98" y="330"/>
                      </a:lnTo>
                      <a:lnTo>
                        <a:pt x="90" y="314"/>
                      </a:lnTo>
                      <a:lnTo>
                        <a:pt x="85" y="301"/>
                      </a:lnTo>
                      <a:lnTo>
                        <a:pt x="87" y="281"/>
                      </a:lnTo>
                      <a:lnTo>
                        <a:pt x="80" y="265"/>
                      </a:lnTo>
                      <a:lnTo>
                        <a:pt x="57" y="265"/>
                      </a:lnTo>
                      <a:lnTo>
                        <a:pt x="41" y="260"/>
                      </a:lnTo>
                      <a:lnTo>
                        <a:pt x="44" y="263"/>
                      </a:lnTo>
                      <a:lnTo>
                        <a:pt x="51" y="278"/>
                      </a:lnTo>
                      <a:lnTo>
                        <a:pt x="49" y="296"/>
                      </a:lnTo>
                      <a:lnTo>
                        <a:pt x="33" y="314"/>
                      </a:lnTo>
                      <a:lnTo>
                        <a:pt x="15" y="330"/>
                      </a:lnTo>
                      <a:lnTo>
                        <a:pt x="23" y="345"/>
                      </a:lnTo>
                      <a:lnTo>
                        <a:pt x="23" y="366"/>
                      </a:lnTo>
                      <a:lnTo>
                        <a:pt x="5" y="381"/>
                      </a:lnTo>
                      <a:lnTo>
                        <a:pt x="13" y="397"/>
                      </a:lnTo>
                      <a:lnTo>
                        <a:pt x="21" y="412"/>
                      </a:lnTo>
                      <a:lnTo>
                        <a:pt x="18" y="430"/>
                      </a:lnTo>
                      <a:lnTo>
                        <a:pt x="23" y="445"/>
                      </a:lnTo>
                      <a:lnTo>
                        <a:pt x="31" y="461"/>
                      </a:lnTo>
                      <a:lnTo>
                        <a:pt x="39" y="476"/>
                      </a:lnTo>
                      <a:lnTo>
                        <a:pt x="44" y="492"/>
                      </a:lnTo>
                      <a:lnTo>
                        <a:pt x="75" y="505"/>
                      </a:lnTo>
                      <a:lnTo>
                        <a:pt x="90" y="515"/>
                      </a:lnTo>
                      <a:lnTo>
                        <a:pt x="90" y="533"/>
                      </a:lnTo>
                      <a:lnTo>
                        <a:pt x="72" y="551"/>
                      </a:lnTo>
                      <a:lnTo>
                        <a:pt x="75" y="577"/>
                      </a:lnTo>
                      <a:lnTo>
                        <a:pt x="54" y="584"/>
                      </a:lnTo>
                      <a:lnTo>
                        <a:pt x="18" y="584"/>
                      </a:lnTo>
                      <a:lnTo>
                        <a:pt x="0" y="592"/>
                      </a:lnTo>
                      <a:lnTo>
                        <a:pt x="0" y="620"/>
                      </a:lnTo>
                      <a:lnTo>
                        <a:pt x="10" y="644"/>
                      </a:lnTo>
                      <a:lnTo>
                        <a:pt x="10" y="662"/>
                      </a:lnTo>
                      <a:lnTo>
                        <a:pt x="15" y="677"/>
                      </a:lnTo>
                      <a:lnTo>
                        <a:pt x="41" y="685"/>
                      </a:lnTo>
                      <a:lnTo>
                        <a:pt x="57" y="695"/>
                      </a:lnTo>
                      <a:lnTo>
                        <a:pt x="82" y="700"/>
                      </a:lnTo>
                      <a:lnTo>
                        <a:pt x="103" y="693"/>
                      </a:lnTo>
                      <a:lnTo>
                        <a:pt x="121" y="708"/>
                      </a:lnTo>
                      <a:lnTo>
                        <a:pt x="139" y="721"/>
                      </a:lnTo>
                      <a:lnTo>
                        <a:pt x="160" y="739"/>
                      </a:lnTo>
                      <a:lnTo>
                        <a:pt x="162" y="744"/>
                      </a:lnTo>
                      <a:lnTo>
                        <a:pt x="170" y="760"/>
                      </a:lnTo>
                      <a:lnTo>
                        <a:pt x="190" y="778"/>
                      </a:lnTo>
                      <a:lnTo>
                        <a:pt x="208" y="770"/>
                      </a:lnTo>
                      <a:lnTo>
                        <a:pt x="224" y="780"/>
                      </a:lnTo>
                      <a:lnTo>
                        <a:pt x="242" y="790"/>
                      </a:lnTo>
                      <a:lnTo>
                        <a:pt x="260" y="808"/>
                      </a:lnTo>
                      <a:lnTo>
                        <a:pt x="268" y="814"/>
                      </a:lnTo>
                      <a:lnTo>
                        <a:pt x="273" y="816"/>
                      </a:lnTo>
                      <a:lnTo>
                        <a:pt x="283" y="806"/>
                      </a:lnTo>
                      <a:lnTo>
                        <a:pt x="296" y="816"/>
                      </a:lnTo>
                      <a:lnTo>
                        <a:pt x="288" y="772"/>
                      </a:lnTo>
                      <a:lnTo>
                        <a:pt x="275" y="757"/>
                      </a:lnTo>
                      <a:lnTo>
                        <a:pt x="268" y="741"/>
                      </a:lnTo>
                      <a:lnTo>
                        <a:pt x="268" y="723"/>
                      </a:lnTo>
                      <a:lnTo>
                        <a:pt x="275" y="693"/>
                      </a:lnTo>
                      <a:lnTo>
                        <a:pt x="278" y="669"/>
                      </a:lnTo>
                      <a:lnTo>
                        <a:pt x="296" y="662"/>
                      </a:lnTo>
                      <a:lnTo>
                        <a:pt x="317" y="654"/>
                      </a:lnTo>
                      <a:lnTo>
                        <a:pt x="335" y="644"/>
                      </a:lnTo>
                      <a:lnTo>
                        <a:pt x="353" y="657"/>
                      </a:lnTo>
                      <a:lnTo>
                        <a:pt x="368" y="664"/>
                      </a:lnTo>
                      <a:lnTo>
                        <a:pt x="391" y="664"/>
                      </a:lnTo>
                      <a:lnTo>
                        <a:pt x="407" y="649"/>
                      </a:lnTo>
                      <a:lnTo>
                        <a:pt x="425" y="639"/>
                      </a:lnTo>
                      <a:lnTo>
                        <a:pt x="453" y="644"/>
                      </a:lnTo>
                      <a:lnTo>
                        <a:pt x="471" y="662"/>
                      </a:lnTo>
                      <a:lnTo>
                        <a:pt x="487" y="672"/>
                      </a:lnTo>
                      <a:lnTo>
                        <a:pt x="512" y="680"/>
                      </a:lnTo>
                      <a:lnTo>
                        <a:pt x="535" y="677"/>
                      </a:lnTo>
                      <a:lnTo>
                        <a:pt x="566" y="693"/>
                      </a:lnTo>
                      <a:lnTo>
                        <a:pt x="592" y="698"/>
                      </a:lnTo>
                      <a:lnTo>
                        <a:pt x="597" y="713"/>
                      </a:lnTo>
                      <a:lnTo>
                        <a:pt x="618" y="703"/>
                      </a:lnTo>
                      <a:lnTo>
                        <a:pt x="633" y="687"/>
                      </a:lnTo>
                      <a:lnTo>
                        <a:pt x="651" y="677"/>
                      </a:lnTo>
                      <a:lnTo>
                        <a:pt x="675" y="677"/>
                      </a:lnTo>
                      <a:lnTo>
                        <a:pt x="693" y="685"/>
                      </a:lnTo>
                      <a:lnTo>
                        <a:pt x="698" y="703"/>
                      </a:lnTo>
                      <a:lnTo>
                        <a:pt x="718" y="700"/>
                      </a:lnTo>
                      <a:lnTo>
                        <a:pt x="736" y="682"/>
                      </a:lnTo>
                      <a:lnTo>
                        <a:pt x="754" y="675"/>
                      </a:lnTo>
                      <a:lnTo>
                        <a:pt x="780" y="682"/>
                      </a:lnTo>
                      <a:lnTo>
                        <a:pt x="798" y="693"/>
                      </a:lnTo>
                      <a:lnTo>
                        <a:pt x="816" y="682"/>
                      </a:lnTo>
                      <a:lnTo>
                        <a:pt x="834" y="672"/>
                      </a:lnTo>
                      <a:lnTo>
                        <a:pt x="857" y="672"/>
                      </a:lnTo>
                      <a:lnTo>
                        <a:pt x="878" y="662"/>
                      </a:lnTo>
                      <a:lnTo>
                        <a:pt x="865" y="662"/>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grpSp>
          <p:sp>
            <p:nvSpPr>
              <p:cNvPr id="10" name="Rettangolo 9">
                <a:extLst>
                  <a:ext uri="{FF2B5EF4-FFF2-40B4-BE49-F238E27FC236}">
                    <a16:creationId xmlns:a16="http://schemas.microsoft.com/office/drawing/2014/main" id="{AEC5B15E-6413-53BE-0FB2-83398118302C}"/>
                  </a:ext>
                </a:extLst>
              </p:cNvPr>
              <p:cNvSpPr/>
              <p:nvPr/>
            </p:nvSpPr>
            <p:spPr>
              <a:xfrm>
                <a:off x="6431687" y="1280140"/>
                <a:ext cx="2303342"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MILANO</a:t>
                </a:r>
              </a:p>
            </p:txBody>
          </p:sp>
          <p:sp>
            <p:nvSpPr>
              <p:cNvPr id="11" name="Rettangolo 10">
                <a:extLst>
                  <a:ext uri="{FF2B5EF4-FFF2-40B4-BE49-F238E27FC236}">
                    <a16:creationId xmlns:a16="http://schemas.microsoft.com/office/drawing/2014/main" id="{4578EB0B-5EF7-0560-03B6-9D641EE0ADF2}"/>
                  </a:ext>
                </a:extLst>
              </p:cNvPr>
              <p:cNvSpPr/>
              <p:nvPr/>
            </p:nvSpPr>
            <p:spPr>
              <a:xfrm>
                <a:off x="8220969" y="2411115"/>
                <a:ext cx="2303342"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BOLOGNA</a:t>
                </a:r>
              </a:p>
            </p:txBody>
          </p:sp>
          <p:sp>
            <p:nvSpPr>
              <p:cNvPr id="12" name="Rettangolo 11">
                <a:extLst>
                  <a:ext uri="{FF2B5EF4-FFF2-40B4-BE49-F238E27FC236}">
                    <a16:creationId xmlns:a16="http://schemas.microsoft.com/office/drawing/2014/main" id="{FB6A659D-E366-4664-2BAC-98F43BAEF2B1}"/>
                  </a:ext>
                </a:extLst>
              </p:cNvPr>
              <p:cNvSpPr/>
              <p:nvPr/>
            </p:nvSpPr>
            <p:spPr>
              <a:xfrm>
                <a:off x="8365999" y="4319120"/>
                <a:ext cx="2303344"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NAPOLI</a:t>
                </a:r>
              </a:p>
            </p:txBody>
          </p:sp>
          <p:sp>
            <p:nvSpPr>
              <p:cNvPr id="13" name="Rettangolo 12">
                <a:extLst>
                  <a:ext uri="{FF2B5EF4-FFF2-40B4-BE49-F238E27FC236}">
                    <a16:creationId xmlns:a16="http://schemas.microsoft.com/office/drawing/2014/main" id="{C48FE6F3-1DF0-8ABA-2523-8B6A9F51B178}"/>
                  </a:ext>
                </a:extLst>
              </p:cNvPr>
              <p:cNvSpPr/>
              <p:nvPr/>
            </p:nvSpPr>
            <p:spPr>
              <a:xfrm>
                <a:off x="8010131" y="5233496"/>
                <a:ext cx="2303344"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PALERMO</a:t>
                </a:r>
              </a:p>
            </p:txBody>
          </p:sp>
          <p:sp>
            <p:nvSpPr>
              <p:cNvPr id="14" name="Ovale 13">
                <a:extLst>
                  <a:ext uri="{FF2B5EF4-FFF2-40B4-BE49-F238E27FC236}">
                    <a16:creationId xmlns:a16="http://schemas.microsoft.com/office/drawing/2014/main" id="{6F4B32D2-F03A-9CD2-DB92-54FB133A7439}"/>
                  </a:ext>
                </a:extLst>
              </p:cNvPr>
              <p:cNvSpPr>
                <a:spLocks noChangeAspect="1"/>
              </p:cNvSpPr>
              <p:nvPr/>
            </p:nvSpPr>
            <p:spPr>
              <a:xfrm>
                <a:off x="9136132" y="3859684"/>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5" name="Ovale 14">
                <a:extLst>
                  <a:ext uri="{FF2B5EF4-FFF2-40B4-BE49-F238E27FC236}">
                    <a16:creationId xmlns:a16="http://schemas.microsoft.com/office/drawing/2014/main" id="{7BE7F28B-4DA5-340D-1E63-7C9ACBF1F269}"/>
                  </a:ext>
                </a:extLst>
              </p:cNvPr>
              <p:cNvSpPr>
                <a:spLocks noChangeAspect="1"/>
              </p:cNvSpPr>
              <p:nvPr/>
            </p:nvSpPr>
            <p:spPr>
              <a:xfrm>
                <a:off x="9854682" y="4165145"/>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6" name="Ovale 15">
                <a:extLst>
                  <a:ext uri="{FF2B5EF4-FFF2-40B4-BE49-F238E27FC236}">
                    <a16:creationId xmlns:a16="http://schemas.microsoft.com/office/drawing/2014/main" id="{1C489429-2D30-89CD-798F-92521CE93F13}"/>
                  </a:ext>
                </a:extLst>
              </p:cNvPr>
              <p:cNvSpPr>
                <a:spLocks noChangeAspect="1"/>
              </p:cNvSpPr>
              <p:nvPr/>
            </p:nvSpPr>
            <p:spPr>
              <a:xfrm>
                <a:off x="9517672" y="5692083"/>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7" name="Ovale 16">
                <a:extLst>
                  <a:ext uri="{FF2B5EF4-FFF2-40B4-BE49-F238E27FC236}">
                    <a16:creationId xmlns:a16="http://schemas.microsoft.com/office/drawing/2014/main" id="{55EB22DE-917F-70FB-95F9-2F064C985B97}"/>
                  </a:ext>
                </a:extLst>
              </p:cNvPr>
              <p:cNvSpPr>
                <a:spLocks noChangeAspect="1"/>
              </p:cNvSpPr>
              <p:nvPr/>
            </p:nvSpPr>
            <p:spPr>
              <a:xfrm>
                <a:off x="7605170" y="1978986"/>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8" name="Rettangolo 17">
                <a:extLst>
                  <a:ext uri="{FF2B5EF4-FFF2-40B4-BE49-F238E27FC236}">
                    <a16:creationId xmlns:a16="http://schemas.microsoft.com/office/drawing/2014/main" id="{0B1F3C70-FB8E-D4A6-3F84-31321D97B393}"/>
                  </a:ext>
                </a:extLst>
              </p:cNvPr>
              <p:cNvSpPr/>
              <p:nvPr/>
            </p:nvSpPr>
            <p:spPr>
              <a:xfrm>
                <a:off x="7540233" y="3892334"/>
                <a:ext cx="2303344" cy="4130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ROMA</a:t>
                </a:r>
              </a:p>
            </p:txBody>
          </p:sp>
          <p:sp>
            <p:nvSpPr>
              <p:cNvPr id="19" name="Ovale 18">
                <a:extLst>
                  <a:ext uri="{FF2B5EF4-FFF2-40B4-BE49-F238E27FC236}">
                    <a16:creationId xmlns:a16="http://schemas.microsoft.com/office/drawing/2014/main" id="{8DD5EA26-EB4F-085B-B81C-B36BF68918AC}"/>
                  </a:ext>
                </a:extLst>
              </p:cNvPr>
              <p:cNvSpPr>
                <a:spLocks noChangeAspect="1"/>
              </p:cNvSpPr>
              <p:nvPr/>
            </p:nvSpPr>
            <p:spPr>
              <a:xfrm>
                <a:off x="8601926" y="2491893"/>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grpSp>
        <p:sp>
          <p:nvSpPr>
            <p:cNvPr id="49" name="Ovale 48">
              <a:extLst>
                <a:ext uri="{FF2B5EF4-FFF2-40B4-BE49-F238E27FC236}">
                  <a16:creationId xmlns:a16="http://schemas.microsoft.com/office/drawing/2014/main" id="{26E71A2F-7F87-7A6E-8FE0-A796AE5E285C}"/>
                </a:ext>
              </a:extLst>
            </p:cNvPr>
            <p:cNvSpPr>
              <a:spLocks noChangeAspect="1"/>
            </p:cNvSpPr>
            <p:nvPr/>
          </p:nvSpPr>
          <p:spPr>
            <a:xfrm>
              <a:off x="2604307" y="1555160"/>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50" name="Rettangolo 49">
              <a:extLst>
                <a:ext uri="{FF2B5EF4-FFF2-40B4-BE49-F238E27FC236}">
                  <a16:creationId xmlns:a16="http://schemas.microsoft.com/office/drawing/2014/main" id="{66E2FE54-53FB-92B8-4958-BDBD7124E5F7}"/>
                </a:ext>
              </a:extLst>
            </p:cNvPr>
            <p:cNvSpPr/>
            <p:nvPr/>
          </p:nvSpPr>
          <p:spPr>
            <a:xfrm>
              <a:off x="2250881" y="1510929"/>
              <a:ext cx="154461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MESTRE</a:t>
              </a:r>
            </a:p>
          </p:txBody>
        </p:sp>
      </p:grpSp>
      <p:pic>
        <p:nvPicPr>
          <p:cNvPr id="51" name="Immagine 50" descr="Immagine che contiene stella, Elementi grafici, simbolo, bandiera&#10;&#10;Descrizione generata automaticamente">
            <a:extLst>
              <a:ext uri="{FF2B5EF4-FFF2-40B4-BE49-F238E27FC236}">
                <a16:creationId xmlns:a16="http://schemas.microsoft.com/office/drawing/2014/main" id="{A9FDCEE4-B8F9-7B47-4A9D-A67F85BE5D5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76604" y="2562351"/>
            <a:ext cx="289264" cy="179878"/>
          </a:xfrm>
          <a:prstGeom prst="rect">
            <a:avLst/>
          </a:prstGeom>
        </p:spPr>
      </p:pic>
      <p:sp>
        <p:nvSpPr>
          <p:cNvPr id="52" name="CasellaDiTesto 51">
            <a:extLst>
              <a:ext uri="{FF2B5EF4-FFF2-40B4-BE49-F238E27FC236}">
                <a16:creationId xmlns:a16="http://schemas.microsoft.com/office/drawing/2014/main" id="{E966ADCC-A6A9-FB8B-BC30-2C4C0818DF16}"/>
              </a:ext>
            </a:extLst>
          </p:cNvPr>
          <p:cNvSpPr txBox="1"/>
          <p:nvPr/>
        </p:nvSpPr>
        <p:spPr>
          <a:xfrm>
            <a:off x="4472031" y="2528767"/>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HO CHI MINH</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4" name="CasellaDiTesto 53">
            <a:extLst>
              <a:ext uri="{FF2B5EF4-FFF2-40B4-BE49-F238E27FC236}">
                <a16:creationId xmlns:a16="http://schemas.microsoft.com/office/drawing/2014/main" id="{9450F3A9-70F1-BC4F-42D8-923C9ED028C3}"/>
              </a:ext>
            </a:extLst>
          </p:cNvPr>
          <p:cNvSpPr txBox="1"/>
          <p:nvPr/>
        </p:nvSpPr>
        <p:spPr>
          <a:xfrm>
            <a:off x="7506260" y="716184"/>
            <a:ext cx="3131000" cy="895339"/>
          </a:xfrm>
          <a:prstGeom prst="rect">
            <a:avLst/>
          </a:prstGeom>
        </p:spPr>
        <p:txBody>
          <a:bodyPr vert="horz" lIns="0" tIns="0" rIns="0" bIns="0" rtlCol="0" anchor="t" anchorCtr="0">
            <a:noAutofit/>
          </a:bodyPr>
          <a:lstStyle>
            <a:defPPr>
              <a:defRPr lang="it-IT"/>
            </a:defPPr>
            <a:lvl1pPr indent="0" defTabSz="914377">
              <a:lnSpc>
                <a:spcPct val="90000"/>
              </a:lnSpc>
              <a:spcBef>
                <a:spcPts val="1000"/>
              </a:spcBef>
              <a:buFont typeface="Arial" panose="020B0604020202020204" pitchFamily="34" charse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defTabSz="914377">
              <a:lnSpc>
                <a:spcPct val="90000"/>
              </a:lnSpc>
              <a:spcBef>
                <a:spcPts val="500"/>
              </a:spcBef>
              <a:buFont typeface="Arial" panose="020B0604020202020204" pitchFamily="34" charset="0"/>
              <a:buNone/>
              <a:defRPr sz="2000" b="0" i="0">
                <a:solidFill>
                  <a:schemeClr val="tx1">
                    <a:tint val="75000"/>
                  </a:schemeClr>
                </a:solidFill>
                <a:latin typeface="Arial" panose="020B0604020202020204" pitchFamily="34" charset="0"/>
                <a:cs typeface="Arial" panose="020B0604020202020204" pitchFamily="34" charset="0"/>
              </a:defRPr>
            </a:lvl2pPr>
            <a:lvl3pPr marL="914377" indent="0" defTabSz="914377">
              <a:lnSpc>
                <a:spcPct val="90000"/>
              </a:lnSpc>
              <a:spcBef>
                <a:spcPts val="500"/>
              </a:spcBef>
              <a:buFont typeface="Arial" panose="020B0604020202020204" pitchFamily="34" charset="0"/>
              <a:buNone/>
              <a:defRPr b="0" i="0">
                <a:solidFill>
                  <a:schemeClr val="tx1">
                    <a:tint val="75000"/>
                  </a:schemeClr>
                </a:solidFill>
                <a:latin typeface="Arial" panose="020B0604020202020204" pitchFamily="34" charset="0"/>
                <a:cs typeface="Arial" panose="020B0604020202020204" pitchFamily="34" charset="0"/>
              </a:defRPr>
            </a:lvl3pPr>
            <a:lvl4pPr marL="1371566"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4pPr>
            <a:lvl5pPr marL="1828754"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064"/>
                </a:solidFill>
                <a:effectLst/>
                <a:uLnTx/>
                <a:uFillTx/>
                <a:latin typeface="Arial" panose="020B0604020202020204"/>
                <a:cs typeface="Arial" panose="020B0604020202020204" pitchFamily="34" charset="0"/>
              </a:rPr>
              <a:t>Un Customer Care a tua disposizione</a:t>
            </a:r>
          </a:p>
        </p:txBody>
      </p:sp>
      <p:grpSp>
        <p:nvGrpSpPr>
          <p:cNvPr id="55" name="Gruppo 54">
            <a:extLst>
              <a:ext uri="{FF2B5EF4-FFF2-40B4-BE49-F238E27FC236}">
                <a16:creationId xmlns:a16="http://schemas.microsoft.com/office/drawing/2014/main" id="{D4A34960-F66E-41CB-3721-A8F7600A2968}"/>
              </a:ext>
            </a:extLst>
          </p:cNvPr>
          <p:cNvGrpSpPr/>
          <p:nvPr/>
        </p:nvGrpSpPr>
        <p:grpSpPr>
          <a:xfrm>
            <a:off x="7340805" y="2101505"/>
            <a:ext cx="3503828" cy="1862495"/>
            <a:chOff x="224440" y="2502394"/>
            <a:chExt cx="3110643" cy="1905664"/>
          </a:xfrm>
        </p:grpSpPr>
        <p:sp>
          <p:nvSpPr>
            <p:cNvPr id="56" name="Rettangolo 55">
              <a:extLst>
                <a:ext uri="{FF2B5EF4-FFF2-40B4-BE49-F238E27FC236}">
                  <a16:creationId xmlns:a16="http://schemas.microsoft.com/office/drawing/2014/main" id="{12307FA4-9254-0C56-BD85-C7F75D8350BB}"/>
                </a:ext>
              </a:extLst>
            </p:cNvPr>
            <p:cNvSpPr/>
            <p:nvPr/>
          </p:nvSpPr>
          <p:spPr>
            <a:xfrm>
              <a:off x="224440" y="3341762"/>
              <a:ext cx="3110643" cy="53534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B050"/>
                  </a:solidFill>
                  <a:effectLst/>
                  <a:uLnTx/>
                  <a:uFillTx/>
                  <a:latin typeface="Arial" panose="020B0604020202020204"/>
                  <a:ea typeface="+mn-ea"/>
                  <a:cs typeface="+mn-cs"/>
                </a:rPr>
                <a:t>800.020.030</a:t>
              </a:r>
              <a:endParaRPr kumimoji="0" lang="it-IT" sz="28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7" name="Rettangolo 56">
              <a:extLst>
                <a:ext uri="{FF2B5EF4-FFF2-40B4-BE49-F238E27FC236}">
                  <a16:creationId xmlns:a16="http://schemas.microsoft.com/office/drawing/2014/main" id="{F4E5134F-0903-1D21-84E7-FEC8DB280E10}"/>
                </a:ext>
              </a:extLst>
            </p:cNvPr>
            <p:cNvSpPr/>
            <p:nvPr/>
          </p:nvSpPr>
          <p:spPr>
            <a:xfrm>
              <a:off x="602698" y="3872711"/>
              <a:ext cx="2354126" cy="535347"/>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2C3A45"/>
                  </a:solidFill>
                  <a:effectLst/>
                  <a:uLnTx/>
                  <a:uFillTx/>
                  <a:latin typeface="Arial" panose="020B0604020202020204"/>
                  <a:ea typeface="+mn-ea"/>
                  <a:cs typeface="+mn-cs"/>
                  <a:hlinkClick r:id="rId7"/>
                </a:rPr>
                <a:t>info@simest.it</a:t>
              </a:r>
              <a:endParaRPr kumimoji="0" lang="it-IT" sz="2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9" name="Rettangolo 58">
              <a:extLst>
                <a:ext uri="{FF2B5EF4-FFF2-40B4-BE49-F238E27FC236}">
                  <a16:creationId xmlns:a16="http://schemas.microsoft.com/office/drawing/2014/main" id="{851C0B2E-B0D7-6CF5-ED5A-2BF457A9C074}"/>
                </a:ext>
              </a:extLst>
            </p:cNvPr>
            <p:cNvSpPr/>
            <p:nvPr/>
          </p:nvSpPr>
          <p:spPr>
            <a:xfrm>
              <a:off x="1233484" y="2530621"/>
              <a:ext cx="1076325" cy="725927"/>
            </a:xfrm>
            <a:prstGeom prst="rect">
              <a:avLst/>
            </a:prstGeom>
            <a:solidFill>
              <a:srgbClr val="EDEDE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60" name="Immagine 59">
              <a:extLst>
                <a:ext uri="{FF2B5EF4-FFF2-40B4-BE49-F238E27FC236}">
                  <a16:creationId xmlns:a16="http://schemas.microsoft.com/office/drawing/2014/main" id="{12BCC2CF-4D70-7044-44E5-CAE7D2C20DF2}"/>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2054" y="2502394"/>
              <a:ext cx="820653" cy="820653"/>
            </a:xfrm>
            <a:prstGeom prst="rect">
              <a:avLst/>
            </a:prstGeom>
          </p:spPr>
        </p:pic>
      </p:grpSp>
      <p:sp>
        <p:nvSpPr>
          <p:cNvPr id="61" name="CasellaDiTesto 60">
            <a:extLst>
              <a:ext uri="{FF2B5EF4-FFF2-40B4-BE49-F238E27FC236}">
                <a16:creationId xmlns:a16="http://schemas.microsoft.com/office/drawing/2014/main" id="{0CA9D907-F7BE-ED20-3513-D535C9721517}"/>
              </a:ext>
            </a:extLst>
          </p:cNvPr>
          <p:cNvSpPr txBox="1"/>
          <p:nvPr/>
        </p:nvSpPr>
        <p:spPr>
          <a:xfrm>
            <a:off x="7548524" y="4610476"/>
            <a:ext cx="3131000" cy="895339"/>
          </a:xfrm>
          <a:prstGeom prst="rect">
            <a:avLst/>
          </a:prstGeom>
        </p:spPr>
        <p:txBody>
          <a:bodyPr vert="horz" lIns="0" tIns="0" rIns="0" bIns="0" rtlCol="0" anchor="t" anchorCtr="0">
            <a:noAutofit/>
          </a:bodyPr>
          <a:lstStyle>
            <a:defPPr>
              <a:defRPr lang="it-IT"/>
            </a:defPPr>
            <a:lvl1pPr indent="0" defTabSz="914377">
              <a:lnSpc>
                <a:spcPct val="90000"/>
              </a:lnSpc>
              <a:spcBef>
                <a:spcPts val="1000"/>
              </a:spcBef>
              <a:buFont typeface="Arial" panose="020B0604020202020204" pitchFamily="34" charse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defTabSz="914377">
              <a:lnSpc>
                <a:spcPct val="90000"/>
              </a:lnSpc>
              <a:spcBef>
                <a:spcPts val="500"/>
              </a:spcBef>
              <a:buFont typeface="Arial" panose="020B0604020202020204" pitchFamily="34" charset="0"/>
              <a:buNone/>
              <a:defRPr sz="2000" b="0" i="0">
                <a:solidFill>
                  <a:schemeClr val="tx1">
                    <a:tint val="75000"/>
                  </a:schemeClr>
                </a:solidFill>
                <a:latin typeface="Arial" panose="020B0604020202020204" pitchFamily="34" charset="0"/>
                <a:cs typeface="Arial" panose="020B0604020202020204" pitchFamily="34" charset="0"/>
              </a:defRPr>
            </a:lvl2pPr>
            <a:lvl3pPr marL="914377" indent="0" defTabSz="914377">
              <a:lnSpc>
                <a:spcPct val="90000"/>
              </a:lnSpc>
              <a:spcBef>
                <a:spcPts val="500"/>
              </a:spcBef>
              <a:buFont typeface="Arial" panose="020B0604020202020204" pitchFamily="34" charset="0"/>
              <a:buNone/>
              <a:defRPr b="0" i="0">
                <a:solidFill>
                  <a:schemeClr val="tx1">
                    <a:tint val="75000"/>
                  </a:schemeClr>
                </a:solidFill>
                <a:latin typeface="Arial" panose="020B0604020202020204" pitchFamily="34" charset="0"/>
                <a:cs typeface="Arial" panose="020B0604020202020204" pitchFamily="34" charset="0"/>
              </a:defRPr>
            </a:lvl3pPr>
            <a:lvl4pPr marL="1371566"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4pPr>
            <a:lvl5pPr marL="1828754"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rPr>
              <a:t>Resta aggiornato su</a:t>
            </a:r>
            <a:endPar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hlinkClick r:id="rId9">
                <a:extLst>
                  <a:ext uri="{A12FA001-AC4F-418D-AE19-62706E023703}">
                    <ahyp:hlinkClr xmlns:ahyp="http://schemas.microsoft.com/office/drawing/2018/hyperlinkcolor" val="tx"/>
                  </a:ext>
                </a:extLst>
              </a:hlinkClick>
            </a:endParaRPr>
          </a:p>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005392"/>
                </a:solidFill>
                <a:effectLst/>
                <a:uLnTx/>
                <a:uFillTx/>
                <a:latin typeface="Arial" panose="020B0604020202020204"/>
                <a:cs typeface="Arial" panose="020B0604020202020204" pitchFamily="34" charset="0"/>
                <a:hlinkClick r:id="rId9">
                  <a:extLst>
                    <a:ext uri="{A12FA001-AC4F-418D-AE19-62706E023703}">
                      <ahyp:hlinkClr xmlns:ahyp="http://schemas.microsoft.com/office/drawing/2018/hyperlinkcolor" val="tx"/>
                    </a:ext>
                  </a:extLst>
                </a:hlinkClick>
              </a:rPr>
              <a:t>www.simest.it</a:t>
            </a:r>
            <a:r>
              <a:rPr kumimoji="0" lang="it-IT" sz="2400" b="1" i="0" u="none" strike="noStrike" kern="1200" cap="none" spc="0" normalizeH="0" baseline="0" noProof="0" dirty="0">
                <a:ln>
                  <a:noFill/>
                </a:ln>
                <a:solidFill>
                  <a:srgbClr val="415064"/>
                </a:solidFill>
                <a:effectLst/>
                <a:uLnTx/>
                <a:uFillTx/>
                <a:latin typeface="Arial" panose="020B0604020202020204"/>
                <a:cs typeface="Arial" panose="020B0604020202020204" pitchFamily="34" charset="0"/>
              </a:rPr>
              <a:t> </a:t>
            </a:r>
          </a:p>
        </p:txBody>
      </p:sp>
      <p:pic>
        <p:nvPicPr>
          <p:cNvPr id="2" name="Immagine 1">
            <a:extLst>
              <a:ext uri="{FF2B5EF4-FFF2-40B4-BE49-F238E27FC236}">
                <a16:creationId xmlns:a16="http://schemas.microsoft.com/office/drawing/2014/main" id="{9A3F8860-C229-3C86-BF42-A2322EEC5391}"/>
              </a:ext>
            </a:extLst>
          </p:cNvPr>
          <p:cNvPicPr preferRelativeResize="0">
            <a:picLocks/>
          </p:cNvPicPr>
          <p:nvPr/>
        </p:nvPicPr>
        <p:blipFill>
          <a:blip r:embed="rId10" cstate="screen">
            <a:extLst>
              <a:ext uri="{28A0092B-C50C-407E-A947-70E740481C1C}">
                <a14:useLocalDpi xmlns:a14="http://schemas.microsoft.com/office/drawing/2010/main" val="0"/>
              </a:ext>
            </a:extLst>
          </a:blip>
          <a:srcRect/>
          <a:stretch/>
        </p:blipFill>
        <p:spPr>
          <a:xfrm>
            <a:off x="4173284" y="2821826"/>
            <a:ext cx="288000" cy="190800"/>
          </a:xfrm>
          <a:prstGeom prst="rect">
            <a:avLst/>
          </a:prstGeom>
        </p:spPr>
      </p:pic>
      <p:sp>
        <p:nvSpPr>
          <p:cNvPr id="3" name="CasellaDiTesto 2">
            <a:extLst>
              <a:ext uri="{FF2B5EF4-FFF2-40B4-BE49-F238E27FC236}">
                <a16:creationId xmlns:a16="http://schemas.microsoft.com/office/drawing/2014/main" id="{F3E7D74D-6483-AF00-1B5A-B8BC44946DC1}"/>
              </a:ext>
            </a:extLst>
          </p:cNvPr>
          <p:cNvSpPr txBox="1"/>
          <p:nvPr/>
        </p:nvSpPr>
        <p:spPr>
          <a:xfrm>
            <a:off x="4452896" y="2786462"/>
            <a:ext cx="1247100" cy="26152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SAN PAOLO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5" name="Picture 6" descr="BANDIERA MAROCCO CM 70X100">
            <a:extLst>
              <a:ext uri="{FF2B5EF4-FFF2-40B4-BE49-F238E27FC236}">
                <a16:creationId xmlns:a16="http://schemas.microsoft.com/office/drawing/2014/main" id="{2A92CC08-105A-D620-D82D-263D2676AFF9}"/>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4173284" y="3092222"/>
            <a:ext cx="293681" cy="181401"/>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a:extLst>
              <a:ext uri="{FF2B5EF4-FFF2-40B4-BE49-F238E27FC236}">
                <a16:creationId xmlns:a16="http://schemas.microsoft.com/office/drawing/2014/main" id="{738011F5-4AD0-9DBB-F3F7-C52AFD48EEA7}"/>
              </a:ext>
            </a:extLst>
          </p:cNvPr>
          <p:cNvSpPr txBox="1"/>
          <p:nvPr/>
        </p:nvSpPr>
        <p:spPr>
          <a:xfrm>
            <a:off x="4462640" y="3070982"/>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RABAT</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62" name="Immagine 61">
            <a:extLst>
              <a:ext uri="{FF2B5EF4-FFF2-40B4-BE49-F238E27FC236}">
                <a16:creationId xmlns:a16="http://schemas.microsoft.com/office/drawing/2014/main" id="{A5B9A074-BCA9-5ADF-48EA-853F3180176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167825" y="3352130"/>
            <a:ext cx="293459" cy="205854"/>
          </a:xfrm>
          <a:prstGeom prst="rect">
            <a:avLst/>
          </a:prstGeom>
        </p:spPr>
      </p:pic>
      <p:sp>
        <p:nvSpPr>
          <p:cNvPr id="63" name="CasellaDiTesto 62">
            <a:extLst>
              <a:ext uri="{FF2B5EF4-FFF2-40B4-BE49-F238E27FC236}">
                <a16:creationId xmlns:a16="http://schemas.microsoft.com/office/drawing/2014/main" id="{4C48CCD5-C76E-43CB-1BE1-0269C458E8F9}"/>
              </a:ext>
            </a:extLst>
          </p:cNvPr>
          <p:cNvSpPr txBox="1"/>
          <p:nvPr/>
        </p:nvSpPr>
        <p:spPr>
          <a:xfrm>
            <a:off x="4468611" y="3343393"/>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NEW DELHI</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64" name="CasellaDiTesto 63">
            <a:extLst>
              <a:ext uri="{FF2B5EF4-FFF2-40B4-BE49-F238E27FC236}">
                <a16:creationId xmlns:a16="http://schemas.microsoft.com/office/drawing/2014/main" id="{EBDE57D5-9ABA-2748-9A53-91C155857D9E}"/>
              </a:ext>
            </a:extLst>
          </p:cNvPr>
          <p:cNvSpPr txBox="1"/>
          <p:nvPr/>
        </p:nvSpPr>
        <p:spPr>
          <a:xfrm>
            <a:off x="4475938" y="3867007"/>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RIYAD</a:t>
            </a:r>
          </a:p>
        </p:txBody>
      </p:sp>
      <p:pic>
        <p:nvPicPr>
          <p:cNvPr id="65" name="Immagine 64" descr="Immagine che contiene Carattere, Elementi grafici, testo, logo&#10;&#10;Il contenuto generato dall'IA potrebbe non essere corretto.">
            <a:extLst>
              <a:ext uri="{FF2B5EF4-FFF2-40B4-BE49-F238E27FC236}">
                <a16:creationId xmlns:a16="http://schemas.microsoft.com/office/drawing/2014/main" id="{CE7C868A-36A7-EB4B-F2DD-6B4BC9BE4FE3}"/>
              </a:ext>
            </a:extLst>
          </p:cNvPr>
          <p:cNvPicPr>
            <a:picLocks noChangeAspect="1"/>
          </p:cNvPicPr>
          <p:nvPr/>
        </p:nvPicPr>
        <p:blipFill>
          <a:blip r:embed="rId13"/>
          <a:stretch>
            <a:fillRect/>
          </a:stretch>
        </p:blipFill>
        <p:spPr>
          <a:xfrm>
            <a:off x="4167825" y="3842650"/>
            <a:ext cx="288518" cy="288518"/>
          </a:xfrm>
          <a:prstGeom prst="rect">
            <a:avLst/>
          </a:prstGeom>
        </p:spPr>
      </p:pic>
      <p:sp>
        <p:nvSpPr>
          <p:cNvPr id="66" name="Ovale 65">
            <a:extLst>
              <a:ext uri="{FF2B5EF4-FFF2-40B4-BE49-F238E27FC236}">
                <a16:creationId xmlns:a16="http://schemas.microsoft.com/office/drawing/2014/main" id="{A92B25D8-8B33-C0C5-B06D-994287B1CACB}"/>
              </a:ext>
            </a:extLst>
          </p:cNvPr>
          <p:cNvSpPr>
            <a:spLocks noChangeAspect="1"/>
          </p:cNvSpPr>
          <p:nvPr/>
        </p:nvSpPr>
        <p:spPr>
          <a:xfrm>
            <a:off x="3573371" y="3446009"/>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67" name="Rettangolo 66">
            <a:extLst>
              <a:ext uri="{FF2B5EF4-FFF2-40B4-BE49-F238E27FC236}">
                <a16:creationId xmlns:a16="http://schemas.microsoft.com/office/drawing/2014/main" id="{2B7EF9C8-FF32-EDF6-FAEF-CAEC0CC1C95E}"/>
              </a:ext>
            </a:extLst>
          </p:cNvPr>
          <p:cNvSpPr/>
          <p:nvPr/>
        </p:nvSpPr>
        <p:spPr>
          <a:xfrm>
            <a:off x="2949153" y="3248692"/>
            <a:ext cx="154461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BARI</a:t>
            </a:r>
          </a:p>
        </p:txBody>
      </p:sp>
      <p:pic>
        <p:nvPicPr>
          <p:cNvPr id="68" name="Picture 2" descr="Senegal - Wikipedia">
            <a:extLst>
              <a:ext uri="{FF2B5EF4-FFF2-40B4-BE49-F238E27FC236}">
                <a16:creationId xmlns:a16="http://schemas.microsoft.com/office/drawing/2014/main" id="{477B0125-44E9-4DEA-0545-3F5324DABF39}"/>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184100" y="3638688"/>
            <a:ext cx="282643" cy="188086"/>
          </a:xfrm>
          <a:prstGeom prst="rect">
            <a:avLst/>
          </a:prstGeom>
          <a:noFill/>
          <a:extLst>
            <a:ext uri="{909E8E84-426E-40DD-AFC4-6F175D3DCCD1}">
              <a14:hiddenFill xmlns:a14="http://schemas.microsoft.com/office/drawing/2010/main">
                <a:solidFill>
                  <a:srgbClr val="FFFFFF"/>
                </a:solidFill>
              </a14:hiddenFill>
            </a:ext>
          </a:extLst>
        </p:spPr>
      </p:pic>
      <p:sp>
        <p:nvSpPr>
          <p:cNvPr id="69" name="CasellaDiTesto 68">
            <a:extLst>
              <a:ext uri="{FF2B5EF4-FFF2-40B4-BE49-F238E27FC236}">
                <a16:creationId xmlns:a16="http://schemas.microsoft.com/office/drawing/2014/main" id="{F53556C6-EED7-03DA-4BA3-AAC2D5478F42}"/>
              </a:ext>
            </a:extLst>
          </p:cNvPr>
          <p:cNvSpPr txBox="1"/>
          <p:nvPr/>
        </p:nvSpPr>
        <p:spPr>
          <a:xfrm>
            <a:off x="4475938" y="3607650"/>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DAKAR</a:t>
            </a:r>
          </a:p>
        </p:txBody>
      </p:sp>
      <p:sp>
        <p:nvSpPr>
          <p:cNvPr id="70" name="Ovale 69">
            <a:extLst>
              <a:ext uri="{FF2B5EF4-FFF2-40B4-BE49-F238E27FC236}">
                <a16:creationId xmlns:a16="http://schemas.microsoft.com/office/drawing/2014/main" id="{06FD9584-A03D-E9B0-A0AC-2F859D57AC77}"/>
              </a:ext>
            </a:extLst>
          </p:cNvPr>
          <p:cNvSpPr>
            <a:spLocks noChangeAspect="1"/>
          </p:cNvSpPr>
          <p:nvPr/>
        </p:nvSpPr>
        <p:spPr>
          <a:xfrm>
            <a:off x="1216344" y="2310647"/>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71" name="Rettangolo 70">
            <a:extLst>
              <a:ext uri="{FF2B5EF4-FFF2-40B4-BE49-F238E27FC236}">
                <a16:creationId xmlns:a16="http://schemas.microsoft.com/office/drawing/2014/main" id="{BBC9DF11-E875-DA48-76D6-86E00A6B1AC8}"/>
              </a:ext>
            </a:extLst>
          </p:cNvPr>
          <p:cNvSpPr/>
          <p:nvPr/>
        </p:nvSpPr>
        <p:spPr>
          <a:xfrm>
            <a:off x="103462" y="2379761"/>
            <a:ext cx="1544618"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b="1" dirty="0">
                <a:solidFill>
                  <a:srgbClr val="415364"/>
                </a:solidFill>
                <a:latin typeface="Arial" panose="020B0604020202020204"/>
              </a:rPr>
              <a:t>TORINO</a:t>
            </a:r>
            <a:endPar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966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15" name="Gruppo 14">
            <a:extLst>
              <a:ext uri="{FF2B5EF4-FFF2-40B4-BE49-F238E27FC236}">
                <a16:creationId xmlns:a16="http://schemas.microsoft.com/office/drawing/2014/main" id="{451F3439-824B-09AC-2A12-C8DB51B3559E}"/>
              </a:ext>
            </a:extLst>
          </p:cNvPr>
          <p:cNvGrpSpPr/>
          <p:nvPr/>
        </p:nvGrpSpPr>
        <p:grpSpPr>
          <a:xfrm>
            <a:off x="0" y="6213622"/>
            <a:ext cx="12192000" cy="672550"/>
            <a:chOff x="0" y="4337050"/>
            <a:chExt cx="9144000" cy="812800"/>
          </a:xfrm>
        </p:grpSpPr>
        <p:sp>
          <p:nvSpPr>
            <p:cNvPr id="25" name="Rettangolo 24">
              <a:extLst>
                <a:ext uri="{FF2B5EF4-FFF2-40B4-BE49-F238E27FC236}">
                  <a16:creationId xmlns:a16="http://schemas.microsoft.com/office/drawing/2014/main" id="{30A103AA-738A-F8F9-A74B-84BBEC0E52B8}"/>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4" name="Rettangolo 33">
              <a:extLst>
                <a:ext uri="{FF2B5EF4-FFF2-40B4-BE49-F238E27FC236}">
                  <a16:creationId xmlns:a16="http://schemas.microsoft.com/office/drawing/2014/main" id="{B5B4A132-2F17-3612-C3A3-CD866184D38E}"/>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5" name="Rettangolo 34">
              <a:extLst>
                <a:ext uri="{FF2B5EF4-FFF2-40B4-BE49-F238E27FC236}">
                  <a16:creationId xmlns:a16="http://schemas.microsoft.com/office/drawing/2014/main" id="{B6A907B4-9651-B849-3919-626A33220E75}"/>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6" name="Rettangolo 35">
              <a:extLst>
                <a:ext uri="{FF2B5EF4-FFF2-40B4-BE49-F238E27FC236}">
                  <a16:creationId xmlns:a16="http://schemas.microsoft.com/office/drawing/2014/main" id="{1CB63206-E698-1ED8-ED91-E754A525540E}"/>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8" name="Rettangolo 37">
              <a:extLst>
                <a:ext uri="{FF2B5EF4-FFF2-40B4-BE49-F238E27FC236}">
                  <a16:creationId xmlns:a16="http://schemas.microsoft.com/office/drawing/2014/main" id="{FB29363C-52BF-3598-97D9-ED30B0C04055}"/>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9" name="Rettangolo 38">
              <a:extLst>
                <a:ext uri="{FF2B5EF4-FFF2-40B4-BE49-F238E27FC236}">
                  <a16:creationId xmlns:a16="http://schemas.microsoft.com/office/drawing/2014/main" id="{BB2334A6-63E6-239E-7587-958291BA9D2C}"/>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40" name="Rettangolo 39">
              <a:extLst>
                <a:ext uri="{FF2B5EF4-FFF2-40B4-BE49-F238E27FC236}">
                  <a16:creationId xmlns:a16="http://schemas.microsoft.com/office/drawing/2014/main" id="{ADA19396-322C-F726-BD84-50FCC3E8F1B4}"/>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41" name="Rettangolo 40">
              <a:extLst>
                <a:ext uri="{FF2B5EF4-FFF2-40B4-BE49-F238E27FC236}">
                  <a16:creationId xmlns:a16="http://schemas.microsoft.com/office/drawing/2014/main" id="{6091106F-4083-3D12-FB51-902DEC85B72C}"/>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grpSp>
      <p:sp>
        <p:nvSpPr>
          <p:cNvPr id="7" name="Rettangolo 6">
            <a:extLst>
              <a:ext uri="{FF2B5EF4-FFF2-40B4-BE49-F238E27FC236}">
                <a16:creationId xmlns:a16="http://schemas.microsoft.com/office/drawing/2014/main" id="{0A30D546-EA9B-A4AF-FBFD-6D7AD7939E2C}"/>
              </a:ext>
            </a:extLst>
          </p:cNvPr>
          <p:cNvSpPr/>
          <p:nvPr/>
        </p:nvSpPr>
        <p:spPr>
          <a:xfrm>
            <a:off x="4594087" y="5074363"/>
            <a:ext cx="3695307"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800.020.030    info@simest.it</a:t>
            </a:r>
            <a:endParaRPr kumimoji="0" lang="it-IT"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2" name="CasellaDiTesto 31">
            <a:extLst>
              <a:ext uri="{FF2B5EF4-FFF2-40B4-BE49-F238E27FC236}">
                <a16:creationId xmlns:a16="http://schemas.microsoft.com/office/drawing/2014/main" id="{250AF5F8-DC62-AEF8-4DFC-18255BF040A1}"/>
              </a:ext>
            </a:extLst>
          </p:cNvPr>
          <p:cNvSpPr txBox="1"/>
          <p:nvPr/>
        </p:nvSpPr>
        <p:spPr>
          <a:xfrm>
            <a:off x="751243" y="413420"/>
            <a:ext cx="10689514" cy="4097981"/>
          </a:xfrm>
          <a:prstGeom prst="rect">
            <a:avLst/>
          </a:prstGeom>
        </p:spPr>
        <p:txBody>
          <a:bodyPr vert="horz" wrap="square" lIns="91440" tIns="45720" rIns="91440" bIns="45720" rtlCol="0" anchor="b">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800" b="1" i="1" u="none" strike="noStrike" kern="1200" cap="all" spc="0" normalizeH="0" baseline="0" noProof="0" dirty="0">
                <a:ln>
                  <a:noFill/>
                </a:ln>
                <a:solidFill>
                  <a:srgbClr val="415364"/>
                </a:solidFill>
                <a:effectLst/>
                <a:uLnTx/>
                <a:uFillTx/>
                <a:latin typeface="Bressay" panose="02040503050505020203" pitchFamily="18" charset="0"/>
                <a:ea typeface="Bressay" panose="02040503050505020203" pitchFamily="18" charset="0"/>
                <a:cs typeface="Bressay" panose="02040503050505020203" pitchFamily="18" charset="0"/>
              </a:rPr>
              <a:t>Scriviamo ogni giorno nuove storie di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800" b="1" i="1" u="none" strike="noStrike" kern="1200" cap="all" spc="0" normalizeH="0" baseline="0" noProof="0" dirty="0">
                <a:ln>
                  <a:noFill/>
                </a:ln>
                <a:solidFill>
                  <a:srgbClr val="415364"/>
                </a:solidFill>
                <a:effectLst/>
                <a:uLnTx/>
                <a:uFillTx/>
                <a:latin typeface="Bressay" panose="02040503050505020203" pitchFamily="18" charset="0"/>
                <a:ea typeface="Bressay" panose="02040503050505020203" pitchFamily="18" charset="0"/>
                <a:cs typeface="Bressay" panose="02040503050505020203" pitchFamily="18" charset="0"/>
              </a:rPr>
              <a:t>successi italiani nel mondo.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400" b="1" i="0" u="none" strike="noStrike" kern="1200" cap="all" spc="0" normalizeH="0" baseline="0" noProof="0" dirty="0">
                <a:ln>
                  <a:noFill/>
                </a:ln>
                <a:solidFill>
                  <a:srgbClr val="005392">
                    <a:lumMod val="60000"/>
                    <a:lumOff val="40000"/>
                  </a:srgbClr>
                </a:solidFill>
                <a:effectLst/>
                <a:uLnTx/>
                <a:uFillTx/>
                <a:latin typeface="Arial" panose="020B0604020202020204"/>
                <a:ea typeface="Bressay" panose="02040503050505020203" pitchFamily="18" charset="0"/>
                <a:cs typeface="Bressay" panose="02040503050505020203" pitchFamily="18" charset="0"/>
              </a:rPr>
              <a:t>Il prossimo potrebbe essere il tuo!</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2000" b="1" i="0" u="none" strike="noStrike" kern="1200" cap="all" spc="0" normalizeH="0" baseline="0" noProof="0" dirty="0">
              <a:ln>
                <a:noFill/>
              </a:ln>
              <a:solidFill>
                <a:srgbClr val="415364"/>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Resta sempre in contatto con noi 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visita il nostro sito per scoprire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come possiamo aiutarti.</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cxnSp>
        <p:nvCxnSpPr>
          <p:cNvPr id="58" name="Connettore diritto 57">
            <a:extLst>
              <a:ext uri="{FF2B5EF4-FFF2-40B4-BE49-F238E27FC236}">
                <a16:creationId xmlns:a16="http://schemas.microsoft.com/office/drawing/2014/main" id="{7C531D18-3C56-D980-AC35-0B0D2C95EE40}"/>
              </a:ext>
            </a:extLst>
          </p:cNvPr>
          <p:cNvCxnSpPr/>
          <p:nvPr/>
        </p:nvCxnSpPr>
        <p:spPr>
          <a:xfrm>
            <a:off x="6100547" y="5035538"/>
            <a:ext cx="0" cy="44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891834D8-322E-E240-CCB6-042B9EAB06DB}"/>
              </a:ext>
            </a:extLst>
          </p:cNvPr>
          <p:cNvSpPr/>
          <p:nvPr/>
        </p:nvSpPr>
        <p:spPr>
          <a:xfrm>
            <a:off x="5196414" y="4258496"/>
            <a:ext cx="36069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www.simest.it</a:t>
            </a:r>
          </a:p>
        </p:txBody>
      </p:sp>
    </p:spTree>
    <p:extLst>
      <p:ext uri="{BB962C8B-B14F-4D97-AF65-F5344CB8AC3E}">
        <p14:creationId xmlns:p14="http://schemas.microsoft.com/office/powerpoint/2010/main" val="189773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a:spLocks noChangeAspect="1" noEditPoints="1"/>
          </p:cNvSpPr>
          <p:nvPr/>
        </p:nvSpPr>
        <p:spPr bwMode="auto">
          <a:xfrm>
            <a:off x="3276066" y="1332888"/>
            <a:ext cx="8721062" cy="4598256"/>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alpha val="76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Operatività 2025</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16" name="Group 5">
            <a:extLst>
              <a:ext uri="{FF2B5EF4-FFF2-40B4-BE49-F238E27FC236}">
                <a16:creationId xmlns:a16="http://schemas.microsoft.com/office/drawing/2014/main" id="{AAB0186C-AAF4-46BD-8458-B078D8493DA3}"/>
              </a:ext>
            </a:extLst>
          </p:cNvPr>
          <p:cNvGrpSpPr/>
          <p:nvPr/>
        </p:nvGrpSpPr>
        <p:grpSpPr>
          <a:xfrm>
            <a:off x="553917" y="1612012"/>
            <a:ext cx="3933281" cy="3950497"/>
            <a:chOff x="1060021" y="1473417"/>
            <a:chExt cx="4479725" cy="4499333"/>
          </a:xfrm>
          <a:solidFill>
            <a:schemeClr val="accent2"/>
          </a:solidFill>
        </p:grpSpPr>
        <p:sp>
          <p:nvSpPr>
            <p:cNvPr id="17" name="Freeform 5">
              <a:extLst>
                <a:ext uri="{FF2B5EF4-FFF2-40B4-BE49-F238E27FC236}">
                  <a16:creationId xmlns:a16="http://schemas.microsoft.com/office/drawing/2014/main" id="{E9C7A73B-FB1C-4561-88FB-9178EFAA0BD6}"/>
                </a:ext>
              </a:extLst>
            </p:cNvPr>
            <p:cNvSpPr>
              <a:spLocks/>
            </p:cNvSpPr>
            <p:nvPr/>
          </p:nvSpPr>
          <p:spPr bwMode="auto">
            <a:xfrm>
              <a:off x="1880026" y="2059900"/>
              <a:ext cx="1474227" cy="461699"/>
            </a:xfrm>
            <a:custGeom>
              <a:avLst/>
              <a:gdLst>
                <a:gd name="T0" fmla="*/ 206 w 426"/>
                <a:gd name="T1" fmla="*/ 0 h 132"/>
                <a:gd name="T2" fmla="*/ 403 w 426"/>
                <a:gd name="T3" fmla="*/ 73 h 132"/>
                <a:gd name="T4" fmla="*/ 413 w 426"/>
                <a:gd name="T5" fmla="*/ 83 h 132"/>
                <a:gd name="T6" fmla="*/ 414 w 426"/>
                <a:gd name="T7" fmla="*/ 120 h 132"/>
                <a:gd name="T8" fmla="*/ 376 w 426"/>
                <a:gd name="T9" fmla="*/ 121 h 132"/>
                <a:gd name="T10" fmla="*/ 307 w 426"/>
                <a:gd name="T11" fmla="*/ 75 h 132"/>
                <a:gd name="T12" fmla="*/ 60 w 426"/>
                <a:gd name="T13" fmla="*/ 114 h 132"/>
                <a:gd name="T14" fmla="*/ 52 w 426"/>
                <a:gd name="T15" fmla="*/ 121 h 132"/>
                <a:gd name="T16" fmla="*/ 13 w 426"/>
                <a:gd name="T17" fmla="*/ 120 h 132"/>
                <a:gd name="T18" fmla="*/ 15 w 426"/>
                <a:gd name="T19" fmla="*/ 82 h 132"/>
                <a:gd name="T20" fmla="*/ 152 w 426"/>
                <a:gd name="T21" fmla="*/ 8 h 132"/>
                <a:gd name="T22" fmla="*/ 206 w 426"/>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132">
                  <a:moveTo>
                    <a:pt x="206" y="0"/>
                  </a:moveTo>
                  <a:cubicBezTo>
                    <a:pt x="285" y="3"/>
                    <a:pt x="350" y="24"/>
                    <a:pt x="403" y="73"/>
                  </a:cubicBezTo>
                  <a:cubicBezTo>
                    <a:pt x="407" y="76"/>
                    <a:pt x="410" y="79"/>
                    <a:pt x="413" y="83"/>
                  </a:cubicBezTo>
                  <a:cubicBezTo>
                    <a:pt x="424" y="95"/>
                    <a:pt x="426" y="108"/>
                    <a:pt x="414" y="120"/>
                  </a:cubicBezTo>
                  <a:cubicBezTo>
                    <a:pt x="402" y="132"/>
                    <a:pt x="390" y="131"/>
                    <a:pt x="376" y="121"/>
                  </a:cubicBezTo>
                  <a:cubicBezTo>
                    <a:pt x="354" y="105"/>
                    <a:pt x="332" y="86"/>
                    <a:pt x="307" y="75"/>
                  </a:cubicBezTo>
                  <a:cubicBezTo>
                    <a:pt x="217" y="36"/>
                    <a:pt x="134" y="51"/>
                    <a:pt x="60" y="114"/>
                  </a:cubicBezTo>
                  <a:cubicBezTo>
                    <a:pt x="57" y="116"/>
                    <a:pt x="55" y="119"/>
                    <a:pt x="52" y="121"/>
                  </a:cubicBezTo>
                  <a:cubicBezTo>
                    <a:pt x="39" y="132"/>
                    <a:pt x="25" y="132"/>
                    <a:pt x="13" y="120"/>
                  </a:cubicBezTo>
                  <a:cubicBezTo>
                    <a:pt x="0" y="107"/>
                    <a:pt x="3" y="93"/>
                    <a:pt x="15" y="82"/>
                  </a:cubicBezTo>
                  <a:cubicBezTo>
                    <a:pt x="53" y="43"/>
                    <a:pt x="100" y="19"/>
                    <a:pt x="152" y="8"/>
                  </a:cubicBezTo>
                  <a:cubicBezTo>
                    <a:pt x="172" y="4"/>
                    <a:pt x="193" y="2"/>
                    <a:pt x="20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13F1DB45-0E76-423F-B319-285F2ED7821A}"/>
                </a:ext>
              </a:extLst>
            </p:cNvPr>
            <p:cNvSpPr>
              <a:spLocks noEditPoints="1"/>
            </p:cNvSpPr>
            <p:nvPr/>
          </p:nvSpPr>
          <p:spPr bwMode="auto">
            <a:xfrm>
              <a:off x="1060021" y="1473417"/>
              <a:ext cx="4479725" cy="4499333"/>
            </a:xfrm>
            <a:custGeom>
              <a:avLst/>
              <a:gdLst>
                <a:gd name="T0" fmla="*/ 1257 w 1295"/>
                <a:gd name="T1" fmla="*/ 1098 h 1289"/>
                <a:gd name="T2" fmla="*/ 1123 w 1295"/>
                <a:gd name="T3" fmla="*/ 981 h 1289"/>
                <a:gd name="T4" fmla="*/ 895 w 1295"/>
                <a:gd name="T5" fmla="*/ 781 h 1289"/>
                <a:gd name="T6" fmla="*/ 872 w 1295"/>
                <a:gd name="T7" fmla="*/ 773 h 1289"/>
                <a:gd name="T8" fmla="*/ 816 w 1295"/>
                <a:gd name="T9" fmla="*/ 752 h 1289"/>
                <a:gd name="T10" fmla="*/ 814 w 1295"/>
                <a:gd name="T11" fmla="*/ 722 h 1289"/>
                <a:gd name="T12" fmla="*/ 825 w 1295"/>
                <a:gd name="T13" fmla="*/ 706 h 1289"/>
                <a:gd name="T14" fmla="*/ 903 w 1295"/>
                <a:gd name="T15" fmla="*/ 452 h 1289"/>
                <a:gd name="T16" fmla="*/ 452 w 1295"/>
                <a:gd name="T17" fmla="*/ 0 h 1289"/>
                <a:gd name="T18" fmla="*/ 0 w 1295"/>
                <a:gd name="T19" fmla="*/ 452 h 1289"/>
                <a:gd name="T20" fmla="*/ 452 w 1295"/>
                <a:gd name="T21" fmla="*/ 903 h 1289"/>
                <a:gd name="T22" fmla="*/ 697 w 1295"/>
                <a:gd name="T23" fmla="*/ 831 h 1289"/>
                <a:gd name="T24" fmla="*/ 704 w 1295"/>
                <a:gd name="T25" fmla="*/ 826 h 1289"/>
                <a:gd name="T26" fmla="*/ 705 w 1295"/>
                <a:gd name="T27" fmla="*/ 826 h 1289"/>
                <a:gd name="T28" fmla="*/ 714 w 1295"/>
                <a:gd name="T29" fmla="*/ 819 h 1289"/>
                <a:gd name="T30" fmla="*/ 757 w 1295"/>
                <a:gd name="T31" fmla="*/ 822 h 1289"/>
                <a:gd name="T32" fmla="*/ 774 w 1295"/>
                <a:gd name="T33" fmla="*/ 869 h 1289"/>
                <a:gd name="T34" fmla="*/ 786 w 1295"/>
                <a:gd name="T35" fmla="*/ 900 h 1289"/>
                <a:gd name="T36" fmla="*/ 1109 w 1295"/>
                <a:gd name="T37" fmla="*/ 1268 h 1289"/>
                <a:gd name="T38" fmla="*/ 1159 w 1295"/>
                <a:gd name="T39" fmla="*/ 1284 h 1289"/>
                <a:gd name="T40" fmla="*/ 1278 w 1295"/>
                <a:gd name="T41" fmla="*/ 1181 h 1289"/>
                <a:gd name="T42" fmla="*/ 1257 w 1295"/>
                <a:gd name="T43" fmla="*/ 1098 h 1289"/>
                <a:gd name="T44" fmla="*/ 90 w 1295"/>
                <a:gd name="T45" fmla="*/ 452 h 1289"/>
                <a:gd name="T46" fmla="*/ 452 w 1295"/>
                <a:gd name="T47" fmla="*/ 90 h 1289"/>
                <a:gd name="T48" fmla="*/ 813 w 1295"/>
                <a:gd name="T49" fmla="*/ 452 h 1289"/>
                <a:gd name="T50" fmla="*/ 452 w 1295"/>
                <a:gd name="T51" fmla="*/ 813 h 1289"/>
                <a:gd name="T52" fmla="*/ 90 w 1295"/>
                <a:gd name="T53" fmla="*/ 4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5" h="1289">
                  <a:moveTo>
                    <a:pt x="1257" y="1098"/>
                  </a:moveTo>
                  <a:cubicBezTo>
                    <a:pt x="1212" y="1059"/>
                    <a:pt x="1168" y="1020"/>
                    <a:pt x="1123" y="981"/>
                  </a:cubicBezTo>
                  <a:cubicBezTo>
                    <a:pt x="1047" y="914"/>
                    <a:pt x="971" y="847"/>
                    <a:pt x="895" y="781"/>
                  </a:cubicBezTo>
                  <a:cubicBezTo>
                    <a:pt x="889" y="776"/>
                    <a:pt x="878" y="770"/>
                    <a:pt x="872" y="773"/>
                  </a:cubicBezTo>
                  <a:cubicBezTo>
                    <a:pt x="846" y="783"/>
                    <a:pt x="832" y="768"/>
                    <a:pt x="816" y="752"/>
                  </a:cubicBezTo>
                  <a:cubicBezTo>
                    <a:pt x="805" y="741"/>
                    <a:pt x="805" y="734"/>
                    <a:pt x="814" y="722"/>
                  </a:cubicBezTo>
                  <a:cubicBezTo>
                    <a:pt x="817" y="717"/>
                    <a:pt x="821" y="712"/>
                    <a:pt x="825" y="706"/>
                  </a:cubicBezTo>
                  <a:cubicBezTo>
                    <a:pt x="874" y="634"/>
                    <a:pt x="903" y="546"/>
                    <a:pt x="903" y="452"/>
                  </a:cubicBezTo>
                  <a:cubicBezTo>
                    <a:pt x="903" y="202"/>
                    <a:pt x="701" y="0"/>
                    <a:pt x="452" y="0"/>
                  </a:cubicBezTo>
                  <a:cubicBezTo>
                    <a:pt x="202" y="0"/>
                    <a:pt x="0" y="202"/>
                    <a:pt x="0" y="452"/>
                  </a:cubicBezTo>
                  <a:cubicBezTo>
                    <a:pt x="0" y="701"/>
                    <a:pt x="202" y="903"/>
                    <a:pt x="452" y="903"/>
                  </a:cubicBezTo>
                  <a:cubicBezTo>
                    <a:pt x="542" y="903"/>
                    <a:pt x="626" y="877"/>
                    <a:pt x="697" y="831"/>
                  </a:cubicBezTo>
                  <a:cubicBezTo>
                    <a:pt x="699" y="829"/>
                    <a:pt x="702" y="828"/>
                    <a:pt x="704" y="826"/>
                  </a:cubicBezTo>
                  <a:cubicBezTo>
                    <a:pt x="704" y="826"/>
                    <a:pt x="704" y="826"/>
                    <a:pt x="705" y="826"/>
                  </a:cubicBezTo>
                  <a:cubicBezTo>
                    <a:pt x="708" y="824"/>
                    <a:pt x="711" y="822"/>
                    <a:pt x="714" y="819"/>
                  </a:cubicBezTo>
                  <a:cubicBezTo>
                    <a:pt x="732" y="807"/>
                    <a:pt x="742" y="805"/>
                    <a:pt x="757" y="822"/>
                  </a:cubicBezTo>
                  <a:cubicBezTo>
                    <a:pt x="769" y="836"/>
                    <a:pt x="781" y="847"/>
                    <a:pt x="774" y="869"/>
                  </a:cubicBezTo>
                  <a:cubicBezTo>
                    <a:pt x="771" y="877"/>
                    <a:pt x="779" y="892"/>
                    <a:pt x="786" y="900"/>
                  </a:cubicBezTo>
                  <a:cubicBezTo>
                    <a:pt x="893" y="1023"/>
                    <a:pt x="1001" y="1146"/>
                    <a:pt x="1109" y="1268"/>
                  </a:cubicBezTo>
                  <a:cubicBezTo>
                    <a:pt x="1122" y="1284"/>
                    <a:pt x="1139" y="1289"/>
                    <a:pt x="1159" y="1284"/>
                  </a:cubicBezTo>
                  <a:cubicBezTo>
                    <a:pt x="1216" y="1270"/>
                    <a:pt x="1256" y="1234"/>
                    <a:pt x="1278" y="1181"/>
                  </a:cubicBezTo>
                  <a:cubicBezTo>
                    <a:pt x="1295" y="1141"/>
                    <a:pt x="1290" y="1127"/>
                    <a:pt x="1257" y="1098"/>
                  </a:cubicBezTo>
                  <a:close/>
                  <a:moveTo>
                    <a:pt x="90" y="452"/>
                  </a:moveTo>
                  <a:cubicBezTo>
                    <a:pt x="90" y="252"/>
                    <a:pt x="252" y="90"/>
                    <a:pt x="452" y="90"/>
                  </a:cubicBezTo>
                  <a:cubicBezTo>
                    <a:pt x="651" y="90"/>
                    <a:pt x="813" y="252"/>
                    <a:pt x="813" y="452"/>
                  </a:cubicBezTo>
                  <a:cubicBezTo>
                    <a:pt x="813" y="651"/>
                    <a:pt x="651" y="813"/>
                    <a:pt x="452" y="813"/>
                  </a:cubicBezTo>
                  <a:cubicBezTo>
                    <a:pt x="252" y="813"/>
                    <a:pt x="90" y="651"/>
                    <a:pt x="90" y="4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22" name="Rettangolo 21"/>
          <p:cNvSpPr/>
          <p:nvPr/>
        </p:nvSpPr>
        <p:spPr>
          <a:xfrm>
            <a:off x="4593815" y="2770212"/>
            <a:ext cx="318939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INVESTIMENTI PARTECIPATIVI</a:t>
            </a:r>
          </a:p>
        </p:txBody>
      </p:sp>
      <p:sp>
        <p:nvSpPr>
          <p:cNvPr id="24" name="Rettangolo 23"/>
          <p:cNvSpPr/>
          <p:nvPr/>
        </p:nvSpPr>
        <p:spPr>
          <a:xfrm>
            <a:off x="6479271" y="4888341"/>
            <a:ext cx="339259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SUPPORTO ALL’EXPORT</a:t>
            </a:r>
          </a:p>
        </p:txBody>
      </p:sp>
      <p:sp>
        <p:nvSpPr>
          <p:cNvPr id="26" name="Rettangolo 25"/>
          <p:cNvSpPr/>
          <p:nvPr/>
        </p:nvSpPr>
        <p:spPr>
          <a:xfrm>
            <a:off x="8175570" y="2770212"/>
            <a:ext cx="404856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FINANZIAMENTI AGEVOLATI PER L’INTERNAZIONALIZZAZIONE</a:t>
            </a:r>
          </a:p>
        </p:txBody>
      </p:sp>
      <p:sp>
        <p:nvSpPr>
          <p:cNvPr id="27" name="CasellaDiTesto 26"/>
          <p:cNvSpPr txBox="1"/>
          <p:nvPr/>
        </p:nvSpPr>
        <p:spPr>
          <a:xfrm>
            <a:off x="4837018" y="1371135"/>
            <a:ext cx="2702983"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005392"/>
                </a:solidFill>
                <a:effectLst/>
                <a:uLnTx/>
                <a:uFillTx/>
                <a:latin typeface="Arial" panose="020B0604020202020204"/>
                <a:ea typeface="+mn-ea"/>
                <a:cs typeface="+mn-cs"/>
              </a:rPr>
              <a:t>461</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8" name="CasellaDiTesto 27"/>
          <p:cNvSpPr txBox="1"/>
          <p:nvPr/>
        </p:nvSpPr>
        <p:spPr>
          <a:xfrm>
            <a:off x="8883343" y="1363897"/>
            <a:ext cx="2980601"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1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1.068</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9" name="CasellaDiTesto 28"/>
          <p:cNvSpPr txBox="1"/>
          <p:nvPr/>
        </p:nvSpPr>
        <p:spPr>
          <a:xfrm>
            <a:off x="6943699" y="3569214"/>
            <a:ext cx="2895964"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7.152</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pic>
        <p:nvPicPr>
          <p:cNvPr id="35" name="Immagin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064" y="2612301"/>
            <a:ext cx="1735015" cy="777865"/>
          </a:xfrm>
          <a:prstGeom prst="rect">
            <a:avLst/>
          </a:prstGeom>
        </p:spPr>
      </p:pic>
      <p:sp>
        <p:nvSpPr>
          <p:cNvPr id="3" name="CasellaDiTesto 2"/>
          <p:cNvSpPr txBox="1"/>
          <p:nvPr/>
        </p:nvSpPr>
        <p:spPr>
          <a:xfrm>
            <a:off x="8987829"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2.494 operazioni</a:t>
            </a:r>
          </a:p>
        </p:txBody>
      </p:sp>
      <p:sp>
        <p:nvSpPr>
          <p:cNvPr id="31" name="CasellaDiTesto 30"/>
          <p:cNvSpPr txBox="1"/>
          <p:nvPr/>
        </p:nvSpPr>
        <p:spPr>
          <a:xfrm>
            <a:off x="4798356"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risorse impegnate*</a:t>
            </a:r>
          </a:p>
        </p:txBody>
      </p:sp>
      <p:sp>
        <p:nvSpPr>
          <p:cNvPr id="32" name="CasellaDiTesto 31"/>
          <p:cNvSpPr txBox="1"/>
          <p:nvPr/>
        </p:nvSpPr>
        <p:spPr>
          <a:xfrm>
            <a:off x="6956920" y="4355178"/>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106 operazioni</a:t>
            </a:r>
          </a:p>
        </p:txBody>
      </p:sp>
      <p:sp>
        <p:nvSpPr>
          <p:cNvPr id="7" name="CasellaDiTesto 6">
            <a:extLst>
              <a:ext uri="{FF2B5EF4-FFF2-40B4-BE49-F238E27FC236}">
                <a16:creationId xmlns:a16="http://schemas.microsoft.com/office/drawing/2014/main" id="{9D6980F2-DD00-881F-C42F-17386513A7E0}"/>
              </a:ext>
            </a:extLst>
          </p:cNvPr>
          <p:cNvSpPr txBox="1"/>
          <p:nvPr/>
        </p:nvSpPr>
        <p:spPr>
          <a:xfrm>
            <a:off x="686312" y="6343626"/>
            <a:ext cx="7431536"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415364"/>
                </a:solidFill>
                <a:effectLst/>
                <a:uLnTx/>
                <a:uFillTx/>
                <a:latin typeface="Arial" panose="020B0604020202020204"/>
                <a:ea typeface="+mn-ea"/>
                <a:cs typeface="+mn-cs"/>
              </a:rPr>
              <a:t>* Comprende operatività risorse di Venture Capital, contributi in conto interessi, operatività start-up e Sezione Crescita PMI </a:t>
            </a:r>
          </a:p>
        </p:txBody>
      </p:sp>
    </p:spTree>
    <p:extLst>
      <p:ext uri="{BB962C8B-B14F-4D97-AF65-F5344CB8AC3E}">
        <p14:creationId xmlns:p14="http://schemas.microsoft.com/office/powerpoint/2010/main" val="127804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descr="Immagine che contiene paesaggio, alba, cielo, nebbia&#10;&#10;Descrizione generata automaticamente">
            <a:extLst>
              <a:ext uri="{FF2B5EF4-FFF2-40B4-BE49-F238E27FC236}">
                <a16:creationId xmlns:a16="http://schemas.microsoft.com/office/drawing/2014/main" id="{934AC3CB-E074-19B9-0F43-0DB74CB400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697" y="-24932"/>
            <a:ext cx="3919874" cy="6888318"/>
          </a:xfrm>
          <a:prstGeom prst="rect">
            <a:avLst/>
          </a:prstGeom>
        </p:spPr>
      </p:pic>
      <p:sp>
        <p:nvSpPr>
          <p:cNvPr id="624" name="Freeform 2609"/>
          <p:cNvSpPr>
            <a:spLocks noChangeAspect="1"/>
          </p:cNvSpPr>
          <p:nvPr/>
        </p:nvSpPr>
        <p:spPr bwMode="auto">
          <a:xfrm>
            <a:off x="8725672" y="3282897"/>
            <a:ext cx="515252" cy="474928"/>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005392"/>
          </a:solidFill>
          <a:ln w="3175">
            <a:solidFill>
              <a:srgbClr val="8F8F9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8" name="Rettangolo 27"/>
          <p:cNvSpPr/>
          <p:nvPr/>
        </p:nvSpPr>
        <p:spPr>
          <a:xfrm>
            <a:off x="0" y="0"/>
            <a:ext cx="38934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a:xfrm>
            <a:off x="74162" y="332718"/>
            <a:ext cx="3912317" cy="383116"/>
          </a:xfrm>
        </p:spPr>
        <p:txBody>
          <a:bodyPr/>
          <a:lstStyle/>
          <a:p>
            <a:r>
              <a:rPr lang="it-IT" altLang="it-IT" sz="2300" dirty="0">
                <a:solidFill>
                  <a:schemeClr val="bg1"/>
                </a:solidFill>
              </a:rPr>
              <a:t>Progetti in portafoglio 2025</a:t>
            </a:r>
          </a:p>
          <a:p>
            <a:endParaRPr lang="it-IT" dirty="0"/>
          </a:p>
        </p:txBody>
      </p:sp>
      <p:grpSp>
        <p:nvGrpSpPr>
          <p:cNvPr id="35" name="Gruppo 28"/>
          <p:cNvGrpSpPr>
            <a:grpSpLocks/>
          </p:cNvGrpSpPr>
          <p:nvPr/>
        </p:nvGrpSpPr>
        <p:grpSpPr bwMode="auto">
          <a:xfrm>
            <a:off x="4014582" y="1285860"/>
            <a:ext cx="8097849" cy="4679676"/>
            <a:chOff x="274819" y="1581601"/>
            <a:chExt cx="35287152" cy="17275834"/>
          </a:xfrm>
        </p:grpSpPr>
        <p:sp>
          <p:nvSpPr>
            <p:cNvPr id="54" name="Freeform 2656"/>
            <p:cNvSpPr>
              <a:spLocks noChangeAspect="1"/>
            </p:cNvSpPr>
            <p:nvPr/>
          </p:nvSpPr>
          <p:spPr bwMode="auto">
            <a:xfrm>
              <a:off x="3246629" y="3637103"/>
              <a:ext cx="7750024" cy="4143001"/>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 name="Freeform 2652"/>
            <p:cNvSpPr>
              <a:spLocks noChangeAspect="1"/>
            </p:cNvSpPr>
            <p:nvPr/>
          </p:nvSpPr>
          <p:spPr bwMode="auto">
            <a:xfrm>
              <a:off x="17597904" y="6612385"/>
              <a:ext cx="374601" cy="239942"/>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 name="Freeform 2657"/>
            <p:cNvSpPr>
              <a:spLocks noChangeAspect="1"/>
            </p:cNvSpPr>
            <p:nvPr/>
          </p:nvSpPr>
          <p:spPr bwMode="auto">
            <a:xfrm>
              <a:off x="8965498" y="6860328"/>
              <a:ext cx="1431798" cy="751819"/>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 name="Freeform 3521"/>
            <p:cNvSpPr>
              <a:spLocks noChangeAspect="1"/>
            </p:cNvSpPr>
            <p:nvPr/>
          </p:nvSpPr>
          <p:spPr bwMode="auto">
            <a:xfrm>
              <a:off x="8774034" y="7532166"/>
              <a:ext cx="58273" cy="31992"/>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 name="Freeform 3532"/>
            <p:cNvSpPr>
              <a:spLocks noChangeAspect="1"/>
            </p:cNvSpPr>
            <p:nvPr/>
          </p:nvSpPr>
          <p:spPr bwMode="auto">
            <a:xfrm>
              <a:off x="9073713" y="7884081"/>
              <a:ext cx="199786" cy="71980"/>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 name="Freeform 2538"/>
            <p:cNvSpPr>
              <a:spLocks noChangeAspect="1"/>
            </p:cNvSpPr>
            <p:nvPr/>
          </p:nvSpPr>
          <p:spPr bwMode="auto">
            <a:xfrm>
              <a:off x="6967641" y="10563433"/>
              <a:ext cx="424542" cy="423900"/>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 name="Freeform 2542"/>
            <p:cNvSpPr>
              <a:spLocks noChangeAspect="1"/>
            </p:cNvSpPr>
            <p:nvPr/>
          </p:nvSpPr>
          <p:spPr bwMode="auto">
            <a:xfrm>
              <a:off x="7891647" y="11435225"/>
              <a:ext cx="566060" cy="263934"/>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 name="Freeform 2543"/>
            <p:cNvSpPr>
              <a:spLocks noChangeAspect="1"/>
            </p:cNvSpPr>
            <p:nvPr/>
          </p:nvSpPr>
          <p:spPr bwMode="auto">
            <a:xfrm>
              <a:off x="7591969" y="11267263"/>
              <a:ext cx="341303" cy="343920"/>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 name="Freeform 3154"/>
            <p:cNvSpPr>
              <a:spLocks noChangeAspect="1"/>
            </p:cNvSpPr>
            <p:nvPr/>
          </p:nvSpPr>
          <p:spPr bwMode="auto">
            <a:xfrm>
              <a:off x="2705545" y="5364686"/>
              <a:ext cx="66595" cy="47988"/>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3" name="Freeform 3166"/>
            <p:cNvSpPr>
              <a:spLocks noChangeAspect="1"/>
            </p:cNvSpPr>
            <p:nvPr/>
          </p:nvSpPr>
          <p:spPr bwMode="auto">
            <a:xfrm>
              <a:off x="1282069" y="5620624"/>
              <a:ext cx="58273" cy="47988"/>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4" name="Freeform 3173"/>
            <p:cNvSpPr>
              <a:spLocks noChangeAspect="1"/>
            </p:cNvSpPr>
            <p:nvPr/>
          </p:nvSpPr>
          <p:spPr bwMode="auto">
            <a:xfrm>
              <a:off x="3729445" y="6108509"/>
              <a:ext cx="41625" cy="39988"/>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5" name="Freeform 3186"/>
            <p:cNvSpPr>
              <a:spLocks noChangeAspect="1"/>
            </p:cNvSpPr>
            <p:nvPr/>
          </p:nvSpPr>
          <p:spPr bwMode="auto">
            <a:xfrm>
              <a:off x="9439987" y="5052764"/>
              <a:ext cx="66595" cy="23992"/>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6" name="Freeform 3187"/>
            <p:cNvSpPr>
              <a:spLocks noChangeAspect="1"/>
            </p:cNvSpPr>
            <p:nvPr/>
          </p:nvSpPr>
          <p:spPr bwMode="auto">
            <a:xfrm>
              <a:off x="8590897" y="4580875"/>
              <a:ext cx="33298" cy="63985"/>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7" name="Freeform 3343"/>
            <p:cNvSpPr>
              <a:spLocks noChangeAspect="1"/>
            </p:cNvSpPr>
            <p:nvPr/>
          </p:nvSpPr>
          <p:spPr bwMode="auto">
            <a:xfrm>
              <a:off x="8882254" y="5956543"/>
              <a:ext cx="24971" cy="31992"/>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8" name="Freeform 3344"/>
            <p:cNvSpPr>
              <a:spLocks noChangeAspect="1"/>
            </p:cNvSpPr>
            <p:nvPr/>
          </p:nvSpPr>
          <p:spPr bwMode="auto">
            <a:xfrm>
              <a:off x="8707439" y="6524409"/>
              <a:ext cx="33298" cy="23992"/>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9" name="Freeform 3345"/>
            <p:cNvSpPr>
              <a:spLocks noChangeAspect="1"/>
            </p:cNvSpPr>
            <p:nvPr/>
          </p:nvSpPr>
          <p:spPr bwMode="auto">
            <a:xfrm>
              <a:off x="8765713" y="5940547"/>
              <a:ext cx="33298" cy="31992"/>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0" name="Oval 3346"/>
            <p:cNvSpPr>
              <a:spLocks noChangeAspect="1" noChangeArrowheads="1"/>
            </p:cNvSpPr>
            <p:nvPr/>
          </p:nvSpPr>
          <p:spPr bwMode="auto">
            <a:xfrm>
              <a:off x="10846814" y="7172250"/>
              <a:ext cx="8322" cy="8001"/>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1" name="Freeform 3347"/>
            <p:cNvSpPr>
              <a:spLocks noChangeAspect="1"/>
            </p:cNvSpPr>
            <p:nvPr/>
          </p:nvSpPr>
          <p:spPr bwMode="auto">
            <a:xfrm>
              <a:off x="11096546" y="6804339"/>
              <a:ext cx="24971" cy="15996"/>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2" name="Freeform 3522"/>
            <p:cNvSpPr>
              <a:spLocks noChangeAspect="1"/>
            </p:cNvSpPr>
            <p:nvPr/>
          </p:nvSpPr>
          <p:spPr bwMode="auto">
            <a:xfrm>
              <a:off x="8241272" y="7300219"/>
              <a:ext cx="158166" cy="47988"/>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3" name="Freeform 3523"/>
            <p:cNvSpPr>
              <a:spLocks noChangeAspect="1"/>
            </p:cNvSpPr>
            <p:nvPr/>
          </p:nvSpPr>
          <p:spPr bwMode="auto">
            <a:xfrm>
              <a:off x="8191326" y="7284223"/>
              <a:ext cx="33298" cy="23997"/>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4" name="Freeform 3524"/>
            <p:cNvSpPr>
              <a:spLocks noChangeAspect="1"/>
            </p:cNvSpPr>
            <p:nvPr/>
          </p:nvSpPr>
          <p:spPr bwMode="auto">
            <a:xfrm>
              <a:off x="7708510" y="7020289"/>
              <a:ext cx="74922" cy="47988"/>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5" name="Freeform 3525"/>
            <p:cNvSpPr>
              <a:spLocks noChangeAspect="1"/>
            </p:cNvSpPr>
            <p:nvPr/>
          </p:nvSpPr>
          <p:spPr bwMode="auto">
            <a:xfrm>
              <a:off x="7833379" y="6940309"/>
              <a:ext cx="24971" cy="23992"/>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6" name="Freeform 3526"/>
            <p:cNvSpPr>
              <a:spLocks noChangeAspect="1"/>
            </p:cNvSpPr>
            <p:nvPr/>
          </p:nvSpPr>
          <p:spPr bwMode="auto">
            <a:xfrm>
              <a:off x="8016516" y="7068278"/>
              <a:ext cx="41619" cy="23992"/>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7" name="Freeform 3527"/>
            <p:cNvSpPr>
              <a:spLocks noChangeAspect="1"/>
            </p:cNvSpPr>
            <p:nvPr/>
          </p:nvSpPr>
          <p:spPr bwMode="auto">
            <a:xfrm>
              <a:off x="10355671" y="7172250"/>
              <a:ext cx="174815" cy="183958"/>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8" name="Freeform 3528"/>
            <p:cNvSpPr>
              <a:spLocks noChangeAspect="1"/>
            </p:cNvSpPr>
            <p:nvPr/>
          </p:nvSpPr>
          <p:spPr bwMode="auto">
            <a:xfrm>
              <a:off x="10089290" y="7148259"/>
              <a:ext cx="224762" cy="151961"/>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9" name="Freeform 3529"/>
            <p:cNvSpPr>
              <a:spLocks noChangeAspect="1"/>
            </p:cNvSpPr>
            <p:nvPr/>
          </p:nvSpPr>
          <p:spPr bwMode="auto">
            <a:xfrm>
              <a:off x="10122588" y="6796343"/>
              <a:ext cx="266381" cy="111973"/>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0" name="Freeform 3530"/>
            <p:cNvSpPr>
              <a:spLocks noChangeAspect="1"/>
            </p:cNvSpPr>
            <p:nvPr/>
          </p:nvSpPr>
          <p:spPr bwMode="auto">
            <a:xfrm>
              <a:off x="10322374" y="7068278"/>
              <a:ext cx="49946" cy="63985"/>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1" name="Freeform 3531"/>
            <p:cNvSpPr>
              <a:spLocks noChangeAspect="1"/>
            </p:cNvSpPr>
            <p:nvPr/>
          </p:nvSpPr>
          <p:spPr bwMode="auto">
            <a:xfrm>
              <a:off x="10588755" y="6580393"/>
              <a:ext cx="657631" cy="639846"/>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2" name="Freeform 3533"/>
            <p:cNvSpPr>
              <a:spLocks noChangeAspect="1"/>
            </p:cNvSpPr>
            <p:nvPr/>
          </p:nvSpPr>
          <p:spPr bwMode="auto">
            <a:xfrm>
              <a:off x="8757386" y="5932552"/>
              <a:ext cx="116542" cy="111973"/>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3" name="Freeform 3534"/>
            <p:cNvSpPr>
              <a:spLocks noChangeAspect="1"/>
            </p:cNvSpPr>
            <p:nvPr/>
          </p:nvSpPr>
          <p:spPr bwMode="auto">
            <a:xfrm>
              <a:off x="8507653" y="6372443"/>
              <a:ext cx="124869" cy="71985"/>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4" name="Freeform 3535"/>
            <p:cNvSpPr>
              <a:spLocks noChangeAspect="1"/>
            </p:cNvSpPr>
            <p:nvPr/>
          </p:nvSpPr>
          <p:spPr bwMode="auto">
            <a:xfrm>
              <a:off x="9956100" y="5348690"/>
              <a:ext cx="66595" cy="63985"/>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5" name="Freeform 3539"/>
            <p:cNvSpPr>
              <a:spLocks noChangeAspect="1"/>
            </p:cNvSpPr>
            <p:nvPr/>
          </p:nvSpPr>
          <p:spPr bwMode="auto">
            <a:xfrm>
              <a:off x="8898903" y="5100752"/>
              <a:ext cx="91566" cy="135965"/>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6" name="Freeform 3540"/>
            <p:cNvSpPr>
              <a:spLocks noChangeAspect="1"/>
            </p:cNvSpPr>
            <p:nvPr/>
          </p:nvSpPr>
          <p:spPr bwMode="auto">
            <a:xfrm>
              <a:off x="8574249" y="5036768"/>
              <a:ext cx="199786" cy="119969"/>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7" name="Freeform 3541"/>
            <p:cNvSpPr>
              <a:spLocks noChangeAspect="1"/>
            </p:cNvSpPr>
            <p:nvPr/>
          </p:nvSpPr>
          <p:spPr bwMode="auto">
            <a:xfrm>
              <a:off x="8316195" y="4588876"/>
              <a:ext cx="649304" cy="431896"/>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8" name="Freeform 3542"/>
            <p:cNvSpPr>
              <a:spLocks noChangeAspect="1"/>
            </p:cNvSpPr>
            <p:nvPr/>
          </p:nvSpPr>
          <p:spPr bwMode="auto">
            <a:xfrm>
              <a:off x="8640844" y="4564879"/>
              <a:ext cx="108220" cy="79981"/>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9" name="Freeform 3544"/>
            <p:cNvSpPr>
              <a:spLocks noChangeAspect="1"/>
            </p:cNvSpPr>
            <p:nvPr/>
          </p:nvSpPr>
          <p:spPr bwMode="auto">
            <a:xfrm>
              <a:off x="7392183" y="3965026"/>
              <a:ext cx="391250" cy="255938"/>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0" name="Freeform 3550"/>
            <p:cNvSpPr>
              <a:spLocks noChangeAspect="1"/>
            </p:cNvSpPr>
            <p:nvPr/>
          </p:nvSpPr>
          <p:spPr bwMode="auto">
            <a:xfrm>
              <a:off x="4153992" y="4076999"/>
              <a:ext cx="33298" cy="47988"/>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1" name="Freeform 3551"/>
            <p:cNvSpPr>
              <a:spLocks noChangeAspect="1"/>
            </p:cNvSpPr>
            <p:nvPr/>
          </p:nvSpPr>
          <p:spPr bwMode="auto">
            <a:xfrm>
              <a:off x="4187290" y="4068999"/>
              <a:ext cx="58268" cy="63985"/>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2" name="Freeform 3552"/>
            <p:cNvSpPr>
              <a:spLocks noChangeAspect="1"/>
            </p:cNvSpPr>
            <p:nvPr/>
          </p:nvSpPr>
          <p:spPr bwMode="auto">
            <a:xfrm>
              <a:off x="4228909" y="4013015"/>
              <a:ext cx="141518" cy="95977"/>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3" name="Freeform 3553"/>
            <p:cNvSpPr>
              <a:spLocks noChangeAspect="1"/>
            </p:cNvSpPr>
            <p:nvPr/>
          </p:nvSpPr>
          <p:spPr bwMode="auto">
            <a:xfrm>
              <a:off x="8332843" y="3333176"/>
              <a:ext cx="2422399" cy="1863553"/>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4" name="Freeform 3554"/>
            <p:cNvSpPr>
              <a:spLocks noChangeAspect="1"/>
            </p:cNvSpPr>
            <p:nvPr/>
          </p:nvSpPr>
          <p:spPr bwMode="auto">
            <a:xfrm>
              <a:off x="9348421" y="4220965"/>
              <a:ext cx="208108" cy="183953"/>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5" name="Freeform 3555"/>
            <p:cNvSpPr>
              <a:spLocks noChangeAspect="1"/>
            </p:cNvSpPr>
            <p:nvPr/>
          </p:nvSpPr>
          <p:spPr bwMode="auto">
            <a:xfrm>
              <a:off x="9564855" y="4244956"/>
              <a:ext cx="133190" cy="79981"/>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6" name="Freeform 3557"/>
            <p:cNvSpPr>
              <a:spLocks noChangeAspect="1"/>
            </p:cNvSpPr>
            <p:nvPr/>
          </p:nvSpPr>
          <p:spPr bwMode="auto">
            <a:xfrm>
              <a:off x="9165284" y="4053003"/>
              <a:ext cx="158161" cy="111973"/>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7" name="Freeform 3562"/>
            <p:cNvSpPr>
              <a:spLocks noChangeAspect="1"/>
            </p:cNvSpPr>
            <p:nvPr/>
          </p:nvSpPr>
          <p:spPr bwMode="auto">
            <a:xfrm>
              <a:off x="9223552" y="3333176"/>
              <a:ext cx="407898" cy="191954"/>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8" name="Freeform 3563"/>
            <p:cNvSpPr>
              <a:spLocks noChangeAspect="1"/>
            </p:cNvSpPr>
            <p:nvPr/>
          </p:nvSpPr>
          <p:spPr bwMode="auto">
            <a:xfrm>
              <a:off x="7916623" y="3269192"/>
              <a:ext cx="516113" cy="375912"/>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9" name="Freeform 3564"/>
            <p:cNvSpPr>
              <a:spLocks noChangeAspect="1"/>
            </p:cNvSpPr>
            <p:nvPr/>
          </p:nvSpPr>
          <p:spPr bwMode="auto">
            <a:xfrm>
              <a:off x="7333915" y="3325181"/>
              <a:ext cx="507786" cy="415900"/>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0" name="Freeform 3567"/>
            <p:cNvSpPr>
              <a:spLocks noChangeAspect="1"/>
            </p:cNvSpPr>
            <p:nvPr/>
          </p:nvSpPr>
          <p:spPr bwMode="auto">
            <a:xfrm>
              <a:off x="7916623" y="3037250"/>
              <a:ext cx="308000" cy="183953"/>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1" name="Freeform 3569"/>
            <p:cNvSpPr>
              <a:spLocks noChangeAspect="1"/>
            </p:cNvSpPr>
            <p:nvPr/>
          </p:nvSpPr>
          <p:spPr bwMode="auto">
            <a:xfrm>
              <a:off x="7899974" y="3029249"/>
              <a:ext cx="99893" cy="63985"/>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2" name="Freeform 3570"/>
            <p:cNvSpPr>
              <a:spLocks noChangeAspect="1"/>
            </p:cNvSpPr>
            <p:nvPr/>
          </p:nvSpPr>
          <p:spPr bwMode="auto">
            <a:xfrm>
              <a:off x="6934343" y="3333176"/>
              <a:ext cx="249732" cy="167962"/>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3" name="Freeform 3571"/>
            <p:cNvSpPr>
              <a:spLocks noChangeAspect="1"/>
            </p:cNvSpPr>
            <p:nvPr/>
          </p:nvSpPr>
          <p:spPr bwMode="auto">
            <a:xfrm>
              <a:off x="5793897" y="3405161"/>
              <a:ext cx="1556666" cy="799807"/>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4" name="Freeform 3572"/>
            <p:cNvSpPr>
              <a:spLocks noChangeAspect="1"/>
            </p:cNvSpPr>
            <p:nvPr/>
          </p:nvSpPr>
          <p:spPr bwMode="auto">
            <a:xfrm>
              <a:off x="5211189" y="3213208"/>
              <a:ext cx="1023904" cy="575861"/>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5" name="Freeform 3573"/>
            <p:cNvSpPr>
              <a:spLocks noChangeAspect="1"/>
            </p:cNvSpPr>
            <p:nvPr/>
          </p:nvSpPr>
          <p:spPr bwMode="auto">
            <a:xfrm>
              <a:off x="6126873" y="2821300"/>
              <a:ext cx="1098822" cy="439896"/>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6" name="Freeform 3574"/>
            <p:cNvSpPr>
              <a:spLocks noChangeAspect="1"/>
            </p:cNvSpPr>
            <p:nvPr/>
          </p:nvSpPr>
          <p:spPr bwMode="auto">
            <a:xfrm>
              <a:off x="5727302" y="2709327"/>
              <a:ext cx="707577" cy="303927"/>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7" name="Freeform 3575"/>
            <p:cNvSpPr>
              <a:spLocks noChangeAspect="1"/>
            </p:cNvSpPr>
            <p:nvPr/>
          </p:nvSpPr>
          <p:spPr bwMode="auto">
            <a:xfrm>
              <a:off x="6002010" y="2965265"/>
              <a:ext cx="174810" cy="103977"/>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8" name="Freeform 3577"/>
            <p:cNvSpPr>
              <a:spLocks noChangeAspect="1"/>
            </p:cNvSpPr>
            <p:nvPr/>
          </p:nvSpPr>
          <p:spPr bwMode="auto">
            <a:xfrm>
              <a:off x="6501474" y="2629346"/>
              <a:ext cx="116542" cy="71985"/>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9" name="Freeform 3578"/>
            <p:cNvSpPr>
              <a:spLocks noChangeAspect="1"/>
            </p:cNvSpPr>
            <p:nvPr/>
          </p:nvSpPr>
          <p:spPr bwMode="auto">
            <a:xfrm>
              <a:off x="6626338" y="2605354"/>
              <a:ext cx="341303" cy="151961"/>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0" name="Freeform 3579"/>
            <p:cNvSpPr>
              <a:spLocks noChangeAspect="1"/>
            </p:cNvSpPr>
            <p:nvPr/>
          </p:nvSpPr>
          <p:spPr bwMode="auto">
            <a:xfrm>
              <a:off x="6667962" y="2493381"/>
              <a:ext cx="324649" cy="95977"/>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1" name="Freeform 3580"/>
            <p:cNvSpPr>
              <a:spLocks noChangeAspect="1"/>
            </p:cNvSpPr>
            <p:nvPr/>
          </p:nvSpPr>
          <p:spPr bwMode="auto">
            <a:xfrm>
              <a:off x="7209046" y="3069242"/>
              <a:ext cx="124869" cy="79981"/>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2" name="Freeform 3581"/>
            <p:cNvSpPr>
              <a:spLocks noChangeAspect="1"/>
            </p:cNvSpPr>
            <p:nvPr/>
          </p:nvSpPr>
          <p:spPr bwMode="auto">
            <a:xfrm>
              <a:off x="7258993" y="2669339"/>
              <a:ext cx="116542" cy="119969"/>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3" name="Freeform 3582"/>
            <p:cNvSpPr>
              <a:spLocks noChangeAspect="1"/>
            </p:cNvSpPr>
            <p:nvPr/>
          </p:nvSpPr>
          <p:spPr bwMode="auto">
            <a:xfrm>
              <a:off x="7300617" y="2845296"/>
              <a:ext cx="158161" cy="71980"/>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4" name="Freeform 3583"/>
            <p:cNvSpPr>
              <a:spLocks noChangeAspect="1"/>
            </p:cNvSpPr>
            <p:nvPr/>
          </p:nvSpPr>
          <p:spPr bwMode="auto">
            <a:xfrm>
              <a:off x="7317266" y="2917276"/>
              <a:ext cx="174810" cy="47988"/>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5" name="Freeform 3584"/>
            <p:cNvSpPr>
              <a:spLocks noChangeAspect="1"/>
            </p:cNvSpPr>
            <p:nvPr/>
          </p:nvSpPr>
          <p:spPr bwMode="auto">
            <a:xfrm>
              <a:off x="7342237" y="2965265"/>
              <a:ext cx="158166" cy="39993"/>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6" name="Freeform 3585"/>
            <p:cNvSpPr>
              <a:spLocks noChangeAspect="1"/>
            </p:cNvSpPr>
            <p:nvPr/>
          </p:nvSpPr>
          <p:spPr bwMode="auto">
            <a:xfrm>
              <a:off x="7400510" y="2981261"/>
              <a:ext cx="108215" cy="55989"/>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7" name="Freeform 3586"/>
            <p:cNvSpPr>
              <a:spLocks noChangeAspect="1"/>
            </p:cNvSpPr>
            <p:nvPr/>
          </p:nvSpPr>
          <p:spPr bwMode="auto">
            <a:xfrm>
              <a:off x="7433808" y="2861292"/>
              <a:ext cx="474488" cy="287931"/>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8" name="Freeform 3587"/>
            <p:cNvSpPr>
              <a:spLocks noChangeAspect="1"/>
            </p:cNvSpPr>
            <p:nvPr/>
          </p:nvSpPr>
          <p:spPr bwMode="auto">
            <a:xfrm>
              <a:off x="7583647" y="2845296"/>
              <a:ext cx="108215" cy="39988"/>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9" name="Freeform 3588"/>
            <p:cNvSpPr>
              <a:spLocks noChangeAspect="1"/>
            </p:cNvSpPr>
            <p:nvPr/>
          </p:nvSpPr>
          <p:spPr bwMode="auto">
            <a:xfrm>
              <a:off x="7575320" y="2637346"/>
              <a:ext cx="124869" cy="39988"/>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0" name="Freeform 3589"/>
            <p:cNvSpPr>
              <a:spLocks noChangeAspect="1"/>
            </p:cNvSpPr>
            <p:nvPr/>
          </p:nvSpPr>
          <p:spPr bwMode="auto">
            <a:xfrm>
              <a:off x="7342237" y="2373408"/>
              <a:ext cx="524440" cy="303927"/>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1" name="Freeform 3590"/>
            <p:cNvSpPr>
              <a:spLocks noChangeAspect="1"/>
            </p:cNvSpPr>
            <p:nvPr/>
          </p:nvSpPr>
          <p:spPr bwMode="auto">
            <a:xfrm>
              <a:off x="7916623" y="2237443"/>
              <a:ext cx="124863" cy="103972"/>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2" name="Freeform 3591"/>
            <p:cNvSpPr>
              <a:spLocks noChangeAspect="1"/>
            </p:cNvSpPr>
            <p:nvPr/>
          </p:nvSpPr>
          <p:spPr bwMode="auto">
            <a:xfrm>
              <a:off x="7949921" y="2469384"/>
              <a:ext cx="283030" cy="207950"/>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3" name="Freeform 3592"/>
            <p:cNvSpPr>
              <a:spLocks noChangeAspect="1"/>
            </p:cNvSpPr>
            <p:nvPr/>
          </p:nvSpPr>
          <p:spPr bwMode="auto">
            <a:xfrm>
              <a:off x="8074784" y="2685335"/>
              <a:ext cx="283030" cy="71980"/>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4" name="Freeform 3593"/>
            <p:cNvSpPr>
              <a:spLocks noChangeAspect="1"/>
            </p:cNvSpPr>
            <p:nvPr/>
          </p:nvSpPr>
          <p:spPr bwMode="auto">
            <a:xfrm>
              <a:off x="8515980" y="2701331"/>
              <a:ext cx="99893" cy="71980"/>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5" name="Freeform 3594"/>
            <p:cNvSpPr>
              <a:spLocks noChangeAspect="1"/>
            </p:cNvSpPr>
            <p:nvPr/>
          </p:nvSpPr>
          <p:spPr bwMode="auto">
            <a:xfrm>
              <a:off x="7974891" y="2797308"/>
              <a:ext cx="1415149" cy="463888"/>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6" name="Freeform 3595"/>
            <p:cNvSpPr>
              <a:spLocks noChangeAspect="1"/>
            </p:cNvSpPr>
            <p:nvPr/>
          </p:nvSpPr>
          <p:spPr bwMode="auto">
            <a:xfrm>
              <a:off x="8524302" y="2813304"/>
              <a:ext cx="58273" cy="95977"/>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7" name="Freeform 3596"/>
            <p:cNvSpPr>
              <a:spLocks noChangeAspect="1"/>
            </p:cNvSpPr>
            <p:nvPr/>
          </p:nvSpPr>
          <p:spPr bwMode="auto">
            <a:xfrm>
              <a:off x="8216302" y="1981505"/>
              <a:ext cx="899036" cy="647841"/>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8" name="Freeform 3597"/>
            <p:cNvSpPr>
              <a:spLocks noChangeAspect="1"/>
            </p:cNvSpPr>
            <p:nvPr/>
          </p:nvSpPr>
          <p:spPr bwMode="auto">
            <a:xfrm>
              <a:off x="8590897" y="1661582"/>
              <a:ext cx="2638839" cy="1303683"/>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9" name="Freeform 3598"/>
            <p:cNvSpPr>
              <a:spLocks noChangeAspect="1"/>
            </p:cNvSpPr>
            <p:nvPr/>
          </p:nvSpPr>
          <p:spPr bwMode="auto">
            <a:xfrm>
              <a:off x="9390040" y="2941273"/>
              <a:ext cx="83244" cy="87976"/>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0" name="Freeform 3599"/>
            <p:cNvSpPr>
              <a:spLocks noChangeAspect="1"/>
            </p:cNvSpPr>
            <p:nvPr/>
          </p:nvSpPr>
          <p:spPr bwMode="auto">
            <a:xfrm>
              <a:off x="8965498" y="2429397"/>
              <a:ext cx="108215" cy="55984"/>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1" name="Freeform 3618"/>
            <p:cNvSpPr>
              <a:spLocks noChangeAspect="1"/>
            </p:cNvSpPr>
            <p:nvPr/>
          </p:nvSpPr>
          <p:spPr bwMode="auto">
            <a:xfrm>
              <a:off x="4054099" y="6660374"/>
              <a:ext cx="391244" cy="343920"/>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2" name="Freeform 3619"/>
            <p:cNvSpPr>
              <a:spLocks noChangeAspect="1"/>
            </p:cNvSpPr>
            <p:nvPr/>
          </p:nvSpPr>
          <p:spPr bwMode="auto">
            <a:xfrm>
              <a:off x="3704474" y="6228478"/>
              <a:ext cx="141512" cy="143965"/>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3" name="Freeform 3620"/>
            <p:cNvSpPr>
              <a:spLocks noChangeAspect="1"/>
            </p:cNvSpPr>
            <p:nvPr/>
          </p:nvSpPr>
          <p:spPr bwMode="auto">
            <a:xfrm>
              <a:off x="3729445" y="6364448"/>
              <a:ext cx="116542" cy="159961"/>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4" name="Freeform 3621"/>
            <p:cNvSpPr>
              <a:spLocks noChangeAspect="1"/>
            </p:cNvSpPr>
            <p:nvPr/>
          </p:nvSpPr>
          <p:spPr bwMode="auto">
            <a:xfrm>
              <a:off x="557849" y="4892803"/>
              <a:ext cx="274703" cy="111973"/>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5" name="Freeform 3622"/>
            <p:cNvSpPr>
              <a:spLocks noChangeAspect="1"/>
            </p:cNvSpPr>
            <p:nvPr/>
          </p:nvSpPr>
          <p:spPr bwMode="auto">
            <a:xfrm>
              <a:off x="3696147" y="5956543"/>
              <a:ext cx="149839" cy="215950"/>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6" name="Freeform 3623"/>
            <p:cNvSpPr>
              <a:spLocks noChangeAspect="1"/>
            </p:cNvSpPr>
            <p:nvPr/>
          </p:nvSpPr>
          <p:spPr bwMode="auto">
            <a:xfrm>
              <a:off x="3737772" y="5852571"/>
              <a:ext cx="116542" cy="103972"/>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7" name="Freeform 3624"/>
            <p:cNvSpPr>
              <a:spLocks noChangeAspect="1"/>
            </p:cNvSpPr>
            <p:nvPr/>
          </p:nvSpPr>
          <p:spPr bwMode="auto">
            <a:xfrm>
              <a:off x="3671176" y="5884563"/>
              <a:ext cx="58268" cy="103972"/>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8" name="Freeform 3625"/>
            <p:cNvSpPr>
              <a:spLocks noChangeAspect="1"/>
            </p:cNvSpPr>
            <p:nvPr/>
          </p:nvSpPr>
          <p:spPr bwMode="auto">
            <a:xfrm>
              <a:off x="3604581" y="5820579"/>
              <a:ext cx="66595" cy="143965"/>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9" name="Freeform 3626"/>
            <p:cNvSpPr>
              <a:spLocks noChangeAspect="1"/>
            </p:cNvSpPr>
            <p:nvPr/>
          </p:nvSpPr>
          <p:spPr bwMode="auto">
            <a:xfrm>
              <a:off x="3529659" y="5724602"/>
              <a:ext cx="158166" cy="103972"/>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0" name="Freeform 3627"/>
            <p:cNvSpPr>
              <a:spLocks noChangeAspect="1"/>
            </p:cNvSpPr>
            <p:nvPr/>
          </p:nvSpPr>
          <p:spPr bwMode="auto">
            <a:xfrm>
              <a:off x="3887611" y="6004532"/>
              <a:ext cx="83244" cy="103977"/>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1" name="Freeform 3629"/>
            <p:cNvSpPr>
              <a:spLocks noChangeAspect="1"/>
            </p:cNvSpPr>
            <p:nvPr/>
          </p:nvSpPr>
          <p:spPr bwMode="auto">
            <a:xfrm>
              <a:off x="2564028" y="5404679"/>
              <a:ext cx="124869" cy="87976"/>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2" name="Freeform 3630"/>
            <p:cNvSpPr>
              <a:spLocks noChangeAspect="1"/>
            </p:cNvSpPr>
            <p:nvPr/>
          </p:nvSpPr>
          <p:spPr bwMode="auto">
            <a:xfrm>
              <a:off x="1798183" y="5756594"/>
              <a:ext cx="274708" cy="159961"/>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3" name="Freeform 3631"/>
            <p:cNvSpPr>
              <a:spLocks noChangeAspect="1"/>
            </p:cNvSpPr>
            <p:nvPr/>
          </p:nvSpPr>
          <p:spPr bwMode="auto">
            <a:xfrm>
              <a:off x="1997968" y="5684609"/>
              <a:ext cx="124869" cy="63985"/>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4" name="Freeform 3632"/>
            <p:cNvSpPr>
              <a:spLocks noChangeAspect="1"/>
            </p:cNvSpPr>
            <p:nvPr/>
          </p:nvSpPr>
          <p:spPr bwMode="auto">
            <a:xfrm>
              <a:off x="732659" y="6124505"/>
              <a:ext cx="149839" cy="95977"/>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5" name="Freeform 3633"/>
            <p:cNvSpPr>
              <a:spLocks noChangeAspect="1"/>
            </p:cNvSpPr>
            <p:nvPr/>
          </p:nvSpPr>
          <p:spPr bwMode="auto">
            <a:xfrm>
              <a:off x="408009" y="6244474"/>
              <a:ext cx="166488" cy="111973"/>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6" name="Freeform 3634"/>
            <p:cNvSpPr>
              <a:spLocks noChangeAspect="1"/>
            </p:cNvSpPr>
            <p:nvPr/>
          </p:nvSpPr>
          <p:spPr bwMode="auto">
            <a:xfrm>
              <a:off x="274819" y="6292462"/>
              <a:ext cx="133190" cy="103977"/>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7" name="Freeform 3641"/>
            <p:cNvSpPr>
              <a:spLocks noChangeAspect="1"/>
            </p:cNvSpPr>
            <p:nvPr/>
          </p:nvSpPr>
          <p:spPr bwMode="auto">
            <a:xfrm>
              <a:off x="790932" y="5388683"/>
              <a:ext cx="158161" cy="103972"/>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8" name="Freeform 2526"/>
            <p:cNvSpPr>
              <a:spLocks noChangeAspect="1"/>
            </p:cNvSpPr>
            <p:nvPr/>
          </p:nvSpPr>
          <p:spPr bwMode="auto">
            <a:xfrm>
              <a:off x="8799010" y="11891112"/>
              <a:ext cx="3970739" cy="4238978"/>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9" name="Freeform 2529"/>
            <p:cNvSpPr>
              <a:spLocks noChangeAspect="1"/>
            </p:cNvSpPr>
            <p:nvPr/>
          </p:nvSpPr>
          <p:spPr bwMode="auto">
            <a:xfrm>
              <a:off x="10522159" y="15690199"/>
              <a:ext cx="532762" cy="575861"/>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0" name="Freeform 2530"/>
            <p:cNvSpPr>
              <a:spLocks noChangeAspect="1"/>
            </p:cNvSpPr>
            <p:nvPr/>
          </p:nvSpPr>
          <p:spPr bwMode="auto">
            <a:xfrm>
              <a:off x="9631451" y="18401542"/>
              <a:ext cx="233083" cy="335919"/>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747474"/>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1" name="Freeform 2531"/>
            <p:cNvSpPr>
              <a:spLocks noChangeAspect="1"/>
            </p:cNvSpPr>
            <p:nvPr/>
          </p:nvSpPr>
          <p:spPr bwMode="auto">
            <a:xfrm>
              <a:off x="9281826" y="14778419"/>
              <a:ext cx="1681530" cy="3655116"/>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2" name="Freeform 2532"/>
            <p:cNvSpPr>
              <a:spLocks noChangeAspect="1"/>
            </p:cNvSpPr>
            <p:nvPr/>
          </p:nvSpPr>
          <p:spPr bwMode="auto">
            <a:xfrm>
              <a:off x="9032094" y="14330527"/>
              <a:ext cx="549411" cy="4007031"/>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3" name="Freeform 2533"/>
            <p:cNvSpPr>
              <a:spLocks noChangeAspect="1"/>
            </p:cNvSpPr>
            <p:nvPr/>
          </p:nvSpPr>
          <p:spPr bwMode="auto">
            <a:xfrm>
              <a:off x="8041487" y="12442982"/>
              <a:ext cx="1348554" cy="1975521"/>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4" name="Freeform 2536"/>
            <p:cNvSpPr>
              <a:spLocks noChangeAspect="1"/>
            </p:cNvSpPr>
            <p:nvPr/>
          </p:nvSpPr>
          <p:spPr bwMode="auto">
            <a:xfrm>
              <a:off x="4670105" y="8899834"/>
              <a:ext cx="2905215" cy="2007518"/>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5" name="Freeform 2544"/>
            <p:cNvSpPr>
              <a:spLocks noChangeAspect="1"/>
            </p:cNvSpPr>
            <p:nvPr/>
          </p:nvSpPr>
          <p:spPr bwMode="auto">
            <a:xfrm>
              <a:off x="8282897" y="11131298"/>
              <a:ext cx="1223685" cy="1767571"/>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6" name="Freeform 2547"/>
            <p:cNvSpPr>
              <a:spLocks noChangeAspect="1"/>
            </p:cNvSpPr>
            <p:nvPr/>
          </p:nvSpPr>
          <p:spPr bwMode="auto">
            <a:xfrm>
              <a:off x="4120694" y="6916312"/>
              <a:ext cx="5660596" cy="2863310"/>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7" name="Freeform 2658"/>
            <p:cNvSpPr>
              <a:spLocks noChangeAspect="1"/>
            </p:cNvSpPr>
            <p:nvPr/>
          </p:nvSpPr>
          <p:spPr bwMode="auto">
            <a:xfrm>
              <a:off x="915796" y="3741080"/>
              <a:ext cx="3163274" cy="2415418"/>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8" name="Freeform 3482"/>
            <p:cNvSpPr>
              <a:spLocks noChangeAspect="1"/>
            </p:cNvSpPr>
            <p:nvPr/>
          </p:nvSpPr>
          <p:spPr bwMode="auto">
            <a:xfrm>
              <a:off x="9806261" y="18433535"/>
              <a:ext cx="382923" cy="327923"/>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9" name="Freeform 3483"/>
            <p:cNvSpPr>
              <a:spLocks noChangeAspect="1"/>
            </p:cNvSpPr>
            <p:nvPr/>
          </p:nvSpPr>
          <p:spPr bwMode="auto">
            <a:xfrm>
              <a:off x="9922802" y="18737461"/>
              <a:ext cx="83244" cy="47988"/>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0" name="Freeform 3484"/>
            <p:cNvSpPr>
              <a:spLocks noChangeAspect="1"/>
            </p:cNvSpPr>
            <p:nvPr/>
          </p:nvSpPr>
          <p:spPr bwMode="auto">
            <a:xfrm>
              <a:off x="9431665" y="18289569"/>
              <a:ext cx="324649" cy="295931"/>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1" name="Freeform 3485"/>
            <p:cNvSpPr>
              <a:spLocks noChangeAspect="1"/>
            </p:cNvSpPr>
            <p:nvPr/>
          </p:nvSpPr>
          <p:spPr bwMode="auto">
            <a:xfrm>
              <a:off x="9731344" y="18737461"/>
              <a:ext cx="224756" cy="119974"/>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2" name="Freeform 3486"/>
            <p:cNvSpPr>
              <a:spLocks noChangeAspect="1"/>
            </p:cNvSpPr>
            <p:nvPr/>
          </p:nvSpPr>
          <p:spPr bwMode="auto">
            <a:xfrm>
              <a:off x="9356743" y="18521516"/>
              <a:ext cx="158166" cy="111973"/>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3" name="Freeform 3487"/>
            <p:cNvSpPr>
              <a:spLocks noChangeAspect="1"/>
            </p:cNvSpPr>
            <p:nvPr/>
          </p:nvSpPr>
          <p:spPr bwMode="auto">
            <a:xfrm>
              <a:off x="9639772" y="18529512"/>
              <a:ext cx="58273" cy="111973"/>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4" name="Freeform 3493"/>
            <p:cNvSpPr>
              <a:spLocks noChangeAspect="1"/>
            </p:cNvSpPr>
            <p:nvPr/>
          </p:nvSpPr>
          <p:spPr bwMode="auto">
            <a:xfrm>
              <a:off x="9423338" y="18409543"/>
              <a:ext cx="133190" cy="119969"/>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5" name="Freeform 3494"/>
            <p:cNvSpPr>
              <a:spLocks noChangeAspect="1"/>
            </p:cNvSpPr>
            <p:nvPr/>
          </p:nvSpPr>
          <p:spPr bwMode="auto">
            <a:xfrm>
              <a:off x="9240201" y="18409543"/>
              <a:ext cx="183137" cy="95977"/>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6" name="Freeform 3495"/>
            <p:cNvSpPr>
              <a:spLocks noChangeAspect="1"/>
            </p:cNvSpPr>
            <p:nvPr/>
          </p:nvSpPr>
          <p:spPr bwMode="auto">
            <a:xfrm>
              <a:off x="9348421" y="18329562"/>
              <a:ext cx="91566" cy="135965"/>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7" name="Freeform 3498"/>
            <p:cNvSpPr>
              <a:spLocks noChangeAspect="1"/>
            </p:cNvSpPr>
            <p:nvPr/>
          </p:nvSpPr>
          <p:spPr bwMode="auto">
            <a:xfrm>
              <a:off x="9098689" y="17897666"/>
              <a:ext cx="108215" cy="183953"/>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8" name="Freeform 3501"/>
            <p:cNvSpPr>
              <a:spLocks noChangeAspect="1"/>
            </p:cNvSpPr>
            <p:nvPr/>
          </p:nvSpPr>
          <p:spPr bwMode="auto">
            <a:xfrm>
              <a:off x="9082040" y="17065867"/>
              <a:ext cx="99893" cy="207950"/>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9" name="Freeform 3652"/>
            <p:cNvSpPr>
              <a:spLocks noChangeAspect="1"/>
            </p:cNvSpPr>
            <p:nvPr/>
          </p:nvSpPr>
          <p:spPr bwMode="auto">
            <a:xfrm>
              <a:off x="10230808" y="18705469"/>
              <a:ext cx="99893" cy="31992"/>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0" name="Freeform 2511"/>
            <p:cNvSpPr>
              <a:spLocks noChangeAspect="1"/>
            </p:cNvSpPr>
            <p:nvPr/>
          </p:nvSpPr>
          <p:spPr bwMode="auto">
            <a:xfrm>
              <a:off x="19029702" y="14850399"/>
              <a:ext cx="1656559" cy="1439653"/>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1" name="Freeform 2550"/>
            <p:cNvSpPr>
              <a:spLocks noChangeAspect="1"/>
            </p:cNvSpPr>
            <p:nvPr/>
          </p:nvSpPr>
          <p:spPr bwMode="auto">
            <a:xfrm>
              <a:off x="15658320" y="9491691"/>
              <a:ext cx="832441" cy="727827"/>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2" name="Freeform 2551"/>
            <p:cNvSpPr>
              <a:spLocks noChangeAspect="1"/>
            </p:cNvSpPr>
            <p:nvPr/>
          </p:nvSpPr>
          <p:spPr bwMode="auto">
            <a:xfrm>
              <a:off x="16041243" y="8539923"/>
              <a:ext cx="1207036" cy="951768"/>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3" name="Freeform 2567"/>
            <p:cNvSpPr>
              <a:spLocks noChangeAspect="1"/>
            </p:cNvSpPr>
            <p:nvPr/>
          </p:nvSpPr>
          <p:spPr bwMode="auto">
            <a:xfrm>
              <a:off x="16490761" y="8411954"/>
              <a:ext cx="2072774" cy="2039506"/>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4" name="Freeform 2581"/>
            <p:cNvSpPr>
              <a:spLocks noChangeAspect="1"/>
            </p:cNvSpPr>
            <p:nvPr/>
          </p:nvSpPr>
          <p:spPr bwMode="auto">
            <a:xfrm>
              <a:off x="16432487" y="7796100"/>
              <a:ext cx="324654" cy="623850"/>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5" name="Freeform 2584"/>
            <p:cNvSpPr>
              <a:spLocks noChangeAspect="1"/>
            </p:cNvSpPr>
            <p:nvPr/>
          </p:nvSpPr>
          <p:spPr bwMode="auto">
            <a:xfrm>
              <a:off x="18005803" y="7172250"/>
              <a:ext cx="1165417" cy="1135726"/>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6" name="Freeform 2596"/>
            <p:cNvSpPr>
              <a:spLocks noChangeAspect="1"/>
            </p:cNvSpPr>
            <p:nvPr/>
          </p:nvSpPr>
          <p:spPr bwMode="auto">
            <a:xfrm>
              <a:off x="19337707" y="7844088"/>
              <a:ext cx="616006" cy="639846"/>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7" name="Freeform 2599"/>
            <p:cNvSpPr>
              <a:spLocks noChangeAspect="1"/>
            </p:cNvSpPr>
            <p:nvPr/>
          </p:nvSpPr>
          <p:spPr bwMode="auto">
            <a:xfrm>
              <a:off x="19321059" y="7036286"/>
              <a:ext cx="932333" cy="551864"/>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8" name="Freeform 2721"/>
            <p:cNvSpPr>
              <a:spLocks noChangeAspect="1"/>
            </p:cNvSpPr>
            <p:nvPr/>
          </p:nvSpPr>
          <p:spPr bwMode="auto">
            <a:xfrm>
              <a:off x="16440814" y="7588150"/>
              <a:ext cx="1240334" cy="927776"/>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9" name="Freeform 2722"/>
            <p:cNvSpPr>
              <a:spLocks noChangeAspect="1"/>
            </p:cNvSpPr>
            <p:nvPr/>
          </p:nvSpPr>
          <p:spPr bwMode="auto">
            <a:xfrm>
              <a:off x="16823737" y="8515926"/>
              <a:ext cx="24971" cy="15996"/>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0" name="Freeform 2723"/>
            <p:cNvSpPr>
              <a:spLocks noChangeAspect="1"/>
            </p:cNvSpPr>
            <p:nvPr/>
          </p:nvSpPr>
          <p:spPr bwMode="auto">
            <a:xfrm>
              <a:off x="17589582" y="8052038"/>
              <a:ext cx="116542" cy="87981"/>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1" name="Freeform 2724"/>
            <p:cNvSpPr>
              <a:spLocks noChangeAspect="1"/>
            </p:cNvSpPr>
            <p:nvPr/>
          </p:nvSpPr>
          <p:spPr bwMode="auto">
            <a:xfrm>
              <a:off x="17739422" y="8044043"/>
              <a:ext cx="58268" cy="39988"/>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2" name="Freeform 2725"/>
            <p:cNvSpPr>
              <a:spLocks noChangeAspect="1"/>
            </p:cNvSpPr>
            <p:nvPr/>
          </p:nvSpPr>
          <p:spPr bwMode="auto">
            <a:xfrm>
              <a:off x="17473041" y="8156016"/>
              <a:ext cx="49946" cy="39988"/>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3" name="Freeform 2726"/>
            <p:cNvSpPr>
              <a:spLocks noChangeAspect="1"/>
            </p:cNvSpPr>
            <p:nvPr/>
          </p:nvSpPr>
          <p:spPr bwMode="auto">
            <a:xfrm>
              <a:off x="17489689" y="8204004"/>
              <a:ext cx="49946" cy="23992"/>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4" name="Freeform 2751"/>
            <p:cNvSpPr>
              <a:spLocks noChangeAspect="1"/>
            </p:cNvSpPr>
            <p:nvPr/>
          </p:nvSpPr>
          <p:spPr bwMode="auto">
            <a:xfrm>
              <a:off x="18147315" y="7900077"/>
              <a:ext cx="174815" cy="287931"/>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5" name="Freeform 2752"/>
            <p:cNvSpPr>
              <a:spLocks noChangeAspect="1"/>
            </p:cNvSpPr>
            <p:nvPr/>
          </p:nvSpPr>
          <p:spPr bwMode="auto">
            <a:xfrm>
              <a:off x="18580184" y="8259988"/>
              <a:ext cx="308006" cy="199954"/>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6" name="Freeform 2862"/>
            <p:cNvSpPr>
              <a:spLocks noChangeAspect="1"/>
            </p:cNvSpPr>
            <p:nvPr/>
          </p:nvSpPr>
          <p:spPr bwMode="auto">
            <a:xfrm>
              <a:off x="19679005" y="8563915"/>
              <a:ext cx="291357" cy="103977"/>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7" name="Freeform 2629"/>
            <p:cNvSpPr>
              <a:spLocks noChangeAspect="1"/>
            </p:cNvSpPr>
            <p:nvPr/>
          </p:nvSpPr>
          <p:spPr bwMode="auto">
            <a:xfrm>
              <a:off x="24207482" y="8595907"/>
              <a:ext cx="2896893" cy="3015275"/>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8" name="Freeform 2886"/>
            <p:cNvSpPr>
              <a:spLocks noChangeAspect="1"/>
            </p:cNvSpPr>
            <p:nvPr/>
          </p:nvSpPr>
          <p:spPr bwMode="auto">
            <a:xfrm>
              <a:off x="19895440" y="2677334"/>
              <a:ext cx="14634305" cy="5238739"/>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9" name="Freeform 3113"/>
            <p:cNvSpPr>
              <a:spLocks noChangeAspect="1"/>
            </p:cNvSpPr>
            <p:nvPr/>
          </p:nvSpPr>
          <p:spPr bwMode="auto">
            <a:xfrm>
              <a:off x="20594690" y="4708844"/>
              <a:ext cx="8327" cy="15996"/>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0" name="Freeform 3149"/>
            <p:cNvSpPr>
              <a:spLocks noChangeAspect="1"/>
            </p:cNvSpPr>
            <p:nvPr/>
          </p:nvSpPr>
          <p:spPr bwMode="auto">
            <a:xfrm>
              <a:off x="21660214" y="4068999"/>
              <a:ext cx="158166" cy="127969"/>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1" name="Freeform 3150"/>
            <p:cNvSpPr>
              <a:spLocks noChangeAspect="1"/>
            </p:cNvSpPr>
            <p:nvPr/>
          </p:nvSpPr>
          <p:spPr bwMode="auto">
            <a:xfrm>
              <a:off x="22517630" y="3893041"/>
              <a:ext cx="208108" cy="143965"/>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2" name="Freeform 3151"/>
            <p:cNvSpPr>
              <a:spLocks noChangeAspect="1"/>
            </p:cNvSpPr>
            <p:nvPr/>
          </p:nvSpPr>
          <p:spPr bwMode="auto">
            <a:xfrm>
              <a:off x="22026488" y="2813304"/>
              <a:ext cx="1240339" cy="631845"/>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3" name="Freeform 3152"/>
            <p:cNvSpPr>
              <a:spLocks noChangeAspect="1"/>
            </p:cNvSpPr>
            <p:nvPr/>
          </p:nvSpPr>
          <p:spPr bwMode="auto">
            <a:xfrm>
              <a:off x="21893297" y="3429153"/>
              <a:ext cx="524440" cy="471889"/>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4" name="Freeform 3153"/>
            <p:cNvSpPr>
              <a:spLocks noChangeAspect="1"/>
            </p:cNvSpPr>
            <p:nvPr/>
          </p:nvSpPr>
          <p:spPr bwMode="auto">
            <a:xfrm>
              <a:off x="21968220" y="3757076"/>
              <a:ext cx="74917" cy="79981"/>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5" name="Freeform 3431"/>
            <p:cNvSpPr>
              <a:spLocks noChangeAspect="1"/>
            </p:cNvSpPr>
            <p:nvPr/>
          </p:nvSpPr>
          <p:spPr bwMode="auto">
            <a:xfrm>
              <a:off x="23449964" y="3381165"/>
              <a:ext cx="166488" cy="103977"/>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6" name="Freeform 3440"/>
            <p:cNvSpPr>
              <a:spLocks noChangeAspect="1"/>
            </p:cNvSpPr>
            <p:nvPr/>
          </p:nvSpPr>
          <p:spPr bwMode="auto">
            <a:xfrm>
              <a:off x="25905661" y="2397404"/>
              <a:ext cx="457845" cy="295926"/>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7" name="Freeform 3441"/>
            <p:cNvSpPr>
              <a:spLocks noChangeAspect="1"/>
            </p:cNvSpPr>
            <p:nvPr/>
          </p:nvSpPr>
          <p:spPr bwMode="auto">
            <a:xfrm>
              <a:off x="25256357" y="2261435"/>
              <a:ext cx="632655" cy="295931"/>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8" name="Freeform 3442"/>
            <p:cNvSpPr>
              <a:spLocks noChangeAspect="1"/>
            </p:cNvSpPr>
            <p:nvPr/>
          </p:nvSpPr>
          <p:spPr bwMode="auto">
            <a:xfrm>
              <a:off x="25089869" y="2061485"/>
              <a:ext cx="507791" cy="231942"/>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9" name="Freeform 3446"/>
            <p:cNvSpPr>
              <a:spLocks noChangeAspect="1"/>
            </p:cNvSpPr>
            <p:nvPr/>
          </p:nvSpPr>
          <p:spPr bwMode="auto">
            <a:xfrm>
              <a:off x="29535101" y="3293188"/>
              <a:ext cx="91571" cy="79981"/>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0" name="Freeform 3447"/>
            <p:cNvSpPr>
              <a:spLocks noChangeAspect="1"/>
            </p:cNvSpPr>
            <p:nvPr/>
          </p:nvSpPr>
          <p:spPr bwMode="auto">
            <a:xfrm>
              <a:off x="29560077" y="3357173"/>
              <a:ext cx="308000" cy="119969"/>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1" name="Freeform 3448"/>
            <p:cNvSpPr>
              <a:spLocks noChangeAspect="1"/>
            </p:cNvSpPr>
            <p:nvPr/>
          </p:nvSpPr>
          <p:spPr bwMode="auto">
            <a:xfrm>
              <a:off x="29177155" y="2965265"/>
              <a:ext cx="699250" cy="295931"/>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2" name="Freeform 3450"/>
            <p:cNvSpPr>
              <a:spLocks noChangeAspect="1"/>
            </p:cNvSpPr>
            <p:nvPr/>
          </p:nvSpPr>
          <p:spPr bwMode="auto">
            <a:xfrm>
              <a:off x="29959649" y="3045246"/>
              <a:ext cx="432869" cy="183958"/>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3" name="Freeform 3452"/>
            <p:cNvSpPr>
              <a:spLocks noChangeAspect="1"/>
            </p:cNvSpPr>
            <p:nvPr/>
          </p:nvSpPr>
          <p:spPr bwMode="auto">
            <a:xfrm>
              <a:off x="32257185" y="3997019"/>
              <a:ext cx="141512" cy="79981"/>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4" name="Freeform 3453"/>
            <p:cNvSpPr>
              <a:spLocks noChangeAspect="1"/>
            </p:cNvSpPr>
            <p:nvPr/>
          </p:nvSpPr>
          <p:spPr bwMode="auto">
            <a:xfrm>
              <a:off x="33114596" y="3741080"/>
              <a:ext cx="324654" cy="159961"/>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5" name="Freeform 2598"/>
            <p:cNvSpPr>
              <a:spLocks noChangeAspect="1"/>
            </p:cNvSpPr>
            <p:nvPr/>
          </p:nvSpPr>
          <p:spPr bwMode="auto">
            <a:xfrm>
              <a:off x="19512517" y="7532166"/>
              <a:ext cx="624333" cy="367911"/>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6" name="Freeform 2527"/>
            <p:cNvSpPr>
              <a:spLocks noChangeAspect="1"/>
            </p:cNvSpPr>
            <p:nvPr/>
          </p:nvSpPr>
          <p:spPr bwMode="auto">
            <a:xfrm>
              <a:off x="9265177" y="13474730"/>
              <a:ext cx="1240334" cy="1447653"/>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7" name="Freeform 2528"/>
            <p:cNvSpPr>
              <a:spLocks noChangeAspect="1"/>
            </p:cNvSpPr>
            <p:nvPr/>
          </p:nvSpPr>
          <p:spPr bwMode="auto">
            <a:xfrm>
              <a:off x="10022695" y="14506484"/>
              <a:ext cx="865738" cy="903780"/>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8" name="Freeform 2534"/>
            <p:cNvSpPr>
              <a:spLocks noChangeAspect="1"/>
            </p:cNvSpPr>
            <p:nvPr/>
          </p:nvSpPr>
          <p:spPr bwMode="auto">
            <a:xfrm>
              <a:off x="8074784" y="12299017"/>
              <a:ext cx="591035" cy="663837"/>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9" name="Freeform 2535"/>
            <p:cNvSpPr>
              <a:spLocks noChangeAspect="1"/>
            </p:cNvSpPr>
            <p:nvPr/>
          </p:nvSpPr>
          <p:spPr bwMode="auto">
            <a:xfrm>
              <a:off x="9040415" y="10331491"/>
              <a:ext cx="382923" cy="223946"/>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0" name="Freeform 2537"/>
            <p:cNvSpPr>
              <a:spLocks noChangeAspect="1"/>
            </p:cNvSpPr>
            <p:nvPr/>
          </p:nvSpPr>
          <p:spPr bwMode="auto">
            <a:xfrm>
              <a:off x="7292290" y="10491452"/>
              <a:ext cx="133190" cy="263934"/>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1" name="Freeform 2539"/>
            <p:cNvSpPr>
              <a:spLocks noChangeAspect="1"/>
            </p:cNvSpPr>
            <p:nvPr/>
          </p:nvSpPr>
          <p:spPr bwMode="auto">
            <a:xfrm>
              <a:off x="7167427" y="10907352"/>
              <a:ext cx="266381" cy="159961"/>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2" name="Freeform 2540"/>
            <p:cNvSpPr>
              <a:spLocks noChangeAspect="1"/>
            </p:cNvSpPr>
            <p:nvPr/>
          </p:nvSpPr>
          <p:spPr bwMode="auto">
            <a:xfrm>
              <a:off x="7292290" y="10763387"/>
              <a:ext cx="599357" cy="319923"/>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3" name="Freeform 2541"/>
            <p:cNvSpPr>
              <a:spLocks noChangeAspect="1"/>
            </p:cNvSpPr>
            <p:nvPr/>
          </p:nvSpPr>
          <p:spPr bwMode="auto">
            <a:xfrm>
              <a:off x="7417159" y="10867359"/>
              <a:ext cx="466167" cy="455893"/>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4" name="Freeform 2545"/>
            <p:cNvSpPr>
              <a:spLocks noChangeAspect="1"/>
            </p:cNvSpPr>
            <p:nvPr/>
          </p:nvSpPr>
          <p:spPr bwMode="auto">
            <a:xfrm>
              <a:off x="8857278" y="11171286"/>
              <a:ext cx="1381851" cy="1207711"/>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5" name="Freeform 2546"/>
            <p:cNvSpPr>
              <a:spLocks noChangeAspect="1"/>
            </p:cNvSpPr>
            <p:nvPr/>
          </p:nvSpPr>
          <p:spPr bwMode="auto">
            <a:xfrm>
              <a:off x="10064320" y="11579190"/>
              <a:ext cx="499464" cy="759814"/>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6" name="Freeform 2548"/>
            <p:cNvSpPr>
              <a:spLocks noChangeAspect="1"/>
            </p:cNvSpPr>
            <p:nvPr/>
          </p:nvSpPr>
          <p:spPr bwMode="auto">
            <a:xfrm>
              <a:off x="10413945" y="11819132"/>
              <a:ext cx="407893" cy="415900"/>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7" name="Freeform 2549"/>
            <p:cNvSpPr>
              <a:spLocks noChangeAspect="1"/>
            </p:cNvSpPr>
            <p:nvPr/>
          </p:nvSpPr>
          <p:spPr bwMode="auto">
            <a:xfrm>
              <a:off x="10746921" y="11843124"/>
              <a:ext cx="332976" cy="383907"/>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8" name="Freeform 3157"/>
            <p:cNvSpPr>
              <a:spLocks noChangeAspect="1"/>
            </p:cNvSpPr>
            <p:nvPr/>
          </p:nvSpPr>
          <p:spPr bwMode="auto">
            <a:xfrm>
              <a:off x="8907225" y="10419467"/>
              <a:ext cx="41625" cy="23997"/>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9" name="Freeform 3161"/>
            <p:cNvSpPr>
              <a:spLocks noChangeAspect="1"/>
            </p:cNvSpPr>
            <p:nvPr/>
          </p:nvSpPr>
          <p:spPr bwMode="auto">
            <a:xfrm>
              <a:off x="4944808" y="9251749"/>
              <a:ext cx="49946" cy="39993"/>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0" name="Freeform 3162"/>
            <p:cNvSpPr>
              <a:spLocks noChangeAspect="1"/>
            </p:cNvSpPr>
            <p:nvPr/>
          </p:nvSpPr>
          <p:spPr bwMode="auto">
            <a:xfrm>
              <a:off x="4778320" y="9363722"/>
              <a:ext cx="8327" cy="39993"/>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1" name="Freeform 3163"/>
            <p:cNvSpPr>
              <a:spLocks noChangeAspect="1"/>
            </p:cNvSpPr>
            <p:nvPr/>
          </p:nvSpPr>
          <p:spPr bwMode="auto">
            <a:xfrm>
              <a:off x="4470319" y="9291742"/>
              <a:ext cx="16649" cy="39988"/>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2" name="Freeform 3164"/>
            <p:cNvSpPr>
              <a:spLocks noChangeAspect="1"/>
            </p:cNvSpPr>
            <p:nvPr/>
          </p:nvSpPr>
          <p:spPr bwMode="auto">
            <a:xfrm>
              <a:off x="4495290" y="8931826"/>
              <a:ext cx="33298" cy="31992"/>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3" name="Freeform 3189"/>
            <p:cNvSpPr>
              <a:spLocks noChangeAspect="1"/>
            </p:cNvSpPr>
            <p:nvPr/>
          </p:nvSpPr>
          <p:spPr bwMode="auto">
            <a:xfrm>
              <a:off x="8657493" y="9915591"/>
              <a:ext cx="24976" cy="31992"/>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4" name="Freeform 3190"/>
            <p:cNvSpPr>
              <a:spLocks noChangeAspect="1"/>
            </p:cNvSpPr>
            <p:nvPr/>
          </p:nvSpPr>
          <p:spPr bwMode="auto">
            <a:xfrm>
              <a:off x="8682468" y="9803618"/>
              <a:ext cx="58268" cy="47988"/>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5" name="Freeform 3191"/>
            <p:cNvSpPr>
              <a:spLocks noChangeAspect="1"/>
            </p:cNvSpPr>
            <p:nvPr/>
          </p:nvSpPr>
          <p:spPr bwMode="auto">
            <a:xfrm>
              <a:off x="8740737" y="9947584"/>
              <a:ext cx="41625" cy="39988"/>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6" name="Freeform 3197"/>
            <p:cNvSpPr>
              <a:spLocks noChangeAspect="1"/>
            </p:cNvSpPr>
            <p:nvPr/>
          </p:nvSpPr>
          <p:spPr bwMode="auto">
            <a:xfrm>
              <a:off x="8832308" y="10035560"/>
              <a:ext cx="41619" cy="55989"/>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7" name="Freeform 3202"/>
            <p:cNvSpPr>
              <a:spLocks noChangeAspect="1"/>
            </p:cNvSpPr>
            <p:nvPr/>
          </p:nvSpPr>
          <p:spPr bwMode="auto">
            <a:xfrm>
              <a:off x="11121517" y="12466974"/>
              <a:ext cx="33298" cy="39993"/>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8" name="Freeform 3203"/>
            <p:cNvSpPr>
              <a:spLocks noChangeAspect="1"/>
            </p:cNvSpPr>
            <p:nvPr/>
          </p:nvSpPr>
          <p:spPr bwMode="auto">
            <a:xfrm>
              <a:off x="11113195" y="12442982"/>
              <a:ext cx="41619" cy="47988"/>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9" name="Freeform 3204"/>
            <p:cNvSpPr>
              <a:spLocks noChangeAspect="1"/>
            </p:cNvSpPr>
            <p:nvPr/>
          </p:nvSpPr>
          <p:spPr bwMode="auto">
            <a:xfrm>
              <a:off x="11179790" y="12203040"/>
              <a:ext cx="16649" cy="31992"/>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0" name="Freeform 3237"/>
            <p:cNvSpPr>
              <a:spLocks noChangeAspect="1"/>
            </p:cNvSpPr>
            <p:nvPr/>
          </p:nvSpPr>
          <p:spPr bwMode="auto">
            <a:xfrm>
              <a:off x="5053028" y="9291742"/>
              <a:ext cx="16649" cy="39988"/>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1" name="Freeform 3257"/>
            <p:cNvSpPr>
              <a:spLocks noChangeAspect="1"/>
            </p:cNvSpPr>
            <p:nvPr/>
          </p:nvSpPr>
          <p:spPr bwMode="auto">
            <a:xfrm>
              <a:off x="8482683" y="9883599"/>
              <a:ext cx="16649" cy="39988"/>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2" name="Freeform 3263"/>
            <p:cNvSpPr>
              <a:spLocks noChangeAspect="1"/>
            </p:cNvSpPr>
            <p:nvPr/>
          </p:nvSpPr>
          <p:spPr bwMode="auto">
            <a:xfrm>
              <a:off x="11263034" y="12442982"/>
              <a:ext cx="41619" cy="15996"/>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3" name="Freeform 3366"/>
            <p:cNvSpPr>
              <a:spLocks noChangeAspect="1"/>
            </p:cNvSpPr>
            <p:nvPr/>
          </p:nvSpPr>
          <p:spPr bwMode="auto">
            <a:xfrm>
              <a:off x="11196439" y="12370997"/>
              <a:ext cx="33298" cy="23997"/>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4" name="Freeform 3369"/>
            <p:cNvSpPr>
              <a:spLocks noChangeAspect="1"/>
            </p:cNvSpPr>
            <p:nvPr/>
          </p:nvSpPr>
          <p:spPr bwMode="auto">
            <a:xfrm>
              <a:off x="8141380" y="12738908"/>
              <a:ext cx="16649" cy="8001"/>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5" name="Freeform 3370"/>
            <p:cNvSpPr>
              <a:spLocks noChangeAspect="1"/>
            </p:cNvSpPr>
            <p:nvPr/>
          </p:nvSpPr>
          <p:spPr bwMode="auto">
            <a:xfrm>
              <a:off x="8158028" y="12722912"/>
              <a:ext cx="33298" cy="1599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6" name="Freeform 3506"/>
            <p:cNvSpPr>
              <a:spLocks noChangeAspect="1"/>
            </p:cNvSpPr>
            <p:nvPr/>
          </p:nvSpPr>
          <p:spPr bwMode="auto">
            <a:xfrm>
              <a:off x="11046600" y="12506966"/>
              <a:ext cx="58268" cy="87976"/>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7" name="Freeform 3507"/>
            <p:cNvSpPr>
              <a:spLocks noChangeAspect="1"/>
            </p:cNvSpPr>
            <p:nvPr/>
          </p:nvSpPr>
          <p:spPr bwMode="auto">
            <a:xfrm>
              <a:off x="11196439" y="12410990"/>
              <a:ext cx="66595" cy="31992"/>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8" name="Freeform 3508"/>
            <p:cNvSpPr>
              <a:spLocks noChangeAspect="1"/>
            </p:cNvSpPr>
            <p:nvPr/>
          </p:nvSpPr>
          <p:spPr bwMode="auto">
            <a:xfrm>
              <a:off x="11163141" y="12410990"/>
              <a:ext cx="33298" cy="39988"/>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9" name="Freeform 3509"/>
            <p:cNvSpPr>
              <a:spLocks noChangeAspect="1"/>
            </p:cNvSpPr>
            <p:nvPr/>
          </p:nvSpPr>
          <p:spPr bwMode="auto">
            <a:xfrm>
              <a:off x="9764641" y="11275263"/>
              <a:ext cx="74917" cy="39988"/>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0" name="Freeform 3510"/>
            <p:cNvSpPr>
              <a:spLocks noChangeAspect="1"/>
            </p:cNvSpPr>
            <p:nvPr/>
          </p:nvSpPr>
          <p:spPr bwMode="auto">
            <a:xfrm>
              <a:off x="10031022" y="11315251"/>
              <a:ext cx="83244" cy="79981"/>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1" name="Freeform 3511"/>
            <p:cNvSpPr>
              <a:spLocks noChangeAspect="1"/>
            </p:cNvSpPr>
            <p:nvPr/>
          </p:nvSpPr>
          <p:spPr bwMode="auto">
            <a:xfrm>
              <a:off x="9523231" y="10459460"/>
              <a:ext cx="191464" cy="71980"/>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2" name="Freeform 3512"/>
            <p:cNvSpPr>
              <a:spLocks noChangeAspect="1"/>
            </p:cNvSpPr>
            <p:nvPr/>
          </p:nvSpPr>
          <p:spPr bwMode="auto">
            <a:xfrm>
              <a:off x="8873927" y="10179525"/>
              <a:ext cx="83244" cy="55989"/>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3" name="Freeform 3513"/>
            <p:cNvSpPr>
              <a:spLocks noChangeAspect="1"/>
            </p:cNvSpPr>
            <p:nvPr/>
          </p:nvSpPr>
          <p:spPr bwMode="auto">
            <a:xfrm>
              <a:off x="8774034" y="10323490"/>
              <a:ext cx="308006" cy="191954"/>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4" name="Freeform 3514"/>
            <p:cNvSpPr>
              <a:spLocks noChangeAspect="1"/>
            </p:cNvSpPr>
            <p:nvPr/>
          </p:nvSpPr>
          <p:spPr bwMode="auto">
            <a:xfrm>
              <a:off x="8374463" y="10475456"/>
              <a:ext cx="224762" cy="87976"/>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5" name="Freeform 3515"/>
            <p:cNvSpPr>
              <a:spLocks noChangeAspect="1"/>
            </p:cNvSpPr>
            <p:nvPr/>
          </p:nvSpPr>
          <p:spPr bwMode="auto">
            <a:xfrm>
              <a:off x="7758457" y="9963580"/>
              <a:ext cx="1082173" cy="383907"/>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6" name="Freeform 3516"/>
            <p:cNvSpPr>
              <a:spLocks noChangeAspect="1"/>
            </p:cNvSpPr>
            <p:nvPr/>
          </p:nvSpPr>
          <p:spPr bwMode="auto">
            <a:xfrm>
              <a:off x="7916623" y="10123541"/>
              <a:ext cx="74917" cy="55984"/>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7" name="Freeform 3517"/>
            <p:cNvSpPr>
              <a:spLocks noChangeAspect="1"/>
            </p:cNvSpPr>
            <p:nvPr/>
          </p:nvSpPr>
          <p:spPr bwMode="auto">
            <a:xfrm>
              <a:off x="8432736" y="9763625"/>
              <a:ext cx="66595" cy="87981"/>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8" name="Freeform 3518"/>
            <p:cNvSpPr>
              <a:spLocks noChangeAspect="1"/>
            </p:cNvSpPr>
            <p:nvPr/>
          </p:nvSpPr>
          <p:spPr bwMode="auto">
            <a:xfrm>
              <a:off x="8374463" y="9579672"/>
              <a:ext cx="133190" cy="31992"/>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9" name="Freeform 3519"/>
            <p:cNvSpPr>
              <a:spLocks noChangeAspect="1"/>
            </p:cNvSpPr>
            <p:nvPr/>
          </p:nvSpPr>
          <p:spPr bwMode="auto">
            <a:xfrm>
              <a:off x="8524302" y="9555676"/>
              <a:ext cx="58273" cy="143965"/>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0" name="Freeform 3520"/>
            <p:cNvSpPr>
              <a:spLocks noChangeAspect="1"/>
            </p:cNvSpPr>
            <p:nvPr/>
          </p:nvSpPr>
          <p:spPr bwMode="auto">
            <a:xfrm>
              <a:off x="8599224" y="9731633"/>
              <a:ext cx="58268" cy="87981"/>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1" name="Freeform 3156"/>
            <p:cNvSpPr>
              <a:spLocks noChangeAspect="1"/>
            </p:cNvSpPr>
            <p:nvPr/>
          </p:nvSpPr>
          <p:spPr bwMode="auto">
            <a:xfrm>
              <a:off x="14542850" y="1861531"/>
              <a:ext cx="74917" cy="71985"/>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2" name="Freeform 3179"/>
            <p:cNvSpPr>
              <a:spLocks noChangeAspect="1"/>
            </p:cNvSpPr>
            <p:nvPr/>
          </p:nvSpPr>
          <p:spPr bwMode="auto">
            <a:xfrm>
              <a:off x="14651065" y="1853535"/>
              <a:ext cx="74922" cy="47988"/>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3" name="Freeform 3180"/>
            <p:cNvSpPr>
              <a:spLocks noChangeAspect="1"/>
            </p:cNvSpPr>
            <p:nvPr/>
          </p:nvSpPr>
          <p:spPr bwMode="auto">
            <a:xfrm>
              <a:off x="14684362" y="1933516"/>
              <a:ext cx="49946" cy="31992"/>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4" name="Freeform 3181"/>
            <p:cNvSpPr>
              <a:spLocks noChangeAspect="1"/>
            </p:cNvSpPr>
            <p:nvPr/>
          </p:nvSpPr>
          <p:spPr bwMode="auto">
            <a:xfrm>
              <a:off x="12212016" y="1797546"/>
              <a:ext cx="33298" cy="23997"/>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5" name="Freeform 3182"/>
            <p:cNvSpPr>
              <a:spLocks noChangeAspect="1"/>
            </p:cNvSpPr>
            <p:nvPr/>
          </p:nvSpPr>
          <p:spPr bwMode="auto">
            <a:xfrm>
              <a:off x="12303582" y="1725566"/>
              <a:ext cx="58273" cy="47988"/>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6" name="Freeform 3183"/>
            <p:cNvSpPr>
              <a:spLocks noChangeAspect="1"/>
            </p:cNvSpPr>
            <p:nvPr/>
          </p:nvSpPr>
          <p:spPr bwMode="auto">
            <a:xfrm>
              <a:off x="12844671" y="1645586"/>
              <a:ext cx="124863" cy="47988"/>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7" name="Freeform 3244"/>
            <p:cNvSpPr>
              <a:spLocks noChangeAspect="1"/>
            </p:cNvSpPr>
            <p:nvPr/>
          </p:nvSpPr>
          <p:spPr bwMode="auto">
            <a:xfrm>
              <a:off x="14634416" y="2229442"/>
              <a:ext cx="41625" cy="39993"/>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8" name="Freeform 3245"/>
            <p:cNvSpPr>
              <a:spLocks noChangeAspect="1"/>
            </p:cNvSpPr>
            <p:nvPr/>
          </p:nvSpPr>
          <p:spPr bwMode="auto">
            <a:xfrm>
              <a:off x="12919588" y="1637585"/>
              <a:ext cx="33298" cy="15996"/>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9" name="Freeform 3246"/>
            <p:cNvSpPr>
              <a:spLocks noChangeAspect="1"/>
            </p:cNvSpPr>
            <p:nvPr/>
          </p:nvSpPr>
          <p:spPr bwMode="auto">
            <a:xfrm>
              <a:off x="12112124" y="1749558"/>
              <a:ext cx="16649" cy="15996"/>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0" name="Freeform 3296"/>
            <p:cNvSpPr>
              <a:spLocks noChangeAspect="1"/>
            </p:cNvSpPr>
            <p:nvPr/>
          </p:nvSpPr>
          <p:spPr bwMode="auto">
            <a:xfrm>
              <a:off x="12852993" y="4620868"/>
              <a:ext cx="41625" cy="31992"/>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1" name="Freeform 3331"/>
            <p:cNvSpPr>
              <a:spLocks noChangeAspect="1"/>
            </p:cNvSpPr>
            <p:nvPr/>
          </p:nvSpPr>
          <p:spPr bwMode="auto">
            <a:xfrm>
              <a:off x="10280754" y="4021010"/>
              <a:ext cx="33298" cy="8001"/>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2" name="Freeform 3332"/>
            <p:cNvSpPr>
              <a:spLocks noChangeAspect="1"/>
            </p:cNvSpPr>
            <p:nvPr/>
          </p:nvSpPr>
          <p:spPr bwMode="auto">
            <a:xfrm>
              <a:off x="10239130" y="3997019"/>
              <a:ext cx="33298" cy="23992"/>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3" name="Freeform 3601"/>
            <p:cNvSpPr>
              <a:spLocks noChangeAspect="1"/>
            </p:cNvSpPr>
            <p:nvPr/>
          </p:nvSpPr>
          <p:spPr bwMode="auto">
            <a:xfrm>
              <a:off x="10105939" y="1581601"/>
              <a:ext cx="5177780" cy="3903059"/>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4" name="Freeform 3602"/>
            <p:cNvSpPr>
              <a:spLocks noChangeAspect="1"/>
            </p:cNvSpPr>
            <p:nvPr/>
          </p:nvSpPr>
          <p:spPr bwMode="auto">
            <a:xfrm>
              <a:off x="11404546" y="3909037"/>
              <a:ext cx="274708" cy="183958"/>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5" name="Freeform 3603"/>
            <p:cNvSpPr>
              <a:spLocks noChangeAspect="1"/>
            </p:cNvSpPr>
            <p:nvPr/>
          </p:nvSpPr>
          <p:spPr bwMode="auto">
            <a:xfrm>
              <a:off x="10388969" y="2725323"/>
              <a:ext cx="233083" cy="55989"/>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6" name="Freeform 3604"/>
            <p:cNvSpPr>
              <a:spLocks noChangeAspect="1"/>
            </p:cNvSpPr>
            <p:nvPr/>
          </p:nvSpPr>
          <p:spPr bwMode="auto">
            <a:xfrm>
              <a:off x="10189183" y="2717327"/>
              <a:ext cx="116542" cy="31992"/>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7" name="Freeform 3606"/>
            <p:cNvSpPr>
              <a:spLocks noChangeAspect="1"/>
            </p:cNvSpPr>
            <p:nvPr/>
          </p:nvSpPr>
          <p:spPr bwMode="auto">
            <a:xfrm>
              <a:off x="11837416" y="1821543"/>
              <a:ext cx="149839" cy="79981"/>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8" name="Freeform 3607"/>
            <p:cNvSpPr>
              <a:spLocks noChangeAspect="1"/>
            </p:cNvSpPr>
            <p:nvPr/>
          </p:nvSpPr>
          <p:spPr bwMode="auto">
            <a:xfrm>
              <a:off x="12286933" y="1797546"/>
              <a:ext cx="233083" cy="103977"/>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9" name="Freeform 3608"/>
            <p:cNvSpPr>
              <a:spLocks noChangeAspect="1"/>
            </p:cNvSpPr>
            <p:nvPr/>
          </p:nvSpPr>
          <p:spPr bwMode="auto">
            <a:xfrm>
              <a:off x="12228665" y="1733562"/>
              <a:ext cx="58268" cy="47988"/>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0" name="Freeform 3609"/>
            <p:cNvSpPr>
              <a:spLocks noChangeAspect="1"/>
            </p:cNvSpPr>
            <p:nvPr/>
          </p:nvSpPr>
          <p:spPr bwMode="auto">
            <a:xfrm>
              <a:off x="12345207" y="1677578"/>
              <a:ext cx="158161" cy="103972"/>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1" name="Freeform 3613"/>
            <p:cNvSpPr>
              <a:spLocks noChangeAspect="1"/>
            </p:cNvSpPr>
            <p:nvPr/>
          </p:nvSpPr>
          <p:spPr bwMode="auto">
            <a:xfrm>
              <a:off x="14401332" y="3245200"/>
              <a:ext cx="149839" cy="79981"/>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2" name="Freeform 3614"/>
            <p:cNvSpPr>
              <a:spLocks noChangeAspect="1"/>
            </p:cNvSpPr>
            <p:nvPr/>
          </p:nvSpPr>
          <p:spPr bwMode="auto">
            <a:xfrm>
              <a:off x="14126630" y="3509134"/>
              <a:ext cx="266381" cy="111973"/>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3" name="Freeform 3615"/>
            <p:cNvSpPr>
              <a:spLocks noChangeAspect="1"/>
            </p:cNvSpPr>
            <p:nvPr/>
          </p:nvSpPr>
          <p:spPr bwMode="auto">
            <a:xfrm>
              <a:off x="14043386" y="3429153"/>
              <a:ext cx="258054" cy="39993"/>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4" name="Freeform 3616"/>
            <p:cNvSpPr>
              <a:spLocks noChangeAspect="1"/>
            </p:cNvSpPr>
            <p:nvPr/>
          </p:nvSpPr>
          <p:spPr bwMode="auto">
            <a:xfrm>
              <a:off x="14134951" y="3477141"/>
              <a:ext cx="241410" cy="55989"/>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5" name="Freeform 3617"/>
            <p:cNvSpPr>
              <a:spLocks noChangeAspect="1"/>
            </p:cNvSpPr>
            <p:nvPr/>
          </p:nvSpPr>
          <p:spPr bwMode="auto">
            <a:xfrm>
              <a:off x="13801975" y="3797064"/>
              <a:ext cx="274708" cy="95977"/>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6" name="Freeform 3646"/>
            <p:cNvSpPr>
              <a:spLocks noChangeAspect="1"/>
            </p:cNvSpPr>
            <p:nvPr/>
          </p:nvSpPr>
          <p:spPr bwMode="auto">
            <a:xfrm>
              <a:off x="10522159" y="18265578"/>
              <a:ext cx="166488" cy="111973"/>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7" name="Freeform 3647"/>
            <p:cNvSpPr>
              <a:spLocks noChangeAspect="1"/>
            </p:cNvSpPr>
            <p:nvPr/>
          </p:nvSpPr>
          <p:spPr bwMode="auto">
            <a:xfrm>
              <a:off x="10655350" y="18265578"/>
              <a:ext cx="183137" cy="127969"/>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8" name="Freeform 3651"/>
            <p:cNvSpPr>
              <a:spLocks noChangeAspect="1"/>
            </p:cNvSpPr>
            <p:nvPr/>
          </p:nvSpPr>
          <p:spPr bwMode="auto">
            <a:xfrm>
              <a:off x="7616945" y="11227275"/>
              <a:ext cx="24971" cy="15996"/>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9" name="Freeform 2509"/>
            <p:cNvSpPr>
              <a:spLocks noChangeAspect="1"/>
            </p:cNvSpPr>
            <p:nvPr/>
          </p:nvSpPr>
          <p:spPr bwMode="auto">
            <a:xfrm>
              <a:off x="30700518" y="12490970"/>
              <a:ext cx="1015577" cy="943772"/>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0" name="Freeform 2510"/>
            <p:cNvSpPr>
              <a:spLocks noChangeAspect="1"/>
            </p:cNvSpPr>
            <p:nvPr/>
          </p:nvSpPr>
          <p:spPr bwMode="auto">
            <a:xfrm>
              <a:off x="29901375" y="13418747"/>
              <a:ext cx="183137" cy="159961"/>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1" name="Freeform 2512"/>
            <p:cNvSpPr>
              <a:spLocks noChangeAspect="1"/>
            </p:cNvSpPr>
            <p:nvPr/>
          </p:nvSpPr>
          <p:spPr bwMode="auto">
            <a:xfrm>
              <a:off x="20461500" y="15258303"/>
              <a:ext cx="141518" cy="175958"/>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2" name="Freeform 2513"/>
            <p:cNvSpPr>
              <a:spLocks noChangeAspect="1"/>
            </p:cNvSpPr>
            <p:nvPr/>
          </p:nvSpPr>
          <p:spPr bwMode="auto">
            <a:xfrm>
              <a:off x="18555213" y="14282538"/>
              <a:ext cx="1373524" cy="1335675"/>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3" name="Freeform 2514"/>
            <p:cNvSpPr>
              <a:spLocks noChangeAspect="1"/>
            </p:cNvSpPr>
            <p:nvPr/>
          </p:nvSpPr>
          <p:spPr bwMode="auto">
            <a:xfrm>
              <a:off x="19395976" y="14386511"/>
              <a:ext cx="932333" cy="991761"/>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4" name="Freeform 2515"/>
            <p:cNvSpPr>
              <a:spLocks noChangeAspect="1"/>
            </p:cNvSpPr>
            <p:nvPr/>
          </p:nvSpPr>
          <p:spPr bwMode="auto">
            <a:xfrm>
              <a:off x="19928738" y="14138573"/>
              <a:ext cx="790821" cy="751819"/>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5" name="Freeform 2516"/>
            <p:cNvSpPr>
              <a:spLocks noChangeAspect="1"/>
            </p:cNvSpPr>
            <p:nvPr/>
          </p:nvSpPr>
          <p:spPr bwMode="auto">
            <a:xfrm>
              <a:off x="20436529" y="13570707"/>
              <a:ext cx="1082173" cy="1807564"/>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6" name="Freeform 2517"/>
            <p:cNvSpPr>
              <a:spLocks noChangeAspect="1"/>
            </p:cNvSpPr>
            <p:nvPr/>
          </p:nvSpPr>
          <p:spPr bwMode="auto">
            <a:xfrm>
              <a:off x="20686261" y="13458734"/>
              <a:ext cx="324649" cy="823804"/>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7" name="Freeform 2518"/>
            <p:cNvSpPr>
              <a:spLocks noChangeAspect="1"/>
            </p:cNvSpPr>
            <p:nvPr/>
          </p:nvSpPr>
          <p:spPr bwMode="auto">
            <a:xfrm>
              <a:off x="19612410" y="13346761"/>
              <a:ext cx="1190393" cy="1071742"/>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8" name="Freeform 2519"/>
            <p:cNvSpPr>
              <a:spLocks noChangeAspect="1"/>
            </p:cNvSpPr>
            <p:nvPr/>
          </p:nvSpPr>
          <p:spPr bwMode="auto">
            <a:xfrm>
              <a:off x="18571862" y="13082828"/>
              <a:ext cx="1265310" cy="1319679"/>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9" name="Freeform 2520"/>
            <p:cNvSpPr>
              <a:spLocks noChangeAspect="1"/>
            </p:cNvSpPr>
            <p:nvPr/>
          </p:nvSpPr>
          <p:spPr bwMode="auto">
            <a:xfrm>
              <a:off x="20378255" y="12546954"/>
              <a:ext cx="1082173" cy="1167718"/>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0" name="Freeform 2521"/>
            <p:cNvSpPr>
              <a:spLocks noChangeAspect="1"/>
            </p:cNvSpPr>
            <p:nvPr/>
          </p:nvSpPr>
          <p:spPr bwMode="auto">
            <a:xfrm>
              <a:off x="20328309" y="12714916"/>
              <a:ext cx="191464" cy="247938"/>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1" name="Freeform 2522"/>
            <p:cNvSpPr>
              <a:spLocks noChangeAspect="1"/>
            </p:cNvSpPr>
            <p:nvPr/>
          </p:nvSpPr>
          <p:spPr bwMode="auto">
            <a:xfrm>
              <a:off x="20319987" y="12578947"/>
              <a:ext cx="208108" cy="183958"/>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2" name="Freeform 2523"/>
            <p:cNvSpPr>
              <a:spLocks noChangeAspect="1"/>
            </p:cNvSpPr>
            <p:nvPr/>
          </p:nvSpPr>
          <p:spPr bwMode="auto">
            <a:xfrm>
              <a:off x="18596833" y="12930862"/>
              <a:ext cx="116542" cy="159961"/>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3" name="Freeform 2524"/>
            <p:cNvSpPr>
              <a:spLocks noChangeAspect="1"/>
            </p:cNvSpPr>
            <p:nvPr/>
          </p:nvSpPr>
          <p:spPr bwMode="auto">
            <a:xfrm>
              <a:off x="18621809" y="11907109"/>
              <a:ext cx="1939584" cy="2023515"/>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4" name="Freeform 2525"/>
            <p:cNvSpPr>
              <a:spLocks noChangeAspect="1"/>
            </p:cNvSpPr>
            <p:nvPr/>
          </p:nvSpPr>
          <p:spPr bwMode="auto">
            <a:xfrm>
              <a:off x="18513589" y="12075071"/>
              <a:ext cx="765845" cy="919776"/>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5" name="Freeform 2552"/>
            <p:cNvSpPr>
              <a:spLocks noChangeAspect="1"/>
            </p:cNvSpPr>
            <p:nvPr/>
          </p:nvSpPr>
          <p:spPr bwMode="auto">
            <a:xfrm>
              <a:off x="15666642" y="9523683"/>
              <a:ext cx="1207041" cy="1375668"/>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6" name="Freeform 2553"/>
            <p:cNvSpPr>
              <a:spLocks noChangeAspect="1"/>
            </p:cNvSpPr>
            <p:nvPr/>
          </p:nvSpPr>
          <p:spPr bwMode="auto">
            <a:xfrm>
              <a:off x="15583398" y="10675406"/>
              <a:ext cx="624333" cy="463888"/>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7" name="Freeform 2554"/>
            <p:cNvSpPr>
              <a:spLocks noChangeAspect="1"/>
            </p:cNvSpPr>
            <p:nvPr/>
          </p:nvSpPr>
          <p:spPr bwMode="auto">
            <a:xfrm>
              <a:off x="15666642" y="11099306"/>
              <a:ext cx="332976" cy="207950"/>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8" name="Freeform 2555"/>
            <p:cNvSpPr>
              <a:spLocks noChangeAspect="1"/>
            </p:cNvSpPr>
            <p:nvPr/>
          </p:nvSpPr>
          <p:spPr bwMode="auto">
            <a:xfrm>
              <a:off x="15658320" y="10995328"/>
              <a:ext cx="308000" cy="79981"/>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9" name="Freeform 2556"/>
            <p:cNvSpPr>
              <a:spLocks noChangeAspect="1"/>
            </p:cNvSpPr>
            <p:nvPr/>
          </p:nvSpPr>
          <p:spPr bwMode="auto">
            <a:xfrm>
              <a:off x="15841457" y="11115302"/>
              <a:ext cx="765845" cy="591857"/>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0" name="Freeform 2557"/>
            <p:cNvSpPr>
              <a:spLocks noChangeAspect="1"/>
            </p:cNvSpPr>
            <p:nvPr/>
          </p:nvSpPr>
          <p:spPr bwMode="auto">
            <a:xfrm>
              <a:off x="16024594" y="11395232"/>
              <a:ext cx="291352" cy="343920"/>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1" name="Freeform 2558"/>
            <p:cNvSpPr>
              <a:spLocks noChangeAspect="1"/>
            </p:cNvSpPr>
            <p:nvPr/>
          </p:nvSpPr>
          <p:spPr bwMode="auto">
            <a:xfrm>
              <a:off x="16207731" y="11563194"/>
              <a:ext cx="424542" cy="447892"/>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2" name="Freeform 2559"/>
            <p:cNvSpPr>
              <a:spLocks noChangeAspect="1"/>
            </p:cNvSpPr>
            <p:nvPr/>
          </p:nvSpPr>
          <p:spPr bwMode="auto">
            <a:xfrm>
              <a:off x="16507410" y="11339248"/>
              <a:ext cx="607679" cy="671838"/>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3" name="Freeform 2560"/>
            <p:cNvSpPr>
              <a:spLocks noChangeAspect="1"/>
            </p:cNvSpPr>
            <p:nvPr/>
          </p:nvSpPr>
          <p:spPr bwMode="auto">
            <a:xfrm>
              <a:off x="16124487" y="9739634"/>
              <a:ext cx="1673203" cy="1647603"/>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4" name="Freeform 2561"/>
            <p:cNvSpPr>
              <a:spLocks noChangeAspect="1"/>
            </p:cNvSpPr>
            <p:nvPr/>
          </p:nvSpPr>
          <p:spPr bwMode="auto">
            <a:xfrm>
              <a:off x="16807088" y="10859364"/>
              <a:ext cx="799143" cy="591857"/>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5" name="Freeform 2562"/>
            <p:cNvSpPr>
              <a:spLocks noChangeAspect="1"/>
            </p:cNvSpPr>
            <p:nvPr/>
          </p:nvSpPr>
          <p:spPr bwMode="auto">
            <a:xfrm>
              <a:off x="17048493" y="11283259"/>
              <a:ext cx="466167" cy="679839"/>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6" name="Freeform 2563"/>
            <p:cNvSpPr>
              <a:spLocks noChangeAspect="1"/>
            </p:cNvSpPr>
            <p:nvPr/>
          </p:nvSpPr>
          <p:spPr bwMode="auto">
            <a:xfrm>
              <a:off x="17356499" y="11307256"/>
              <a:ext cx="199786" cy="519872"/>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7" name="Freeform 2564"/>
            <p:cNvSpPr>
              <a:spLocks noChangeAspect="1"/>
            </p:cNvSpPr>
            <p:nvPr/>
          </p:nvSpPr>
          <p:spPr bwMode="auto">
            <a:xfrm>
              <a:off x="17448065" y="11139294"/>
              <a:ext cx="316327" cy="671838"/>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CFD1D3"/>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8" name="Freeform 2565"/>
            <p:cNvSpPr>
              <a:spLocks noChangeAspect="1"/>
            </p:cNvSpPr>
            <p:nvPr/>
          </p:nvSpPr>
          <p:spPr bwMode="auto">
            <a:xfrm>
              <a:off x="17639529" y="11011325"/>
              <a:ext cx="1232012" cy="999761"/>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9" name="Freeform 2566"/>
            <p:cNvSpPr>
              <a:spLocks noChangeAspect="1"/>
            </p:cNvSpPr>
            <p:nvPr/>
          </p:nvSpPr>
          <p:spPr bwMode="auto">
            <a:xfrm>
              <a:off x="17373148" y="9955579"/>
              <a:ext cx="1614935" cy="1255700"/>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0" name="Freeform 2568"/>
            <p:cNvSpPr>
              <a:spLocks noChangeAspect="1"/>
            </p:cNvSpPr>
            <p:nvPr/>
          </p:nvSpPr>
          <p:spPr bwMode="auto">
            <a:xfrm>
              <a:off x="18105695" y="8387957"/>
              <a:ext cx="416220" cy="80780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1" name="Freeform 2569"/>
            <p:cNvSpPr>
              <a:spLocks noChangeAspect="1"/>
            </p:cNvSpPr>
            <p:nvPr/>
          </p:nvSpPr>
          <p:spPr bwMode="auto">
            <a:xfrm>
              <a:off x="18280505" y="12227031"/>
              <a:ext cx="591035" cy="655842"/>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2" name="Freeform 2570"/>
            <p:cNvSpPr>
              <a:spLocks noChangeAspect="1"/>
            </p:cNvSpPr>
            <p:nvPr/>
          </p:nvSpPr>
          <p:spPr bwMode="auto">
            <a:xfrm>
              <a:off x="18347101" y="12235032"/>
              <a:ext cx="183137" cy="127969"/>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3" name="Freeform 2571"/>
            <p:cNvSpPr>
              <a:spLocks noChangeAspect="1"/>
            </p:cNvSpPr>
            <p:nvPr/>
          </p:nvSpPr>
          <p:spPr bwMode="auto">
            <a:xfrm>
              <a:off x="18230559" y="11099306"/>
              <a:ext cx="799143" cy="1191710"/>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4" name="Freeform 2572"/>
            <p:cNvSpPr>
              <a:spLocks noChangeAspect="1"/>
            </p:cNvSpPr>
            <p:nvPr/>
          </p:nvSpPr>
          <p:spPr bwMode="auto">
            <a:xfrm>
              <a:off x="18754999" y="9963580"/>
              <a:ext cx="1040548" cy="1703587"/>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5" name="Freeform 2573"/>
            <p:cNvSpPr>
              <a:spLocks noChangeAspect="1"/>
            </p:cNvSpPr>
            <p:nvPr/>
          </p:nvSpPr>
          <p:spPr bwMode="auto">
            <a:xfrm>
              <a:off x="18838243" y="11307256"/>
              <a:ext cx="1323578" cy="903780"/>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6" name="Freeform 2574"/>
            <p:cNvSpPr>
              <a:spLocks noChangeAspect="1"/>
            </p:cNvSpPr>
            <p:nvPr/>
          </p:nvSpPr>
          <p:spPr bwMode="auto">
            <a:xfrm>
              <a:off x="20794476" y="11899113"/>
              <a:ext cx="807470" cy="1071742"/>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7" name="Freeform 2575"/>
            <p:cNvSpPr>
              <a:spLocks noChangeAspect="1"/>
            </p:cNvSpPr>
            <p:nvPr/>
          </p:nvSpPr>
          <p:spPr bwMode="auto">
            <a:xfrm>
              <a:off x="20378255" y="12019082"/>
              <a:ext cx="574387" cy="599858"/>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8" name="Freeform 2576"/>
            <p:cNvSpPr>
              <a:spLocks noChangeAspect="1"/>
            </p:cNvSpPr>
            <p:nvPr/>
          </p:nvSpPr>
          <p:spPr bwMode="auto">
            <a:xfrm>
              <a:off x="20702910" y="10867359"/>
              <a:ext cx="1548339" cy="1239704"/>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9" name="Freeform 2577"/>
            <p:cNvSpPr>
              <a:spLocks noChangeAspect="1"/>
            </p:cNvSpPr>
            <p:nvPr/>
          </p:nvSpPr>
          <p:spPr bwMode="auto">
            <a:xfrm>
              <a:off x="21601946" y="11131298"/>
              <a:ext cx="174810" cy="191954"/>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0" name="Freeform 2578"/>
            <p:cNvSpPr>
              <a:spLocks noChangeAspect="1"/>
            </p:cNvSpPr>
            <p:nvPr/>
          </p:nvSpPr>
          <p:spPr bwMode="auto">
            <a:xfrm>
              <a:off x="21044208" y="10571433"/>
              <a:ext cx="690928" cy="599853"/>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1" name="Freeform 2579"/>
            <p:cNvSpPr>
              <a:spLocks noChangeAspect="1"/>
            </p:cNvSpPr>
            <p:nvPr/>
          </p:nvSpPr>
          <p:spPr bwMode="auto">
            <a:xfrm>
              <a:off x="19579113" y="10003568"/>
              <a:ext cx="1698179" cy="2103495"/>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2" name="Freeform 2580"/>
            <p:cNvSpPr>
              <a:spLocks noChangeAspect="1"/>
            </p:cNvSpPr>
            <p:nvPr/>
          </p:nvSpPr>
          <p:spPr bwMode="auto">
            <a:xfrm>
              <a:off x="18280505" y="8859846"/>
              <a:ext cx="1606613" cy="1543625"/>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3" name="Freeform 2582"/>
            <p:cNvSpPr>
              <a:spLocks noChangeAspect="1"/>
            </p:cNvSpPr>
            <p:nvPr/>
          </p:nvSpPr>
          <p:spPr bwMode="auto">
            <a:xfrm>
              <a:off x="16890332" y="6652378"/>
              <a:ext cx="1256983" cy="1103734"/>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4" name="Freeform 2583"/>
            <p:cNvSpPr>
              <a:spLocks noChangeAspect="1"/>
            </p:cNvSpPr>
            <p:nvPr/>
          </p:nvSpPr>
          <p:spPr bwMode="auto">
            <a:xfrm>
              <a:off x="17905910" y="6772347"/>
              <a:ext cx="74917" cy="87981"/>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5" name="Freeform 2585"/>
            <p:cNvSpPr>
              <a:spLocks noChangeAspect="1"/>
            </p:cNvSpPr>
            <p:nvPr/>
          </p:nvSpPr>
          <p:spPr bwMode="auto">
            <a:xfrm>
              <a:off x="17939207" y="7076273"/>
              <a:ext cx="432869" cy="247943"/>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6" name="Freeform 2586"/>
            <p:cNvSpPr>
              <a:spLocks noChangeAspect="1"/>
            </p:cNvSpPr>
            <p:nvPr/>
          </p:nvSpPr>
          <p:spPr bwMode="auto">
            <a:xfrm>
              <a:off x="18272184" y="6916312"/>
              <a:ext cx="732548" cy="343920"/>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7" name="Freeform 2587"/>
            <p:cNvSpPr>
              <a:spLocks noChangeAspect="1"/>
            </p:cNvSpPr>
            <p:nvPr/>
          </p:nvSpPr>
          <p:spPr bwMode="auto">
            <a:xfrm>
              <a:off x="18513589" y="6652378"/>
              <a:ext cx="649304" cy="327918"/>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8" name="Freeform 2588"/>
            <p:cNvSpPr>
              <a:spLocks noChangeAspect="1"/>
            </p:cNvSpPr>
            <p:nvPr/>
          </p:nvSpPr>
          <p:spPr bwMode="auto">
            <a:xfrm>
              <a:off x="18655106" y="7196247"/>
              <a:ext cx="299679" cy="199949"/>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9" name="Freeform 2589"/>
            <p:cNvSpPr>
              <a:spLocks noChangeAspect="1" noEditPoints="1"/>
            </p:cNvSpPr>
            <p:nvPr/>
          </p:nvSpPr>
          <p:spPr bwMode="auto">
            <a:xfrm>
              <a:off x="18929808" y="6980296"/>
              <a:ext cx="632653" cy="367912"/>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0" name="Freeform 2591"/>
            <p:cNvSpPr>
              <a:spLocks noChangeAspect="1"/>
            </p:cNvSpPr>
            <p:nvPr/>
          </p:nvSpPr>
          <p:spPr bwMode="auto">
            <a:xfrm>
              <a:off x="18663428" y="7244235"/>
              <a:ext cx="574387" cy="447892"/>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1" name="Freeform 2592"/>
            <p:cNvSpPr>
              <a:spLocks noChangeAspect="1"/>
            </p:cNvSpPr>
            <p:nvPr/>
          </p:nvSpPr>
          <p:spPr bwMode="auto">
            <a:xfrm>
              <a:off x="18879863" y="7404197"/>
              <a:ext cx="391250" cy="343915"/>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2" name="Freeform 2593"/>
            <p:cNvSpPr>
              <a:spLocks noChangeAspect="1"/>
            </p:cNvSpPr>
            <p:nvPr/>
          </p:nvSpPr>
          <p:spPr bwMode="auto">
            <a:xfrm>
              <a:off x="19154571" y="7284223"/>
              <a:ext cx="441191" cy="543869"/>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33" name="Freeform 2594"/>
            <p:cNvSpPr>
              <a:spLocks noChangeAspect="1"/>
            </p:cNvSpPr>
            <p:nvPr/>
          </p:nvSpPr>
          <p:spPr bwMode="auto">
            <a:xfrm>
              <a:off x="19362678" y="7764108"/>
              <a:ext cx="241410" cy="183958"/>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4" name="Freeform 2595"/>
            <p:cNvSpPr>
              <a:spLocks noChangeAspect="1"/>
            </p:cNvSpPr>
            <p:nvPr/>
          </p:nvSpPr>
          <p:spPr bwMode="auto">
            <a:xfrm>
              <a:off x="19246136" y="7732115"/>
              <a:ext cx="183137" cy="367911"/>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5" name="Freeform 2597"/>
            <p:cNvSpPr>
              <a:spLocks noChangeAspect="1"/>
            </p:cNvSpPr>
            <p:nvPr/>
          </p:nvSpPr>
          <p:spPr bwMode="auto">
            <a:xfrm>
              <a:off x="19895440" y="7796100"/>
              <a:ext cx="283030" cy="191954"/>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6" name="Freeform 2600"/>
            <p:cNvSpPr>
              <a:spLocks noChangeAspect="1"/>
            </p:cNvSpPr>
            <p:nvPr/>
          </p:nvSpPr>
          <p:spPr bwMode="auto">
            <a:xfrm>
              <a:off x="19920416" y="6988297"/>
              <a:ext cx="341298" cy="415900"/>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7" name="Freeform 2601"/>
            <p:cNvSpPr>
              <a:spLocks noChangeAspect="1"/>
            </p:cNvSpPr>
            <p:nvPr/>
          </p:nvSpPr>
          <p:spPr bwMode="auto">
            <a:xfrm>
              <a:off x="19487547" y="6484416"/>
              <a:ext cx="1723149" cy="1023753"/>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8" name="Freeform 2602"/>
            <p:cNvSpPr>
              <a:spLocks noChangeAspect="1"/>
            </p:cNvSpPr>
            <p:nvPr/>
          </p:nvSpPr>
          <p:spPr bwMode="auto">
            <a:xfrm>
              <a:off x="21801731" y="6084513"/>
              <a:ext cx="3929119" cy="1887545"/>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9" name="Freeform 2603"/>
            <p:cNvSpPr>
              <a:spLocks noChangeAspect="1"/>
            </p:cNvSpPr>
            <p:nvPr/>
          </p:nvSpPr>
          <p:spPr bwMode="auto">
            <a:xfrm>
              <a:off x="19912089" y="7788104"/>
              <a:ext cx="1856345" cy="759814"/>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0" name="Freeform 2604"/>
            <p:cNvSpPr>
              <a:spLocks noChangeAspect="1"/>
            </p:cNvSpPr>
            <p:nvPr/>
          </p:nvSpPr>
          <p:spPr bwMode="auto">
            <a:xfrm>
              <a:off x="19828845" y="9027803"/>
              <a:ext cx="1148768" cy="1143727"/>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1" name="Freeform 2605"/>
            <p:cNvSpPr>
              <a:spLocks noChangeAspect="1"/>
            </p:cNvSpPr>
            <p:nvPr/>
          </p:nvSpPr>
          <p:spPr bwMode="auto">
            <a:xfrm>
              <a:off x="20769505" y="8851845"/>
              <a:ext cx="141512" cy="431896"/>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2" name="Freeform 2606"/>
            <p:cNvSpPr>
              <a:spLocks noChangeAspect="1"/>
            </p:cNvSpPr>
            <p:nvPr/>
          </p:nvSpPr>
          <p:spPr bwMode="auto">
            <a:xfrm>
              <a:off x="20844422" y="8939827"/>
              <a:ext cx="49946" cy="159961"/>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3" name="Freeform 2607"/>
            <p:cNvSpPr>
              <a:spLocks noChangeAspect="1"/>
            </p:cNvSpPr>
            <p:nvPr/>
          </p:nvSpPr>
          <p:spPr bwMode="auto">
            <a:xfrm>
              <a:off x="20894369" y="8379962"/>
              <a:ext cx="640982" cy="607853"/>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4" name="Freeform 2608"/>
            <p:cNvSpPr>
              <a:spLocks noChangeAspect="1"/>
            </p:cNvSpPr>
            <p:nvPr/>
          </p:nvSpPr>
          <p:spPr bwMode="auto">
            <a:xfrm>
              <a:off x="20861071" y="8699884"/>
              <a:ext cx="149839" cy="167957"/>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5" name="Freeform 2609"/>
            <p:cNvSpPr>
              <a:spLocks noChangeAspect="1"/>
            </p:cNvSpPr>
            <p:nvPr/>
          </p:nvSpPr>
          <p:spPr bwMode="auto">
            <a:xfrm>
              <a:off x="18781034" y="10389408"/>
              <a:ext cx="2147697" cy="1775571"/>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6" name="Freeform 2610"/>
            <p:cNvSpPr>
              <a:spLocks noChangeAspect="1"/>
            </p:cNvSpPr>
            <p:nvPr/>
          </p:nvSpPr>
          <p:spPr bwMode="auto">
            <a:xfrm>
              <a:off x="20852749" y="8827854"/>
              <a:ext cx="432869" cy="495880"/>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7" name="Freeform 2611"/>
            <p:cNvSpPr>
              <a:spLocks noChangeAspect="1"/>
            </p:cNvSpPr>
            <p:nvPr/>
          </p:nvSpPr>
          <p:spPr bwMode="auto">
            <a:xfrm>
              <a:off x="20569719" y="9083792"/>
              <a:ext cx="283030" cy="391903"/>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8" name="Freeform 2612"/>
            <p:cNvSpPr>
              <a:spLocks noChangeAspect="1"/>
            </p:cNvSpPr>
            <p:nvPr/>
          </p:nvSpPr>
          <p:spPr bwMode="auto">
            <a:xfrm>
              <a:off x="22609196" y="9803618"/>
              <a:ext cx="790821" cy="895784"/>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9" name="Freeform 2613"/>
            <p:cNvSpPr>
              <a:spLocks noChangeAspect="1"/>
            </p:cNvSpPr>
            <p:nvPr/>
          </p:nvSpPr>
          <p:spPr bwMode="auto">
            <a:xfrm>
              <a:off x="22542601" y="9659653"/>
              <a:ext cx="499464" cy="407899"/>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0" name="Freeform 2614"/>
            <p:cNvSpPr>
              <a:spLocks noChangeAspect="1"/>
            </p:cNvSpPr>
            <p:nvPr/>
          </p:nvSpPr>
          <p:spPr bwMode="auto">
            <a:xfrm>
              <a:off x="22001517" y="9211761"/>
              <a:ext cx="208108" cy="191954"/>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1" name="Freeform 2615"/>
            <p:cNvSpPr>
              <a:spLocks noChangeAspect="1"/>
            </p:cNvSpPr>
            <p:nvPr/>
          </p:nvSpPr>
          <p:spPr bwMode="auto">
            <a:xfrm>
              <a:off x="21235672" y="8363965"/>
              <a:ext cx="982280" cy="959769"/>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2" name="Freeform 2616"/>
            <p:cNvSpPr>
              <a:spLocks noChangeAspect="1"/>
            </p:cNvSpPr>
            <p:nvPr/>
          </p:nvSpPr>
          <p:spPr bwMode="auto">
            <a:xfrm>
              <a:off x="21676863" y="8076035"/>
              <a:ext cx="2014506" cy="1703587"/>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3" name="Freeform 2617"/>
            <p:cNvSpPr>
              <a:spLocks noChangeAspect="1"/>
            </p:cNvSpPr>
            <p:nvPr/>
          </p:nvSpPr>
          <p:spPr bwMode="auto">
            <a:xfrm>
              <a:off x="21252321" y="7620142"/>
              <a:ext cx="674274" cy="311927"/>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4" name="Freeform 2618"/>
            <p:cNvSpPr>
              <a:spLocks noChangeAspect="1"/>
            </p:cNvSpPr>
            <p:nvPr/>
          </p:nvSpPr>
          <p:spPr bwMode="auto">
            <a:xfrm>
              <a:off x="21760107" y="8092031"/>
              <a:ext cx="141518" cy="111973"/>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5" name="Freeform 2619"/>
            <p:cNvSpPr>
              <a:spLocks noChangeAspect="1"/>
            </p:cNvSpPr>
            <p:nvPr/>
          </p:nvSpPr>
          <p:spPr bwMode="auto">
            <a:xfrm>
              <a:off x="21610267" y="7900077"/>
              <a:ext cx="324654" cy="303927"/>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6" name="Freeform 2620"/>
            <p:cNvSpPr>
              <a:spLocks noChangeAspect="1"/>
            </p:cNvSpPr>
            <p:nvPr/>
          </p:nvSpPr>
          <p:spPr bwMode="auto">
            <a:xfrm>
              <a:off x="21760107" y="7820097"/>
              <a:ext cx="532762" cy="423895"/>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7" name="Freeform 2621"/>
            <p:cNvSpPr>
              <a:spLocks noChangeAspect="1"/>
            </p:cNvSpPr>
            <p:nvPr/>
          </p:nvSpPr>
          <p:spPr bwMode="auto">
            <a:xfrm>
              <a:off x="22484333" y="7724120"/>
              <a:ext cx="1440120" cy="895784"/>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8" name="Freeform 2622"/>
            <p:cNvSpPr>
              <a:spLocks noChangeAspect="1"/>
            </p:cNvSpPr>
            <p:nvPr/>
          </p:nvSpPr>
          <p:spPr bwMode="auto">
            <a:xfrm>
              <a:off x="22792333" y="7356208"/>
              <a:ext cx="1739803" cy="1031749"/>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9" name="Freeform 2623"/>
            <p:cNvSpPr>
              <a:spLocks noChangeAspect="1"/>
            </p:cNvSpPr>
            <p:nvPr/>
          </p:nvSpPr>
          <p:spPr bwMode="auto">
            <a:xfrm>
              <a:off x="23341744" y="8235996"/>
              <a:ext cx="1398500" cy="1031749"/>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0" name="Freeform 2624"/>
            <p:cNvSpPr>
              <a:spLocks noChangeAspect="1"/>
            </p:cNvSpPr>
            <p:nvPr/>
          </p:nvSpPr>
          <p:spPr bwMode="auto">
            <a:xfrm>
              <a:off x="23424988" y="8411954"/>
              <a:ext cx="1623262" cy="1519634"/>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1" name="Freeform 2625"/>
            <p:cNvSpPr>
              <a:spLocks noChangeAspect="1"/>
            </p:cNvSpPr>
            <p:nvPr/>
          </p:nvSpPr>
          <p:spPr bwMode="auto">
            <a:xfrm>
              <a:off x="24598732" y="6372443"/>
              <a:ext cx="5727191" cy="3959048"/>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2" name="Freeform 2626"/>
            <p:cNvSpPr>
              <a:spLocks noChangeAspect="1"/>
            </p:cNvSpPr>
            <p:nvPr/>
          </p:nvSpPr>
          <p:spPr bwMode="auto">
            <a:xfrm>
              <a:off x="25780797" y="6524409"/>
              <a:ext cx="3163274" cy="1351672"/>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3" name="Freeform 2627"/>
            <p:cNvSpPr>
              <a:spLocks noChangeAspect="1"/>
            </p:cNvSpPr>
            <p:nvPr/>
          </p:nvSpPr>
          <p:spPr bwMode="auto">
            <a:xfrm>
              <a:off x="24140887" y="7660135"/>
              <a:ext cx="1048875" cy="495880"/>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4" name="Freeform 2628"/>
            <p:cNvSpPr>
              <a:spLocks noChangeAspect="1"/>
            </p:cNvSpPr>
            <p:nvPr/>
          </p:nvSpPr>
          <p:spPr bwMode="auto">
            <a:xfrm>
              <a:off x="23982726" y="7956061"/>
              <a:ext cx="790816" cy="503881"/>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5" name="Freeform 2630"/>
            <p:cNvSpPr>
              <a:spLocks noChangeAspect="1"/>
            </p:cNvSpPr>
            <p:nvPr/>
          </p:nvSpPr>
          <p:spPr bwMode="auto">
            <a:xfrm>
              <a:off x="26255286" y="9427706"/>
              <a:ext cx="341303" cy="183958"/>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6" name="Freeform 2631"/>
            <p:cNvSpPr>
              <a:spLocks noChangeAspect="1"/>
            </p:cNvSpPr>
            <p:nvPr/>
          </p:nvSpPr>
          <p:spPr bwMode="auto">
            <a:xfrm>
              <a:off x="25364577" y="9195765"/>
              <a:ext cx="824114" cy="463888"/>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7" name="Freeform 2632"/>
            <p:cNvSpPr>
              <a:spLocks noChangeAspect="1"/>
            </p:cNvSpPr>
            <p:nvPr/>
          </p:nvSpPr>
          <p:spPr bwMode="auto">
            <a:xfrm>
              <a:off x="26205339" y="9611665"/>
              <a:ext cx="507791" cy="631845"/>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8" name="Freeform 2633"/>
            <p:cNvSpPr>
              <a:spLocks noChangeAspect="1"/>
            </p:cNvSpPr>
            <p:nvPr/>
          </p:nvSpPr>
          <p:spPr bwMode="auto">
            <a:xfrm>
              <a:off x="26638208" y="9411710"/>
              <a:ext cx="907363" cy="2007518"/>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9" name="Freeform 2634"/>
            <p:cNvSpPr>
              <a:spLocks noChangeAspect="1"/>
            </p:cNvSpPr>
            <p:nvPr/>
          </p:nvSpPr>
          <p:spPr bwMode="auto">
            <a:xfrm>
              <a:off x="28544500" y="11723155"/>
              <a:ext cx="982280" cy="639846"/>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0" name="Freeform 2635"/>
            <p:cNvSpPr>
              <a:spLocks noChangeAspect="1"/>
            </p:cNvSpPr>
            <p:nvPr/>
          </p:nvSpPr>
          <p:spPr bwMode="auto">
            <a:xfrm>
              <a:off x="27553893" y="11763143"/>
              <a:ext cx="441196" cy="535873"/>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1" name="Freeform 2636"/>
            <p:cNvSpPr>
              <a:spLocks noChangeAspect="1"/>
            </p:cNvSpPr>
            <p:nvPr/>
          </p:nvSpPr>
          <p:spPr bwMode="auto">
            <a:xfrm>
              <a:off x="27204268" y="10307494"/>
              <a:ext cx="857416" cy="1583618"/>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2" name="Freeform 2637"/>
            <p:cNvSpPr>
              <a:spLocks noChangeAspect="1"/>
            </p:cNvSpPr>
            <p:nvPr/>
          </p:nvSpPr>
          <p:spPr bwMode="auto">
            <a:xfrm>
              <a:off x="27454000" y="10067552"/>
              <a:ext cx="807470" cy="943772"/>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3" name="Freeform 2638"/>
            <p:cNvSpPr>
              <a:spLocks noChangeAspect="1"/>
            </p:cNvSpPr>
            <p:nvPr/>
          </p:nvSpPr>
          <p:spPr bwMode="auto">
            <a:xfrm>
              <a:off x="27745357" y="10931344"/>
              <a:ext cx="549411" cy="439896"/>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4" name="Freeform 2639"/>
            <p:cNvSpPr>
              <a:spLocks noChangeAspect="1"/>
            </p:cNvSpPr>
            <p:nvPr/>
          </p:nvSpPr>
          <p:spPr bwMode="auto">
            <a:xfrm>
              <a:off x="27645464" y="9963580"/>
              <a:ext cx="815792" cy="1607610"/>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5" name="Freeform 2640"/>
            <p:cNvSpPr>
              <a:spLocks noChangeAspect="1"/>
            </p:cNvSpPr>
            <p:nvPr/>
          </p:nvSpPr>
          <p:spPr bwMode="auto">
            <a:xfrm>
              <a:off x="29551750" y="7684127"/>
              <a:ext cx="524440" cy="671838"/>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6" name="Freeform 2641"/>
            <p:cNvSpPr>
              <a:spLocks noChangeAspect="1"/>
            </p:cNvSpPr>
            <p:nvPr/>
          </p:nvSpPr>
          <p:spPr bwMode="auto">
            <a:xfrm>
              <a:off x="29793161" y="8235996"/>
              <a:ext cx="374596" cy="511877"/>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7" name="Freeform 2642"/>
            <p:cNvSpPr>
              <a:spLocks noChangeAspect="1"/>
            </p:cNvSpPr>
            <p:nvPr/>
          </p:nvSpPr>
          <p:spPr bwMode="auto">
            <a:xfrm>
              <a:off x="19562464" y="5996536"/>
              <a:ext cx="899036" cy="639846"/>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8" name="Freeform 2643"/>
            <p:cNvSpPr>
              <a:spLocks noChangeAspect="1"/>
            </p:cNvSpPr>
            <p:nvPr/>
          </p:nvSpPr>
          <p:spPr bwMode="auto">
            <a:xfrm>
              <a:off x="18705053" y="6180489"/>
              <a:ext cx="965631" cy="743823"/>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9" name="Freeform 2644"/>
            <p:cNvSpPr>
              <a:spLocks noChangeAspect="1"/>
            </p:cNvSpPr>
            <p:nvPr/>
          </p:nvSpPr>
          <p:spPr bwMode="auto">
            <a:xfrm>
              <a:off x="19237815" y="6140502"/>
              <a:ext cx="274703" cy="111973"/>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0" name="Freeform 2645"/>
            <p:cNvSpPr>
              <a:spLocks noChangeAspect="1"/>
            </p:cNvSpPr>
            <p:nvPr/>
          </p:nvSpPr>
          <p:spPr bwMode="auto">
            <a:xfrm>
              <a:off x="19329380" y="5956543"/>
              <a:ext cx="557738" cy="343920"/>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1" name="Freeform 2646"/>
            <p:cNvSpPr>
              <a:spLocks noChangeAspect="1"/>
            </p:cNvSpPr>
            <p:nvPr/>
          </p:nvSpPr>
          <p:spPr bwMode="auto">
            <a:xfrm>
              <a:off x="19321059" y="5724602"/>
              <a:ext cx="690923" cy="359911"/>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2" name="Freeform 2647"/>
            <p:cNvSpPr>
              <a:spLocks noChangeAspect="1"/>
            </p:cNvSpPr>
            <p:nvPr/>
          </p:nvSpPr>
          <p:spPr bwMode="auto">
            <a:xfrm>
              <a:off x="19537493" y="5532648"/>
              <a:ext cx="424542" cy="271934"/>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3" name="Freeform 2648"/>
            <p:cNvSpPr>
              <a:spLocks noChangeAspect="1"/>
            </p:cNvSpPr>
            <p:nvPr/>
          </p:nvSpPr>
          <p:spPr bwMode="auto">
            <a:xfrm>
              <a:off x="19212839" y="3957026"/>
              <a:ext cx="1023904" cy="1543630"/>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4" name="Freeform 2649"/>
            <p:cNvSpPr>
              <a:spLocks noChangeAspect="1"/>
            </p:cNvSpPr>
            <p:nvPr/>
          </p:nvSpPr>
          <p:spPr bwMode="auto">
            <a:xfrm>
              <a:off x="18388725" y="4108992"/>
              <a:ext cx="1148768" cy="2007513"/>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5" name="Freeform 2650"/>
            <p:cNvSpPr>
              <a:spLocks noChangeAspect="1"/>
            </p:cNvSpPr>
            <p:nvPr/>
          </p:nvSpPr>
          <p:spPr bwMode="auto">
            <a:xfrm>
              <a:off x="17806017" y="3789069"/>
              <a:ext cx="2314185" cy="1959525"/>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6" name="Freeform 2651"/>
            <p:cNvSpPr>
              <a:spLocks noChangeAspect="1"/>
            </p:cNvSpPr>
            <p:nvPr/>
          </p:nvSpPr>
          <p:spPr bwMode="auto">
            <a:xfrm>
              <a:off x="17922559" y="6164493"/>
              <a:ext cx="865738" cy="983765"/>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7" name="Freeform 2654"/>
            <p:cNvSpPr>
              <a:spLocks noChangeAspect="1"/>
            </p:cNvSpPr>
            <p:nvPr/>
          </p:nvSpPr>
          <p:spPr bwMode="auto">
            <a:xfrm>
              <a:off x="16340921" y="6084513"/>
              <a:ext cx="449518" cy="535873"/>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8" name="Freeform 2655"/>
            <p:cNvSpPr>
              <a:spLocks noChangeAspect="1"/>
            </p:cNvSpPr>
            <p:nvPr/>
          </p:nvSpPr>
          <p:spPr bwMode="auto">
            <a:xfrm>
              <a:off x="16582327" y="6116505"/>
              <a:ext cx="249732" cy="175958"/>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9" name="Freeform 2659"/>
            <p:cNvSpPr>
              <a:spLocks noChangeAspect="1"/>
            </p:cNvSpPr>
            <p:nvPr/>
          </p:nvSpPr>
          <p:spPr bwMode="auto">
            <a:xfrm>
              <a:off x="21527023" y="11203278"/>
              <a:ext cx="1048875" cy="143965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0" name="Freeform 2660"/>
            <p:cNvSpPr>
              <a:spLocks noChangeAspect="1"/>
            </p:cNvSpPr>
            <p:nvPr/>
          </p:nvSpPr>
          <p:spPr bwMode="auto">
            <a:xfrm>
              <a:off x="20086904" y="15562230"/>
              <a:ext cx="241405" cy="239942"/>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1" name="Freeform 2661"/>
            <p:cNvSpPr>
              <a:spLocks noChangeAspect="1"/>
            </p:cNvSpPr>
            <p:nvPr/>
          </p:nvSpPr>
          <p:spPr bwMode="auto">
            <a:xfrm>
              <a:off x="18430345" y="8771865"/>
              <a:ext cx="41625" cy="31992"/>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2" name="Freeform 2663"/>
            <p:cNvSpPr>
              <a:spLocks noChangeAspect="1"/>
            </p:cNvSpPr>
            <p:nvPr/>
          </p:nvSpPr>
          <p:spPr bwMode="auto">
            <a:xfrm>
              <a:off x="21352214" y="13058831"/>
              <a:ext cx="49946" cy="87981"/>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3" name="Freeform 2664"/>
            <p:cNvSpPr>
              <a:spLocks noChangeAspect="1"/>
            </p:cNvSpPr>
            <p:nvPr/>
          </p:nvSpPr>
          <p:spPr bwMode="auto">
            <a:xfrm>
              <a:off x="18205588" y="12067070"/>
              <a:ext cx="66595" cy="79981"/>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4" name="Freeform 2665"/>
            <p:cNvSpPr>
              <a:spLocks noChangeAspect="1"/>
            </p:cNvSpPr>
            <p:nvPr/>
          </p:nvSpPr>
          <p:spPr bwMode="auto">
            <a:xfrm>
              <a:off x="18039100" y="12410990"/>
              <a:ext cx="33298" cy="39988"/>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5" name="Freeform 2675"/>
            <p:cNvSpPr>
              <a:spLocks noChangeAspect="1"/>
            </p:cNvSpPr>
            <p:nvPr/>
          </p:nvSpPr>
          <p:spPr bwMode="auto">
            <a:xfrm>
              <a:off x="15899725" y="9363722"/>
              <a:ext cx="83244" cy="103977"/>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6" name="Freeform 2676"/>
            <p:cNvSpPr>
              <a:spLocks noChangeAspect="1"/>
            </p:cNvSpPr>
            <p:nvPr/>
          </p:nvSpPr>
          <p:spPr bwMode="auto">
            <a:xfrm>
              <a:off x="15982969" y="9291742"/>
              <a:ext cx="66595" cy="71980"/>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7" name="Freeform 2677"/>
            <p:cNvSpPr>
              <a:spLocks noChangeAspect="1"/>
            </p:cNvSpPr>
            <p:nvPr/>
          </p:nvSpPr>
          <p:spPr bwMode="auto">
            <a:xfrm>
              <a:off x="15783184" y="9411710"/>
              <a:ext cx="66595" cy="55989"/>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8" name="Freeform 2678"/>
            <p:cNvSpPr>
              <a:spLocks noChangeAspect="1"/>
            </p:cNvSpPr>
            <p:nvPr/>
          </p:nvSpPr>
          <p:spPr bwMode="auto">
            <a:xfrm>
              <a:off x="15674969" y="9371722"/>
              <a:ext cx="91566" cy="71980"/>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9" name="Freeform 2690"/>
            <p:cNvSpPr>
              <a:spLocks noChangeAspect="1"/>
            </p:cNvSpPr>
            <p:nvPr/>
          </p:nvSpPr>
          <p:spPr bwMode="auto">
            <a:xfrm>
              <a:off x="26754750" y="11027321"/>
              <a:ext cx="33298" cy="71985"/>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0" name="Freeform 2691"/>
            <p:cNvSpPr>
              <a:spLocks noChangeAspect="1"/>
            </p:cNvSpPr>
            <p:nvPr/>
          </p:nvSpPr>
          <p:spPr bwMode="auto">
            <a:xfrm>
              <a:off x="26746428" y="11099306"/>
              <a:ext cx="33298" cy="87976"/>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1" name="Freeform 2692"/>
            <p:cNvSpPr>
              <a:spLocks noChangeAspect="1"/>
            </p:cNvSpPr>
            <p:nvPr/>
          </p:nvSpPr>
          <p:spPr bwMode="auto">
            <a:xfrm>
              <a:off x="26746428" y="11203278"/>
              <a:ext cx="8322" cy="71985"/>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2" name="Freeform 2694"/>
            <p:cNvSpPr>
              <a:spLocks noChangeAspect="1"/>
            </p:cNvSpPr>
            <p:nvPr/>
          </p:nvSpPr>
          <p:spPr bwMode="auto">
            <a:xfrm>
              <a:off x="26579940" y="10067552"/>
              <a:ext cx="8322" cy="23997"/>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3" name="Freeform 2695"/>
            <p:cNvSpPr>
              <a:spLocks noChangeAspect="1"/>
            </p:cNvSpPr>
            <p:nvPr/>
          </p:nvSpPr>
          <p:spPr bwMode="auto">
            <a:xfrm>
              <a:off x="26529994" y="10035560"/>
              <a:ext cx="16649" cy="31992"/>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4" name="Freeform 2696"/>
            <p:cNvSpPr>
              <a:spLocks noChangeAspect="1"/>
            </p:cNvSpPr>
            <p:nvPr/>
          </p:nvSpPr>
          <p:spPr bwMode="auto">
            <a:xfrm>
              <a:off x="26538316" y="10075553"/>
              <a:ext cx="16649" cy="23992"/>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5" name="Freeform 2697"/>
            <p:cNvSpPr>
              <a:spLocks noChangeAspect="1"/>
            </p:cNvSpPr>
            <p:nvPr/>
          </p:nvSpPr>
          <p:spPr bwMode="auto">
            <a:xfrm>
              <a:off x="26488369" y="10035560"/>
              <a:ext cx="24976" cy="63985"/>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6" name="Freeform 2713"/>
            <p:cNvSpPr>
              <a:spLocks noChangeAspect="1"/>
            </p:cNvSpPr>
            <p:nvPr/>
          </p:nvSpPr>
          <p:spPr bwMode="auto">
            <a:xfrm>
              <a:off x="21726809" y="13746665"/>
              <a:ext cx="765845" cy="1487641"/>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7" name="Freeform 2718"/>
            <p:cNvSpPr>
              <a:spLocks noChangeAspect="1"/>
            </p:cNvSpPr>
            <p:nvPr/>
          </p:nvSpPr>
          <p:spPr bwMode="auto">
            <a:xfrm>
              <a:off x="23158607" y="14602461"/>
              <a:ext cx="41625" cy="87976"/>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FFFF00"/>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8" name="Freeform 2719"/>
            <p:cNvSpPr>
              <a:spLocks noChangeAspect="1"/>
            </p:cNvSpPr>
            <p:nvPr/>
          </p:nvSpPr>
          <p:spPr bwMode="auto">
            <a:xfrm>
              <a:off x="22942172" y="14714434"/>
              <a:ext cx="58273" cy="55984"/>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9" name="Freeform 2728"/>
            <p:cNvSpPr>
              <a:spLocks noChangeAspect="1"/>
            </p:cNvSpPr>
            <p:nvPr/>
          </p:nvSpPr>
          <p:spPr bwMode="auto">
            <a:xfrm>
              <a:off x="19387654" y="8299981"/>
              <a:ext cx="24971" cy="31992"/>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0" name="Freeform 2729"/>
            <p:cNvSpPr>
              <a:spLocks noChangeAspect="1"/>
            </p:cNvSpPr>
            <p:nvPr/>
          </p:nvSpPr>
          <p:spPr bwMode="auto">
            <a:xfrm>
              <a:off x="19753928" y="7956061"/>
              <a:ext cx="41619" cy="31992"/>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1" name="Freeform 2730"/>
            <p:cNvSpPr>
              <a:spLocks noChangeAspect="1"/>
            </p:cNvSpPr>
            <p:nvPr/>
          </p:nvSpPr>
          <p:spPr bwMode="auto">
            <a:xfrm>
              <a:off x="19845494" y="7980058"/>
              <a:ext cx="41625" cy="23992"/>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2" name="Freeform 2732"/>
            <p:cNvSpPr>
              <a:spLocks noChangeAspect="1"/>
            </p:cNvSpPr>
            <p:nvPr/>
          </p:nvSpPr>
          <p:spPr bwMode="auto">
            <a:xfrm>
              <a:off x="19762249" y="8172012"/>
              <a:ext cx="33298" cy="23992"/>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3" name="Freeform 2733"/>
            <p:cNvSpPr>
              <a:spLocks noChangeAspect="1"/>
            </p:cNvSpPr>
            <p:nvPr/>
          </p:nvSpPr>
          <p:spPr bwMode="auto">
            <a:xfrm>
              <a:off x="19787225" y="8291980"/>
              <a:ext cx="41619" cy="23997"/>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4" name="Freeform 2745"/>
            <p:cNvSpPr>
              <a:spLocks noChangeAspect="1"/>
            </p:cNvSpPr>
            <p:nvPr/>
          </p:nvSpPr>
          <p:spPr bwMode="auto">
            <a:xfrm>
              <a:off x="17797690" y="6372443"/>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5" name="Freeform 2746"/>
            <p:cNvSpPr>
              <a:spLocks noChangeAspect="1"/>
            </p:cNvSpPr>
            <p:nvPr/>
          </p:nvSpPr>
          <p:spPr bwMode="auto">
            <a:xfrm>
              <a:off x="17830987" y="6348451"/>
              <a:ext cx="33298" cy="23992"/>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6" name="Freeform 2750"/>
            <p:cNvSpPr>
              <a:spLocks noChangeAspect="1"/>
            </p:cNvSpPr>
            <p:nvPr/>
          </p:nvSpPr>
          <p:spPr bwMode="auto">
            <a:xfrm>
              <a:off x="18188939" y="7676131"/>
              <a:ext cx="99893" cy="207950"/>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7" name="Freeform 2753"/>
            <p:cNvSpPr>
              <a:spLocks noChangeAspect="1"/>
            </p:cNvSpPr>
            <p:nvPr/>
          </p:nvSpPr>
          <p:spPr bwMode="auto">
            <a:xfrm>
              <a:off x="18130666" y="5780586"/>
              <a:ext cx="216435" cy="143965"/>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8" name="Freeform 2754"/>
            <p:cNvSpPr>
              <a:spLocks noChangeAspect="1"/>
            </p:cNvSpPr>
            <p:nvPr/>
          </p:nvSpPr>
          <p:spPr bwMode="auto">
            <a:xfrm>
              <a:off x="18114017" y="5884563"/>
              <a:ext cx="274708" cy="295926"/>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9" name="Freeform 2755"/>
            <p:cNvSpPr>
              <a:spLocks noChangeAspect="1"/>
            </p:cNvSpPr>
            <p:nvPr/>
          </p:nvSpPr>
          <p:spPr bwMode="auto">
            <a:xfrm>
              <a:off x="17214981" y="6692366"/>
              <a:ext cx="33298" cy="15996"/>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0" name="Freeform 2758"/>
            <p:cNvSpPr>
              <a:spLocks noChangeAspect="1"/>
            </p:cNvSpPr>
            <p:nvPr/>
          </p:nvSpPr>
          <p:spPr bwMode="auto">
            <a:xfrm>
              <a:off x="16823737" y="6188490"/>
              <a:ext cx="16649" cy="31992"/>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1" name="Freeform 2769"/>
            <p:cNvSpPr>
              <a:spLocks noChangeAspect="1"/>
            </p:cNvSpPr>
            <p:nvPr/>
          </p:nvSpPr>
          <p:spPr bwMode="auto">
            <a:xfrm>
              <a:off x="18754999" y="6124505"/>
              <a:ext cx="33298" cy="31992"/>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2" name="Freeform 2770"/>
            <p:cNvSpPr>
              <a:spLocks noChangeAspect="1"/>
            </p:cNvSpPr>
            <p:nvPr/>
          </p:nvSpPr>
          <p:spPr bwMode="auto">
            <a:xfrm>
              <a:off x="18163964" y="5900560"/>
              <a:ext cx="24976" cy="31992"/>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3" name="Freeform 2771"/>
            <p:cNvSpPr>
              <a:spLocks noChangeAspect="1"/>
            </p:cNvSpPr>
            <p:nvPr/>
          </p:nvSpPr>
          <p:spPr bwMode="auto">
            <a:xfrm>
              <a:off x="18280505" y="6076517"/>
              <a:ext cx="91571" cy="79981"/>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4" name="Freeform 2772"/>
            <p:cNvSpPr>
              <a:spLocks noChangeAspect="1"/>
            </p:cNvSpPr>
            <p:nvPr/>
          </p:nvSpPr>
          <p:spPr bwMode="auto">
            <a:xfrm>
              <a:off x="18380398" y="6004532"/>
              <a:ext cx="166488" cy="167962"/>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5" name="Freeform 2773"/>
            <p:cNvSpPr>
              <a:spLocks noChangeAspect="1"/>
            </p:cNvSpPr>
            <p:nvPr/>
          </p:nvSpPr>
          <p:spPr bwMode="auto">
            <a:xfrm>
              <a:off x="18463642" y="6172494"/>
              <a:ext cx="41625" cy="47988"/>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6" name="Freeform 2774"/>
            <p:cNvSpPr>
              <a:spLocks noChangeAspect="1"/>
            </p:cNvSpPr>
            <p:nvPr/>
          </p:nvSpPr>
          <p:spPr bwMode="auto">
            <a:xfrm>
              <a:off x="18397047" y="6164493"/>
              <a:ext cx="74922" cy="47988"/>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7" name="Freeform 2775"/>
            <p:cNvSpPr>
              <a:spLocks noChangeAspect="1"/>
            </p:cNvSpPr>
            <p:nvPr/>
          </p:nvSpPr>
          <p:spPr bwMode="auto">
            <a:xfrm>
              <a:off x="18363749" y="6148497"/>
              <a:ext cx="16649" cy="47988"/>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8" name="Freeform 2776"/>
            <p:cNvSpPr>
              <a:spLocks noChangeAspect="1"/>
            </p:cNvSpPr>
            <p:nvPr/>
          </p:nvSpPr>
          <p:spPr bwMode="auto">
            <a:xfrm>
              <a:off x="18596833" y="6196486"/>
              <a:ext cx="58273" cy="63985"/>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9" name="Freeform 2777"/>
            <p:cNvSpPr>
              <a:spLocks noChangeAspect="1"/>
            </p:cNvSpPr>
            <p:nvPr/>
          </p:nvSpPr>
          <p:spPr bwMode="auto">
            <a:xfrm>
              <a:off x="16798761" y="5652617"/>
              <a:ext cx="724226" cy="1159723"/>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0" name="Freeform 2778"/>
            <p:cNvSpPr>
              <a:spLocks noChangeAspect="1"/>
            </p:cNvSpPr>
            <p:nvPr/>
          </p:nvSpPr>
          <p:spPr bwMode="auto">
            <a:xfrm>
              <a:off x="16807088" y="6052520"/>
              <a:ext cx="33298" cy="47988"/>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1" name="Freeform 2779"/>
            <p:cNvSpPr>
              <a:spLocks noChangeAspect="1"/>
            </p:cNvSpPr>
            <p:nvPr/>
          </p:nvSpPr>
          <p:spPr bwMode="auto">
            <a:xfrm>
              <a:off x="16690547" y="5668613"/>
              <a:ext cx="91566" cy="111973"/>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2" name="Freeform 2780"/>
            <p:cNvSpPr>
              <a:spLocks noChangeAspect="1"/>
            </p:cNvSpPr>
            <p:nvPr/>
          </p:nvSpPr>
          <p:spPr bwMode="auto">
            <a:xfrm>
              <a:off x="16715517" y="5780586"/>
              <a:ext cx="108220" cy="71985"/>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3" name="Freeform 2781"/>
            <p:cNvSpPr>
              <a:spLocks noChangeAspect="1"/>
            </p:cNvSpPr>
            <p:nvPr/>
          </p:nvSpPr>
          <p:spPr bwMode="auto">
            <a:xfrm>
              <a:off x="16740493" y="6012532"/>
              <a:ext cx="58268" cy="47988"/>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4" name="Freeform 2782"/>
            <p:cNvSpPr>
              <a:spLocks noChangeAspect="1"/>
            </p:cNvSpPr>
            <p:nvPr/>
          </p:nvSpPr>
          <p:spPr bwMode="auto">
            <a:xfrm>
              <a:off x="17048493" y="5564641"/>
              <a:ext cx="83244" cy="63985"/>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5" name="Freeform 2789"/>
            <p:cNvSpPr>
              <a:spLocks noChangeAspect="1"/>
            </p:cNvSpPr>
            <p:nvPr/>
          </p:nvSpPr>
          <p:spPr bwMode="auto">
            <a:xfrm>
              <a:off x="16748815" y="5932552"/>
              <a:ext cx="74922" cy="47988"/>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6" name="Freeform 2790"/>
            <p:cNvSpPr>
              <a:spLocks noChangeAspect="1"/>
            </p:cNvSpPr>
            <p:nvPr/>
          </p:nvSpPr>
          <p:spPr bwMode="auto">
            <a:xfrm>
              <a:off x="16707195" y="5916556"/>
              <a:ext cx="41619" cy="47988"/>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7" name="Freeform 2791"/>
            <p:cNvSpPr>
              <a:spLocks noChangeAspect="1"/>
            </p:cNvSpPr>
            <p:nvPr/>
          </p:nvSpPr>
          <p:spPr bwMode="auto">
            <a:xfrm>
              <a:off x="17190011" y="5412675"/>
              <a:ext cx="74917" cy="79981"/>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8" name="Freeform 2794"/>
            <p:cNvSpPr>
              <a:spLocks noChangeAspect="1"/>
            </p:cNvSpPr>
            <p:nvPr/>
          </p:nvSpPr>
          <p:spPr bwMode="auto">
            <a:xfrm>
              <a:off x="17839314" y="5460663"/>
              <a:ext cx="24971" cy="31992"/>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9" name="Freeform 2795"/>
            <p:cNvSpPr>
              <a:spLocks noChangeAspect="1"/>
            </p:cNvSpPr>
            <p:nvPr/>
          </p:nvSpPr>
          <p:spPr bwMode="auto">
            <a:xfrm>
              <a:off x="17889261" y="5572636"/>
              <a:ext cx="41619" cy="23997"/>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0" name="Freeform 2796"/>
            <p:cNvSpPr>
              <a:spLocks noChangeAspect="1"/>
            </p:cNvSpPr>
            <p:nvPr/>
          </p:nvSpPr>
          <p:spPr bwMode="auto">
            <a:xfrm>
              <a:off x="17864285" y="5132745"/>
              <a:ext cx="33298" cy="23992"/>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1" name="Freeform 2797"/>
            <p:cNvSpPr>
              <a:spLocks noChangeAspect="1"/>
            </p:cNvSpPr>
            <p:nvPr/>
          </p:nvSpPr>
          <p:spPr bwMode="auto">
            <a:xfrm>
              <a:off x="18039100" y="5020772"/>
              <a:ext cx="33298" cy="15996"/>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2" name="Freeform 2798"/>
            <p:cNvSpPr>
              <a:spLocks noChangeAspect="1"/>
            </p:cNvSpPr>
            <p:nvPr/>
          </p:nvSpPr>
          <p:spPr bwMode="auto">
            <a:xfrm>
              <a:off x="18072398" y="4980779"/>
              <a:ext cx="33298" cy="23997"/>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3" name="Freeform 2799"/>
            <p:cNvSpPr>
              <a:spLocks noChangeAspect="1"/>
            </p:cNvSpPr>
            <p:nvPr/>
          </p:nvSpPr>
          <p:spPr bwMode="auto">
            <a:xfrm>
              <a:off x="18405374" y="4644860"/>
              <a:ext cx="41619" cy="15996"/>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4" name="Freeform 2800"/>
            <p:cNvSpPr>
              <a:spLocks noChangeAspect="1"/>
            </p:cNvSpPr>
            <p:nvPr/>
          </p:nvSpPr>
          <p:spPr bwMode="auto">
            <a:xfrm>
              <a:off x="18721701" y="4252957"/>
              <a:ext cx="41619" cy="23992"/>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5" name="Freeform 2805"/>
            <p:cNvSpPr>
              <a:spLocks noChangeAspect="1"/>
            </p:cNvSpPr>
            <p:nvPr/>
          </p:nvSpPr>
          <p:spPr bwMode="auto">
            <a:xfrm>
              <a:off x="19346029" y="3917038"/>
              <a:ext cx="24976" cy="7996"/>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6" name="Freeform 2809"/>
            <p:cNvSpPr>
              <a:spLocks noChangeAspect="1"/>
            </p:cNvSpPr>
            <p:nvPr/>
          </p:nvSpPr>
          <p:spPr bwMode="auto">
            <a:xfrm>
              <a:off x="18446993" y="4660856"/>
              <a:ext cx="41625" cy="55989"/>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7" name="Freeform 2814"/>
            <p:cNvSpPr>
              <a:spLocks noChangeAspect="1"/>
            </p:cNvSpPr>
            <p:nvPr/>
          </p:nvSpPr>
          <p:spPr bwMode="auto">
            <a:xfrm>
              <a:off x="17223308" y="5356691"/>
              <a:ext cx="24971" cy="39988"/>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8" name="Freeform 2815"/>
            <p:cNvSpPr>
              <a:spLocks noChangeAspect="1"/>
            </p:cNvSpPr>
            <p:nvPr/>
          </p:nvSpPr>
          <p:spPr bwMode="auto">
            <a:xfrm>
              <a:off x="16690547" y="5132745"/>
              <a:ext cx="58268" cy="55984"/>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9" name="Freeform 2816"/>
            <p:cNvSpPr>
              <a:spLocks noChangeAspect="1"/>
            </p:cNvSpPr>
            <p:nvPr/>
          </p:nvSpPr>
          <p:spPr bwMode="auto">
            <a:xfrm>
              <a:off x="18072398" y="5012771"/>
              <a:ext cx="49946" cy="47988"/>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0" name="Freeform 2817"/>
            <p:cNvSpPr>
              <a:spLocks noChangeAspect="1"/>
            </p:cNvSpPr>
            <p:nvPr/>
          </p:nvSpPr>
          <p:spPr bwMode="auto">
            <a:xfrm>
              <a:off x="18122344" y="4908799"/>
              <a:ext cx="49946" cy="23992"/>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1" name="Freeform 2818"/>
            <p:cNvSpPr>
              <a:spLocks noChangeAspect="1"/>
            </p:cNvSpPr>
            <p:nvPr/>
          </p:nvSpPr>
          <p:spPr bwMode="auto">
            <a:xfrm>
              <a:off x="18480291" y="4564879"/>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2" name="Freeform 2820"/>
            <p:cNvSpPr>
              <a:spLocks noChangeAspect="1"/>
            </p:cNvSpPr>
            <p:nvPr/>
          </p:nvSpPr>
          <p:spPr bwMode="auto">
            <a:xfrm>
              <a:off x="18114017" y="4932790"/>
              <a:ext cx="49946" cy="39993"/>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3" name="Freeform 2821"/>
            <p:cNvSpPr>
              <a:spLocks noChangeAspect="1"/>
            </p:cNvSpPr>
            <p:nvPr/>
          </p:nvSpPr>
          <p:spPr bwMode="auto">
            <a:xfrm>
              <a:off x="16715517" y="5132745"/>
              <a:ext cx="41625" cy="39988"/>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4" name="Freeform 2822"/>
            <p:cNvSpPr>
              <a:spLocks noChangeAspect="1"/>
            </p:cNvSpPr>
            <p:nvPr/>
          </p:nvSpPr>
          <p:spPr bwMode="auto">
            <a:xfrm>
              <a:off x="18888190" y="5828574"/>
              <a:ext cx="74917" cy="175958"/>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5" name="Freeform 2823"/>
            <p:cNvSpPr>
              <a:spLocks noChangeAspect="1"/>
            </p:cNvSpPr>
            <p:nvPr/>
          </p:nvSpPr>
          <p:spPr bwMode="auto">
            <a:xfrm>
              <a:off x="19046351" y="5748594"/>
              <a:ext cx="116542" cy="159961"/>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6" name="Freeform 2824"/>
            <p:cNvSpPr>
              <a:spLocks noChangeAspect="1"/>
            </p:cNvSpPr>
            <p:nvPr/>
          </p:nvSpPr>
          <p:spPr bwMode="auto">
            <a:xfrm>
              <a:off x="19162892" y="5412675"/>
              <a:ext cx="91571" cy="55989"/>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7" name="Freeform 2825"/>
            <p:cNvSpPr>
              <a:spLocks noChangeAspect="1"/>
            </p:cNvSpPr>
            <p:nvPr/>
          </p:nvSpPr>
          <p:spPr bwMode="auto">
            <a:xfrm>
              <a:off x="19404303" y="5428671"/>
              <a:ext cx="66595" cy="55989"/>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8" name="Freeform 2826"/>
            <p:cNvSpPr>
              <a:spLocks noChangeAspect="1"/>
            </p:cNvSpPr>
            <p:nvPr/>
          </p:nvSpPr>
          <p:spPr bwMode="auto">
            <a:xfrm>
              <a:off x="18480291" y="4252957"/>
              <a:ext cx="49946" cy="79981"/>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9" name="Freeform 2827"/>
            <p:cNvSpPr>
              <a:spLocks noChangeAspect="1"/>
            </p:cNvSpPr>
            <p:nvPr/>
          </p:nvSpPr>
          <p:spPr bwMode="auto">
            <a:xfrm>
              <a:off x="18555213" y="4220965"/>
              <a:ext cx="49946" cy="55984"/>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0" name="Freeform 2828"/>
            <p:cNvSpPr>
              <a:spLocks noChangeAspect="1"/>
            </p:cNvSpPr>
            <p:nvPr/>
          </p:nvSpPr>
          <p:spPr bwMode="auto">
            <a:xfrm>
              <a:off x="18630130" y="4204968"/>
              <a:ext cx="58273" cy="63985"/>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1" name="Freeform 2829"/>
            <p:cNvSpPr>
              <a:spLocks noChangeAspect="1"/>
            </p:cNvSpPr>
            <p:nvPr/>
          </p:nvSpPr>
          <p:spPr bwMode="auto">
            <a:xfrm>
              <a:off x="18971434" y="3997019"/>
              <a:ext cx="58268" cy="47988"/>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2" name="Freeform 2831"/>
            <p:cNvSpPr>
              <a:spLocks noChangeAspect="1"/>
            </p:cNvSpPr>
            <p:nvPr/>
          </p:nvSpPr>
          <p:spPr bwMode="auto">
            <a:xfrm>
              <a:off x="18721701" y="4068999"/>
              <a:ext cx="83244" cy="95977"/>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3" name="Freeform 2832"/>
            <p:cNvSpPr>
              <a:spLocks noChangeAspect="1"/>
            </p:cNvSpPr>
            <p:nvPr/>
          </p:nvSpPr>
          <p:spPr bwMode="auto">
            <a:xfrm>
              <a:off x="18646779" y="4100991"/>
              <a:ext cx="66595" cy="95977"/>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4" name="Freeform 2833"/>
            <p:cNvSpPr>
              <a:spLocks noChangeAspect="1"/>
            </p:cNvSpPr>
            <p:nvPr/>
          </p:nvSpPr>
          <p:spPr bwMode="auto">
            <a:xfrm>
              <a:off x="18863214" y="4037006"/>
              <a:ext cx="91571" cy="95977"/>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5" name="Freeform 2834"/>
            <p:cNvSpPr>
              <a:spLocks noChangeAspect="1"/>
            </p:cNvSpPr>
            <p:nvPr/>
          </p:nvSpPr>
          <p:spPr bwMode="auto">
            <a:xfrm>
              <a:off x="19304410" y="3845053"/>
              <a:ext cx="133190" cy="63985"/>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6" name="Freeform 2835"/>
            <p:cNvSpPr>
              <a:spLocks noChangeAspect="1"/>
            </p:cNvSpPr>
            <p:nvPr/>
          </p:nvSpPr>
          <p:spPr bwMode="auto">
            <a:xfrm>
              <a:off x="19387654" y="3877045"/>
              <a:ext cx="58268" cy="63985"/>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7" name="Freeform 2836"/>
            <p:cNvSpPr>
              <a:spLocks noChangeAspect="1"/>
            </p:cNvSpPr>
            <p:nvPr/>
          </p:nvSpPr>
          <p:spPr bwMode="auto">
            <a:xfrm>
              <a:off x="18746672" y="7404197"/>
              <a:ext cx="16649" cy="103972"/>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8" name="Freeform 2837"/>
            <p:cNvSpPr>
              <a:spLocks noChangeAspect="1"/>
            </p:cNvSpPr>
            <p:nvPr/>
          </p:nvSpPr>
          <p:spPr bwMode="auto">
            <a:xfrm>
              <a:off x="18788297" y="7532166"/>
              <a:ext cx="66595" cy="55984"/>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9" name="Freeform 2838"/>
            <p:cNvSpPr>
              <a:spLocks noChangeAspect="1"/>
            </p:cNvSpPr>
            <p:nvPr/>
          </p:nvSpPr>
          <p:spPr bwMode="auto">
            <a:xfrm>
              <a:off x="18771648" y="7468181"/>
              <a:ext cx="49946" cy="39988"/>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0" name="Freeform 2839"/>
            <p:cNvSpPr>
              <a:spLocks noChangeAspect="1"/>
            </p:cNvSpPr>
            <p:nvPr/>
          </p:nvSpPr>
          <p:spPr bwMode="auto">
            <a:xfrm>
              <a:off x="18963107" y="7660135"/>
              <a:ext cx="66595" cy="15996"/>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1" name="Freeform 2840"/>
            <p:cNvSpPr>
              <a:spLocks noChangeAspect="1"/>
            </p:cNvSpPr>
            <p:nvPr/>
          </p:nvSpPr>
          <p:spPr bwMode="auto">
            <a:xfrm>
              <a:off x="18988082" y="7692127"/>
              <a:ext cx="66595" cy="7996"/>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2" name="Freeform 2841"/>
            <p:cNvSpPr>
              <a:spLocks noChangeAspect="1"/>
            </p:cNvSpPr>
            <p:nvPr/>
          </p:nvSpPr>
          <p:spPr bwMode="auto">
            <a:xfrm>
              <a:off x="19321059" y="6100509"/>
              <a:ext cx="33298" cy="47988"/>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3" name="Freeform 2842"/>
            <p:cNvSpPr>
              <a:spLocks noChangeAspect="1"/>
            </p:cNvSpPr>
            <p:nvPr/>
          </p:nvSpPr>
          <p:spPr bwMode="auto">
            <a:xfrm>
              <a:off x="19612410" y="8164011"/>
              <a:ext cx="174815" cy="143965"/>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4" name="Freeform 2843"/>
            <p:cNvSpPr>
              <a:spLocks noChangeAspect="1"/>
            </p:cNvSpPr>
            <p:nvPr/>
          </p:nvSpPr>
          <p:spPr bwMode="auto">
            <a:xfrm>
              <a:off x="19362678" y="8227996"/>
              <a:ext cx="41625" cy="63985"/>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5" name="Freeform 2844"/>
            <p:cNvSpPr>
              <a:spLocks noChangeAspect="1"/>
            </p:cNvSpPr>
            <p:nvPr/>
          </p:nvSpPr>
          <p:spPr bwMode="auto">
            <a:xfrm>
              <a:off x="19296083" y="8076035"/>
              <a:ext cx="49946" cy="55984"/>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6" name="Freeform 2859"/>
            <p:cNvSpPr>
              <a:spLocks noChangeAspect="1"/>
            </p:cNvSpPr>
            <p:nvPr/>
          </p:nvSpPr>
          <p:spPr bwMode="auto">
            <a:xfrm>
              <a:off x="19895440" y="8124023"/>
              <a:ext cx="74922" cy="47988"/>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7" name="Freeform 2860"/>
            <p:cNvSpPr>
              <a:spLocks noChangeAspect="1"/>
            </p:cNvSpPr>
            <p:nvPr/>
          </p:nvSpPr>
          <p:spPr bwMode="auto">
            <a:xfrm>
              <a:off x="19895440" y="8204004"/>
              <a:ext cx="41625" cy="79981"/>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8" name="Freeform 2861"/>
            <p:cNvSpPr>
              <a:spLocks noChangeAspect="1"/>
            </p:cNvSpPr>
            <p:nvPr/>
          </p:nvSpPr>
          <p:spPr bwMode="auto">
            <a:xfrm>
              <a:off x="19870469" y="8204004"/>
              <a:ext cx="16649" cy="23992"/>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9" name="Freeform 2863"/>
            <p:cNvSpPr>
              <a:spLocks noChangeAspect="1"/>
            </p:cNvSpPr>
            <p:nvPr/>
          </p:nvSpPr>
          <p:spPr bwMode="auto">
            <a:xfrm>
              <a:off x="20095226" y="8459942"/>
              <a:ext cx="58273" cy="95977"/>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0" name="Freeform 2864"/>
            <p:cNvSpPr>
              <a:spLocks noChangeAspect="1"/>
            </p:cNvSpPr>
            <p:nvPr/>
          </p:nvSpPr>
          <p:spPr bwMode="auto">
            <a:xfrm>
              <a:off x="20036957" y="8563915"/>
              <a:ext cx="41619" cy="47988"/>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1" name="Freeform 2868"/>
            <p:cNvSpPr>
              <a:spLocks noChangeAspect="1"/>
            </p:cNvSpPr>
            <p:nvPr/>
          </p:nvSpPr>
          <p:spPr bwMode="auto">
            <a:xfrm>
              <a:off x="19920416" y="7996054"/>
              <a:ext cx="41619" cy="31992"/>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2" name="Freeform 2869"/>
            <p:cNvSpPr>
              <a:spLocks noChangeAspect="1"/>
            </p:cNvSpPr>
            <p:nvPr/>
          </p:nvSpPr>
          <p:spPr bwMode="auto">
            <a:xfrm>
              <a:off x="19395976" y="5668613"/>
              <a:ext cx="133190" cy="87981"/>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3" name="Freeform 2870"/>
            <p:cNvSpPr>
              <a:spLocks noChangeAspect="1"/>
            </p:cNvSpPr>
            <p:nvPr/>
          </p:nvSpPr>
          <p:spPr bwMode="auto">
            <a:xfrm>
              <a:off x="19404303" y="5596633"/>
              <a:ext cx="91566" cy="55984"/>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4" name="Freeform 2871"/>
            <p:cNvSpPr>
              <a:spLocks noChangeAspect="1"/>
            </p:cNvSpPr>
            <p:nvPr/>
          </p:nvSpPr>
          <p:spPr bwMode="auto">
            <a:xfrm>
              <a:off x="20536422" y="8563915"/>
              <a:ext cx="258054" cy="143965"/>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5" name="Freeform 2872"/>
            <p:cNvSpPr>
              <a:spLocks noChangeAspect="1"/>
            </p:cNvSpPr>
            <p:nvPr/>
          </p:nvSpPr>
          <p:spPr bwMode="auto">
            <a:xfrm>
              <a:off x="21660214" y="10443464"/>
              <a:ext cx="1082173" cy="687834"/>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6" name="Freeform 2873"/>
            <p:cNvSpPr>
              <a:spLocks noChangeAspect="1"/>
            </p:cNvSpPr>
            <p:nvPr/>
          </p:nvSpPr>
          <p:spPr bwMode="auto">
            <a:xfrm>
              <a:off x="22992119" y="9611665"/>
              <a:ext cx="58273" cy="127969"/>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7" name="Freeform 2874"/>
            <p:cNvSpPr>
              <a:spLocks noChangeAspect="1"/>
            </p:cNvSpPr>
            <p:nvPr/>
          </p:nvSpPr>
          <p:spPr bwMode="auto">
            <a:xfrm>
              <a:off x="22467684" y="9651652"/>
              <a:ext cx="99893" cy="199954"/>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8" name="Freeform 2875"/>
            <p:cNvSpPr>
              <a:spLocks noChangeAspect="1"/>
            </p:cNvSpPr>
            <p:nvPr/>
          </p:nvSpPr>
          <p:spPr bwMode="auto">
            <a:xfrm>
              <a:off x="22168005" y="9235753"/>
              <a:ext cx="41619" cy="47988"/>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9" name="Freeform 2877"/>
            <p:cNvSpPr>
              <a:spLocks noChangeAspect="1"/>
            </p:cNvSpPr>
            <p:nvPr/>
          </p:nvSpPr>
          <p:spPr bwMode="auto">
            <a:xfrm>
              <a:off x="22892226" y="9579672"/>
              <a:ext cx="108220" cy="55984"/>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0" name="Freeform 2878"/>
            <p:cNvSpPr>
              <a:spLocks noChangeAspect="1"/>
            </p:cNvSpPr>
            <p:nvPr/>
          </p:nvSpPr>
          <p:spPr bwMode="auto">
            <a:xfrm>
              <a:off x="27903518" y="11371240"/>
              <a:ext cx="33298" cy="47988"/>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1" name="Freeform 2879"/>
            <p:cNvSpPr>
              <a:spLocks noChangeAspect="1"/>
            </p:cNvSpPr>
            <p:nvPr/>
          </p:nvSpPr>
          <p:spPr bwMode="auto">
            <a:xfrm>
              <a:off x="28303089" y="10323490"/>
              <a:ext cx="249732" cy="231947"/>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2" name="Freeform 2880"/>
            <p:cNvSpPr>
              <a:spLocks noChangeAspect="1"/>
            </p:cNvSpPr>
            <p:nvPr/>
          </p:nvSpPr>
          <p:spPr bwMode="auto">
            <a:xfrm>
              <a:off x="29426887" y="9763625"/>
              <a:ext cx="166488" cy="375912"/>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3" name="Freeform 2885"/>
            <p:cNvSpPr>
              <a:spLocks noChangeAspect="1"/>
            </p:cNvSpPr>
            <p:nvPr/>
          </p:nvSpPr>
          <p:spPr bwMode="auto">
            <a:xfrm>
              <a:off x="29876405" y="8827854"/>
              <a:ext cx="83244" cy="47988"/>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4" name="Freeform 2887"/>
            <p:cNvSpPr>
              <a:spLocks noChangeAspect="1"/>
            </p:cNvSpPr>
            <p:nvPr/>
          </p:nvSpPr>
          <p:spPr bwMode="auto">
            <a:xfrm>
              <a:off x="31000197" y="7388201"/>
              <a:ext cx="566060" cy="495880"/>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5" name="Freeform 2888"/>
            <p:cNvSpPr>
              <a:spLocks noChangeAspect="1"/>
            </p:cNvSpPr>
            <p:nvPr/>
          </p:nvSpPr>
          <p:spPr bwMode="auto">
            <a:xfrm>
              <a:off x="30317596" y="7876081"/>
              <a:ext cx="990607" cy="975765"/>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6" name="Freeform 2889"/>
            <p:cNvSpPr>
              <a:spLocks noChangeAspect="1"/>
            </p:cNvSpPr>
            <p:nvPr/>
          </p:nvSpPr>
          <p:spPr bwMode="auto">
            <a:xfrm>
              <a:off x="30484084" y="8747873"/>
              <a:ext cx="233083" cy="183953"/>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7" name="Freeform 2896"/>
            <p:cNvSpPr>
              <a:spLocks noChangeAspect="1"/>
            </p:cNvSpPr>
            <p:nvPr/>
          </p:nvSpPr>
          <p:spPr bwMode="auto">
            <a:xfrm>
              <a:off x="30217703" y="8803857"/>
              <a:ext cx="249732" cy="319923"/>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8" name="Freeform 2900"/>
            <p:cNvSpPr>
              <a:spLocks noChangeAspect="1"/>
            </p:cNvSpPr>
            <p:nvPr/>
          </p:nvSpPr>
          <p:spPr bwMode="auto">
            <a:xfrm>
              <a:off x="25472795" y="11499203"/>
              <a:ext cx="249732" cy="399906"/>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9" name="Freeform 2901"/>
            <p:cNvSpPr>
              <a:spLocks noChangeAspect="1"/>
            </p:cNvSpPr>
            <p:nvPr/>
          </p:nvSpPr>
          <p:spPr bwMode="auto">
            <a:xfrm>
              <a:off x="26871292" y="11715155"/>
              <a:ext cx="41625" cy="55989"/>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0" name="Freeform 2902"/>
            <p:cNvSpPr>
              <a:spLocks noChangeAspect="1"/>
            </p:cNvSpPr>
            <p:nvPr/>
          </p:nvSpPr>
          <p:spPr bwMode="auto">
            <a:xfrm>
              <a:off x="27029458" y="11859120"/>
              <a:ext cx="1157090" cy="1231703"/>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1" name="Freeform 2903"/>
            <p:cNvSpPr>
              <a:spLocks noChangeAspect="1"/>
            </p:cNvSpPr>
            <p:nvPr/>
          </p:nvSpPr>
          <p:spPr bwMode="auto">
            <a:xfrm>
              <a:off x="27745357" y="12267024"/>
              <a:ext cx="133190" cy="95977"/>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2" name="Freeform 2904"/>
            <p:cNvSpPr>
              <a:spLocks noChangeAspect="1"/>
            </p:cNvSpPr>
            <p:nvPr/>
          </p:nvSpPr>
          <p:spPr bwMode="auto">
            <a:xfrm>
              <a:off x="27712059" y="12235032"/>
              <a:ext cx="33298" cy="47988"/>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3" name="Freeform 2905"/>
            <p:cNvSpPr>
              <a:spLocks noChangeAspect="1"/>
            </p:cNvSpPr>
            <p:nvPr/>
          </p:nvSpPr>
          <p:spPr bwMode="auto">
            <a:xfrm>
              <a:off x="28078333" y="12602943"/>
              <a:ext cx="183137" cy="175958"/>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4" name="Freeform 2906"/>
            <p:cNvSpPr>
              <a:spLocks noChangeAspect="1"/>
            </p:cNvSpPr>
            <p:nvPr/>
          </p:nvSpPr>
          <p:spPr bwMode="auto">
            <a:xfrm>
              <a:off x="28328065" y="12706916"/>
              <a:ext cx="91566" cy="95977"/>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5" name="Freeform 2907"/>
            <p:cNvSpPr>
              <a:spLocks noChangeAspect="1"/>
            </p:cNvSpPr>
            <p:nvPr/>
          </p:nvSpPr>
          <p:spPr bwMode="auto">
            <a:xfrm>
              <a:off x="27096053" y="12155051"/>
              <a:ext cx="99893" cy="63985"/>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6" name="Freeform 2908"/>
            <p:cNvSpPr>
              <a:spLocks noChangeAspect="1"/>
            </p:cNvSpPr>
            <p:nvPr/>
          </p:nvSpPr>
          <p:spPr bwMode="auto">
            <a:xfrm>
              <a:off x="27237566" y="12291016"/>
              <a:ext cx="108220" cy="119974"/>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7" name="Freeform 2909"/>
            <p:cNvSpPr>
              <a:spLocks noChangeAspect="1"/>
            </p:cNvSpPr>
            <p:nvPr/>
          </p:nvSpPr>
          <p:spPr bwMode="auto">
            <a:xfrm>
              <a:off x="27412381" y="12554955"/>
              <a:ext cx="66595" cy="95977"/>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8" name="Oval 2910"/>
            <p:cNvSpPr>
              <a:spLocks noChangeAspect="1" noChangeArrowheads="1"/>
            </p:cNvSpPr>
            <p:nvPr/>
          </p:nvSpPr>
          <p:spPr bwMode="auto">
            <a:xfrm>
              <a:off x="27995089" y="12490970"/>
              <a:ext cx="33298" cy="31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9" name="Freeform 2911"/>
            <p:cNvSpPr>
              <a:spLocks noChangeAspect="1"/>
            </p:cNvSpPr>
            <p:nvPr/>
          </p:nvSpPr>
          <p:spPr bwMode="auto">
            <a:xfrm>
              <a:off x="27578869" y="12762905"/>
              <a:ext cx="33298" cy="47988"/>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0" name="Freeform 2912"/>
            <p:cNvSpPr>
              <a:spLocks noChangeAspect="1"/>
            </p:cNvSpPr>
            <p:nvPr/>
          </p:nvSpPr>
          <p:spPr bwMode="auto">
            <a:xfrm>
              <a:off x="27537244" y="12706916"/>
              <a:ext cx="41625" cy="39993"/>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1" name="Freeform 2913"/>
            <p:cNvSpPr>
              <a:spLocks noChangeAspect="1"/>
            </p:cNvSpPr>
            <p:nvPr/>
          </p:nvSpPr>
          <p:spPr bwMode="auto">
            <a:xfrm>
              <a:off x="27503947" y="12674923"/>
              <a:ext cx="33298" cy="31992"/>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2" name="Freeform 2925"/>
            <p:cNvSpPr>
              <a:spLocks noChangeAspect="1"/>
            </p:cNvSpPr>
            <p:nvPr/>
          </p:nvSpPr>
          <p:spPr bwMode="auto">
            <a:xfrm>
              <a:off x="27920167" y="12291016"/>
              <a:ext cx="66595" cy="31992"/>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3" name="Freeform 2926"/>
            <p:cNvSpPr>
              <a:spLocks noChangeAspect="1"/>
            </p:cNvSpPr>
            <p:nvPr/>
          </p:nvSpPr>
          <p:spPr bwMode="auto">
            <a:xfrm>
              <a:off x="28078333" y="13074827"/>
              <a:ext cx="957304" cy="319923"/>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4" name="Freeform 2927"/>
            <p:cNvSpPr>
              <a:spLocks noChangeAspect="1"/>
            </p:cNvSpPr>
            <p:nvPr/>
          </p:nvSpPr>
          <p:spPr bwMode="auto">
            <a:xfrm>
              <a:off x="28344712" y="11967080"/>
              <a:ext cx="1065522" cy="895784"/>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5" name="Freeform 2928"/>
            <p:cNvSpPr>
              <a:spLocks noChangeAspect="1"/>
            </p:cNvSpPr>
            <p:nvPr/>
          </p:nvSpPr>
          <p:spPr bwMode="auto">
            <a:xfrm>
              <a:off x="28852500" y="13186800"/>
              <a:ext cx="124869" cy="47988"/>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6" name="Freeform 2929"/>
            <p:cNvSpPr>
              <a:spLocks noChangeAspect="1"/>
            </p:cNvSpPr>
            <p:nvPr/>
          </p:nvSpPr>
          <p:spPr bwMode="auto">
            <a:xfrm>
              <a:off x="29460184" y="12283020"/>
              <a:ext cx="682601" cy="775810"/>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7" name="Freeform 2930"/>
            <p:cNvSpPr>
              <a:spLocks noChangeAspect="1"/>
            </p:cNvSpPr>
            <p:nvPr/>
          </p:nvSpPr>
          <p:spPr bwMode="auto">
            <a:xfrm>
              <a:off x="29185476" y="12810893"/>
              <a:ext cx="33298" cy="79981"/>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8" name="Freeform 2931"/>
            <p:cNvSpPr>
              <a:spLocks noChangeAspect="1"/>
            </p:cNvSpPr>
            <p:nvPr/>
          </p:nvSpPr>
          <p:spPr bwMode="auto">
            <a:xfrm>
              <a:off x="29010667" y="13314769"/>
              <a:ext cx="133190" cy="87981"/>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9" name="Freeform 2932"/>
            <p:cNvSpPr>
              <a:spLocks noChangeAspect="1"/>
            </p:cNvSpPr>
            <p:nvPr/>
          </p:nvSpPr>
          <p:spPr bwMode="auto">
            <a:xfrm>
              <a:off x="29118881" y="13330765"/>
              <a:ext cx="116542" cy="87981"/>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0" name="Freeform 2933"/>
            <p:cNvSpPr>
              <a:spLocks noChangeAspect="1"/>
            </p:cNvSpPr>
            <p:nvPr/>
          </p:nvSpPr>
          <p:spPr bwMode="auto">
            <a:xfrm>
              <a:off x="29227101" y="13314769"/>
              <a:ext cx="258054" cy="111973"/>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1" name="Freeform 2934"/>
            <p:cNvSpPr>
              <a:spLocks noChangeAspect="1"/>
            </p:cNvSpPr>
            <p:nvPr/>
          </p:nvSpPr>
          <p:spPr bwMode="auto">
            <a:xfrm>
              <a:off x="29435209" y="13450739"/>
              <a:ext cx="224762" cy="119969"/>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2" name="Freeform 2935"/>
            <p:cNvSpPr>
              <a:spLocks noChangeAspect="1"/>
            </p:cNvSpPr>
            <p:nvPr/>
          </p:nvSpPr>
          <p:spPr bwMode="auto">
            <a:xfrm>
              <a:off x="29535101" y="13330765"/>
              <a:ext cx="374601" cy="87981"/>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3" name="Freeform 2936"/>
            <p:cNvSpPr>
              <a:spLocks noChangeAspect="1"/>
            </p:cNvSpPr>
            <p:nvPr/>
          </p:nvSpPr>
          <p:spPr bwMode="auto">
            <a:xfrm>
              <a:off x="31466364" y="14218554"/>
              <a:ext cx="41625" cy="39988"/>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4" name="Freeform 2937"/>
            <p:cNvSpPr>
              <a:spLocks noChangeAspect="1"/>
            </p:cNvSpPr>
            <p:nvPr/>
          </p:nvSpPr>
          <p:spPr bwMode="auto">
            <a:xfrm>
              <a:off x="28702661" y="15218310"/>
              <a:ext cx="33298" cy="63985"/>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5" name="Freeform 2938"/>
            <p:cNvSpPr>
              <a:spLocks noChangeAspect="1"/>
            </p:cNvSpPr>
            <p:nvPr/>
          </p:nvSpPr>
          <p:spPr bwMode="auto">
            <a:xfrm>
              <a:off x="28752607" y="15210314"/>
              <a:ext cx="24976" cy="71980"/>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6" name="Freeform 2939"/>
            <p:cNvSpPr>
              <a:spLocks noChangeAspect="1"/>
            </p:cNvSpPr>
            <p:nvPr/>
          </p:nvSpPr>
          <p:spPr bwMode="auto">
            <a:xfrm>
              <a:off x="31874262" y="16921902"/>
              <a:ext cx="41619" cy="15996"/>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7" name="Freeform 2940"/>
            <p:cNvSpPr>
              <a:spLocks noChangeAspect="1"/>
            </p:cNvSpPr>
            <p:nvPr/>
          </p:nvSpPr>
          <p:spPr bwMode="auto">
            <a:xfrm>
              <a:off x="31474691" y="16833920"/>
              <a:ext cx="41619" cy="63985"/>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8" name="Freeform 2946"/>
            <p:cNvSpPr>
              <a:spLocks noChangeAspect="1"/>
            </p:cNvSpPr>
            <p:nvPr/>
          </p:nvSpPr>
          <p:spPr bwMode="auto">
            <a:xfrm>
              <a:off x="34388232" y="14066588"/>
              <a:ext cx="16649" cy="55989"/>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9" name="Freeform 2947"/>
            <p:cNvSpPr>
              <a:spLocks noChangeAspect="1"/>
            </p:cNvSpPr>
            <p:nvPr/>
          </p:nvSpPr>
          <p:spPr bwMode="auto">
            <a:xfrm>
              <a:off x="34388232" y="14138573"/>
              <a:ext cx="16649" cy="47988"/>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0" name="Freeform 2957"/>
            <p:cNvSpPr>
              <a:spLocks noChangeAspect="1"/>
            </p:cNvSpPr>
            <p:nvPr/>
          </p:nvSpPr>
          <p:spPr bwMode="auto">
            <a:xfrm>
              <a:off x="30667221" y="13322770"/>
              <a:ext cx="33298" cy="39988"/>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1" name="Oval 2973"/>
            <p:cNvSpPr>
              <a:spLocks noChangeAspect="1" noChangeArrowheads="1"/>
            </p:cNvSpPr>
            <p:nvPr/>
          </p:nvSpPr>
          <p:spPr bwMode="auto">
            <a:xfrm>
              <a:off x="30683869" y="12554955"/>
              <a:ext cx="24976" cy="39988"/>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2" name="Freeform 2977"/>
            <p:cNvSpPr>
              <a:spLocks noChangeAspect="1"/>
            </p:cNvSpPr>
            <p:nvPr/>
          </p:nvSpPr>
          <p:spPr bwMode="auto">
            <a:xfrm>
              <a:off x="31716096" y="17273817"/>
              <a:ext cx="8327" cy="23992"/>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3" name="Freeform 2980"/>
            <p:cNvSpPr>
              <a:spLocks noChangeAspect="1"/>
            </p:cNvSpPr>
            <p:nvPr/>
          </p:nvSpPr>
          <p:spPr bwMode="auto">
            <a:xfrm>
              <a:off x="34213417" y="14890392"/>
              <a:ext cx="16649" cy="31992"/>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4" name="Freeform 3012"/>
            <p:cNvSpPr>
              <a:spLocks noChangeAspect="1"/>
            </p:cNvSpPr>
            <p:nvPr/>
          </p:nvSpPr>
          <p:spPr bwMode="auto">
            <a:xfrm>
              <a:off x="31466364" y="13346761"/>
              <a:ext cx="8327" cy="15996"/>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5" name="Freeform 3033"/>
            <p:cNvSpPr>
              <a:spLocks noChangeAspect="1"/>
            </p:cNvSpPr>
            <p:nvPr/>
          </p:nvSpPr>
          <p:spPr bwMode="auto">
            <a:xfrm>
              <a:off x="29901375" y="13330765"/>
              <a:ext cx="58273" cy="47988"/>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6" name="Freeform 3034"/>
            <p:cNvSpPr>
              <a:spLocks noChangeAspect="1"/>
            </p:cNvSpPr>
            <p:nvPr/>
          </p:nvSpPr>
          <p:spPr bwMode="auto">
            <a:xfrm>
              <a:off x="30017917" y="13322770"/>
              <a:ext cx="91571" cy="39988"/>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7" name="Freeform 3035"/>
            <p:cNvSpPr>
              <a:spLocks noChangeAspect="1"/>
            </p:cNvSpPr>
            <p:nvPr/>
          </p:nvSpPr>
          <p:spPr bwMode="auto">
            <a:xfrm>
              <a:off x="30142786" y="13266781"/>
              <a:ext cx="124863" cy="47988"/>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8" name="Freeform 3036"/>
            <p:cNvSpPr>
              <a:spLocks noChangeAspect="1"/>
            </p:cNvSpPr>
            <p:nvPr/>
          </p:nvSpPr>
          <p:spPr bwMode="auto">
            <a:xfrm>
              <a:off x="29801482" y="12946858"/>
              <a:ext cx="66595" cy="87981"/>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9" name="Freeform 3037"/>
            <p:cNvSpPr>
              <a:spLocks noChangeAspect="1"/>
            </p:cNvSpPr>
            <p:nvPr/>
          </p:nvSpPr>
          <p:spPr bwMode="auto">
            <a:xfrm>
              <a:off x="29759863" y="13010842"/>
              <a:ext cx="41619" cy="23997"/>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0" name="Freeform 3038"/>
            <p:cNvSpPr>
              <a:spLocks noChangeAspect="1"/>
            </p:cNvSpPr>
            <p:nvPr/>
          </p:nvSpPr>
          <p:spPr bwMode="auto">
            <a:xfrm>
              <a:off x="29843107" y="12922866"/>
              <a:ext cx="74917" cy="143965"/>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1" name="Freeform 3039"/>
            <p:cNvSpPr>
              <a:spLocks noChangeAspect="1"/>
            </p:cNvSpPr>
            <p:nvPr/>
          </p:nvSpPr>
          <p:spPr bwMode="auto">
            <a:xfrm>
              <a:off x="30067863" y="13346761"/>
              <a:ext cx="233083" cy="127969"/>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2" name="Freeform 3040"/>
            <p:cNvSpPr>
              <a:spLocks noChangeAspect="1"/>
            </p:cNvSpPr>
            <p:nvPr/>
          </p:nvSpPr>
          <p:spPr bwMode="auto">
            <a:xfrm>
              <a:off x="30026244" y="12626935"/>
              <a:ext cx="116542" cy="47988"/>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3" name="Freeform 3041"/>
            <p:cNvSpPr>
              <a:spLocks noChangeAspect="1"/>
            </p:cNvSpPr>
            <p:nvPr/>
          </p:nvSpPr>
          <p:spPr bwMode="auto">
            <a:xfrm>
              <a:off x="29868078" y="12578947"/>
              <a:ext cx="108220" cy="55989"/>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4" name="Freeform 3042"/>
            <p:cNvSpPr>
              <a:spLocks noChangeAspect="1"/>
            </p:cNvSpPr>
            <p:nvPr/>
          </p:nvSpPr>
          <p:spPr bwMode="auto">
            <a:xfrm>
              <a:off x="30142786" y="12642931"/>
              <a:ext cx="99893" cy="15996"/>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5" name="Freeform 3043"/>
            <p:cNvSpPr>
              <a:spLocks noChangeAspect="1"/>
            </p:cNvSpPr>
            <p:nvPr/>
          </p:nvSpPr>
          <p:spPr bwMode="auto">
            <a:xfrm>
              <a:off x="30192732" y="12778901"/>
              <a:ext cx="133190" cy="95977"/>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6" name="Freeform 3044"/>
            <p:cNvSpPr>
              <a:spLocks noChangeAspect="1"/>
            </p:cNvSpPr>
            <p:nvPr/>
          </p:nvSpPr>
          <p:spPr bwMode="auto">
            <a:xfrm>
              <a:off x="30325923" y="12594943"/>
              <a:ext cx="91566" cy="47988"/>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7" name="Freeform 3045"/>
            <p:cNvSpPr>
              <a:spLocks noChangeAspect="1"/>
            </p:cNvSpPr>
            <p:nvPr/>
          </p:nvSpPr>
          <p:spPr bwMode="auto">
            <a:xfrm>
              <a:off x="30342571" y="12227031"/>
              <a:ext cx="141512" cy="319923"/>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8" name="Freeform 3046"/>
            <p:cNvSpPr>
              <a:spLocks noChangeAspect="1"/>
            </p:cNvSpPr>
            <p:nvPr/>
          </p:nvSpPr>
          <p:spPr bwMode="auto">
            <a:xfrm>
              <a:off x="30417488" y="12179043"/>
              <a:ext cx="58273" cy="71985"/>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9" name="Freeform 3048"/>
            <p:cNvSpPr>
              <a:spLocks noChangeAspect="1"/>
            </p:cNvSpPr>
            <p:nvPr/>
          </p:nvSpPr>
          <p:spPr bwMode="auto">
            <a:xfrm>
              <a:off x="30409167" y="12746909"/>
              <a:ext cx="283030" cy="111973"/>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0" name="Freeform 3049"/>
            <p:cNvSpPr>
              <a:spLocks noChangeAspect="1"/>
            </p:cNvSpPr>
            <p:nvPr/>
          </p:nvSpPr>
          <p:spPr bwMode="auto">
            <a:xfrm>
              <a:off x="30567328" y="12634936"/>
              <a:ext cx="83244" cy="39988"/>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1" name="Freeform 3050"/>
            <p:cNvSpPr>
              <a:spLocks noChangeAspect="1"/>
            </p:cNvSpPr>
            <p:nvPr/>
          </p:nvSpPr>
          <p:spPr bwMode="auto">
            <a:xfrm>
              <a:off x="30633923" y="12458978"/>
              <a:ext cx="124869" cy="55984"/>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2" name="Freeform 3052"/>
            <p:cNvSpPr>
              <a:spLocks noChangeAspect="1"/>
            </p:cNvSpPr>
            <p:nvPr/>
          </p:nvSpPr>
          <p:spPr bwMode="auto">
            <a:xfrm>
              <a:off x="30700518" y="13234788"/>
              <a:ext cx="58273" cy="87981"/>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3" name="Freeform 3053"/>
            <p:cNvSpPr>
              <a:spLocks noChangeAspect="1"/>
            </p:cNvSpPr>
            <p:nvPr/>
          </p:nvSpPr>
          <p:spPr bwMode="auto">
            <a:xfrm>
              <a:off x="31158363" y="12522963"/>
              <a:ext cx="108215" cy="71980"/>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4" name="Freeform 3054"/>
            <p:cNvSpPr>
              <a:spLocks noChangeAspect="1"/>
            </p:cNvSpPr>
            <p:nvPr/>
          </p:nvSpPr>
          <p:spPr bwMode="auto">
            <a:xfrm>
              <a:off x="31166685" y="12634936"/>
              <a:ext cx="108220" cy="23992"/>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5" name="Freeform 3055"/>
            <p:cNvSpPr>
              <a:spLocks noChangeAspect="1"/>
            </p:cNvSpPr>
            <p:nvPr/>
          </p:nvSpPr>
          <p:spPr bwMode="auto">
            <a:xfrm>
              <a:off x="31358149" y="13242789"/>
              <a:ext cx="149839" cy="127969"/>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6" name="Freeform 3056"/>
            <p:cNvSpPr>
              <a:spLocks noChangeAspect="1"/>
            </p:cNvSpPr>
            <p:nvPr/>
          </p:nvSpPr>
          <p:spPr bwMode="auto">
            <a:xfrm>
              <a:off x="31025173" y="13058831"/>
              <a:ext cx="58268" cy="47988"/>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7" name="Freeform 3057"/>
            <p:cNvSpPr>
              <a:spLocks noChangeAspect="1"/>
            </p:cNvSpPr>
            <p:nvPr/>
          </p:nvSpPr>
          <p:spPr bwMode="auto">
            <a:xfrm>
              <a:off x="31033494" y="13098824"/>
              <a:ext cx="41625" cy="39988"/>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8" name="Freeform 3058"/>
            <p:cNvSpPr>
              <a:spLocks noChangeAspect="1"/>
            </p:cNvSpPr>
            <p:nvPr/>
          </p:nvSpPr>
          <p:spPr bwMode="auto">
            <a:xfrm>
              <a:off x="31000197" y="13106819"/>
              <a:ext cx="66595" cy="95977"/>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9" name="Freeform 3059"/>
            <p:cNvSpPr>
              <a:spLocks noChangeAspect="1"/>
            </p:cNvSpPr>
            <p:nvPr/>
          </p:nvSpPr>
          <p:spPr bwMode="auto">
            <a:xfrm>
              <a:off x="31691125" y="12738908"/>
              <a:ext cx="982280" cy="839800"/>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0" name="Freeform 3060"/>
            <p:cNvSpPr>
              <a:spLocks noChangeAspect="1"/>
            </p:cNvSpPr>
            <p:nvPr/>
          </p:nvSpPr>
          <p:spPr bwMode="auto">
            <a:xfrm>
              <a:off x="32290482" y="12658927"/>
              <a:ext cx="74917" cy="39993"/>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1" name="Freeform 3061"/>
            <p:cNvSpPr>
              <a:spLocks noChangeAspect="1"/>
            </p:cNvSpPr>
            <p:nvPr/>
          </p:nvSpPr>
          <p:spPr bwMode="auto">
            <a:xfrm>
              <a:off x="32456970" y="12898869"/>
              <a:ext cx="416220" cy="231947"/>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2" name="Freeform 3062"/>
            <p:cNvSpPr>
              <a:spLocks noChangeAspect="1"/>
            </p:cNvSpPr>
            <p:nvPr/>
          </p:nvSpPr>
          <p:spPr bwMode="auto">
            <a:xfrm>
              <a:off x="32706703" y="12714916"/>
              <a:ext cx="233083" cy="255938"/>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3" name="Freeform 3063"/>
            <p:cNvSpPr>
              <a:spLocks noChangeAspect="1"/>
            </p:cNvSpPr>
            <p:nvPr/>
          </p:nvSpPr>
          <p:spPr bwMode="auto">
            <a:xfrm>
              <a:off x="33097947" y="13034839"/>
              <a:ext cx="124869" cy="151961"/>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4" name="Freeform 3064"/>
            <p:cNvSpPr>
              <a:spLocks noChangeAspect="1"/>
            </p:cNvSpPr>
            <p:nvPr/>
          </p:nvSpPr>
          <p:spPr bwMode="auto">
            <a:xfrm>
              <a:off x="33272762" y="13170804"/>
              <a:ext cx="91566" cy="87981"/>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5" name="Freeform 3065"/>
            <p:cNvSpPr>
              <a:spLocks noChangeAspect="1"/>
            </p:cNvSpPr>
            <p:nvPr/>
          </p:nvSpPr>
          <p:spPr bwMode="auto">
            <a:xfrm>
              <a:off x="33464221" y="13274781"/>
              <a:ext cx="149839" cy="95977"/>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6" name="Freeform 3066"/>
            <p:cNvSpPr>
              <a:spLocks noChangeAspect="1"/>
            </p:cNvSpPr>
            <p:nvPr/>
          </p:nvSpPr>
          <p:spPr bwMode="auto">
            <a:xfrm>
              <a:off x="33680655" y="13346761"/>
              <a:ext cx="83244" cy="151966"/>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7" name="Freeform 3067"/>
            <p:cNvSpPr>
              <a:spLocks noChangeAspect="1"/>
            </p:cNvSpPr>
            <p:nvPr/>
          </p:nvSpPr>
          <p:spPr bwMode="auto">
            <a:xfrm>
              <a:off x="33747251" y="13562712"/>
              <a:ext cx="99893" cy="63985"/>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8" name="Freeform 3068"/>
            <p:cNvSpPr>
              <a:spLocks noChangeAspect="1"/>
            </p:cNvSpPr>
            <p:nvPr/>
          </p:nvSpPr>
          <p:spPr bwMode="auto">
            <a:xfrm>
              <a:off x="33331030" y="13314769"/>
              <a:ext cx="66595" cy="55989"/>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9" name="Freeform 3069"/>
            <p:cNvSpPr>
              <a:spLocks noChangeAspect="1"/>
            </p:cNvSpPr>
            <p:nvPr/>
          </p:nvSpPr>
          <p:spPr bwMode="auto">
            <a:xfrm>
              <a:off x="33572441" y="13466735"/>
              <a:ext cx="133190" cy="63985"/>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0" name="Freeform 3070"/>
            <p:cNvSpPr>
              <a:spLocks noChangeAspect="1"/>
            </p:cNvSpPr>
            <p:nvPr/>
          </p:nvSpPr>
          <p:spPr bwMode="auto">
            <a:xfrm>
              <a:off x="33589090" y="13706677"/>
              <a:ext cx="83244" cy="23992"/>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1" name="Freeform 3071"/>
            <p:cNvSpPr>
              <a:spLocks noChangeAspect="1"/>
            </p:cNvSpPr>
            <p:nvPr/>
          </p:nvSpPr>
          <p:spPr bwMode="auto">
            <a:xfrm>
              <a:off x="29468506" y="10491452"/>
              <a:ext cx="482816" cy="639846"/>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2" name="Freeform 3072"/>
            <p:cNvSpPr>
              <a:spLocks noChangeAspect="1"/>
            </p:cNvSpPr>
            <p:nvPr/>
          </p:nvSpPr>
          <p:spPr bwMode="auto">
            <a:xfrm>
              <a:off x="29543428" y="11043317"/>
              <a:ext cx="166488" cy="151966"/>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3" name="Freeform 3073"/>
            <p:cNvSpPr>
              <a:spLocks noChangeAspect="1"/>
            </p:cNvSpPr>
            <p:nvPr/>
          </p:nvSpPr>
          <p:spPr bwMode="auto">
            <a:xfrm>
              <a:off x="29967971" y="11147294"/>
              <a:ext cx="158166" cy="159961"/>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4" name="Freeform 3074"/>
            <p:cNvSpPr>
              <a:spLocks noChangeAspect="1"/>
            </p:cNvSpPr>
            <p:nvPr/>
          </p:nvSpPr>
          <p:spPr bwMode="auto">
            <a:xfrm>
              <a:off x="29718238" y="11203278"/>
              <a:ext cx="149839" cy="175958"/>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5" name="Freeform 3076"/>
            <p:cNvSpPr>
              <a:spLocks noChangeAspect="1"/>
            </p:cNvSpPr>
            <p:nvPr/>
          </p:nvSpPr>
          <p:spPr bwMode="auto">
            <a:xfrm>
              <a:off x="29784834" y="11307256"/>
              <a:ext cx="116542" cy="207950"/>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6" name="Freeform 3077"/>
            <p:cNvSpPr>
              <a:spLocks noChangeAspect="1"/>
            </p:cNvSpPr>
            <p:nvPr/>
          </p:nvSpPr>
          <p:spPr bwMode="auto">
            <a:xfrm>
              <a:off x="29884726" y="11275263"/>
              <a:ext cx="74922" cy="207950"/>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7" name="Freeform 3078"/>
            <p:cNvSpPr>
              <a:spLocks noChangeAspect="1"/>
            </p:cNvSpPr>
            <p:nvPr/>
          </p:nvSpPr>
          <p:spPr bwMode="auto">
            <a:xfrm>
              <a:off x="29967971" y="11267263"/>
              <a:ext cx="108220" cy="159961"/>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8" name="Freeform 3079"/>
            <p:cNvSpPr>
              <a:spLocks noChangeAspect="1"/>
            </p:cNvSpPr>
            <p:nvPr/>
          </p:nvSpPr>
          <p:spPr bwMode="auto">
            <a:xfrm>
              <a:off x="29934673" y="11395232"/>
              <a:ext cx="66595" cy="63985"/>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9" name="Freeform 3080"/>
            <p:cNvSpPr>
              <a:spLocks noChangeAspect="1"/>
            </p:cNvSpPr>
            <p:nvPr/>
          </p:nvSpPr>
          <p:spPr bwMode="auto">
            <a:xfrm>
              <a:off x="29268720" y="11267263"/>
              <a:ext cx="249732" cy="327923"/>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0" name="Freeform 3081"/>
            <p:cNvSpPr>
              <a:spLocks noChangeAspect="1"/>
            </p:cNvSpPr>
            <p:nvPr/>
          </p:nvSpPr>
          <p:spPr bwMode="auto">
            <a:xfrm>
              <a:off x="29510131" y="11163290"/>
              <a:ext cx="66595" cy="47988"/>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1" name="Freeform 3082"/>
            <p:cNvSpPr>
              <a:spLocks noChangeAspect="1"/>
            </p:cNvSpPr>
            <p:nvPr/>
          </p:nvSpPr>
          <p:spPr bwMode="auto">
            <a:xfrm>
              <a:off x="29701590" y="10875360"/>
              <a:ext cx="33298" cy="55984"/>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2" name="Freeform 3083"/>
            <p:cNvSpPr>
              <a:spLocks noChangeAspect="1"/>
            </p:cNvSpPr>
            <p:nvPr/>
          </p:nvSpPr>
          <p:spPr bwMode="auto">
            <a:xfrm>
              <a:off x="29943000" y="10979332"/>
              <a:ext cx="41619" cy="63985"/>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3" name="Freeform 3086"/>
            <p:cNvSpPr>
              <a:spLocks noChangeAspect="1"/>
            </p:cNvSpPr>
            <p:nvPr/>
          </p:nvSpPr>
          <p:spPr bwMode="auto">
            <a:xfrm>
              <a:off x="35262292" y="14322526"/>
              <a:ext cx="158166" cy="103977"/>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4" name="Freeform 3087"/>
            <p:cNvSpPr>
              <a:spLocks noChangeAspect="1"/>
            </p:cNvSpPr>
            <p:nvPr/>
          </p:nvSpPr>
          <p:spPr bwMode="auto">
            <a:xfrm>
              <a:off x="35420459" y="14194557"/>
              <a:ext cx="141512" cy="79981"/>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5" name="Freeform 3088"/>
            <p:cNvSpPr>
              <a:spLocks noChangeAspect="1"/>
            </p:cNvSpPr>
            <p:nvPr/>
          </p:nvSpPr>
          <p:spPr bwMode="auto">
            <a:xfrm>
              <a:off x="34230066" y="14026600"/>
              <a:ext cx="66595" cy="127969"/>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6" name="Freeform 3089"/>
            <p:cNvSpPr>
              <a:spLocks noChangeAspect="1"/>
            </p:cNvSpPr>
            <p:nvPr/>
          </p:nvSpPr>
          <p:spPr bwMode="auto">
            <a:xfrm>
              <a:off x="34280013" y="14170565"/>
              <a:ext cx="58273" cy="71980"/>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7" name="Freeform 3090"/>
            <p:cNvSpPr>
              <a:spLocks noChangeAspect="1"/>
            </p:cNvSpPr>
            <p:nvPr/>
          </p:nvSpPr>
          <p:spPr bwMode="auto">
            <a:xfrm>
              <a:off x="33905417" y="14626453"/>
              <a:ext cx="274703" cy="255938"/>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8" name="Freeform 3091"/>
            <p:cNvSpPr>
              <a:spLocks noChangeAspect="1"/>
            </p:cNvSpPr>
            <p:nvPr/>
          </p:nvSpPr>
          <p:spPr bwMode="auto">
            <a:xfrm>
              <a:off x="34196769" y="14682442"/>
              <a:ext cx="49946" cy="63985"/>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9" name="Freeform 3092"/>
            <p:cNvSpPr>
              <a:spLocks noChangeAspect="1"/>
            </p:cNvSpPr>
            <p:nvPr/>
          </p:nvSpPr>
          <p:spPr bwMode="auto">
            <a:xfrm>
              <a:off x="34271691" y="14754422"/>
              <a:ext cx="41619" cy="39993"/>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0" name="Freeform 3093"/>
            <p:cNvSpPr>
              <a:spLocks noChangeAspect="1"/>
            </p:cNvSpPr>
            <p:nvPr/>
          </p:nvSpPr>
          <p:spPr bwMode="auto">
            <a:xfrm>
              <a:off x="28629511" y="13618695"/>
              <a:ext cx="3979066" cy="3135242"/>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1" name="Freeform 3094"/>
            <p:cNvSpPr>
              <a:spLocks noChangeAspect="1"/>
            </p:cNvSpPr>
            <p:nvPr/>
          </p:nvSpPr>
          <p:spPr bwMode="auto">
            <a:xfrm>
              <a:off x="30608952" y="13674685"/>
              <a:ext cx="116542" cy="55984"/>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2" name="Freeform 3095"/>
            <p:cNvSpPr>
              <a:spLocks noChangeAspect="1"/>
            </p:cNvSpPr>
            <p:nvPr/>
          </p:nvSpPr>
          <p:spPr bwMode="auto">
            <a:xfrm>
              <a:off x="30567328" y="13682680"/>
              <a:ext cx="41625" cy="47988"/>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3" name="Freeform 3096"/>
            <p:cNvSpPr>
              <a:spLocks noChangeAspect="1"/>
            </p:cNvSpPr>
            <p:nvPr/>
          </p:nvSpPr>
          <p:spPr bwMode="auto">
            <a:xfrm>
              <a:off x="31166685" y="13938619"/>
              <a:ext cx="74922" cy="63985"/>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4" name="Freeform 3097"/>
            <p:cNvSpPr>
              <a:spLocks noChangeAspect="1"/>
            </p:cNvSpPr>
            <p:nvPr/>
          </p:nvSpPr>
          <p:spPr bwMode="auto">
            <a:xfrm>
              <a:off x="31233280" y="14122577"/>
              <a:ext cx="33298" cy="39988"/>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5" name="Freeform 3098"/>
            <p:cNvSpPr>
              <a:spLocks noChangeAspect="1"/>
            </p:cNvSpPr>
            <p:nvPr/>
          </p:nvSpPr>
          <p:spPr bwMode="auto">
            <a:xfrm>
              <a:off x="32715024" y="15154325"/>
              <a:ext cx="49946" cy="79981"/>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6" name="Freeform 3099"/>
            <p:cNvSpPr>
              <a:spLocks noChangeAspect="1"/>
            </p:cNvSpPr>
            <p:nvPr/>
          </p:nvSpPr>
          <p:spPr bwMode="auto">
            <a:xfrm>
              <a:off x="31874262" y="16841921"/>
              <a:ext cx="41619" cy="71980"/>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7" name="Freeform 3100"/>
            <p:cNvSpPr>
              <a:spLocks noChangeAspect="1"/>
            </p:cNvSpPr>
            <p:nvPr/>
          </p:nvSpPr>
          <p:spPr bwMode="auto">
            <a:xfrm>
              <a:off x="31532959" y="16953894"/>
              <a:ext cx="341303" cy="367911"/>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8" name="Freeform 3101"/>
            <p:cNvSpPr>
              <a:spLocks noChangeAspect="1"/>
            </p:cNvSpPr>
            <p:nvPr/>
          </p:nvSpPr>
          <p:spPr bwMode="auto">
            <a:xfrm>
              <a:off x="30867006" y="16362037"/>
              <a:ext cx="158166" cy="63985"/>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9" name="Freeform 3118"/>
            <p:cNvSpPr>
              <a:spLocks noChangeAspect="1"/>
            </p:cNvSpPr>
            <p:nvPr/>
          </p:nvSpPr>
          <p:spPr bwMode="auto">
            <a:xfrm>
              <a:off x="34679584" y="16466009"/>
              <a:ext cx="8327" cy="31992"/>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0" name="Freeform 3119"/>
            <p:cNvSpPr>
              <a:spLocks noChangeAspect="1"/>
            </p:cNvSpPr>
            <p:nvPr/>
          </p:nvSpPr>
          <p:spPr bwMode="auto">
            <a:xfrm>
              <a:off x="34687911" y="16410025"/>
              <a:ext cx="8322" cy="31992"/>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1" name="Oval 3131"/>
            <p:cNvSpPr>
              <a:spLocks noChangeAspect="1" noChangeArrowheads="1"/>
            </p:cNvSpPr>
            <p:nvPr/>
          </p:nvSpPr>
          <p:spPr bwMode="auto">
            <a:xfrm>
              <a:off x="34396554" y="16937898"/>
              <a:ext cx="8327" cy="23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2" name="Freeform 3132"/>
            <p:cNvSpPr>
              <a:spLocks noChangeAspect="1"/>
            </p:cNvSpPr>
            <p:nvPr/>
          </p:nvSpPr>
          <p:spPr bwMode="auto">
            <a:xfrm>
              <a:off x="34306759" y="16498001"/>
              <a:ext cx="557737" cy="591855"/>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3" name="Freeform 3133"/>
            <p:cNvSpPr>
              <a:spLocks noChangeAspect="1"/>
            </p:cNvSpPr>
            <p:nvPr/>
          </p:nvSpPr>
          <p:spPr bwMode="auto">
            <a:xfrm>
              <a:off x="34471477" y="16218071"/>
              <a:ext cx="158161" cy="295926"/>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4" name="Freeform 3134"/>
            <p:cNvSpPr>
              <a:spLocks noChangeAspect="1"/>
            </p:cNvSpPr>
            <p:nvPr/>
          </p:nvSpPr>
          <p:spPr bwMode="auto">
            <a:xfrm>
              <a:off x="33455901" y="16937899"/>
              <a:ext cx="973952" cy="767816"/>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5" name="Freeform 3135"/>
            <p:cNvSpPr>
              <a:spLocks noChangeAspect="1"/>
            </p:cNvSpPr>
            <p:nvPr/>
          </p:nvSpPr>
          <p:spPr bwMode="auto">
            <a:xfrm>
              <a:off x="33530816" y="17689717"/>
              <a:ext cx="83244" cy="95977"/>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6" name="Freeform 3138"/>
            <p:cNvSpPr>
              <a:spLocks noChangeAspect="1"/>
            </p:cNvSpPr>
            <p:nvPr/>
          </p:nvSpPr>
          <p:spPr bwMode="auto">
            <a:xfrm>
              <a:off x="15125558" y="4476903"/>
              <a:ext cx="1023899" cy="503876"/>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7" name="Freeform 3139"/>
            <p:cNvSpPr>
              <a:spLocks noChangeAspect="1"/>
            </p:cNvSpPr>
            <p:nvPr/>
          </p:nvSpPr>
          <p:spPr bwMode="auto">
            <a:xfrm>
              <a:off x="16549029" y="3765072"/>
              <a:ext cx="124869" cy="87981"/>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8" name="Freeform 3147"/>
            <p:cNvSpPr>
              <a:spLocks noChangeAspect="1"/>
            </p:cNvSpPr>
            <p:nvPr/>
          </p:nvSpPr>
          <p:spPr bwMode="auto">
            <a:xfrm>
              <a:off x="30275976" y="6124505"/>
              <a:ext cx="91566" cy="71980"/>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9" name="Freeform 3148"/>
            <p:cNvSpPr>
              <a:spLocks noChangeAspect="1"/>
            </p:cNvSpPr>
            <p:nvPr/>
          </p:nvSpPr>
          <p:spPr bwMode="auto">
            <a:xfrm>
              <a:off x="32565185" y="5596633"/>
              <a:ext cx="91571" cy="87976"/>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0" name="Freeform 3226"/>
            <p:cNvSpPr>
              <a:spLocks noChangeAspect="1"/>
            </p:cNvSpPr>
            <p:nvPr/>
          </p:nvSpPr>
          <p:spPr bwMode="auto">
            <a:xfrm>
              <a:off x="31832637" y="7300219"/>
              <a:ext cx="74922" cy="79981"/>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1" name="Freeform 3271"/>
            <p:cNvSpPr>
              <a:spLocks noChangeAspect="1"/>
            </p:cNvSpPr>
            <p:nvPr/>
          </p:nvSpPr>
          <p:spPr bwMode="auto">
            <a:xfrm>
              <a:off x="30242679" y="6148497"/>
              <a:ext cx="33298" cy="23997"/>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2" name="Freeform 3454"/>
            <p:cNvSpPr>
              <a:spLocks noChangeAspect="1"/>
            </p:cNvSpPr>
            <p:nvPr/>
          </p:nvSpPr>
          <p:spPr bwMode="auto">
            <a:xfrm>
              <a:off x="32948108" y="6108509"/>
              <a:ext cx="133190" cy="111973"/>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3" name="Freeform 3455"/>
            <p:cNvSpPr>
              <a:spLocks noChangeAspect="1"/>
            </p:cNvSpPr>
            <p:nvPr/>
          </p:nvSpPr>
          <p:spPr bwMode="auto">
            <a:xfrm>
              <a:off x="33131245" y="6188490"/>
              <a:ext cx="74922" cy="47988"/>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4" name="Freeform 3456"/>
            <p:cNvSpPr>
              <a:spLocks noChangeAspect="1"/>
            </p:cNvSpPr>
            <p:nvPr/>
          </p:nvSpPr>
          <p:spPr bwMode="auto">
            <a:xfrm>
              <a:off x="32190589" y="6732359"/>
              <a:ext cx="74917" cy="103972"/>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5" name="Freeform 3457"/>
            <p:cNvSpPr>
              <a:spLocks noChangeAspect="1"/>
            </p:cNvSpPr>
            <p:nvPr/>
          </p:nvSpPr>
          <p:spPr bwMode="auto">
            <a:xfrm>
              <a:off x="31616203" y="7380200"/>
              <a:ext cx="158166" cy="151966"/>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6" name="Freeform 3458"/>
            <p:cNvSpPr>
              <a:spLocks noChangeAspect="1"/>
            </p:cNvSpPr>
            <p:nvPr/>
          </p:nvSpPr>
          <p:spPr bwMode="auto">
            <a:xfrm>
              <a:off x="31491339" y="7508169"/>
              <a:ext cx="91566" cy="103977"/>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7" name="Freeform 3459"/>
            <p:cNvSpPr>
              <a:spLocks noChangeAspect="1"/>
            </p:cNvSpPr>
            <p:nvPr/>
          </p:nvSpPr>
          <p:spPr bwMode="auto">
            <a:xfrm>
              <a:off x="30792089" y="6236478"/>
              <a:ext cx="83244" cy="95977"/>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8" name="Freeform 3460"/>
            <p:cNvSpPr>
              <a:spLocks noChangeAspect="1"/>
            </p:cNvSpPr>
            <p:nvPr/>
          </p:nvSpPr>
          <p:spPr bwMode="auto">
            <a:xfrm>
              <a:off x="30792089" y="6340451"/>
              <a:ext cx="474488" cy="1015758"/>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9" name="Freeform 3649"/>
            <p:cNvSpPr>
              <a:spLocks noChangeAspect="1"/>
            </p:cNvSpPr>
            <p:nvPr/>
          </p:nvSpPr>
          <p:spPr bwMode="auto">
            <a:xfrm>
              <a:off x="28344714" y="12011086"/>
              <a:ext cx="83244" cy="63985"/>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0" name="Freeform 3650"/>
            <p:cNvSpPr>
              <a:spLocks noChangeAspect="1"/>
            </p:cNvSpPr>
            <p:nvPr/>
          </p:nvSpPr>
          <p:spPr bwMode="auto">
            <a:xfrm>
              <a:off x="29743214" y="11483213"/>
              <a:ext cx="499464" cy="415900"/>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1" name="Freeform 2653"/>
            <p:cNvSpPr>
              <a:spLocks noChangeAspect="1"/>
            </p:cNvSpPr>
            <p:nvPr/>
          </p:nvSpPr>
          <p:spPr bwMode="auto">
            <a:xfrm>
              <a:off x="17764392" y="6356447"/>
              <a:ext cx="274708" cy="343920"/>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grpSp>
      <p:grpSp>
        <p:nvGrpSpPr>
          <p:cNvPr id="8" name="Gruppo 7"/>
          <p:cNvGrpSpPr/>
          <p:nvPr/>
        </p:nvGrpSpPr>
        <p:grpSpPr>
          <a:xfrm>
            <a:off x="595996" y="1693533"/>
            <a:ext cx="2677050" cy="860125"/>
            <a:chOff x="305107" y="1213275"/>
            <a:chExt cx="2677050" cy="903956"/>
          </a:xfrm>
        </p:grpSpPr>
        <p:cxnSp>
          <p:nvCxnSpPr>
            <p:cNvPr id="10" name="Connettore diritto 9"/>
            <p:cNvCxnSpPr/>
            <p:nvPr/>
          </p:nvCxnSpPr>
          <p:spPr>
            <a:xfrm>
              <a:off x="409573" y="2117231"/>
              <a:ext cx="2371725" cy="0"/>
            </a:xfrm>
            <a:prstGeom prst="line">
              <a:avLst/>
            </a:prstGeom>
            <a:ln w="9525">
              <a:solidFill>
                <a:schemeClr val="accent5">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11" name="CasellaDiTesto 10"/>
            <p:cNvSpPr txBox="1"/>
            <p:nvPr/>
          </p:nvSpPr>
          <p:spPr>
            <a:xfrm>
              <a:off x="305107" y="1779192"/>
              <a:ext cx="2677050"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PAESI DI DESTINAZIONE</a:t>
              </a:r>
            </a:p>
          </p:txBody>
        </p:sp>
        <p:sp>
          <p:nvSpPr>
            <p:cNvPr id="12" name="CasellaDiTesto 11"/>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124</a:t>
              </a:r>
            </a:p>
          </p:txBody>
        </p:sp>
      </p:grpSp>
      <p:grpSp>
        <p:nvGrpSpPr>
          <p:cNvPr id="15" name="Gruppo 14"/>
          <p:cNvGrpSpPr/>
          <p:nvPr/>
        </p:nvGrpSpPr>
        <p:grpSpPr>
          <a:xfrm>
            <a:off x="360038" y="3487692"/>
            <a:ext cx="3148966" cy="860125"/>
            <a:chOff x="63605" y="1213275"/>
            <a:chExt cx="3148966" cy="903956"/>
          </a:xfrm>
        </p:grpSpPr>
        <p:cxnSp>
          <p:nvCxnSpPr>
            <p:cNvPr id="16" name="Connettore diritto 15"/>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17" name="CasellaDiTesto 16"/>
            <p:cNvSpPr txBox="1"/>
            <p:nvPr/>
          </p:nvSpPr>
          <p:spPr>
            <a:xfrm>
              <a:off x="63605" y="1783299"/>
              <a:ext cx="3148966"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PARTECIPAZIONI IN IMPRESE</a:t>
              </a:r>
            </a:p>
          </p:txBody>
        </p:sp>
        <p:sp>
          <p:nvSpPr>
            <p:cNvPr id="18" name="CasellaDiTesto 17"/>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232</a:t>
              </a:r>
            </a:p>
          </p:txBody>
        </p:sp>
      </p:grpSp>
      <p:grpSp>
        <p:nvGrpSpPr>
          <p:cNvPr id="20" name="Gruppo 19"/>
          <p:cNvGrpSpPr/>
          <p:nvPr/>
        </p:nvGrpSpPr>
        <p:grpSpPr>
          <a:xfrm>
            <a:off x="593362" y="5247070"/>
            <a:ext cx="2682319" cy="860125"/>
            <a:chOff x="254273" y="1213275"/>
            <a:chExt cx="2682319" cy="903956"/>
          </a:xfrm>
        </p:grpSpPr>
        <p:cxnSp>
          <p:nvCxnSpPr>
            <p:cNvPr id="24" name="Connettore diritto 23"/>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25" name="CasellaDiTesto 24"/>
            <p:cNvSpPr txBox="1"/>
            <p:nvPr/>
          </p:nvSpPr>
          <p:spPr>
            <a:xfrm>
              <a:off x="254273" y="1797103"/>
              <a:ext cx="2682319"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IMPRESE SUPPORTATE</a:t>
              </a:r>
            </a:p>
          </p:txBody>
        </p:sp>
        <p:sp>
          <p:nvSpPr>
            <p:cNvPr id="26" name="CasellaDiTesto 25"/>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15.440</a:t>
              </a:r>
            </a:p>
          </p:txBody>
        </p:sp>
      </p:grpSp>
      <p:pic>
        <p:nvPicPr>
          <p:cNvPr id="30" name="Immagine 2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592521" y="960443"/>
            <a:ext cx="684000" cy="650835"/>
          </a:xfrm>
          <a:prstGeom prst="rect">
            <a:avLst/>
          </a:prstGeom>
        </p:spPr>
      </p:pic>
      <p:pic>
        <p:nvPicPr>
          <p:cNvPr id="31" name="Immagine 30"/>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1538521" y="2716778"/>
            <a:ext cx="792000" cy="792000"/>
          </a:xfrm>
          <a:prstGeom prst="rect">
            <a:avLst/>
          </a:prstGeom>
        </p:spPr>
      </p:pic>
      <p:pic>
        <p:nvPicPr>
          <p:cNvPr id="32" name="Immagine 31"/>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0721"/>
            <a:ext cx="540000" cy="540000"/>
          </a:xfrm>
          <a:prstGeom prst="rect">
            <a:avLst/>
          </a:prstGeom>
        </p:spPr>
      </p:pic>
      <p:pic>
        <p:nvPicPr>
          <p:cNvPr id="33" name="Immagine 32"/>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2872"/>
            <a:ext cx="540000" cy="540000"/>
          </a:xfrm>
          <a:prstGeom prst="rect">
            <a:avLst/>
          </a:prstGeom>
        </p:spPr>
      </p:pic>
      <p:sp>
        <p:nvSpPr>
          <p:cNvPr id="622" name="Segnaposto numero diapositiva 3">
            <a:extLst>
              <a:ext uri="{FF2B5EF4-FFF2-40B4-BE49-F238E27FC236}">
                <a16:creationId xmlns:a16="http://schemas.microsoft.com/office/drawing/2014/main" id="{13E04CA0-07DF-4B42-B4EA-5DFBB4DB5E7D}"/>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 name="Rettangolo arrotondato 52">
            <a:extLst>
              <a:ext uri="{FF2B5EF4-FFF2-40B4-BE49-F238E27FC236}">
                <a16:creationId xmlns:a16="http://schemas.microsoft.com/office/drawing/2014/main" id="{26FB6291-E143-0D3C-5C76-D3F67D8EFB35}"/>
              </a:ext>
            </a:extLst>
          </p:cNvPr>
          <p:cNvSpPr/>
          <p:nvPr/>
        </p:nvSpPr>
        <p:spPr bwMode="auto">
          <a:xfrm>
            <a:off x="4326272" y="2377782"/>
            <a:ext cx="2059017" cy="1022596"/>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NORD AMERICA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 236 €mln</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87 €mln </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1.331 €mln</a:t>
            </a:r>
          </a:p>
        </p:txBody>
      </p:sp>
      <p:sp>
        <p:nvSpPr>
          <p:cNvPr id="9" name="Rettangolo arrotondato 50">
            <a:extLst>
              <a:ext uri="{FF2B5EF4-FFF2-40B4-BE49-F238E27FC236}">
                <a16:creationId xmlns:a16="http://schemas.microsoft.com/office/drawing/2014/main" id="{97924DC7-3E47-1112-B7EB-4F6BD3976C4F}"/>
              </a:ext>
            </a:extLst>
          </p:cNvPr>
          <p:cNvSpPr/>
          <p:nvPr/>
        </p:nvSpPr>
        <p:spPr bwMode="auto">
          <a:xfrm>
            <a:off x="7278214" y="2349618"/>
            <a:ext cx="2131853" cy="96193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EUROPA E CSI</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432 €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2.814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5.591</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9" name="Rettangolo arrotondato 48">
            <a:extLst>
              <a:ext uri="{FF2B5EF4-FFF2-40B4-BE49-F238E27FC236}">
                <a16:creationId xmlns:a16="http://schemas.microsoft.com/office/drawing/2014/main" id="{75964E82-3F63-5F53-B787-BA1FCCD4701A}"/>
              </a:ext>
            </a:extLst>
          </p:cNvPr>
          <p:cNvSpPr/>
          <p:nvPr/>
        </p:nvSpPr>
        <p:spPr bwMode="auto">
          <a:xfrm>
            <a:off x="9691192" y="2369117"/>
            <a:ext cx="2068786" cy="92505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ASIA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109 €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27 €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103 €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2" name="Rettangolo arrotondato 46">
            <a:extLst>
              <a:ext uri="{FF2B5EF4-FFF2-40B4-BE49-F238E27FC236}">
                <a16:creationId xmlns:a16="http://schemas.microsoft.com/office/drawing/2014/main" id="{66D3F08E-0645-EC93-3BD8-704884FE6AA5}"/>
              </a:ext>
            </a:extLst>
          </p:cNvPr>
          <p:cNvSpPr/>
          <p:nvPr/>
        </p:nvSpPr>
        <p:spPr bwMode="auto">
          <a:xfrm>
            <a:off x="4931299" y="4360145"/>
            <a:ext cx="2222238" cy="107459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AMERICA Latina </a:t>
            </a:r>
          </a:p>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E CARAIBI</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121 €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13 €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10.139 €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7" name="Rettangolo arrotondato 44">
            <a:extLst>
              <a:ext uri="{FF2B5EF4-FFF2-40B4-BE49-F238E27FC236}">
                <a16:creationId xmlns:a16="http://schemas.microsoft.com/office/drawing/2014/main" id="{EBA99A6F-8FD1-FFC3-3816-1A2BD005900C}"/>
              </a:ext>
            </a:extLst>
          </p:cNvPr>
          <p:cNvSpPr/>
          <p:nvPr/>
        </p:nvSpPr>
        <p:spPr bwMode="auto">
          <a:xfrm>
            <a:off x="7377043" y="4158936"/>
            <a:ext cx="2123806" cy="1167477"/>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AFRICA E </a:t>
            </a:r>
          </a:p>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MEDIO ORIENTE</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65 €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38 €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9.000</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623" name="Rettangolo arrotondato 42">
            <a:extLst>
              <a:ext uri="{FF2B5EF4-FFF2-40B4-BE49-F238E27FC236}">
                <a16:creationId xmlns:a16="http://schemas.microsoft.com/office/drawing/2014/main" id="{55381AC8-024F-E530-449C-34843ECA4C10}"/>
              </a:ext>
            </a:extLst>
          </p:cNvPr>
          <p:cNvSpPr/>
          <p:nvPr/>
        </p:nvSpPr>
        <p:spPr bwMode="auto">
          <a:xfrm>
            <a:off x="9747452" y="4200531"/>
            <a:ext cx="2021120" cy="987225"/>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OCEANIA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6 €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2</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2 €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3" name="CasellaDiTesto 2">
            <a:extLst>
              <a:ext uri="{FF2B5EF4-FFF2-40B4-BE49-F238E27FC236}">
                <a16:creationId xmlns:a16="http://schemas.microsoft.com/office/drawing/2014/main" id="{E2DDFA15-429A-6B39-F947-E2C85BE58688}"/>
              </a:ext>
            </a:extLst>
          </p:cNvPr>
          <p:cNvSpPr txBox="1"/>
          <p:nvPr/>
        </p:nvSpPr>
        <p:spPr>
          <a:xfrm>
            <a:off x="5098555" y="357459"/>
            <a:ext cx="59582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a:t>
            </a:r>
            <a:r>
              <a:rPr kumimoji="0" lang="it-IT" sz="28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30</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 miliardi gestiti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797979"/>
                </a:solidFill>
                <a:effectLst/>
                <a:uLnTx/>
                <a:uFillTx/>
                <a:latin typeface="Arial" panose="020B0604020202020204" pitchFamily="34" charset="0"/>
                <a:ea typeface="+mn-ea"/>
                <a:cs typeface="Arial" panose="020B0604020202020204" pitchFamily="34" charset="0"/>
                <a:rtl val="0"/>
              </a:rPr>
              <a:t>~49 miliardi inclusi impegni Credito Acquirente</a:t>
            </a:r>
          </a:p>
        </p:txBody>
      </p:sp>
      <p:sp>
        <p:nvSpPr>
          <p:cNvPr id="34" name="CasellaDiTesto 33">
            <a:extLst>
              <a:ext uri="{FF2B5EF4-FFF2-40B4-BE49-F238E27FC236}">
                <a16:creationId xmlns:a16="http://schemas.microsoft.com/office/drawing/2014/main" id="{F1ACD684-C300-AB19-EABF-E6F075942043}"/>
              </a:ext>
            </a:extLst>
          </p:cNvPr>
          <p:cNvSpPr txBox="1"/>
          <p:nvPr/>
        </p:nvSpPr>
        <p:spPr>
          <a:xfrm>
            <a:off x="4273382" y="1283135"/>
            <a:ext cx="1094606" cy="373195"/>
          </a:xfrm>
          <a:prstGeom prst="roundRect">
            <a:avLst/>
          </a:prstGeom>
          <a:noFill/>
          <a:ln>
            <a:noFill/>
          </a:ln>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5" name="Elemento grafico 4" descr="Indicatore con riempimento a tinta unita">
            <a:extLst>
              <a:ext uri="{FF2B5EF4-FFF2-40B4-BE49-F238E27FC236}">
                <a16:creationId xmlns:a16="http://schemas.microsoft.com/office/drawing/2014/main" id="{0C029FE0-A2D1-5D80-AF26-DC9FEA46D01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3514" y="2386092"/>
            <a:ext cx="378192" cy="378192"/>
          </a:xfrm>
          <a:prstGeom prst="rect">
            <a:avLst/>
          </a:prstGeom>
        </p:spPr>
      </p:pic>
      <p:pic>
        <p:nvPicPr>
          <p:cNvPr id="40" name="Elemento grafico 39" descr="Indicatore con riempimento a tinta unita">
            <a:extLst>
              <a:ext uri="{FF2B5EF4-FFF2-40B4-BE49-F238E27FC236}">
                <a16:creationId xmlns:a16="http://schemas.microsoft.com/office/drawing/2014/main" id="{F9225E4A-624D-C795-5666-AAA0B3E7EA9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5947" y="2365733"/>
            <a:ext cx="378192" cy="378192"/>
          </a:xfrm>
          <a:prstGeom prst="rect">
            <a:avLst/>
          </a:prstGeom>
        </p:spPr>
      </p:pic>
      <p:pic>
        <p:nvPicPr>
          <p:cNvPr id="41" name="Elemento grafico 40" descr="Indicatore con riempimento a tinta unita">
            <a:extLst>
              <a:ext uri="{FF2B5EF4-FFF2-40B4-BE49-F238E27FC236}">
                <a16:creationId xmlns:a16="http://schemas.microsoft.com/office/drawing/2014/main" id="{373C0CBA-CEF5-D546-8148-28FB6095EAB6}"/>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73875" y="2365733"/>
            <a:ext cx="378192" cy="378192"/>
          </a:xfrm>
          <a:prstGeom prst="rect">
            <a:avLst/>
          </a:prstGeom>
        </p:spPr>
      </p:pic>
      <p:pic>
        <p:nvPicPr>
          <p:cNvPr id="42" name="Elemento grafico 41" descr="Indicatore con riempimento a tinta unita">
            <a:extLst>
              <a:ext uri="{FF2B5EF4-FFF2-40B4-BE49-F238E27FC236}">
                <a16:creationId xmlns:a16="http://schemas.microsoft.com/office/drawing/2014/main" id="{7C9E367A-E575-E912-D4D9-247021EB722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02353" y="4470957"/>
            <a:ext cx="378192" cy="378192"/>
          </a:xfrm>
          <a:prstGeom prst="rect">
            <a:avLst/>
          </a:prstGeom>
        </p:spPr>
      </p:pic>
      <p:pic>
        <p:nvPicPr>
          <p:cNvPr id="43" name="Elemento grafico 42" descr="Indicatore con riempimento a tinta unita">
            <a:extLst>
              <a:ext uri="{FF2B5EF4-FFF2-40B4-BE49-F238E27FC236}">
                <a16:creationId xmlns:a16="http://schemas.microsoft.com/office/drawing/2014/main" id="{4AC09EC6-6317-A7D9-D6BE-F2FA02330FA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60233" y="4297318"/>
            <a:ext cx="378192" cy="378192"/>
          </a:xfrm>
          <a:prstGeom prst="rect">
            <a:avLst/>
          </a:prstGeom>
        </p:spPr>
      </p:pic>
      <p:pic>
        <p:nvPicPr>
          <p:cNvPr id="44" name="Elemento grafico 43" descr="Indicatore con riempimento a tinta unita">
            <a:extLst>
              <a:ext uri="{FF2B5EF4-FFF2-40B4-BE49-F238E27FC236}">
                <a16:creationId xmlns:a16="http://schemas.microsoft.com/office/drawing/2014/main" id="{756051A3-8F16-E2DB-9FCB-EEEDE7D1B90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31903" y="4231713"/>
            <a:ext cx="378192" cy="378192"/>
          </a:xfrm>
          <a:prstGeom prst="rect">
            <a:avLst/>
          </a:prstGeom>
        </p:spPr>
      </p:pic>
    </p:spTree>
    <p:extLst>
      <p:ext uri="{BB962C8B-B14F-4D97-AF65-F5344CB8AC3E}">
        <p14:creationId xmlns:p14="http://schemas.microsoft.com/office/powerpoint/2010/main" val="26512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20513-21D4-945E-A827-8311DA8B4263}"/>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FINANZIAMENTI</a:t>
            </a:r>
            <a:br>
              <a:rPr lang="it-IT" sz="4400" dirty="0"/>
            </a:br>
            <a:r>
              <a:rPr lang="it-IT" sz="4400" dirty="0"/>
              <a:t>AGEVOLATI</a:t>
            </a:r>
          </a:p>
        </p:txBody>
      </p:sp>
    </p:spTree>
    <p:extLst>
      <p:ext uri="{BB962C8B-B14F-4D97-AF65-F5344CB8AC3E}">
        <p14:creationId xmlns:p14="http://schemas.microsoft.com/office/powerpoint/2010/main" val="261034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a:extLst>
              <a:ext uri="{FF2B5EF4-FFF2-40B4-BE49-F238E27FC236}">
                <a16:creationId xmlns:a16="http://schemas.microsoft.com/office/drawing/2014/main" id="{F539FC96-2C8B-D986-6B16-CD264F7A669A}"/>
              </a:ext>
            </a:extLst>
          </p:cNvPr>
          <p:cNvGrpSpPr/>
          <p:nvPr/>
        </p:nvGrpSpPr>
        <p:grpSpPr>
          <a:xfrm>
            <a:off x="6935777" y="1993210"/>
            <a:ext cx="1142362" cy="1647824"/>
            <a:chOff x="6402773" y="1991189"/>
            <a:chExt cx="1045484" cy="1649249"/>
          </a:xfrm>
          <a:effectLst/>
        </p:grpSpPr>
        <p:pic>
          <p:nvPicPr>
            <p:cNvPr id="26" name="j3.jpg" descr="j3.jpg">
              <a:extLst>
                <a:ext uri="{FF2B5EF4-FFF2-40B4-BE49-F238E27FC236}">
                  <a16:creationId xmlns:a16="http://schemas.microsoft.com/office/drawing/2014/main" id="{F562E72A-1F99-AD21-25C9-E2765D422D45}"/>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6402773" y="1991189"/>
              <a:ext cx="1045484" cy="16492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3" name="COMPETENZE">
              <a:extLst>
                <a:ext uri="{FF2B5EF4-FFF2-40B4-BE49-F238E27FC236}">
                  <a16:creationId xmlns:a16="http://schemas.microsoft.com/office/drawing/2014/main" id="{A4BD652A-332D-015E-B1DF-F02C9EA1C38F}"/>
                </a:ext>
              </a:extLst>
            </p:cNvPr>
            <p:cNvSpPr txBox="1"/>
            <p:nvPr/>
          </p:nvSpPr>
          <p:spPr>
            <a:xfrm>
              <a:off x="6402773" y="2105620"/>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TEMPORARY MANAGER</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61" name="Gruppo 60">
            <a:extLst>
              <a:ext uri="{FF2B5EF4-FFF2-40B4-BE49-F238E27FC236}">
                <a16:creationId xmlns:a16="http://schemas.microsoft.com/office/drawing/2014/main" id="{3883025D-EE97-9EAF-806A-734666AB7C6F}"/>
              </a:ext>
            </a:extLst>
          </p:cNvPr>
          <p:cNvGrpSpPr/>
          <p:nvPr/>
        </p:nvGrpSpPr>
        <p:grpSpPr>
          <a:xfrm>
            <a:off x="9697632" y="1999871"/>
            <a:ext cx="1152527" cy="1647305"/>
            <a:chOff x="8236525" y="1991189"/>
            <a:chExt cx="1054787" cy="1648729"/>
          </a:xfrm>
          <a:effectLst/>
        </p:grpSpPr>
        <p:pic>
          <p:nvPicPr>
            <p:cNvPr id="30" name="shutterstock_1066234574.jpg" descr="shutterstock_1066234574.jpg">
              <a:extLst>
                <a:ext uri="{FF2B5EF4-FFF2-40B4-BE49-F238E27FC236}">
                  <a16:creationId xmlns:a16="http://schemas.microsoft.com/office/drawing/2014/main" id="{B70E6C9A-D349-2354-29D6-41FB9E61BF9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8236525" y="1991189"/>
              <a:ext cx="1045484" cy="164872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4" name="FIERE ED EVENTI">
              <a:extLst>
                <a:ext uri="{FF2B5EF4-FFF2-40B4-BE49-F238E27FC236}">
                  <a16:creationId xmlns:a16="http://schemas.microsoft.com/office/drawing/2014/main" id="{D5992B67-12C2-BD79-9F20-A11E829213F0}"/>
                </a:ext>
              </a:extLst>
            </p:cNvPr>
            <p:cNvSpPr txBox="1"/>
            <p:nvPr/>
          </p:nvSpPr>
          <p:spPr>
            <a:xfrm>
              <a:off x="8245838" y="2153227"/>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mj-lt"/>
                  <a:sym typeface="Avenir Heavy"/>
                </a:rPr>
                <a:t>FIERE ED EVENTI</a:t>
              </a:r>
            </a:p>
          </p:txBody>
        </p:sp>
      </p:grpSp>
      <p:grpSp>
        <p:nvGrpSpPr>
          <p:cNvPr id="57" name="Gruppo 56">
            <a:extLst>
              <a:ext uri="{FF2B5EF4-FFF2-40B4-BE49-F238E27FC236}">
                <a16:creationId xmlns:a16="http://schemas.microsoft.com/office/drawing/2014/main" id="{722BC6D7-91FD-BC76-B0F5-15E4E91D349F}"/>
              </a:ext>
            </a:extLst>
          </p:cNvPr>
          <p:cNvGrpSpPr/>
          <p:nvPr/>
        </p:nvGrpSpPr>
        <p:grpSpPr>
          <a:xfrm>
            <a:off x="157763" y="1969462"/>
            <a:ext cx="1142362" cy="1655053"/>
            <a:chOff x="876230" y="1996824"/>
            <a:chExt cx="1045484" cy="1656484"/>
          </a:xfrm>
          <a:effectLst/>
        </p:grpSpPr>
        <p:pic>
          <p:nvPicPr>
            <p:cNvPr id="28" name="shutterstock_1785478235.jpg" descr="shutterstock_1785478235.jpg">
              <a:extLst>
                <a:ext uri="{FF2B5EF4-FFF2-40B4-BE49-F238E27FC236}">
                  <a16:creationId xmlns:a16="http://schemas.microsoft.com/office/drawing/2014/main" id="{8AB6B07A-1239-B5DE-4F64-DA8488CC343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876230" y="1996824"/>
              <a:ext cx="1045484" cy="165648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8" name="COMPETENZE">
              <a:extLst>
                <a:ext uri="{FF2B5EF4-FFF2-40B4-BE49-F238E27FC236}">
                  <a16:creationId xmlns:a16="http://schemas.microsoft.com/office/drawing/2014/main" id="{E460DC0F-9F74-1F62-7E9A-0CDBE598480F}"/>
                </a:ext>
              </a:extLst>
            </p:cNvPr>
            <p:cNvSpPr txBox="1"/>
            <p:nvPr/>
          </p:nvSpPr>
          <p:spPr>
            <a:xfrm>
              <a:off x="876239" y="2117969"/>
              <a:ext cx="1045475" cy="4366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Transizione digitale o ecologica</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59" name="Gruppo 58">
            <a:extLst>
              <a:ext uri="{FF2B5EF4-FFF2-40B4-BE49-F238E27FC236}">
                <a16:creationId xmlns:a16="http://schemas.microsoft.com/office/drawing/2014/main" id="{6877BDF5-7490-A7A9-B1EA-78B2816F53AB}"/>
              </a:ext>
            </a:extLst>
          </p:cNvPr>
          <p:cNvGrpSpPr/>
          <p:nvPr/>
        </p:nvGrpSpPr>
        <p:grpSpPr>
          <a:xfrm>
            <a:off x="5674497" y="1992954"/>
            <a:ext cx="1149949" cy="1648336"/>
            <a:chOff x="4531402" y="1991190"/>
            <a:chExt cx="1052426" cy="1649762"/>
          </a:xfrm>
          <a:effectLst/>
        </p:grpSpPr>
        <p:pic>
          <p:nvPicPr>
            <p:cNvPr id="27" name="x1.jpg" descr="x1.jpg">
              <a:extLst>
                <a:ext uri="{FF2B5EF4-FFF2-40B4-BE49-F238E27FC236}">
                  <a16:creationId xmlns:a16="http://schemas.microsoft.com/office/drawing/2014/main" id="{01135440-2B94-FA8B-7B67-7B0699CC72A0}"/>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531402" y="1991190"/>
              <a:ext cx="1045484" cy="164976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9" name="COMPETENZE">
              <a:extLst>
                <a:ext uri="{FF2B5EF4-FFF2-40B4-BE49-F238E27FC236}">
                  <a16:creationId xmlns:a16="http://schemas.microsoft.com/office/drawing/2014/main" id="{3547111C-8011-7E9B-B317-86495049EC95}"/>
                </a:ext>
              </a:extLst>
            </p:cNvPr>
            <p:cNvSpPr txBox="1"/>
            <p:nvPr/>
          </p:nvSpPr>
          <p:spPr>
            <a:xfrm>
              <a:off x="4538353" y="2123448"/>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CERTIFICAZIONI E CONSULENZE</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58" name="Gruppo 57">
            <a:extLst>
              <a:ext uri="{FF2B5EF4-FFF2-40B4-BE49-F238E27FC236}">
                <a16:creationId xmlns:a16="http://schemas.microsoft.com/office/drawing/2014/main" id="{83EBF93E-B380-2D71-4D07-ED68A9D807A8}"/>
              </a:ext>
            </a:extLst>
          </p:cNvPr>
          <p:cNvGrpSpPr/>
          <p:nvPr/>
        </p:nvGrpSpPr>
        <p:grpSpPr>
          <a:xfrm>
            <a:off x="8478410" y="2008254"/>
            <a:ext cx="1142353" cy="1646919"/>
            <a:chOff x="2719549" y="1991850"/>
            <a:chExt cx="1045475" cy="1648343"/>
          </a:xfrm>
          <a:effectLst/>
        </p:grpSpPr>
        <p:pic>
          <p:nvPicPr>
            <p:cNvPr id="31" name="Immagine 30" descr="Immagine 11">
              <a:extLst>
                <a:ext uri="{FF2B5EF4-FFF2-40B4-BE49-F238E27FC236}">
                  <a16:creationId xmlns:a16="http://schemas.microsoft.com/office/drawing/2014/main" id="{75AB3698-94DD-8F72-3B6E-B9BFF2960740}"/>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2722314" y="1991850"/>
              <a:ext cx="1036310" cy="16483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COMPETENZE">
              <a:extLst>
                <a:ext uri="{FF2B5EF4-FFF2-40B4-BE49-F238E27FC236}">
                  <a16:creationId xmlns:a16="http://schemas.microsoft.com/office/drawing/2014/main" id="{45E216BE-E772-7D05-45DC-67D502F27BC5}"/>
                </a:ext>
              </a:extLst>
            </p:cNvPr>
            <p:cNvSpPr txBox="1"/>
            <p:nvPr/>
          </p:nvSpPr>
          <p:spPr>
            <a:xfrm>
              <a:off x="2719549"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Inserimento mercati</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44" name="Gruppo 43">
            <a:extLst>
              <a:ext uri="{FF2B5EF4-FFF2-40B4-BE49-F238E27FC236}">
                <a16:creationId xmlns:a16="http://schemas.microsoft.com/office/drawing/2014/main" id="{9B9DF82C-4DB4-D913-E183-701F4557FDE5}"/>
              </a:ext>
            </a:extLst>
          </p:cNvPr>
          <p:cNvGrpSpPr/>
          <p:nvPr/>
        </p:nvGrpSpPr>
        <p:grpSpPr>
          <a:xfrm>
            <a:off x="1396491" y="1951018"/>
            <a:ext cx="1142362" cy="1686178"/>
            <a:chOff x="8938578" y="1990975"/>
            <a:chExt cx="1142362" cy="1686178"/>
          </a:xfrm>
          <a:effectLst>
            <a:reflection blurRad="6350" stA="52000" endA="300" endPos="35000" dir="5400000" sy="-100000" algn="bl" rotWithShape="0"/>
          </a:effectLst>
        </p:grpSpPr>
        <p:sp>
          <p:nvSpPr>
            <p:cNvPr id="18" name="Rettangolo con angoli arrotondati 17">
              <a:extLst>
                <a:ext uri="{FF2B5EF4-FFF2-40B4-BE49-F238E27FC236}">
                  <a16:creationId xmlns:a16="http://schemas.microsoft.com/office/drawing/2014/main" id="{3725B2EE-E507-EB6E-5789-C40DED0CE0F2}"/>
                </a:ext>
              </a:extLst>
            </p:cNvPr>
            <p:cNvSpPr/>
            <p:nvPr/>
          </p:nvSpPr>
          <p:spPr>
            <a:xfrm>
              <a:off x="8938578" y="1990975"/>
              <a:ext cx="1142362" cy="1686178"/>
            </a:xfrm>
            <a:prstGeom prst="round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mj-lt"/>
                <a:ea typeface="+mn-ea"/>
                <a:cs typeface="+mn-cs"/>
              </a:endParaRPr>
            </a:p>
          </p:txBody>
        </p:sp>
        <p:grpSp>
          <p:nvGrpSpPr>
            <p:cNvPr id="36" name="Gruppo 35">
              <a:extLst>
                <a:ext uri="{FF2B5EF4-FFF2-40B4-BE49-F238E27FC236}">
                  <a16:creationId xmlns:a16="http://schemas.microsoft.com/office/drawing/2014/main" id="{7C41C28C-85B5-3132-AE4C-53F8B370C8D7}"/>
                </a:ext>
              </a:extLst>
            </p:cNvPr>
            <p:cNvGrpSpPr/>
            <p:nvPr/>
          </p:nvGrpSpPr>
          <p:grpSpPr>
            <a:xfrm>
              <a:off x="9047904" y="2344103"/>
              <a:ext cx="862904" cy="1314206"/>
              <a:chOff x="9059334" y="2334827"/>
              <a:chExt cx="862904" cy="1314206"/>
            </a:xfrm>
          </p:grpSpPr>
          <p:pic>
            <p:nvPicPr>
              <p:cNvPr id="6" name="Immagine 5">
                <a:extLst>
                  <a:ext uri="{FF2B5EF4-FFF2-40B4-BE49-F238E27FC236}">
                    <a16:creationId xmlns:a16="http://schemas.microsoft.com/office/drawing/2014/main" id="{9EBB6D27-C0AE-932C-4C13-AB08CAEBDE5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18422" b="-2632"/>
              <a:stretch/>
            </p:blipFill>
            <p:spPr>
              <a:xfrm>
                <a:off x="9126308" y="2334827"/>
                <a:ext cx="795930" cy="1181057"/>
              </a:xfrm>
              <a:prstGeom prst="roundRect">
                <a:avLst>
                  <a:gd name="adj" fmla="val 8594"/>
                </a:avLst>
              </a:prstGeom>
              <a:solidFill>
                <a:srgbClr val="FFFFFF">
                  <a:shade val="85000"/>
                </a:srgbClr>
              </a:solidFill>
              <a:ln>
                <a:noFill/>
              </a:ln>
              <a:effectLst/>
            </p:spPr>
          </p:pic>
          <p:sp>
            <p:nvSpPr>
              <p:cNvPr id="11" name="Rettangolo 10">
                <a:extLst>
                  <a:ext uri="{FF2B5EF4-FFF2-40B4-BE49-F238E27FC236}">
                    <a16:creationId xmlns:a16="http://schemas.microsoft.com/office/drawing/2014/main" id="{C43561C0-0FE3-A38D-C52F-22328E7A3AD9}"/>
                  </a:ext>
                </a:extLst>
              </p:cNvPr>
              <p:cNvSpPr/>
              <p:nvPr/>
            </p:nvSpPr>
            <p:spPr>
              <a:xfrm>
                <a:off x="9059334" y="3233351"/>
                <a:ext cx="310608" cy="415682"/>
              </a:xfrm>
              <a:prstGeom prst="rect">
                <a:avLst/>
              </a:prstGeom>
              <a:solidFill>
                <a:srgbClr val="F2EFE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mj-lt"/>
                  <a:ea typeface="+mn-ea"/>
                  <a:cs typeface="+mn-cs"/>
                </a:endParaRPr>
              </a:p>
            </p:txBody>
          </p:sp>
        </p:grpSp>
      </p:grpSp>
      <p:sp>
        <p:nvSpPr>
          <p:cNvPr id="9" name="Rettangolo arrotondato 85">
            <a:extLst>
              <a:ext uri="{FF2B5EF4-FFF2-40B4-BE49-F238E27FC236}">
                <a16:creationId xmlns:a16="http://schemas.microsoft.com/office/drawing/2014/main" id="{C872D2EE-F63B-7F56-56FD-4E4AD3D7F460}"/>
              </a:ext>
            </a:extLst>
          </p:cNvPr>
          <p:cNvSpPr/>
          <p:nvPr/>
        </p:nvSpPr>
        <p:spPr>
          <a:xfrm>
            <a:off x="1308214" y="2016995"/>
            <a:ext cx="1330920" cy="303663"/>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highlight>
                  <a:srgbClr val="F2EFEC"/>
                </a:highlight>
                <a:uLnTx/>
                <a:uFillTx/>
                <a:latin typeface="+mj-lt"/>
                <a:ea typeface="+mn-ea"/>
                <a:cs typeface="+mn-cs"/>
              </a:rPr>
              <a:t>POTENZIAMENTO MERCATI AFRICANI</a:t>
            </a:r>
            <a:endParaRPr kumimoji="0" lang="it-IT" sz="800" i="0" u="none" strike="noStrike" kern="1200" cap="none" spc="0" normalizeH="0" baseline="0" noProof="0" dirty="0">
              <a:ln>
                <a:noFill/>
              </a:ln>
              <a:solidFill>
                <a:srgbClr val="415364"/>
              </a:solidFill>
              <a:effectLst/>
              <a:highlight>
                <a:srgbClr val="F2EFEC"/>
              </a:highlight>
              <a:uLnTx/>
              <a:uFillTx/>
              <a:latin typeface="+mj-lt"/>
              <a:ea typeface="+mn-ea"/>
              <a:cs typeface="+mn-cs"/>
            </a:endParaRPr>
          </a:p>
        </p:txBody>
      </p:sp>
      <p:sp>
        <p:nvSpPr>
          <p:cNvPr id="14" name="Rettangolo arrotondato 85">
            <a:extLst>
              <a:ext uri="{FF2B5EF4-FFF2-40B4-BE49-F238E27FC236}">
                <a16:creationId xmlns:a16="http://schemas.microsoft.com/office/drawing/2014/main" id="{A3F5A081-C50D-3D8A-8A5E-7358B4791163}"/>
              </a:ext>
            </a:extLst>
          </p:cNvPr>
          <p:cNvSpPr/>
          <p:nvPr/>
        </p:nvSpPr>
        <p:spPr>
          <a:xfrm>
            <a:off x="2778441" y="2016995"/>
            <a:ext cx="1330920" cy="303663"/>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mj-lt"/>
                <a:ea typeface="+mn-ea"/>
                <a:cs typeface="+mn-cs"/>
              </a:rPr>
              <a:t>COMPETITIVITÀ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mj-lt"/>
                <a:ea typeface="+mn-ea"/>
                <a:cs typeface="+mn-cs"/>
              </a:rPr>
              <a:t>AMERICA LATINA</a:t>
            </a:r>
          </a:p>
        </p:txBody>
      </p:sp>
      <p:grpSp>
        <p:nvGrpSpPr>
          <p:cNvPr id="25" name="Gruppo 24">
            <a:extLst>
              <a:ext uri="{FF2B5EF4-FFF2-40B4-BE49-F238E27FC236}">
                <a16:creationId xmlns:a16="http://schemas.microsoft.com/office/drawing/2014/main" id="{F516F95B-9436-DC74-4CF6-BEFC4A0EA174}"/>
              </a:ext>
            </a:extLst>
          </p:cNvPr>
          <p:cNvGrpSpPr/>
          <p:nvPr/>
        </p:nvGrpSpPr>
        <p:grpSpPr>
          <a:xfrm>
            <a:off x="10916863" y="1981748"/>
            <a:ext cx="1117364" cy="1673425"/>
            <a:chOff x="10057945" y="1991189"/>
            <a:chExt cx="1057807" cy="1651509"/>
          </a:xfrm>
          <a:effectLst/>
        </p:grpSpPr>
        <p:pic>
          <p:nvPicPr>
            <p:cNvPr id="29" name="tr.jpg" descr="tr.jpg">
              <a:extLst>
                <a:ext uri="{FF2B5EF4-FFF2-40B4-BE49-F238E27FC236}">
                  <a16:creationId xmlns:a16="http://schemas.microsoft.com/office/drawing/2014/main" id="{132B8B0B-C833-4815-8BD1-9FD49946A30B}"/>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10057945" y="1991189"/>
              <a:ext cx="1045484" cy="1651509"/>
            </a:xfrm>
            <a:prstGeom prst="roundRect">
              <a:avLst/>
            </a:prstGeom>
            <a:ln w="12700">
              <a:miter lim="400000"/>
            </a:ln>
            <a:effectLst>
              <a:reflection stA="50000" endPos="40000" dir="5400000" sy="-100000" algn="bl" rotWithShape="0"/>
            </a:effectLst>
          </p:spPr>
        </p:pic>
        <p:sp>
          <p:nvSpPr>
            <p:cNvPr id="32" name="E-COMMERCE">
              <a:extLst>
                <a:ext uri="{FF2B5EF4-FFF2-40B4-BE49-F238E27FC236}">
                  <a16:creationId xmlns:a16="http://schemas.microsoft.com/office/drawing/2014/main" id="{A24E1F5F-3391-8FD3-BE51-337D2CE569E3}"/>
                </a:ext>
              </a:extLst>
            </p:cNvPr>
            <p:cNvSpPr txBox="1"/>
            <p:nvPr/>
          </p:nvSpPr>
          <p:spPr>
            <a:xfrm>
              <a:off x="10070277" y="2116948"/>
              <a:ext cx="1045475" cy="238100"/>
            </a:xfrm>
            <a:prstGeom prst="round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mj-lt"/>
                  <a:sym typeface="Avenir Heavy"/>
                </a:rPr>
                <a:t>E-COMMERCE</a:t>
              </a:r>
            </a:p>
          </p:txBody>
        </p:sp>
      </p:grpSp>
      <p:sp>
        <p:nvSpPr>
          <p:cNvPr id="4" name="Segnaposto numero diapositiva 3">
            <a:extLst>
              <a:ext uri="{FF2B5EF4-FFF2-40B4-BE49-F238E27FC236}">
                <a16:creationId xmlns:a16="http://schemas.microsoft.com/office/drawing/2014/main" id="{0136F529-CC75-5B75-22D7-66D231CC8FD2}"/>
              </a:ext>
            </a:extLst>
          </p:cNvPr>
          <p:cNvSpPr>
            <a:spLocks noGrp="1"/>
          </p:cNvSpPr>
          <p:nvPr>
            <p:ph type="sldNum" sz="quarter" idx="12"/>
          </p:nvPr>
        </p:nvSpPr>
        <p:spPr>
          <a:xfrm>
            <a:off x="334433" y="610917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j-lt"/>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it-IT" sz="1067" b="0" i="0" u="none" strike="noStrike" kern="1200" cap="none" spc="0" normalizeH="0" baseline="0" noProof="0" dirty="0">
              <a:ln>
                <a:noFill/>
              </a:ln>
              <a:solidFill>
                <a:srgbClr val="415064"/>
              </a:solidFill>
              <a:effectLst/>
              <a:uLnTx/>
              <a:uFillTx/>
              <a:latin typeface="+mj-lt"/>
              <a:cs typeface="Arial" panose="020B0604020202020204" pitchFamily="34" charset="0"/>
            </a:endParaRPr>
          </a:p>
        </p:txBody>
      </p:sp>
      <p:sp>
        <p:nvSpPr>
          <p:cNvPr id="88" name="Rettangolo arrotondato 85">
            <a:extLst>
              <a:ext uri="{FF2B5EF4-FFF2-40B4-BE49-F238E27FC236}">
                <a16:creationId xmlns:a16="http://schemas.microsoft.com/office/drawing/2014/main" id="{3499C936-7CEB-4AA6-546C-BB3EFF397F59}"/>
              </a:ext>
            </a:extLst>
          </p:cNvPr>
          <p:cNvSpPr/>
          <p:nvPr/>
        </p:nvSpPr>
        <p:spPr>
          <a:xfrm>
            <a:off x="867221" y="5417333"/>
            <a:ext cx="5459042" cy="73489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mj-lt"/>
                <a:ea typeface="+mn-ea"/>
                <a:cs typeface="+mn-cs"/>
              </a:rPr>
              <a:t>Benefici Misure Africa, America Latina, </a:t>
            </a:r>
            <a:r>
              <a:rPr lang="it-IT" sz="1400" b="1" dirty="0">
                <a:solidFill>
                  <a:srgbClr val="005392"/>
                </a:solidFill>
                <a:latin typeface="+mj-lt"/>
              </a:rPr>
              <a:t>India e Stati Uniti</a:t>
            </a:r>
            <a:endParaRPr kumimoji="0" lang="it-IT" sz="1400" b="1" i="0" u="none" strike="noStrike" kern="1200" cap="none" spc="0" normalizeH="0" baseline="0" noProof="0" dirty="0">
              <a:ln>
                <a:noFill/>
              </a:ln>
              <a:solidFill>
                <a:srgbClr val="005392"/>
              </a:solidFill>
              <a:effectLst/>
              <a:uLnTx/>
              <a:uFillTx/>
              <a:latin typeface="+mj-lt"/>
              <a:ea typeface="+mn-ea"/>
              <a:cs typeface="+mn-cs"/>
            </a:endParaRPr>
          </a:p>
          <a:p>
            <a:pPr lvl="0" algn="ctr">
              <a:defRPr/>
            </a:pPr>
            <a:r>
              <a:rPr kumimoji="0" lang="it-IT" sz="1200" b="1" i="0" u="none" strike="noStrike" kern="1200" cap="none" spc="0" normalizeH="0" baseline="0" noProof="0" dirty="0">
                <a:ln>
                  <a:noFill/>
                </a:ln>
                <a:solidFill>
                  <a:srgbClr val="415364"/>
                </a:solidFill>
                <a:effectLst/>
                <a:uLnTx/>
                <a:uFillTx/>
                <a:latin typeface="+mj-lt"/>
                <a:ea typeface="+mn-ea"/>
                <a:cs typeface="+mn-cs"/>
              </a:rPr>
              <a:t>plafond dedicati e fondo perduto, </a:t>
            </a:r>
            <a:r>
              <a:rPr kumimoji="0" lang="it-IT" sz="1200" b="0" i="0" u="none" strike="noStrike" kern="1200" cap="none" spc="0" normalizeH="0" baseline="0" noProof="0" dirty="0">
                <a:ln>
                  <a:noFill/>
                </a:ln>
                <a:solidFill>
                  <a:srgbClr val="415364"/>
                </a:solidFill>
                <a:effectLst/>
                <a:uLnTx/>
                <a:uFillTx/>
                <a:latin typeface="+mj-lt"/>
                <a:ea typeface="+mn-ea"/>
                <a:cs typeface="+mn-cs"/>
              </a:rPr>
              <a:t>elevato fino al </a:t>
            </a:r>
            <a:r>
              <a:rPr kumimoji="0" lang="it-IT" sz="1200" b="1" i="0" u="none" strike="noStrike" kern="1200" cap="none" spc="0" normalizeH="0" baseline="0" noProof="0" dirty="0">
                <a:ln>
                  <a:noFill/>
                </a:ln>
                <a:solidFill>
                  <a:srgbClr val="415364"/>
                </a:solidFill>
                <a:effectLst/>
                <a:uLnTx/>
                <a:uFillTx/>
                <a:latin typeface="+mj-lt"/>
                <a:ea typeface="+mn-ea"/>
                <a:cs typeface="+mn-cs"/>
              </a:rPr>
              <a:t>20% per imprese del Sud,</a:t>
            </a:r>
            <a:r>
              <a:rPr lang="it-IT" sz="1200" b="1" dirty="0">
                <a:solidFill>
                  <a:srgbClr val="415364"/>
                </a:solidFill>
                <a:latin typeface="+mj-lt"/>
              </a:rPr>
              <a:t> start up </a:t>
            </a:r>
            <a:r>
              <a:rPr lang="it-IT" sz="1200" b="1" dirty="0">
                <a:solidFill>
                  <a:srgbClr val="415364"/>
                </a:solidFill>
              </a:rPr>
              <a:t>e</a:t>
            </a:r>
            <a:r>
              <a:rPr lang="it-IT" sz="1200" b="1" dirty="0">
                <a:solidFill>
                  <a:srgbClr val="415364"/>
                </a:solidFill>
                <a:latin typeface="+mj-lt"/>
              </a:rPr>
              <a:t> PMI innovative**</a:t>
            </a:r>
            <a:endParaRPr kumimoji="0" lang="it-IT" sz="1200" b="1" i="0" u="none" strike="noStrike" kern="1200" cap="none" spc="0" normalizeH="0" baseline="0" noProof="0" dirty="0">
              <a:ln>
                <a:noFill/>
              </a:ln>
              <a:solidFill>
                <a:srgbClr val="415364"/>
              </a:solidFill>
              <a:effectLst/>
              <a:uLnTx/>
              <a:uFillTx/>
              <a:latin typeface="+mj-lt"/>
              <a:ea typeface="+mn-ea"/>
              <a:cs typeface="+mn-cs"/>
            </a:endParaRPr>
          </a:p>
        </p:txBody>
      </p:sp>
      <p:sp>
        <p:nvSpPr>
          <p:cNvPr id="22" name="Segnaposto testo 1">
            <a:extLst>
              <a:ext uri="{FF2B5EF4-FFF2-40B4-BE49-F238E27FC236}">
                <a16:creationId xmlns:a16="http://schemas.microsoft.com/office/drawing/2014/main" id="{B9E4B977-9CED-4A08-396B-D27071937603}"/>
              </a:ext>
            </a:extLst>
          </p:cNvPr>
          <p:cNvSpPr>
            <a:spLocks noGrp="1"/>
          </p:cNvSpPr>
          <p:nvPr>
            <p:ph type="body" idx="13"/>
          </p:nvPr>
        </p:nvSpPr>
        <p:spPr>
          <a:xfrm>
            <a:off x="334433" y="297158"/>
            <a:ext cx="11326344" cy="383116"/>
          </a:xfrm>
        </p:spPr>
        <p:txBody>
          <a:bodyPr/>
          <a:lstStyle/>
          <a:p>
            <a:r>
              <a:rPr lang="it-IT" dirty="0">
                <a:latin typeface="+mj-lt"/>
              </a:rPr>
              <a:t>Finanziamenti agevolati</a:t>
            </a:r>
          </a:p>
        </p:txBody>
      </p:sp>
      <p:sp>
        <p:nvSpPr>
          <p:cNvPr id="23" name="Rettangolo 22">
            <a:extLst>
              <a:ext uri="{FF2B5EF4-FFF2-40B4-BE49-F238E27FC236}">
                <a16:creationId xmlns:a16="http://schemas.microsoft.com/office/drawing/2014/main" id="{ABB8F819-10C3-9575-4D8B-BD16EB7934C1}"/>
              </a:ext>
            </a:extLst>
          </p:cNvPr>
          <p:cNvSpPr/>
          <p:nvPr/>
        </p:nvSpPr>
        <p:spPr>
          <a:xfrm>
            <a:off x="334433" y="885225"/>
            <a:ext cx="1152505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mn-cs"/>
              </a:rPr>
              <a:t>Finanziamenti agevolati </a:t>
            </a:r>
            <a:r>
              <a:rPr kumimoji="0" lang="it-IT" b="0" i="0" u="none" strike="noStrike" kern="1200" cap="none" spc="0" normalizeH="0" baseline="0" noProof="0" dirty="0">
                <a:ln>
                  <a:noFill/>
                </a:ln>
                <a:solidFill>
                  <a:srgbClr val="415364"/>
                </a:solidFill>
                <a:effectLst/>
                <a:uLnTx/>
                <a:uFillTx/>
                <a:latin typeface="+mj-lt"/>
                <a:ea typeface="+mn-ea"/>
                <a:cs typeface="+mn-cs"/>
              </a:rPr>
              <a:t>a valere sul </a:t>
            </a:r>
            <a:r>
              <a:rPr kumimoji="0" lang="it-IT" b="1" i="0" u="none" strike="noStrike" kern="1200" cap="none" spc="0" normalizeH="0" baseline="0" noProof="0" dirty="0">
                <a:ln>
                  <a:noFill/>
                </a:ln>
                <a:solidFill>
                  <a:srgbClr val="415364"/>
                </a:solidFill>
                <a:effectLst/>
                <a:uLnTx/>
                <a:uFillTx/>
                <a:latin typeface="+mj-lt"/>
                <a:ea typeface="+mn-ea"/>
                <a:cs typeface="+mn-cs"/>
              </a:rPr>
              <a:t>Fondo 394* </a:t>
            </a:r>
            <a:r>
              <a:rPr kumimoji="0" lang="it-IT" b="0" i="0" u="none" strike="noStrike" kern="1200" cap="none" spc="0" normalizeH="0" baseline="0" noProof="0" dirty="0">
                <a:ln>
                  <a:noFill/>
                </a:ln>
                <a:solidFill>
                  <a:srgbClr val="415364"/>
                </a:solidFill>
                <a:effectLst/>
                <a:uLnTx/>
                <a:uFillTx/>
                <a:latin typeface="+mj-lt"/>
                <a:ea typeface="+mn-ea"/>
                <a:cs typeface="+mn-cs"/>
              </a:rPr>
              <a:t>per la </a:t>
            </a:r>
            <a:r>
              <a:rPr kumimoji="0" lang="it-IT" b="1" i="0" u="none" strike="noStrike" kern="1200" cap="none" spc="0" normalizeH="0" baseline="0" noProof="0" dirty="0">
                <a:ln>
                  <a:noFill/>
                </a:ln>
                <a:solidFill>
                  <a:srgbClr val="415364"/>
                </a:solidFill>
                <a:effectLst/>
                <a:uLnTx/>
                <a:uFillTx/>
                <a:latin typeface="+mj-lt"/>
                <a:ea typeface="+mn-ea"/>
                <a:cs typeface="+mn-cs"/>
              </a:rPr>
              <a:t>competitività internazionale </a:t>
            </a:r>
            <a:r>
              <a:rPr kumimoji="0" lang="it-IT" b="0" i="0" u="none" strike="noStrike" kern="1200" cap="none" spc="0" normalizeH="0" baseline="0" noProof="0" dirty="0">
                <a:ln>
                  <a:noFill/>
                </a:ln>
                <a:solidFill>
                  <a:srgbClr val="415364"/>
                </a:solidFill>
                <a:effectLst/>
                <a:uLnTx/>
                <a:uFillTx/>
                <a:latin typeface="+mj-lt"/>
                <a:ea typeface="+mn-ea"/>
                <a:cs typeface="+mn-cs"/>
              </a:rPr>
              <a:t>delle imprese italiane.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15364"/>
                </a:solidFill>
                <a:effectLst/>
                <a:uLnTx/>
                <a:uFillTx/>
                <a:latin typeface="+mj-lt"/>
                <a:ea typeface="+mn-ea"/>
                <a:cs typeface="+mn-cs"/>
              </a:rPr>
              <a:t>Focus su </a:t>
            </a:r>
            <a:r>
              <a:rPr kumimoji="0" lang="it-IT" b="1" i="0" u="none" strike="noStrike" kern="1200" cap="none" spc="0" normalizeH="0" baseline="0" noProof="0" dirty="0">
                <a:ln>
                  <a:noFill/>
                </a:ln>
                <a:solidFill>
                  <a:srgbClr val="005392"/>
                </a:solidFill>
                <a:effectLst/>
                <a:uLnTx/>
                <a:uFillTx/>
                <a:latin typeface="+mj-lt"/>
                <a:ea typeface="+mn-ea"/>
                <a:cs typeface="+mn-cs"/>
              </a:rPr>
              <a:t>digitalizzazione, sostenibilità, crescita sui mercati esteri, competenze </a:t>
            </a:r>
            <a:r>
              <a:rPr kumimoji="0" lang="it-IT" b="0" i="0" u="none" strike="noStrike" kern="1200" cap="none" spc="0" normalizeH="0" baseline="0" noProof="0" dirty="0">
                <a:ln>
                  <a:noFill/>
                </a:ln>
                <a:solidFill>
                  <a:srgbClr val="415364"/>
                </a:solidFill>
                <a:effectLst/>
                <a:uLnTx/>
                <a:uFillTx/>
                <a:latin typeface="+mj-lt"/>
                <a:ea typeface="+mn-ea"/>
                <a:cs typeface="+mn-cs"/>
              </a:rPr>
              <a:t>e</a:t>
            </a:r>
            <a:r>
              <a:rPr kumimoji="0" lang="it-IT" b="1" i="0" u="none" strike="noStrike" kern="1200" cap="none" spc="0" normalizeH="0" baseline="0" noProof="0" dirty="0">
                <a:ln>
                  <a:noFill/>
                </a:ln>
                <a:solidFill>
                  <a:srgbClr val="005392"/>
                </a:solidFill>
                <a:effectLst/>
                <a:uLnTx/>
                <a:uFillTx/>
                <a:latin typeface="+mj-lt"/>
                <a:ea typeface="+mn-ea"/>
                <a:cs typeface="+mn-cs"/>
              </a:rPr>
              <a:t> filiere</a:t>
            </a:r>
          </a:p>
        </p:txBody>
      </p:sp>
      <p:sp>
        <p:nvSpPr>
          <p:cNvPr id="24" name="CasellaDiTesto 23">
            <a:extLst>
              <a:ext uri="{FF2B5EF4-FFF2-40B4-BE49-F238E27FC236}">
                <a16:creationId xmlns:a16="http://schemas.microsoft.com/office/drawing/2014/main" id="{D7F03E9C-A3AA-1153-D973-CCAB8C7EF815}"/>
              </a:ext>
            </a:extLst>
          </p:cNvPr>
          <p:cNvSpPr txBox="1"/>
          <p:nvPr/>
        </p:nvSpPr>
        <p:spPr>
          <a:xfrm>
            <a:off x="673658" y="6237697"/>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mj-lt"/>
                <a:ea typeface="+mn-ea"/>
                <a:cs typeface="+mn-cs"/>
              </a:rPr>
              <a:t>* Risorse a valere su fondi pubblici gestiti da SIMEST per conto del MAECI</a:t>
            </a:r>
          </a:p>
        </p:txBody>
      </p:sp>
      <p:pic>
        <p:nvPicPr>
          <p:cNvPr id="15" name="Immagine 14" descr="Immagine che contiene testo, schermata, logo, simbolo&#10;&#10;Descrizione generata automaticamente">
            <a:extLst>
              <a:ext uri="{FF2B5EF4-FFF2-40B4-BE49-F238E27FC236}">
                <a16:creationId xmlns:a16="http://schemas.microsoft.com/office/drawing/2014/main" id="{030B6D0F-513A-FD54-22A6-31356DE679D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044104" y="105942"/>
            <a:ext cx="959177" cy="679417"/>
          </a:xfrm>
          <a:prstGeom prst="rect">
            <a:avLst/>
          </a:prstGeom>
        </p:spPr>
      </p:pic>
      <p:sp>
        <p:nvSpPr>
          <p:cNvPr id="87" name="Rettangolo arrotondato 85">
            <a:extLst>
              <a:ext uri="{FF2B5EF4-FFF2-40B4-BE49-F238E27FC236}">
                <a16:creationId xmlns:a16="http://schemas.microsoft.com/office/drawing/2014/main" id="{1DF80ABF-57EB-BEF8-7FC6-AFDF9CE8B227}"/>
              </a:ext>
            </a:extLst>
          </p:cNvPr>
          <p:cNvSpPr/>
          <p:nvPr/>
        </p:nvSpPr>
        <p:spPr>
          <a:xfrm>
            <a:off x="3722998" y="3755646"/>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Fondo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Perduto 10%</a:t>
            </a:r>
          </a:p>
        </p:txBody>
      </p:sp>
      <p:sp>
        <p:nvSpPr>
          <p:cNvPr id="89" name="Rettangolo arrotondato 85">
            <a:extLst>
              <a:ext uri="{FF2B5EF4-FFF2-40B4-BE49-F238E27FC236}">
                <a16:creationId xmlns:a16="http://schemas.microsoft.com/office/drawing/2014/main" id="{CCC4C521-1E71-6502-C291-7118FDD4F2B3}"/>
              </a:ext>
            </a:extLst>
          </p:cNvPr>
          <p:cNvSpPr/>
          <p:nvPr/>
        </p:nvSpPr>
        <p:spPr>
          <a:xfrm>
            <a:off x="1262097" y="3794528"/>
            <a:ext cx="1961035"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Tasso Agevolato ~0,3% </a:t>
            </a:r>
          </a:p>
        </p:txBody>
      </p:sp>
      <p:sp>
        <p:nvSpPr>
          <p:cNvPr id="7" name="Rettangolo arrotondato 85">
            <a:extLst>
              <a:ext uri="{FF2B5EF4-FFF2-40B4-BE49-F238E27FC236}">
                <a16:creationId xmlns:a16="http://schemas.microsoft.com/office/drawing/2014/main" id="{1EF956F2-4BC4-B1D0-ACD8-299712854A95}"/>
              </a:ext>
            </a:extLst>
          </p:cNvPr>
          <p:cNvSpPr/>
          <p:nvPr/>
        </p:nvSpPr>
        <p:spPr>
          <a:xfrm>
            <a:off x="1276770" y="4432017"/>
            <a:ext cx="1851290"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con scelta in base a capienza de </a:t>
            </a:r>
            <a:r>
              <a:rPr kumimoji="0" lang="it-IT" sz="1200" b="0" i="0" u="none" strike="noStrike" kern="1200" cap="none" spc="0" normalizeH="0" baseline="0" noProof="0" dirty="0" err="1">
                <a:ln>
                  <a:noFill/>
                </a:ln>
                <a:solidFill>
                  <a:srgbClr val="415364"/>
                </a:solidFill>
                <a:effectLst/>
                <a:uLnTx/>
                <a:uFillTx/>
                <a:latin typeface="+mj-lt"/>
                <a:ea typeface="+mn-ea"/>
                <a:cs typeface="+mn-cs"/>
              </a:rPr>
              <a:t>minimis</a:t>
            </a:r>
            <a:endParaRPr kumimoji="0" lang="it-IT" sz="1200" b="0" i="0" u="none" strike="noStrike" kern="1200" cap="none" spc="0" normalizeH="0" baseline="0" noProof="0" dirty="0">
              <a:ln>
                <a:noFill/>
              </a:ln>
              <a:solidFill>
                <a:srgbClr val="415364"/>
              </a:solidFill>
              <a:effectLst/>
              <a:uLnTx/>
              <a:uFillTx/>
              <a:latin typeface="+mj-lt"/>
              <a:ea typeface="+mn-ea"/>
              <a:cs typeface="+mn-cs"/>
            </a:endParaRPr>
          </a:p>
        </p:txBody>
      </p:sp>
      <p:sp>
        <p:nvSpPr>
          <p:cNvPr id="8" name="Rettangolo arrotondato 85">
            <a:extLst>
              <a:ext uri="{FF2B5EF4-FFF2-40B4-BE49-F238E27FC236}">
                <a16:creationId xmlns:a16="http://schemas.microsoft.com/office/drawing/2014/main" id="{CB1DC6A9-E89D-4E63-E672-88B1F1AB0252}"/>
              </a:ext>
            </a:extLst>
          </p:cNvPr>
          <p:cNvSpPr/>
          <p:nvPr/>
        </p:nvSpPr>
        <p:spPr>
          <a:xfrm>
            <a:off x="3048243" y="4572425"/>
            <a:ext cx="2791484"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per PMI del Sud, giovanili, femminili, sostenibilità, </a:t>
            </a:r>
            <a:r>
              <a:rPr kumimoji="0" lang="it-IT" sz="1200" b="1" i="0" u="none" strike="noStrike" kern="1200" cap="none" spc="0" normalizeH="0" baseline="0" noProof="0" dirty="0">
                <a:ln>
                  <a:noFill/>
                </a:ln>
                <a:solidFill>
                  <a:srgbClr val="415364"/>
                </a:solidFill>
                <a:effectLst/>
                <a:uLnTx/>
                <a:uFillTx/>
                <a:latin typeface="+mj-lt"/>
                <a:ea typeface="+mn-ea"/>
                <a:cs typeface="+mn-cs"/>
              </a:rPr>
              <a:t>mercati strategici </a:t>
            </a:r>
            <a:r>
              <a:rPr kumimoji="0" lang="it-IT" sz="1130" b="1" i="0" u="none" strike="noStrike" kern="1200" cap="none" spc="0" normalizeH="0" baseline="0" noProof="0" dirty="0">
                <a:ln>
                  <a:noFill/>
                </a:ln>
                <a:solidFill>
                  <a:srgbClr val="415364"/>
                </a:solidFill>
                <a:effectLst/>
                <a:uLnTx/>
                <a:uFillTx/>
                <a:latin typeface="+mj-lt"/>
                <a:ea typeface="+mn-ea"/>
                <a:cs typeface="+mn-cs"/>
              </a:rPr>
              <a:t>(Balcani, Africa, America Latina, India, </a:t>
            </a:r>
            <a:r>
              <a:rPr kumimoji="0" lang="it-IT" sz="1130" b="1" i="0" u="none" strike="noStrike" kern="1200" cap="none" spc="0" normalizeH="0" baseline="0" noProof="0" dirty="0">
                <a:ln>
                  <a:noFill/>
                </a:ln>
                <a:solidFill>
                  <a:schemeClr val="accent1"/>
                </a:solidFill>
                <a:effectLst/>
                <a:uLnTx/>
                <a:uFillTx/>
                <a:latin typeface="+mj-lt"/>
                <a:ea typeface="+mn-ea"/>
                <a:cs typeface="+mn-cs"/>
              </a:rPr>
              <a:t>USA</a:t>
            </a:r>
            <a:r>
              <a:rPr kumimoji="0" lang="it-IT" sz="1130" b="1" i="0" u="none" strike="noStrike" kern="1200" cap="none" spc="0" normalizeH="0" baseline="0" noProof="0" dirty="0">
                <a:ln>
                  <a:noFill/>
                </a:ln>
                <a:solidFill>
                  <a:srgbClr val="415364"/>
                </a:solidFill>
                <a:effectLst/>
                <a:uLnTx/>
                <a:uFillTx/>
                <a:latin typeface="+mj-lt"/>
                <a:ea typeface="+mn-ea"/>
                <a:cs typeface="+mn-cs"/>
              </a:rPr>
              <a:t>)</a:t>
            </a:r>
          </a:p>
        </p:txBody>
      </p:sp>
      <p:sp>
        <p:nvSpPr>
          <p:cNvPr id="17" name="Rettangolo arrotondato 85">
            <a:extLst>
              <a:ext uri="{FF2B5EF4-FFF2-40B4-BE49-F238E27FC236}">
                <a16:creationId xmlns:a16="http://schemas.microsoft.com/office/drawing/2014/main" id="{30AB8018-3648-DE30-9AD4-63DDBA0E3276}"/>
              </a:ext>
            </a:extLst>
          </p:cNvPr>
          <p:cNvSpPr/>
          <p:nvPr/>
        </p:nvSpPr>
        <p:spPr>
          <a:xfrm>
            <a:off x="5726428" y="3832168"/>
            <a:ext cx="1062718" cy="79179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fino a 6 anni</a:t>
            </a:r>
          </a:p>
        </p:txBody>
      </p:sp>
      <p:sp>
        <p:nvSpPr>
          <p:cNvPr id="21" name="Rettangolo arrotondato 85">
            <a:extLst>
              <a:ext uri="{FF2B5EF4-FFF2-40B4-BE49-F238E27FC236}">
                <a16:creationId xmlns:a16="http://schemas.microsoft.com/office/drawing/2014/main" id="{726F8906-ED67-0B18-3253-F8A2256E284D}"/>
              </a:ext>
            </a:extLst>
          </p:cNvPr>
          <p:cNvSpPr/>
          <p:nvPr/>
        </p:nvSpPr>
        <p:spPr>
          <a:xfrm>
            <a:off x="5647192" y="4406402"/>
            <a:ext cx="125185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durata finanziamenti</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sp>
        <p:nvSpPr>
          <p:cNvPr id="37" name="Rettangolo arrotondato 85">
            <a:extLst>
              <a:ext uri="{FF2B5EF4-FFF2-40B4-BE49-F238E27FC236}">
                <a16:creationId xmlns:a16="http://schemas.microsoft.com/office/drawing/2014/main" id="{A79AAF41-CC09-FADA-B9F2-AD0ABE7C65F6}"/>
              </a:ext>
            </a:extLst>
          </p:cNvPr>
          <p:cNvSpPr/>
          <p:nvPr/>
        </p:nvSpPr>
        <p:spPr>
          <a:xfrm>
            <a:off x="8756469" y="3768914"/>
            <a:ext cx="160176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25% in anticipo</a:t>
            </a:r>
          </a:p>
        </p:txBody>
      </p:sp>
      <p:sp>
        <p:nvSpPr>
          <p:cNvPr id="41" name="Rettangolo arrotondato 85">
            <a:extLst>
              <a:ext uri="{FF2B5EF4-FFF2-40B4-BE49-F238E27FC236}">
                <a16:creationId xmlns:a16="http://schemas.microsoft.com/office/drawing/2014/main" id="{9A8C20E2-2C57-F0E4-1703-0C65AC3DF78A}"/>
              </a:ext>
            </a:extLst>
          </p:cNvPr>
          <p:cNvSpPr/>
          <p:nvPr/>
        </p:nvSpPr>
        <p:spPr>
          <a:xfrm>
            <a:off x="8651217" y="4406403"/>
            <a:ext cx="187857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ulteriori erogazioni a saldo del rendicontato</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sp>
        <p:nvSpPr>
          <p:cNvPr id="42" name="Rettangolo arrotondato 85">
            <a:extLst>
              <a:ext uri="{FF2B5EF4-FFF2-40B4-BE49-F238E27FC236}">
                <a16:creationId xmlns:a16="http://schemas.microsoft.com/office/drawing/2014/main" id="{2B47260B-61CC-9D3E-B649-9ED073D13D8C}"/>
              </a:ext>
            </a:extLst>
          </p:cNvPr>
          <p:cNvSpPr/>
          <p:nvPr/>
        </p:nvSpPr>
        <p:spPr>
          <a:xfrm>
            <a:off x="7129231" y="3768914"/>
            <a:ext cx="138332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fino a 5 €mln</a:t>
            </a:r>
          </a:p>
        </p:txBody>
      </p:sp>
      <p:sp>
        <p:nvSpPr>
          <p:cNvPr id="43" name="Rettangolo arrotondato 85">
            <a:extLst>
              <a:ext uri="{FF2B5EF4-FFF2-40B4-BE49-F238E27FC236}">
                <a16:creationId xmlns:a16="http://schemas.microsoft.com/office/drawing/2014/main" id="{32D515B5-AB31-E0ED-DDA9-045E0512DFA4}"/>
              </a:ext>
            </a:extLst>
          </p:cNvPr>
          <p:cNvSpPr/>
          <p:nvPr/>
        </p:nvSpPr>
        <p:spPr>
          <a:xfrm>
            <a:off x="6953681" y="4406402"/>
            <a:ext cx="1740262"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i</a:t>
            </a:r>
            <a:r>
              <a:rPr kumimoji="0" lang="it-IT" sz="1200" b="0" i="0" u="none" strike="noStrike" kern="1200" cap="none" spc="0" normalizeH="0" baseline="0" noProof="0" dirty="0" err="1">
                <a:ln>
                  <a:noFill/>
                </a:ln>
                <a:solidFill>
                  <a:srgbClr val="415364"/>
                </a:solidFill>
                <a:effectLst/>
                <a:uLnTx/>
                <a:uFillTx/>
                <a:latin typeface="+mj-lt"/>
                <a:ea typeface="+mn-ea"/>
                <a:cs typeface="+mn-cs"/>
              </a:rPr>
              <a:t>mporti</a:t>
            </a:r>
            <a:r>
              <a:rPr kumimoji="0" lang="it-IT" sz="1200" b="0" i="0" u="none" strike="noStrike" kern="1200" cap="none" spc="0" normalizeH="0" baseline="0" noProof="0" dirty="0">
                <a:ln>
                  <a:noFill/>
                </a:ln>
                <a:solidFill>
                  <a:srgbClr val="415364"/>
                </a:solidFill>
                <a:effectLst/>
                <a:uLnTx/>
                <a:uFillTx/>
                <a:latin typeface="+mj-lt"/>
                <a:ea typeface="+mn-ea"/>
                <a:cs typeface="+mn-cs"/>
              </a:rPr>
              <a:t> massimi in base allo strumento</a:t>
            </a:r>
            <a:endParaRPr kumimoji="0" lang="it-IT" sz="1600" b="1" i="0" u="none" strike="noStrike" kern="1200" cap="none" spc="0" normalizeH="0" baseline="0" noProof="0" dirty="0">
              <a:ln>
                <a:noFill/>
              </a:ln>
              <a:solidFill>
                <a:srgbClr val="415364"/>
              </a:solidFill>
              <a:effectLst/>
              <a:uLnTx/>
              <a:uFillTx/>
              <a:latin typeface="+mj-lt"/>
              <a:ea typeface="+mn-ea"/>
              <a:cs typeface="+mn-cs"/>
            </a:endParaRPr>
          </a:p>
        </p:txBody>
      </p:sp>
      <p:sp>
        <p:nvSpPr>
          <p:cNvPr id="19" name="CasellaDiTesto 18">
            <a:extLst>
              <a:ext uri="{FF2B5EF4-FFF2-40B4-BE49-F238E27FC236}">
                <a16:creationId xmlns:a16="http://schemas.microsoft.com/office/drawing/2014/main" id="{9E5987C9-91E8-0C9A-7871-BD4802472A5F}"/>
              </a:ext>
            </a:extLst>
          </p:cNvPr>
          <p:cNvSpPr txBox="1"/>
          <p:nvPr/>
        </p:nvSpPr>
        <p:spPr>
          <a:xfrm>
            <a:off x="6653287" y="5417333"/>
            <a:ext cx="547945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mj-lt"/>
                <a:ea typeface="+mn-ea"/>
                <a:cs typeface="+mn-cs"/>
              </a:rPr>
              <a:t>Misure dedicate per eventi straordinari</a:t>
            </a:r>
            <a:endParaRPr lang="it-IT" sz="1400" b="1" dirty="0">
              <a:solidFill>
                <a:srgbClr val="415364"/>
              </a:solidFill>
              <a:latin typeface="+mj-lt"/>
            </a:endParaRPr>
          </a:p>
          <a:p>
            <a:pPr lvl="0" algn="ctr">
              <a:defRPr/>
            </a:pPr>
            <a:r>
              <a:rPr lang="it-IT" sz="1200" dirty="0">
                <a:solidFill>
                  <a:srgbClr val="415364"/>
                </a:solidFill>
                <a:latin typeface="+mj-lt"/>
              </a:rPr>
              <a:t>per le imprese colpite da eventi meteorologici eccezionali, </a:t>
            </a:r>
            <a:r>
              <a:rPr kumimoji="0" lang="it-IT" sz="1200" b="0" i="0" u="none" strike="noStrike" kern="1200" cap="none" spc="0" normalizeH="0" baseline="0" noProof="0" dirty="0">
                <a:ln>
                  <a:noFill/>
                </a:ln>
                <a:solidFill>
                  <a:srgbClr val="415364"/>
                </a:solidFill>
                <a:effectLst/>
                <a:uLnTx/>
                <a:uFillTx/>
                <a:latin typeface="+mj-lt"/>
                <a:ea typeface="+mn-ea"/>
                <a:cs typeface="+mn-cs"/>
              </a:rPr>
              <a:t>per le </a:t>
            </a:r>
            <a:r>
              <a:rPr kumimoji="0" lang="it-IT" sz="1200" b="1" i="0" u="none" strike="noStrike" kern="1200" cap="none" spc="0" normalizeH="0" baseline="0" noProof="0" dirty="0">
                <a:ln>
                  <a:noFill/>
                </a:ln>
                <a:solidFill>
                  <a:srgbClr val="415364"/>
                </a:solidFill>
                <a:effectLst/>
                <a:uLnTx/>
                <a:uFillTx/>
                <a:latin typeface="+mj-lt"/>
                <a:ea typeface="+mn-ea"/>
                <a:cs typeface="+mn-cs"/>
              </a:rPr>
              <a:t>imprese energivore o con percorsi di efficientamento energetico </a:t>
            </a:r>
          </a:p>
          <a:p>
            <a:pPr lvl="0" algn="ctr">
              <a:defRPr/>
            </a:pPr>
            <a:r>
              <a:rPr lang="it-IT" sz="1200" dirty="0">
                <a:solidFill>
                  <a:srgbClr val="415364"/>
                </a:solidFill>
                <a:latin typeface="+mj-lt"/>
              </a:rPr>
              <a:t>e per le imprese colpite dal </a:t>
            </a:r>
            <a:r>
              <a:rPr kumimoji="0" lang="it-IT" sz="1200" b="1" i="0" u="none" strike="noStrike" kern="1200" cap="none" spc="0" normalizeH="0" baseline="0" noProof="0" dirty="0">
                <a:ln>
                  <a:noFill/>
                </a:ln>
                <a:solidFill>
                  <a:srgbClr val="415364"/>
                </a:solidFill>
                <a:effectLst/>
                <a:uLnTx/>
                <a:uFillTx/>
                <a:latin typeface="+mj-lt"/>
                <a:ea typeface="+mn-ea"/>
                <a:cs typeface="+mn-cs"/>
              </a:rPr>
              <a:t>conflitto nell’area del Golfo Persico</a:t>
            </a:r>
            <a:endParaRPr kumimoji="0" lang="it-IT" sz="1200" b="0" i="0" u="none" strike="noStrike" kern="1200" cap="none" spc="0" normalizeH="0" baseline="0" noProof="0" dirty="0">
              <a:ln>
                <a:noFill/>
              </a:ln>
              <a:solidFill>
                <a:srgbClr val="415364"/>
              </a:solidFill>
              <a:effectLst/>
              <a:uLnTx/>
              <a:uFillTx/>
              <a:latin typeface="+mj-lt"/>
              <a:ea typeface="+mn-ea"/>
              <a:cs typeface="+mn-cs"/>
            </a:endParaRPr>
          </a:p>
        </p:txBody>
      </p:sp>
      <p:sp>
        <p:nvSpPr>
          <p:cNvPr id="10" name="Rettangolo arrotondato 85">
            <a:extLst>
              <a:ext uri="{FF2B5EF4-FFF2-40B4-BE49-F238E27FC236}">
                <a16:creationId xmlns:a16="http://schemas.microsoft.com/office/drawing/2014/main" id="{791565ED-EFEE-C763-8038-8C95861D5484}"/>
              </a:ext>
            </a:extLst>
          </p:cNvPr>
          <p:cNvSpPr/>
          <p:nvPr/>
        </p:nvSpPr>
        <p:spPr>
          <a:xfrm>
            <a:off x="10344150" y="3755646"/>
            <a:ext cx="160176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err="1">
                <a:ln>
                  <a:noFill/>
                </a:ln>
                <a:solidFill>
                  <a:srgbClr val="005392"/>
                </a:solidFill>
                <a:effectLst/>
                <a:uLnTx/>
                <a:uFillTx/>
                <a:latin typeface="+mj-lt"/>
                <a:ea typeface="+mn-ea"/>
                <a:cs typeface="+mn-cs"/>
              </a:rPr>
              <a:t>Onboarding</a:t>
            </a:r>
            <a:r>
              <a:rPr kumimoji="0" lang="it-IT" sz="1600" b="1" i="0" u="none" strike="noStrike" kern="1200" cap="none" spc="0" normalizeH="0" baseline="0" noProof="0" dirty="0">
                <a:ln>
                  <a:noFill/>
                </a:ln>
                <a:solidFill>
                  <a:srgbClr val="005392"/>
                </a:solidFill>
                <a:effectLst/>
                <a:uLnTx/>
                <a:uFillTx/>
                <a:latin typeface="+mj-lt"/>
                <a:ea typeface="+mn-ea"/>
                <a:cs typeface="+mn-cs"/>
              </a:rPr>
              <a:t> digitalizzato</a:t>
            </a:r>
          </a:p>
        </p:txBody>
      </p:sp>
      <p:sp>
        <p:nvSpPr>
          <p:cNvPr id="20" name="Rettangolo arrotondato 85">
            <a:extLst>
              <a:ext uri="{FF2B5EF4-FFF2-40B4-BE49-F238E27FC236}">
                <a16:creationId xmlns:a16="http://schemas.microsoft.com/office/drawing/2014/main" id="{058E4A45-C2EC-A9EA-E1CA-C19D7727CA52}"/>
              </a:ext>
            </a:extLst>
          </p:cNvPr>
          <p:cNvSpPr/>
          <p:nvPr/>
        </p:nvSpPr>
        <p:spPr>
          <a:xfrm>
            <a:off x="10218010" y="4352832"/>
            <a:ext cx="187857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simest.it</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pic>
        <p:nvPicPr>
          <p:cNvPr id="46" name="Elemento grafico 45" descr="Globo terrestre: Africa ed Europa con riempimento a tinta unita">
            <a:extLst>
              <a:ext uri="{FF2B5EF4-FFF2-40B4-BE49-F238E27FC236}">
                <a16:creationId xmlns:a16="http://schemas.microsoft.com/office/drawing/2014/main" id="{A89BE80F-863E-38A1-5265-A4D61ACC350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0030" y="5454155"/>
            <a:ext cx="548206" cy="548206"/>
          </a:xfrm>
          <a:prstGeom prst="rect">
            <a:avLst/>
          </a:prstGeom>
        </p:spPr>
      </p:pic>
      <p:pic>
        <p:nvPicPr>
          <p:cNvPr id="48" name="Elemento grafico 47" descr="Rete con riempimento a tinta unita">
            <a:extLst>
              <a:ext uri="{FF2B5EF4-FFF2-40B4-BE49-F238E27FC236}">
                <a16:creationId xmlns:a16="http://schemas.microsoft.com/office/drawing/2014/main" id="{96C4879D-F61A-2B17-B0D8-D938313D2D3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394359" y="5480059"/>
            <a:ext cx="492716" cy="492716"/>
          </a:xfrm>
          <a:prstGeom prst="rect">
            <a:avLst/>
          </a:prstGeom>
        </p:spPr>
      </p:pic>
      <p:sp>
        <p:nvSpPr>
          <p:cNvPr id="2" name="CasellaDiTesto 1">
            <a:extLst>
              <a:ext uri="{FF2B5EF4-FFF2-40B4-BE49-F238E27FC236}">
                <a16:creationId xmlns:a16="http://schemas.microsoft.com/office/drawing/2014/main" id="{2E4F8FB7-79A3-ABFC-3B7C-3F4F8F2BC54C}"/>
              </a:ext>
            </a:extLst>
          </p:cNvPr>
          <p:cNvSpPr txBox="1"/>
          <p:nvPr/>
        </p:nvSpPr>
        <p:spPr>
          <a:xfrm>
            <a:off x="66675" y="4035986"/>
            <a:ext cx="1152983" cy="1017796"/>
          </a:xfrm>
          <a:prstGeom prst="rect">
            <a:avLst/>
          </a:prstGeom>
          <a:no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518A7A4C-48E6-AD45-EB40-76DE9BBC3702}"/>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2399" y="4194043"/>
            <a:ext cx="519453" cy="712189"/>
          </a:xfrm>
          <a:prstGeom prst="rect">
            <a:avLst/>
          </a:prstGeom>
        </p:spPr>
      </p:pic>
      <p:sp>
        <p:nvSpPr>
          <p:cNvPr id="35" name="Rettangolo con angoli arrotondati 34">
            <a:extLst>
              <a:ext uri="{FF2B5EF4-FFF2-40B4-BE49-F238E27FC236}">
                <a16:creationId xmlns:a16="http://schemas.microsoft.com/office/drawing/2014/main" id="{3646393B-D114-052B-248C-D8E0766F1372}"/>
              </a:ext>
            </a:extLst>
          </p:cNvPr>
          <p:cNvSpPr/>
          <p:nvPr/>
        </p:nvSpPr>
        <p:spPr>
          <a:xfrm>
            <a:off x="462227" y="1638177"/>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gli investimenti</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grpSp>
        <p:nvGrpSpPr>
          <p:cNvPr id="45" name="Gruppo 44">
            <a:extLst>
              <a:ext uri="{FF2B5EF4-FFF2-40B4-BE49-F238E27FC236}">
                <a16:creationId xmlns:a16="http://schemas.microsoft.com/office/drawing/2014/main" id="{A857878A-FB9A-D60C-AD58-FB6BDF03CBE5}"/>
              </a:ext>
            </a:extLst>
          </p:cNvPr>
          <p:cNvGrpSpPr/>
          <p:nvPr/>
        </p:nvGrpSpPr>
        <p:grpSpPr>
          <a:xfrm>
            <a:off x="2619678" y="1970959"/>
            <a:ext cx="1140326" cy="1656000"/>
            <a:chOff x="10186888" y="1837756"/>
            <a:chExt cx="1140326" cy="1656000"/>
          </a:xfrm>
          <a:effectLst>
            <a:reflection blurRad="6350" stA="52000" endA="300" endPos="35000" dir="5400000" sy="-100000" algn="bl" rotWithShape="0"/>
          </a:effectLst>
        </p:grpSpPr>
        <p:sp>
          <p:nvSpPr>
            <p:cNvPr id="47" name="Rettangolo con angoli arrotondati 46">
              <a:extLst>
                <a:ext uri="{FF2B5EF4-FFF2-40B4-BE49-F238E27FC236}">
                  <a16:creationId xmlns:a16="http://schemas.microsoft.com/office/drawing/2014/main" id="{9E37AEA4-4C64-BDD3-A7D3-01009BA7E548}"/>
                </a:ext>
              </a:extLst>
            </p:cNvPr>
            <p:cNvSpPr/>
            <p:nvPr/>
          </p:nvSpPr>
          <p:spPr>
            <a:xfrm>
              <a:off x="10186888" y="1837756"/>
              <a:ext cx="1140326" cy="1656000"/>
            </a:xfrm>
            <a:prstGeom prst="roundRect">
              <a:avLst>
                <a:gd name="adj" fmla="val 12849"/>
              </a:avLst>
            </a:prstGeom>
            <a:blipFill>
              <a:blip r:embed="rId13" cstate="screen">
                <a:extLst>
                  <a:ext uri="{28A0092B-C50C-407E-A947-70E740481C1C}">
                    <a14:useLocalDpi xmlns:a14="http://schemas.microsoft.com/office/drawing/2010/main" val="0"/>
                  </a:ext>
                </a:extLst>
              </a:blip>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arrotondato 85">
              <a:extLst>
                <a:ext uri="{FF2B5EF4-FFF2-40B4-BE49-F238E27FC236}">
                  <a16:creationId xmlns:a16="http://schemas.microsoft.com/office/drawing/2014/main" id="{81AF2CB3-03F5-F96D-B4A6-18421B74F854}"/>
                </a:ext>
              </a:extLst>
            </p:cNvPr>
            <p:cNvSpPr/>
            <p:nvPr/>
          </p:nvSpPr>
          <p:spPr>
            <a:xfrm>
              <a:off x="10249514" y="1885249"/>
              <a:ext cx="1077699" cy="317898"/>
            </a:xfrm>
            <a:prstGeom prst="roundRect">
              <a:avLst>
                <a:gd name="adj" fmla="val 0"/>
              </a:avLst>
            </a:prstGeom>
            <a:solidFill>
              <a:srgbClr val="60A3DA"/>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chemeClr val="bg1"/>
                  </a:solidFill>
                  <a:effectLst/>
                  <a:uLnTx/>
                  <a:uFillTx/>
                  <a:latin typeface="+mj-lt"/>
                  <a:ea typeface="+mn-ea"/>
                  <a:cs typeface="+mn-cs"/>
                </a:rPr>
                <a:t>COMPETITIVITÀ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chemeClr val="bg1"/>
                  </a:solidFill>
                  <a:effectLst/>
                  <a:uLnTx/>
                  <a:uFillTx/>
                  <a:latin typeface="+mj-lt"/>
                  <a:ea typeface="+mn-ea"/>
                  <a:cs typeface="+mn-cs"/>
                </a:rPr>
                <a:t>AMERICA LATINA</a:t>
              </a:r>
            </a:p>
          </p:txBody>
        </p:sp>
      </p:grpSp>
      <p:sp>
        <p:nvSpPr>
          <p:cNvPr id="12" name="Rettangolo con angoli arrotondati 11">
            <a:extLst>
              <a:ext uri="{FF2B5EF4-FFF2-40B4-BE49-F238E27FC236}">
                <a16:creationId xmlns:a16="http://schemas.microsoft.com/office/drawing/2014/main" id="{C39FAE83-B784-E8D2-83C5-366A577E0ED4}"/>
              </a:ext>
            </a:extLst>
          </p:cNvPr>
          <p:cNvSpPr/>
          <p:nvPr/>
        </p:nvSpPr>
        <p:spPr>
          <a:xfrm>
            <a:off x="138266" y="2954151"/>
            <a:ext cx="1181356" cy="6081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1" dirty="0">
                <a:solidFill>
                  <a:schemeClr val="bg1"/>
                </a:solidFill>
                <a:latin typeface="Arial" panose="020B0604020202020204"/>
              </a:rPr>
              <a:t>condizioni vantaggiose per energivore</a:t>
            </a:r>
            <a:endParaRPr kumimoji="0" lang="it-IT" sz="9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nvGrpSpPr>
          <p:cNvPr id="5" name="Gruppo 4">
            <a:extLst>
              <a:ext uri="{FF2B5EF4-FFF2-40B4-BE49-F238E27FC236}">
                <a16:creationId xmlns:a16="http://schemas.microsoft.com/office/drawing/2014/main" id="{D87F7151-7BFC-6E31-173A-5F9964202849}"/>
              </a:ext>
            </a:extLst>
          </p:cNvPr>
          <p:cNvGrpSpPr/>
          <p:nvPr/>
        </p:nvGrpSpPr>
        <p:grpSpPr>
          <a:xfrm>
            <a:off x="3869320" y="1981196"/>
            <a:ext cx="1192266" cy="1656000"/>
            <a:chOff x="10183060" y="1837756"/>
            <a:chExt cx="1192266" cy="1656000"/>
          </a:xfrm>
          <a:effectLst>
            <a:reflection blurRad="6350" stA="52000" endA="300" endPos="35000" dir="5400000" sy="-100000" algn="bl" rotWithShape="0"/>
          </a:effectLst>
        </p:grpSpPr>
        <p:sp>
          <p:nvSpPr>
            <p:cNvPr id="13" name="Rettangolo con angoli arrotondati 12" descr="Taj Mahal">
              <a:extLst>
                <a:ext uri="{FF2B5EF4-FFF2-40B4-BE49-F238E27FC236}">
                  <a16:creationId xmlns:a16="http://schemas.microsoft.com/office/drawing/2014/main" id="{D9EBDE56-4400-1F83-7702-D422DC7C6D89}"/>
                </a:ext>
              </a:extLst>
            </p:cNvPr>
            <p:cNvSpPr/>
            <p:nvPr/>
          </p:nvSpPr>
          <p:spPr>
            <a:xfrm>
              <a:off x="10186888" y="1837756"/>
              <a:ext cx="1140326" cy="1656000"/>
            </a:xfrm>
            <a:prstGeom prst="roundRect">
              <a:avLst>
                <a:gd name="adj" fmla="val 12849"/>
              </a:avLst>
            </a:prstGeom>
            <a:blipFill>
              <a:blip r:embed="rId14" cstate="screen">
                <a:alphaModFix amt="71000"/>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arrotondato 85">
              <a:extLst>
                <a:ext uri="{FF2B5EF4-FFF2-40B4-BE49-F238E27FC236}">
                  <a16:creationId xmlns:a16="http://schemas.microsoft.com/office/drawing/2014/main" id="{059DEC05-248E-02CD-2AB5-1D1F3346A378}"/>
                </a:ext>
              </a:extLst>
            </p:cNvPr>
            <p:cNvSpPr/>
            <p:nvPr/>
          </p:nvSpPr>
          <p:spPr>
            <a:xfrm>
              <a:off x="10183060" y="1885249"/>
              <a:ext cx="1192266" cy="317898"/>
            </a:xfrm>
            <a:prstGeom prst="roundRect">
              <a:avLst>
                <a:gd name="adj" fmla="val 0"/>
              </a:avLst>
            </a:prstGeom>
            <a:solidFill>
              <a:srgbClr val="F2EF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800" b="1" dirty="0">
                  <a:solidFill>
                    <a:schemeClr val="accent1"/>
                  </a:solidFill>
                  <a:latin typeface="+mj-lt"/>
                </a:rPr>
                <a:t>AFFIANCAMENTO MERCATO INDIANO</a:t>
              </a:r>
            </a:p>
          </p:txBody>
        </p:sp>
      </p:grpSp>
      <p:sp>
        <p:nvSpPr>
          <p:cNvPr id="55" name="Rettangolo con angoli arrotondati 54">
            <a:extLst>
              <a:ext uri="{FF2B5EF4-FFF2-40B4-BE49-F238E27FC236}">
                <a16:creationId xmlns:a16="http://schemas.microsoft.com/office/drawing/2014/main" id="{7279BA7D-4617-20D5-6E62-7B7C8793019C}"/>
              </a:ext>
            </a:extLst>
          </p:cNvPr>
          <p:cNvSpPr/>
          <p:nvPr/>
        </p:nvSpPr>
        <p:spPr>
          <a:xfrm>
            <a:off x="4729624" y="1624724"/>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le competenze</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6" name="Rettangolo con angoli arrotondati 55">
            <a:extLst>
              <a:ext uri="{FF2B5EF4-FFF2-40B4-BE49-F238E27FC236}">
                <a16:creationId xmlns:a16="http://schemas.microsoft.com/office/drawing/2014/main" id="{094FADEF-B04D-94F1-757C-6ADD6C54AA1E}"/>
              </a:ext>
            </a:extLst>
          </p:cNvPr>
          <p:cNvSpPr/>
          <p:nvPr/>
        </p:nvSpPr>
        <p:spPr>
          <a:xfrm>
            <a:off x="8121532" y="1643122"/>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la crescita all’estero</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0" name="CasellaDiTesto 49">
            <a:extLst>
              <a:ext uri="{FF2B5EF4-FFF2-40B4-BE49-F238E27FC236}">
                <a16:creationId xmlns:a16="http://schemas.microsoft.com/office/drawing/2014/main" id="{08844F1F-4A45-9219-520C-421F88FCB4D8}"/>
              </a:ext>
            </a:extLst>
          </p:cNvPr>
          <p:cNvSpPr txBox="1"/>
          <p:nvPr/>
        </p:nvSpPr>
        <p:spPr>
          <a:xfrm>
            <a:off x="678183" y="6417543"/>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mj-lt"/>
                <a:ea typeface="+mn-ea"/>
                <a:cs typeface="+mn-cs"/>
              </a:rPr>
              <a:t>*</a:t>
            </a:r>
            <a:r>
              <a:rPr lang="it-IT" sz="900" i="1" dirty="0">
                <a:solidFill>
                  <a:srgbClr val="415364"/>
                </a:solidFill>
                <a:latin typeface="+mj-lt"/>
              </a:rPr>
              <a:t>* per Africa, America Latina, India</a:t>
            </a:r>
            <a:endParaRPr kumimoji="0" lang="it-IT" sz="900" b="0" i="1" u="none" strike="noStrike" kern="1200" cap="none" spc="0" normalizeH="0" baseline="0" noProof="0" dirty="0">
              <a:ln>
                <a:noFill/>
              </a:ln>
              <a:solidFill>
                <a:srgbClr val="415364"/>
              </a:solidFill>
              <a:effectLst/>
              <a:uLnTx/>
              <a:uFillTx/>
              <a:latin typeface="+mj-lt"/>
              <a:ea typeface="+mn-ea"/>
              <a:cs typeface="+mn-cs"/>
            </a:endParaRPr>
          </a:p>
        </p:txBody>
      </p:sp>
      <p:sp>
        <p:nvSpPr>
          <p:cNvPr id="51" name="Rettangolo arrotondato 85">
            <a:extLst>
              <a:ext uri="{FF2B5EF4-FFF2-40B4-BE49-F238E27FC236}">
                <a16:creationId xmlns:a16="http://schemas.microsoft.com/office/drawing/2014/main" id="{8D7220BF-BF8C-1E69-FF45-31E91033F28E}"/>
              </a:ext>
            </a:extLst>
          </p:cNvPr>
          <p:cNvSpPr/>
          <p:nvPr/>
        </p:nvSpPr>
        <p:spPr>
          <a:xfrm rot="2000341">
            <a:off x="11573375" y="5940779"/>
            <a:ext cx="453719" cy="161816"/>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NEW</a:t>
            </a:r>
          </a:p>
        </p:txBody>
      </p:sp>
    </p:spTree>
    <p:extLst>
      <p:ext uri="{BB962C8B-B14F-4D97-AF65-F5344CB8AC3E}">
        <p14:creationId xmlns:p14="http://schemas.microsoft.com/office/powerpoint/2010/main" val="421914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BE09-4122-CEAA-34EC-2383208E67FD}"/>
            </a:ext>
          </a:extLst>
        </p:cNvPr>
        <p:cNvGrpSpPr/>
        <p:nvPr/>
      </p:nvGrpSpPr>
      <p:grpSpPr>
        <a:xfrm>
          <a:off x="0" y="0"/>
          <a:ext cx="0" cy="0"/>
          <a:chOff x="0" y="0"/>
          <a:chExt cx="0" cy="0"/>
        </a:xfrm>
      </p:grpSpPr>
      <p:pic>
        <p:nvPicPr>
          <p:cNvPr id="28" name="Immagine 27" descr="Vista aerea di Manhattan">
            <a:extLst>
              <a:ext uri="{FF2B5EF4-FFF2-40B4-BE49-F238E27FC236}">
                <a16:creationId xmlns:a16="http://schemas.microsoft.com/office/drawing/2014/main" id="{B90B3B26-2AE2-9396-38C9-A6CB156985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04922" y="-37460"/>
            <a:ext cx="10288152" cy="6858000"/>
          </a:xfrm>
          <a:prstGeom prst="rect">
            <a:avLst/>
          </a:prstGeom>
        </p:spPr>
      </p:pic>
      <p:sp>
        <p:nvSpPr>
          <p:cNvPr id="4" name="Segnaposto numero diapositiva 3">
            <a:extLst>
              <a:ext uri="{FF2B5EF4-FFF2-40B4-BE49-F238E27FC236}">
                <a16:creationId xmlns:a16="http://schemas.microsoft.com/office/drawing/2014/main" id="{4F25DEC2-5A32-E585-3C64-4FE5327843DA}"/>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9</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90F2F2FA-FD7E-C421-DB7B-DA5CD0776D80}"/>
              </a:ext>
            </a:extLst>
          </p:cNvPr>
          <p:cNvSpPr/>
          <p:nvPr/>
        </p:nvSpPr>
        <p:spPr>
          <a:xfrm>
            <a:off x="-41019" y="-123560"/>
            <a:ext cx="6490775" cy="69815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37A45D55-9A4B-731C-E102-3A7A8CECD30B}"/>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CEB00486-F5DB-157E-BEA1-27D8F7A5915A}"/>
              </a:ext>
            </a:extLst>
          </p:cNvPr>
          <p:cNvSpPr/>
          <p:nvPr/>
        </p:nvSpPr>
        <p:spPr>
          <a:xfrm>
            <a:off x="462" y="335136"/>
            <a:ext cx="4646842" cy="64762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81B73784-6760-7276-315B-254811DE8C93}"/>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Focus «Misura USA»</a:t>
            </a:r>
          </a:p>
        </p:txBody>
      </p:sp>
      <p:sp>
        <p:nvSpPr>
          <p:cNvPr id="16" name="Rettangolo 15">
            <a:extLst>
              <a:ext uri="{FF2B5EF4-FFF2-40B4-BE49-F238E27FC236}">
                <a16:creationId xmlns:a16="http://schemas.microsoft.com/office/drawing/2014/main" id="{CEEBC52A-CBB5-6A3F-5F0C-90C21814F6FE}"/>
              </a:ext>
            </a:extLst>
          </p:cNvPr>
          <p:cNvSpPr/>
          <p:nvPr/>
        </p:nvSpPr>
        <p:spPr>
          <a:xfrm>
            <a:off x="626395" y="4844556"/>
            <a:ext cx="11308808" cy="934480"/>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F65A189C-A2A7-7F16-DA3E-51A63E885141}"/>
              </a:ext>
            </a:extLst>
          </p:cNvPr>
          <p:cNvSpPr/>
          <p:nvPr/>
        </p:nvSpPr>
        <p:spPr>
          <a:xfrm>
            <a:off x="1322476" y="4681749"/>
            <a:ext cx="3166455" cy="261346"/>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pic>
        <p:nvPicPr>
          <p:cNvPr id="22" name="Immagine 21">
            <a:extLst>
              <a:ext uri="{FF2B5EF4-FFF2-40B4-BE49-F238E27FC236}">
                <a16:creationId xmlns:a16="http://schemas.microsoft.com/office/drawing/2014/main" id="{DAE4F3E1-960C-6DE5-17C1-44561E1A80BD}"/>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884541" y="452487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81AAC0DC-666F-7C00-0BCB-952E9E8F175D}"/>
              </a:ext>
            </a:extLst>
          </p:cNvPr>
          <p:cNvSpPr txBox="1">
            <a:spLocks noChangeArrowheads="1"/>
          </p:cNvSpPr>
          <p:nvPr/>
        </p:nvSpPr>
        <p:spPr bwMode="auto">
          <a:xfrm>
            <a:off x="755542" y="4948164"/>
            <a:ext cx="3970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export, import</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presenza negli USA</a:t>
            </a:r>
            <a:endParaRPr kumimoji="0" lang="it-IT" altLang="it-IT" sz="1400" b="1" i="0" u="none" strike="sngStrike" kern="1200" cap="none" spc="0" normalizeH="0" baseline="0" noProof="0" dirty="0">
              <a:ln>
                <a:noFill/>
              </a:ln>
              <a:solidFill>
                <a:srgbClr val="FF0000"/>
              </a:solidFill>
              <a:effectLst/>
              <a:highlight>
                <a:srgbClr val="FFFF00"/>
              </a:highlight>
              <a:uLnTx/>
              <a:uFillTx/>
              <a:cs typeface="Arial" panose="020B0604020202020204" pitchFamily="34" charset="0"/>
            </a:endParaRPr>
          </a:p>
        </p:txBody>
      </p:sp>
      <p:sp>
        <p:nvSpPr>
          <p:cNvPr id="26" name="CasellaDiTesto 32">
            <a:extLst>
              <a:ext uri="{FF2B5EF4-FFF2-40B4-BE49-F238E27FC236}">
                <a16:creationId xmlns:a16="http://schemas.microsoft.com/office/drawing/2014/main" id="{D4C8AADA-5AC9-D4D6-D52C-915198D27044}"/>
              </a:ext>
            </a:extLst>
          </p:cNvPr>
          <p:cNvSpPr txBox="1">
            <a:spLocks noChangeArrowheads="1"/>
          </p:cNvSpPr>
          <p:nvPr/>
        </p:nvSpPr>
        <p:spPr bwMode="auto">
          <a:xfrm>
            <a:off x="7944850" y="4941793"/>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con focus USA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 Manager</a:t>
            </a:r>
          </a:p>
        </p:txBody>
      </p:sp>
      <p:sp>
        <p:nvSpPr>
          <p:cNvPr id="2" name="CasellaDiTesto 32">
            <a:extLst>
              <a:ext uri="{FF2B5EF4-FFF2-40B4-BE49-F238E27FC236}">
                <a16:creationId xmlns:a16="http://schemas.microsoft.com/office/drawing/2014/main" id="{4C26CB52-AB9D-BFFB-95D0-3C6A00725D88}"/>
              </a:ext>
            </a:extLst>
          </p:cNvPr>
          <p:cNvSpPr txBox="1">
            <a:spLocks noChangeArrowheads="1"/>
          </p:cNvSpPr>
          <p:nvPr/>
        </p:nvSpPr>
        <p:spPr bwMode="auto">
          <a:xfrm>
            <a:off x="4795120" y="4993752"/>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che intendono investire in loco</a:t>
            </a:r>
          </a:p>
        </p:txBody>
      </p:sp>
      <p:sp>
        <p:nvSpPr>
          <p:cNvPr id="15" name="Segnaposto numero diapositiva 3">
            <a:extLst>
              <a:ext uri="{FF2B5EF4-FFF2-40B4-BE49-F238E27FC236}">
                <a16:creationId xmlns:a16="http://schemas.microsoft.com/office/drawing/2014/main" id="{2EB158F3-C6E9-3CFE-1E9D-D3E34B6EB414}"/>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31" name="Segnaposto numero diapositiva 3">
            <a:extLst>
              <a:ext uri="{FF2B5EF4-FFF2-40B4-BE49-F238E27FC236}">
                <a16:creationId xmlns:a16="http://schemas.microsoft.com/office/drawing/2014/main" id="{D6EAE8CD-31E3-7C14-952A-E41B0187EB5B}"/>
              </a:ext>
            </a:extLst>
          </p:cNvPr>
          <p:cNvSpPr txBox="1">
            <a:spLocks/>
          </p:cNvSpPr>
          <p:nvPr/>
        </p:nvSpPr>
        <p:spPr>
          <a:xfrm>
            <a:off x="8610600" y="6259531"/>
            <a:ext cx="2743200" cy="179536"/>
          </a:xfrm>
          <a:prstGeom prst="rect">
            <a:avLst/>
          </a:prstGeom>
        </p:spPr>
        <p:txBody>
          <a:bodyPr wrap="square" lIns="0" tIns="0" rIns="0" bIns="0">
            <a:spAutoFit/>
          </a:bodyPr>
          <a:lstStyle>
            <a:defPPr>
              <a:defRPr lang="it-IT"/>
            </a:defPPr>
            <a:lvl1pPr marL="0" algn="l" defTabSz="914400" rtl="0" eaLnBrk="1" latinLnBrk="0" hangingPunct="1">
              <a:defRPr sz="1243" b="0" i="0" kern="1200">
                <a:solidFill>
                  <a:schemeClr val="tx1"/>
                </a:solidFill>
                <a:latin typeface="Univers Condensed" panose="020B0506020202050204" pitchFamily="34" charset="0"/>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9</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 name="Rettangolo 31">
            <a:extLst>
              <a:ext uri="{FF2B5EF4-FFF2-40B4-BE49-F238E27FC236}">
                <a16:creationId xmlns:a16="http://schemas.microsoft.com/office/drawing/2014/main" id="{B5D695BE-C8E4-E0D3-7360-C852094283B9}"/>
              </a:ext>
            </a:extLst>
          </p:cNvPr>
          <p:cNvSpPr/>
          <p:nvPr/>
        </p:nvSpPr>
        <p:spPr>
          <a:xfrm>
            <a:off x="988626" y="5922754"/>
            <a:ext cx="10824191" cy="484179"/>
          </a:xfrm>
          <a:prstGeom prst="rect">
            <a:avLst/>
          </a:prstGeom>
          <a:solidFill>
            <a:schemeClr val="bg1"/>
          </a:solidFill>
          <a:ln w="12700" cap="flat">
            <a:solidFill>
              <a:schemeClr val="accent1">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S</a:t>
            </a:r>
            <a:r>
              <a:rPr kumimoji="0" lang="it-IT" sz="1600" b="1" i="0" u="none" strike="noStrike" kern="1200" cap="none" spc="0" normalizeH="0" baseline="0" noProof="0" dirty="0" err="1">
                <a:ln>
                  <a:noFill/>
                </a:ln>
                <a:solidFill>
                  <a:srgbClr val="415364"/>
                </a:solidFill>
                <a:effectLst/>
                <a:uLnTx/>
                <a:uFillTx/>
                <a:latin typeface="Arial" panose="020B0604020202020204" pitchFamily="34" charset="0"/>
                <a:cs typeface="Arial" panose="020B0604020202020204" pitchFamily="34" charset="0"/>
                <a:sym typeface="Helvetica Neue"/>
              </a:rPr>
              <a:t>ostegno</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 agli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investimenti diretti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attraverso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Investimenti Partecipativi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ed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Equity per start-up e PMI innovative</a:t>
            </a:r>
          </a:p>
        </p:txBody>
      </p:sp>
      <p:sp>
        <p:nvSpPr>
          <p:cNvPr id="17" name="CasellaDiTesto 16">
            <a:extLst>
              <a:ext uri="{FF2B5EF4-FFF2-40B4-BE49-F238E27FC236}">
                <a16:creationId xmlns:a16="http://schemas.microsoft.com/office/drawing/2014/main" id="{FA3651AF-06BD-3081-E6E2-AF939EA4073B}"/>
              </a:ext>
            </a:extLst>
          </p:cNvPr>
          <p:cNvSpPr txBox="1"/>
          <p:nvPr/>
        </p:nvSpPr>
        <p:spPr>
          <a:xfrm>
            <a:off x="1534356" y="5430174"/>
            <a:ext cx="2219229" cy="272415"/>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Transizione digitale o ecologica</a:t>
            </a:r>
          </a:p>
        </p:txBody>
      </p:sp>
      <p:sp>
        <p:nvSpPr>
          <p:cNvPr id="18" name="CasellaDiTesto 17">
            <a:extLst>
              <a:ext uri="{FF2B5EF4-FFF2-40B4-BE49-F238E27FC236}">
                <a16:creationId xmlns:a16="http://schemas.microsoft.com/office/drawing/2014/main" id="{397BA372-B887-5454-8B99-8C8B2A30BA4C}"/>
              </a:ext>
            </a:extLst>
          </p:cNvPr>
          <p:cNvSpPr txBox="1"/>
          <p:nvPr/>
        </p:nvSpPr>
        <p:spPr>
          <a:xfrm>
            <a:off x="5210424" y="5428614"/>
            <a:ext cx="2219229" cy="272415"/>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Transizione digitale o ecologica</a:t>
            </a:r>
          </a:p>
        </p:txBody>
      </p:sp>
      <p:grpSp>
        <p:nvGrpSpPr>
          <p:cNvPr id="36" name="Gruppo 35">
            <a:extLst>
              <a:ext uri="{FF2B5EF4-FFF2-40B4-BE49-F238E27FC236}">
                <a16:creationId xmlns:a16="http://schemas.microsoft.com/office/drawing/2014/main" id="{244D42EC-C625-AA91-9849-290EB3A25ABC}"/>
              </a:ext>
            </a:extLst>
          </p:cNvPr>
          <p:cNvGrpSpPr/>
          <p:nvPr/>
        </p:nvGrpSpPr>
        <p:grpSpPr>
          <a:xfrm>
            <a:off x="706954" y="2114441"/>
            <a:ext cx="1149949" cy="1648336"/>
            <a:chOff x="4531402" y="1991190"/>
            <a:chExt cx="1052426" cy="1649762"/>
          </a:xfrm>
          <a:effectLst/>
        </p:grpSpPr>
        <p:pic>
          <p:nvPicPr>
            <p:cNvPr id="37" name="x1.jpg" descr="x1.jpg">
              <a:extLst>
                <a:ext uri="{FF2B5EF4-FFF2-40B4-BE49-F238E27FC236}">
                  <a16:creationId xmlns:a16="http://schemas.microsoft.com/office/drawing/2014/main" id="{57A46A51-B4A8-A29B-1AE8-9CCDD8131BD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531402" y="1991190"/>
              <a:ext cx="1045484" cy="164976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8" name="COMPETENZE">
              <a:extLst>
                <a:ext uri="{FF2B5EF4-FFF2-40B4-BE49-F238E27FC236}">
                  <a16:creationId xmlns:a16="http://schemas.microsoft.com/office/drawing/2014/main" id="{65FAC93D-4950-CF86-A643-82ACD84002C7}"/>
                </a:ext>
              </a:extLst>
            </p:cNvPr>
            <p:cNvSpPr txBox="1"/>
            <p:nvPr/>
          </p:nvSpPr>
          <p:spPr>
            <a:xfrm>
              <a:off x="4538353" y="2123448"/>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CERTIFICAZIONI E CONSULENZE</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20" name="Gruppo 19">
            <a:extLst>
              <a:ext uri="{FF2B5EF4-FFF2-40B4-BE49-F238E27FC236}">
                <a16:creationId xmlns:a16="http://schemas.microsoft.com/office/drawing/2014/main" id="{478D64D9-F647-8889-3A97-3AECD1A3DF5E}"/>
              </a:ext>
            </a:extLst>
          </p:cNvPr>
          <p:cNvGrpSpPr/>
          <p:nvPr/>
        </p:nvGrpSpPr>
        <p:grpSpPr>
          <a:xfrm>
            <a:off x="1946863" y="2124513"/>
            <a:ext cx="1142363" cy="1647824"/>
            <a:chOff x="6402773" y="1991189"/>
            <a:chExt cx="1045485" cy="1649249"/>
          </a:xfrm>
          <a:effectLst/>
        </p:grpSpPr>
        <p:pic>
          <p:nvPicPr>
            <p:cNvPr id="24" name="j3.jpg" descr="j3.jpg">
              <a:extLst>
                <a:ext uri="{FF2B5EF4-FFF2-40B4-BE49-F238E27FC236}">
                  <a16:creationId xmlns:a16="http://schemas.microsoft.com/office/drawing/2014/main" id="{52D6DA0C-9BAA-0A6C-E312-AC6FFC25CDE4}"/>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6402774" y="1991189"/>
              <a:ext cx="1045484" cy="16492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29" name="COMPETENZE">
              <a:extLst>
                <a:ext uri="{FF2B5EF4-FFF2-40B4-BE49-F238E27FC236}">
                  <a16:creationId xmlns:a16="http://schemas.microsoft.com/office/drawing/2014/main" id="{02C8595A-110B-611F-2E26-076C75C5FD89}"/>
                </a:ext>
              </a:extLst>
            </p:cNvPr>
            <p:cNvSpPr txBox="1"/>
            <p:nvPr/>
          </p:nvSpPr>
          <p:spPr>
            <a:xfrm>
              <a:off x="6402773" y="2105479"/>
              <a:ext cx="1045475" cy="326101"/>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TEMPORARY MANAGER</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33" name="Gruppo 32">
            <a:extLst>
              <a:ext uri="{FF2B5EF4-FFF2-40B4-BE49-F238E27FC236}">
                <a16:creationId xmlns:a16="http://schemas.microsoft.com/office/drawing/2014/main" id="{B0938542-37B9-7780-FD0A-92772E7A9C21}"/>
              </a:ext>
            </a:extLst>
          </p:cNvPr>
          <p:cNvGrpSpPr/>
          <p:nvPr/>
        </p:nvGrpSpPr>
        <p:grpSpPr>
          <a:xfrm>
            <a:off x="3204369" y="2125032"/>
            <a:ext cx="1152527" cy="1647305"/>
            <a:chOff x="8236525" y="1991189"/>
            <a:chExt cx="1054787" cy="1648729"/>
          </a:xfrm>
          <a:effectLst/>
        </p:grpSpPr>
        <p:pic>
          <p:nvPicPr>
            <p:cNvPr id="34" name="shutterstock_1066234574.jpg" descr="shutterstock_1066234574.jpg">
              <a:extLst>
                <a:ext uri="{FF2B5EF4-FFF2-40B4-BE49-F238E27FC236}">
                  <a16:creationId xmlns:a16="http://schemas.microsoft.com/office/drawing/2014/main" id="{F1A8DC93-09B1-04BD-0699-29FEA7CF8613}"/>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8236525" y="1991189"/>
              <a:ext cx="1045484" cy="164872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5" name="FIERE ED EVENTI">
              <a:extLst>
                <a:ext uri="{FF2B5EF4-FFF2-40B4-BE49-F238E27FC236}">
                  <a16:creationId xmlns:a16="http://schemas.microsoft.com/office/drawing/2014/main" id="{7A82A5F5-E924-DDD5-54DC-EBD104D288C1}"/>
                </a:ext>
              </a:extLst>
            </p:cNvPr>
            <p:cNvSpPr txBox="1"/>
            <p:nvPr/>
          </p:nvSpPr>
          <p:spPr>
            <a:xfrm>
              <a:off x="8245838" y="2153227"/>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FIERE ED EVENTI</a:t>
              </a:r>
            </a:p>
          </p:txBody>
        </p:sp>
      </p:grpSp>
      <p:sp>
        <p:nvSpPr>
          <p:cNvPr id="57" name="Rettangolo con due angoli in diagonale arrotondati 56">
            <a:extLst>
              <a:ext uri="{FF2B5EF4-FFF2-40B4-BE49-F238E27FC236}">
                <a16:creationId xmlns:a16="http://schemas.microsoft.com/office/drawing/2014/main" id="{007CDFFB-D5AB-EC8E-2841-98C8587A7C3B}"/>
              </a:ext>
            </a:extLst>
          </p:cNvPr>
          <p:cNvSpPr/>
          <p:nvPr/>
        </p:nvSpPr>
        <p:spPr>
          <a:xfrm>
            <a:off x="7762046" y="2143499"/>
            <a:ext cx="2062223" cy="1160351"/>
          </a:xfrm>
          <a:prstGeom prst="round2DiagRect">
            <a:avLst/>
          </a:prstGeom>
          <a:solidFill>
            <a:srgbClr val="415364"/>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10%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fondo perduto</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58" name="Rettangolo con due angoli in diagonale arrotondati 57">
            <a:extLst>
              <a:ext uri="{FF2B5EF4-FFF2-40B4-BE49-F238E27FC236}">
                <a16:creationId xmlns:a16="http://schemas.microsoft.com/office/drawing/2014/main" id="{DD982833-4B5F-2C72-55C6-FA7553BD000B}"/>
              </a:ext>
            </a:extLst>
          </p:cNvPr>
          <p:cNvSpPr/>
          <p:nvPr/>
        </p:nvSpPr>
        <p:spPr>
          <a:xfrm>
            <a:off x="5618510" y="3374393"/>
            <a:ext cx="2063341" cy="1163021"/>
          </a:xfrm>
          <a:prstGeom prst="round2DiagRect">
            <a:avLst/>
          </a:prstGeom>
          <a:solidFill>
            <a:srgbClr val="B5C8E5">
              <a:lumMod val="75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Durate elevate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8 anni</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con pre-ammortamento invariato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Inserimento Mercati</a:t>
            </a:r>
          </a:p>
        </p:txBody>
      </p:sp>
      <p:sp>
        <p:nvSpPr>
          <p:cNvPr id="59" name="Rettangolo con due angoli in diagonale arrotondati 58">
            <a:extLst>
              <a:ext uri="{FF2B5EF4-FFF2-40B4-BE49-F238E27FC236}">
                <a16:creationId xmlns:a16="http://schemas.microsoft.com/office/drawing/2014/main" id="{9707EEE5-8FBB-E3BA-F7E7-57B99F6C81EB}"/>
              </a:ext>
            </a:extLst>
          </p:cNvPr>
          <p:cNvSpPr/>
          <p:nvPr/>
        </p:nvSpPr>
        <p:spPr>
          <a:xfrm>
            <a:off x="5618511" y="2167161"/>
            <a:ext cx="2062223" cy="1160351"/>
          </a:xfrm>
          <a:prstGeom prst="round2DiagRect">
            <a:avLst/>
          </a:prstGeom>
          <a:solidFill>
            <a:srgbClr val="415364">
              <a:lumMod val="60000"/>
              <a:lumOff val="40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200 €mln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plafond</a:t>
            </a:r>
            <a:endParaRPr kumimoji="0" lang="it-IT" sz="11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0" name="Rettangolo con due angoli in diagonale arrotondati 59">
            <a:extLst>
              <a:ext uri="{FF2B5EF4-FFF2-40B4-BE49-F238E27FC236}">
                <a16:creationId xmlns:a16="http://schemas.microsoft.com/office/drawing/2014/main" id="{C8A4864E-1D22-004A-6342-3E7A455C94CF}"/>
              </a:ext>
            </a:extLst>
          </p:cNvPr>
          <p:cNvSpPr/>
          <p:nvPr/>
        </p:nvSpPr>
        <p:spPr>
          <a:xfrm>
            <a:off x="9904587" y="2116936"/>
            <a:ext cx="2062223" cy="1160351"/>
          </a:xfrm>
          <a:prstGeom prst="round2DiagRect">
            <a:avLst/>
          </a:prstGeom>
          <a:solidFill>
            <a:srgbClr val="5F85B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Anticipi elevati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50%</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1" name="Rettangolo con due angoli in diagonale arrotondati 60">
            <a:extLst>
              <a:ext uri="{FF2B5EF4-FFF2-40B4-BE49-F238E27FC236}">
                <a16:creationId xmlns:a16="http://schemas.microsoft.com/office/drawing/2014/main" id="{FD499603-0950-117C-14B4-0D5150D10CE5}"/>
              </a:ext>
            </a:extLst>
          </p:cNvPr>
          <p:cNvSpPr/>
          <p:nvPr/>
        </p:nvSpPr>
        <p:spPr>
          <a:xfrm>
            <a:off x="7760362" y="3350731"/>
            <a:ext cx="2063341" cy="1163021"/>
          </a:xfrm>
          <a:prstGeom prst="round2DiagRect">
            <a:avLst/>
          </a:prstGeom>
          <a:solidFill>
            <a:srgbClr val="005392"/>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Rafforzamento patrimoniale </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all’</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80%</a:t>
            </a:r>
            <a:endParaRPr kumimoji="0" lang="it-IT" sz="2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endParaRPr kumimoji="0" lang="it-IT" sz="500" b="0" i="1"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2" name="Rettangolo con due angoli in diagonale arrotondati 61">
            <a:extLst>
              <a:ext uri="{FF2B5EF4-FFF2-40B4-BE49-F238E27FC236}">
                <a16:creationId xmlns:a16="http://schemas.microsoft.com/office/drawing/2014/main" id="{8C7480CF-FBF5-3F35-8A22-E6228B3812D2}"/>
              </a:ext>
            </a:extLst>
          </p:cNvPr>
          <p:cNvSpPr/>
          <p:nvPr/>
        </p:nvSpPr>
        <p:spPr>
          <a:xfrm>
            <a:off x="9905277" y="3324170"/>
            <a:ext cx="2063341" cy="1163021"/>
          </a:xfrm>
          <a:prstGeom prst="round2DiagRect">
            <a:avLst/>
          </a:prstGeom>
          <a:solidFill>
            <a:srgbClr val="0070C0"/>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Aumenti</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 capitale sociale e fin. soci </a:t>
            </a: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 </a:t>
            </a:r>
            <a:r>
              <a:rPr kumimoji="0" lang="it-IT" sz="20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1€mln </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per controllate USA</a:t>
            </a:r>
            <a:endPar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endParaRPr kumimoji="0" lang="it-IT" sz="800" b="0" i="1"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4" name="CasellaDiTesto 63">
            <a:extLst>
              <a:ext uri="{FF2B5EF4-FFF2-40B4-BE49-F238E27FC236}">
                <a16:creationId xmlns:a16="http://schemas.microsoft.com/office/drawing/2014/main" id="{FCAC2380-CEC3-5C47-97BA-83DD0FD7CAD0}"/>
              </a:ext>
            </a:extLst>
          </p:cNvPr>
          <p:cNvSpPr txBox="1"/>
          <p:nvPr/>
        </p:nvSpPr>
        <p:spPr>
          <a:xfrm>
            <a:off x="5540654" y="965599"/>
            <a:ext cx="6426156" cy="934480"/>
          </a:xfrm>
          <a:prstGeom prst="rect">
            <a:avLst/>
          </a:prstGeom>
          <a:solidFill>
            <a:schemeClr val="bg1">
              <a:alpha val="66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Condizioni dedicate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per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finanziare controllate USA, realizzare investimenti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o per lo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sviluppo commerciale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 loco</a:t>
            </a:r>
            <a:endParaRPr kumimoji="0" lang="it-IT" sz="1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65" name="CasellaDiTesto 64">
            <a:extLst>
              <a:ext uri="{FF2B5EF4-FFF2-40B4-BE49-F238E27FC236}">
                <a16:creationId xmlns:a16="http://schemas.microsoft.com/office/drawing/2014/main" id="{16AE8DC5-0304-9AC3-8B91-C76A42974675}"/>
              </a:ext>
            </a:extLst>
          </p:cNvPr>
          <p:cNvSpPr txBox="1"/>
          <p:nvPr/>
        </p:nvSpPr>
        <p:spPr>
          <a:xfrm>
            <a:off x="231611" y="972380"/>
            <a:ext cx="5082779" cy="976525"/>
          </a:xfrm>
          <a:prstGeom prst="rect">
            <a:avLst/>
          </a:prstGeom>
          <a:solidFill>
            <a:schemeClr val="bg1">
              <a:alpha val="66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45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Finanziamenti</a:t>
            </a:r>
            <a:r>
              <a:rPr kumimoji="0" lang="it-IT" sz="2000" b="0"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a tasso agevolato 0,3%</a:t>
            </a:r>
          </a:p>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per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la competitività internazionale </a:t>
            </a:r>
            <a:endParaRPr kumimoji="0" lang="it-IT" sz="1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67" name="Elemento grafico 66" descr="Badge Segui con riempimento a tinta unita">
            <a:extLst>
              <a:ext uri="{FF2B5EF4-FFF2-40B4-BE49-F238E27FC236}">
                <a16:creationId xmlns:a16="http://schemas.microsoft.com/office/drawing/2014/main" id="{243F5C6B-41B3-1F82-8C0D-A254262829D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5293" y="5922249"/>
            <a:ext cx="498903" cy="498903"/>
          </a:xfrm>
          <a:prstGeom prst="rect">
            <a:avLst/>
          </a:prstGeom>
        </p:spPr>
      </p:pic>
      <p:sp>
        <p:nvSpPr>
          <p:cNvPr id="68" name="CasellaDiTesto 67">
            <a:extLst>
              <a:ext uri="{FF2B5EF4-FFF2-40B4-BE49-F238E27FC236}">
                <a16:creationId xmlns:a16="http://schemas.microsoft.com/office/drawing/2014/main" id="{57A54661-B64C-EEF8-4117-8497CA814509}"/>
              </a:ext>
            </a:extLst>
          </p:cNvPr>
          <p:cNvSpPr txBox="1"/>
          <p:nvPr/>
        </p:nvSpPr>
        <p:spPr>
          <a:xfrm>
            <a:off x="559704" y="6555345"/>
            <a:ext cx="40876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*Risorse a valere su fondi pubblici gestiti da SIMEST per conto del MAECI</a:t>
            </a:r>
          </a:p>
        </p:txBody>
      </p:sp>
      <p:grpSp>
        <p:nvGrpSpPr>
          <p:cNvPr id="39" name="Gruppo 38">
            <a:extLst>
              <a:ext uri="{FF2B5EF4-FFF2-40B4-BE49-F238E27FC236}">
                <a16:creationId xmlns:a16="http://schemas.microsoft.com/office/drawing/2014/main" id="{6527C174-7AA4-C9CD-CFC7-2820C4BA3F44}"/>
              </a:ext>
            </a:extLst>
          </p:cNvPr>
          <p:cNvGrpSpPr/>
          <p:nvPr/>
        </p:nvGrpSpPr>
        <p:grpSpPr>
          <a:xfrm>
            <a:off x="2523540" y="2611924"/>
            <a:ext cx="1142353" cy="1646919"/>
            <a:chOff x="2719549" y="1991850"/>
            <a:chExt cx="1045475" cy="1648343"/>
          </a:xfrm>
          <a:effectLst/>
        </p:grpSpPr>
        <p:pic>
          <p:nvPicPr>
            <p:cNvPr id="40" name="Immagine 39" descr="Immagine 11">
              <a:extLst>
                <a:ext uri="{FF2B5EF4-FFF2-40B4-BE49-F238E27FC236}">
                  <a16:creationId xmlns:a16="http://schemas.microsoft.com/office/drawing/2014/main" id="{58A1F59F-3272-6334-1117-525361E5CA7C}"/>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2722314" y="1991850"/>
              <a:ext cx="1036310" cy="16483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1" name="COMPETENZE">
              <a:extLst>
                <a:ext uri="{FF2B5EF4-FFF2-40B4-BE49-F238E27FC236}">
                  <a16:creationId xmlns:a16="http://schemas.microsoft.com/office/drawing/2014/main" id="{6860170B-EFB4-CB55-9013-0816095A88AC}"/>
                </a:ext>
              </a:extLst>
            </p:cNvPr>
            <p:cNvSpPr txBox="1"/>
            <p:nvPr/>
          </p:nvSpPr>
          <p:spPr>
            <a:xfrm>
              <a:off x="2719549" y="2112194"/>
              <a:ext cx="1045475" cy="326101"/>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Inserimento mercati</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43" name="Gruppo 42">
            <a:extLst>
              <a:ext uri="{FF2B5EF4-FFF2-40B4-BE49-F238E27FC236}">
                <a16:creationId xmlns:a16="http://schemas.microsoft.com/office/drawing/2014/main" id="{522E7771-5327-BDA9-C773-0548E75D5B4D}"/>
              </a:ext>
            </a:extLst>
          </p:cNvPr>
          <p:cNvGrpSpPr/>
          <p:nvPr/>
        </p:nvGrpSpPr>
        <p:grpSpPr>
          <a:xfrm>
            <a:off x="3816243" y="2612630"/>
            <a:ext cx="1117364" cy="1673425"/>
            <a:chOff x="10057945" y="1991189"/>
            <a:chExt cx="1057807" cy="1651509"/>
          </a:xfrm>
          <a:effectLst/>
        </p:grpSpPr>
        <p:pic>
          <p:nvPicPr>
            <p:cNvPr id="44" name="tr.jpg" descr="tr.jpg">
              <a:extLst>
                <a:ext uri="{FF2B5EF4-FFF2-40B4-BE49-F238E27FC236}">
                  <a16:creationId xmlns:a16="http://schemas.microsoft.com/office/drawing/2014/main" id="{8D461ADC-8C25-9D1E-6814-7ECDBD528188}"/>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0057945" y="1991189"/>
              <a:ext cx="1045484" cy="1651509"/>
            </a:xfrm>
            <a:prstGeom prst="roundRect">
              <a:avLst/>
            </a:prstGeom>
            <a:ln w="12700">
              <a:miter lim="400000"/>
            </a:ln>
            <a:effectLst>
              <a:reflection stA="50000" endPos="40000" dir="5400000" sy="-100000" algn="bl" rotWithShape="0"/>
            </a:effectLst>
          </p:spPr>
        </p:pic>
        <p:sp>
          <p:nvSpPr>
            <p:cNvPr id="45" name="E-COMMERCE">
              <a:extLst>
                <a:ext uri="{FF2B5EF4-FFF2-40B4-BE49-F238E27FC236}">
                  <a16:creationId xmlns:a16="http://schemas.microsoft.com/office/drawing/2014/main" id="{E7D9D18F-87A9-2227-E64A-9502C064420A}"/>
                </a:ext>
              </a:extLst>
            </p:cNvPr>
            <p:cNvSpPr txBox="1"/>
            <p:nvPr/>
          </p:nvSpPr>
          <p:spPr>
            <a:xfrm>
              <a:off x="10070277" y="2116948"/>
              <a:ext cx="1045475" cy="238100"/>
            </a:xfrm>
            <a:prstGeom prst="round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E-COMMERCE</a:t>
              </a:r>
            </a:p>
          </p:txBody>
        </p:sp>
      </p:grpSp>
      <p:grpSp>
        <p:nvGrpSpPr>
          <p:cNvPr id="46" name="Gruppo 45">
            <a:extLst>
              <a:ext uri="{FF2B5EF4-FFF2-40B4-BE49-F238E27FC236}">
                <a16:creationId xmlns:a16="http://schemas.microsoft.com/office/drawing/2014/main" id="{A79F395F-35E1-1CE0-4F45-DE190019F92A}"/>
              </a:ext>
            </a:extLst>
          </p:cNvPr>
          <p:cNvGrpSpPr/>
          <p:nvPr/>
        </p:nvGrpSpPr>
        <p:grpSpPr>
          <a:xfrm>
            <a:off x="1233111" y="2631002"/>
            <a:ext cx="1142362" cy="1655053"/>
            <a:chOff x="876230" y="1996824"/>
            <a:chExt cx="1045484" cy="1656484"/>
          </a:xfrm>
          <a:effectLst/>
        </p:grpSpPr>
        <p:pic>
          <p:nvPicPr>
            <p:cNvPr id="47" name="shutterstock_1785478235.jpg" descr="shutterstock_1785478235.jpg">
              <a:extLst>
                <a:ext uri="{FF2B5EF4-FFF2-40B4-BE49-F238E27FC236}">
                  <a16:creationId xmlns:a16="http://schemas.microsoft.com/office/drawing/2014/main" id="{C72431D0-DE63-34C2-CB35-15452E30C91F}"/>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a:xfrm>
              <a:off x="876230" y="1996824"/>
              <a:ext cx="1045484" cy="165648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8" name="COMPETENZE">
              <a:extLst>
                <a:ext uri="{FF2B5EF4-FFF2-40B4-BE49-F238E27FC236}">
                  <a16:creationId xmlns:a16="http://schemas.microsoft.com/office/drawing/2014/main" id="{E47805E3-15C7-FF4F-C57A-9B8D12EF4A0F}"/>
                </a:ext>
              </a:extLst>
            </p:cNvPr>
            <p:cNvSpPr txBox="1"/>
            <p:nvPr/>
          </p:nvSpPr>
          <p:spPr>
            <a:xfrm>
              <a:off x="876239" y="2117779"/>
              <a:ext cx="1045475" cy="436997"/>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Transizione digitale o ecologica</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sp>
        <p:nvSpPr>
          <p:cNvPr id="3" name="Triangolo isoscele 2">
            <a:extLst>
              <a:ext uri="{FF2B5EF4-FFF2-40B4-BE49-F238E27FC236}">
                <a16:creationId xmlns:a16="http://schemas.microsoft.com/office/drawing/2014/main" id="{DDDB5D8C-E6A5-314D-C8EA-10FDF87BA07A}"/>
              </a:ext>
            </a:extLst>
          </p:cNvPr>
          <p:cNvSpPr/>
          <p:nvPr/>
        </p:nvSpPr>
        <p:spPr>
          <a:xfrm rot="5400000">
            <a:off x="4545407" y="3268833"/>
            <a:ext cx="1443711" cy="129896"/>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82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3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5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8.xml><?xml version="1.0" encoding="utf-8"?>
<a:theme xmlns:a="http://schemas.openxmlformats.org/drawingml/2006/main" name="7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F99B52BC81DC645A672F37DC31456A5" ma:contentTypeVersion="19" ma:contentTypeDescription="Creare un nuovo documento." ma:contentTypeScope="" ma:versionID="502ea5c0970fef4d2bcfbf903b6e462b">
  <xsd:schema xmlns:xsd="http://www.w3.org/2001/XMLSchema" xmlns:xs="http://www.w3.org/2001/XMLSchema" xmlns:p="http://schemas.microsoft.com/office/2006/metadata/properties" xmlns:ns3="fcc4f7ef-23f9-4d59-9b4d-756b359ee462" xmlns:ns4="ad2f20cc-6725-4d82-94d0-0caecf977905" targetNamespace="http://schemas.microsoft.com/office/2006/metadata/properties" ma:root="true" ma:fieldsID="dbb1874b531d374a06f9054374f3db05" ns3:_="" ns4:_="">
    <xsd:import namespace="fcc4f7ef-23f9-4d59-9b4d-756b359ee462"/>
    <xsd:import namespace="ad2f20cc-6725-4d82-94d0-0caecf977905"/>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4f7ef-23f9-4d59-9b4d-756b359ee46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2f20cc-6725-4d82-94d0-0caecf977905"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element name="SharingHintHash" ma:index="15"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fcc4f7ef-23f9-4d59-9b4d-756b359ee462" xsi:nil="true"/>
    <MigrationWizId xmlns="fcc4f7ef-23f9-4d59-9b4d-756b359ee462" xsi:nil="true"/>
    <MigrationWizIdSecurityGroups xmlns="fcc4f7ef-23f9-4d59-9b4d-756b359ee462" xsi:nil="true"/>
    <_activity xmlns="fcc4f7ef-23f9-4d59-9b4d-756b359ee462" xsi:nil="true"/>
    <MigrationWizIdPermissions xmlns="fcc4f7ef-23f9-4d59-9b4d-756b359ee462" xsi:nil="true"/>
    <MigrationWizIdDocumentLibraryPermissions xmlns="fcc4f7ef-23f9-4d59-9b4d-756b359ee462" xsi:nil="true"/>
  </documentManagement>
</p:properties>
</file>

<file path=customXml/itemProps1.xml><?xml version="1.0" encoding="utf-8"?>
<ds:datastoreItem xmlns:ds="http://schemas.openxmlformats.org/officeDocument/2006/customXml" ds:itemID="{0574762E-2ED0-499C-BEAA-D01B99EB4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4f7ef-23f9-4d59-9b4d-756b359ee462"/>
    <ds:schemaRef ds:uri="ad2f20cc-6725-4d82-94d0-0caecf9779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5FE238-B2CA-43EA-BA2B-A3419063DDAF}">
  <ds:schemaRefs>
    <ds:schemaRef ds:uri="http://schemas.microsoft.com/sharepoint/v3/contenttype/forms"/>
  </ds:schemaRefs>
</ds:datastoreItem>
</file>

<file path=customXml/itemProps3.xml><?xml version="1.0" encoding="utf-8"?>
<ds:datastoreItem xmlns:ds="http://schemas.openxmlformats.org/officeDocument/2006/customXml" ds:itemID="{0661168D-57C9-4963-A4C1-60388381E3E2}">
  <ds:schemaRefs>
    <ds:schemaRef ds:uri="http://schemas.microsoft.com/office/2006/metadata/properties"/>
    <ds:schemaRef ds:uri="ad2f20cc-6725-4d82-94d0-0caecf977905"/>
    <ds:schemaRef ds:uri="http://purl.org/dc/terms/"/>
    <ds:schemaRef ds:uri="http://schemas.openxmlformats.org/package/2006/metadata/core-properties"/>
    <ds:schemaRef ds:uri="http://schemas.microsoft.com/office/2006/documentManagement/types"/>
    <ds:schemaRef ds:uri="http://purl.org/dc/dcmitype/"/>
    <ds:schemaRef ds:uri="fcc4f7ef-23f9-4d59-9b4d-756b359ee462"/>
    <ds:schemaRef ds:uri="http://purl.org/dc/elements/1.1/"/>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dea03c14-1435-4ef5-bb92-af8fb4129243}" enabled="1" method="Privileged" siteId="{8c4b47b5-ea35-4370-817f-95066d4f8467}" removed="0"/>
</clbl:labelList>
</file>

<file path=docProps/app.xml><?xml version="1.0" encoding="utf-8"?>
<Properties xmlns="http://schemas.openxmlformats.org/officeDocument/2006/extended-properties" xmlns:vt="http://schemas.openxmlformats.org/officeDocument/2006/docPropsVTypes">
  <TotalTime>12276</TotalTime>
  <Words>13254</Words>
  <Application>Microsoft Office PowerPoint</Application>
  <PresentationFormat>Widescreen</PresentationFormat>
  <Paragraphs>1083</Paragraphs>
  <Slides>47</Slides>
  <Notes>11</Notes>
  <HiddenSlides>0</HiddenSlides>
  <MMClips>0</MMClips>
  <ScaleCrop>false</ScaleCrop>
  <HeadingPairs>
    <vt:vector size="8" baseType="variant">
      <vt:variant>
        <vt:lpstr>Caratteri utilizzati</vt:lpstr>
      </vt:variant>
      <vt:variant>
        <vt:i4>9</vt:i4>
      </vt:variant>
      <vt:variant>
        <vt:lpstr>Tema</vt:lpstr>
      </vt:variant>
      <vt:variant>
        <vt:i4>11</vt:i4>
      </vt:variant>
      <vt:variant>
        <vt:lpstr>Server OLE incorporati</vt:lpstr>
      </vt:variant>
      <vt:variant>
        <vt:i4>2</vt:i4>
      </vt:variant>
      <vt:variant>
        <vt:lpstr>Titoli diapositive</vt:lpstr>
      </vt:variant>
      <vt:variant>
        <vt:i4>47</vt:i4>
      </vt:variant>
    </vt:vector>
  </HeadingPairs>
  <TitlesOfParts>
    <vt:vector size="69" baseType="lpstr">
      <vt:lpstr>Aptos</vt:lpstr>
      <vt:lpstr>Aptos Display</vt:lpstr>
      <vt:lpstr>Arial</vt:lpstr>
      <vt:lpstr>Bressay</vt:lpstr>
      <vt:lpstr>Calibri</vt:lpstr>
      <vt:lpstr>Courier New</vt:lpstr>
      <vt:lpstr>Georgia</vt:lpstr>
      <vt:lpstr>Univers Condensed</vt:lpstr>
      <vt:lpstr>Wingdings</vt:lpstr>
      <vt:lpstr>1_Tema di Office</vt:lpstr>
      <vt:lpstr>2_Tema di Office</vt:lpstr>
      <vt:lpstr>4_Tema di Office</vt:lpstr>
      <vt:lpstr>Simest Grid Custom - 18797</vt:lpstr>
      <vt:lpstr>5_Tema di Office</vt:lpstr>
      <vt:lpstr>Office Theme</vt:lpstr>
      <vt:lpstr>1_Simest Grid Custom - 18797</vt:lpstr>
      <vt:lpstr>7_Tema di Office</vt:lpstr>
      <vt:lpstr>2_Simest Grid Custom - 18797</vt:lpstr>
      <vt:lpstr>Tema di Office</vt:lpstr>
      <vt:lpstr>3_Tema di Office</vt:lpstr>
      <vt:lpstr>think-cell Slide</vt:lpstr>
      <vt:lpstr>Diapositiva think-cell</vt:lpstr>
      <vt:lpstr>La TUA  IMPRESA  è il mondo,  SIMEST è al tuo fianco.</vt:lpstr>
      <vt:lpstr>Presentazione standard di PowerPoint</vt:lpstr>
      <vt:lpstr>Presentazione standard di PowerPoint</vt:lpstr>
      <vt:lpstr>Presentazione standard di PowerPoint</vt:lpstr>
      <vt:lpstr>Presentazione standard di PowerPoint</vt:lpstr>
      <vt:lpstr>Presentazione standard di PowerPoint</vt:lpstr>
      <vt:lpstr>FOCUS: FINANZIAMENTI AGEVOLATI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FOCUS: INVESTIMENTI PARTECIPATIVI</vt:lpstr>
      <vt:lpstr>Presentazione standard di PowerPoint</vt:lpstr>
      <vt:lpstr>Presentazione standard di PowerPoint</vt:lpstr>
      <vt:lpstr>FOCUS: FONDI PUBBLICI  DI EQUITY</vt:lpstr>
      <vt:lpstr>Presentazione standard di PowerPoint</vt:lpstr>
      <vt:lpstr>FOCUS: CONTRIBUTO EXPORT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Mearelli, Chiara</dc:creator>
  <cp:lastModifiedBy>Caterina Picconi</cp:lastModifiedBy>
  <cp:revision>196</cp:revision>
  <dcterms:created xsi:type="dcterms:W3CDTF">2022-11-09T08:33:09Z</dcterms:created>
  <dcterms:modified xsi:type="dcterms:W3CDTF">2026-05-07T11:06:19Z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62b6ef-db1a-4e15-b1cb-16e3a6a11a3f_Enabled">
    <vt:lpwstr>true</vt:lpwstr>
  </property>
  <property fmtid="{D5CDD505-2E9C-101B-9397-08002B2CF9AE}" pid="3" name="MSIP_Label_be62b6ef-db1a-4e15-b1cb-16e3a6a11a3f_SetDate">
    <vt:lpwstr>2022-11-09T08:46:37Z</vt:lpwstr>
  </property>
  <property fmtid="{D5CDD505-2E9C-101B-9397-08002B2CF9AE}" pid="4" name="MSIP_Label_be62b6ef-db1a-4e15-b1cb-16e3a6a11a3f_Method">
    <vt:lpwstr>Privileged</vt:lpwstr>
  </property>
  <property fmtid="{D5CDD505-2E9C-101B-9397-08002B2CF9AE}" pid="5" name="MSIP_Label_be62b6ef-db1a-4e15-b1cb-16e3a6a11a3f_Name">
    <vt:lpwstr>sace_0002</vt:lpwstr>
  </property>
  <property fmtid="{D5CDD505-2E9C-101B-9397-08002B2CF9AE}" pid="6" name="MSIP_Label_be62b6ef-db1a-4e15-b1cb-16e3a6a11a3f_SiteId">
    <vt:lpwstr>91443f7c-eefc-48b6-9946-a96937f65fc0</vt:lpwstr>
  </property>
  <property fmtid="{D5CDD505-2E9C-101B-9397-08002B2CF9AE}" pid="7" name="MSIP_Label_be62b6ef-db1a-4e15-b1cb-16e3a6a11a3f_ActionId">
    <vt:lpwstr>cadc79ee-5a06-4242-b6dc-288e492439b6</vt:lpwstr>
  </property>
  <property fmtid="{D5CDD505-2E9C-101B-9397-08002B2CF9AE}" pid="8" name="MSIP_Label_be62b6ef-db1a-4e15-b1cb-16e3a6a11a3f_ContentBits">
    <vt:lpwstr>0</vt:lpwstr>
  </property>
  <property fmtid="{D5CDD505-2E9C-101B-9397-08002B2CF9AE}" pid="9" name="MSIP_Label_dea03c14-1435-4ef5-bb92-af8fb4129243_Enabled">
    <vt:lpwstr>true</vt:lpwstr>
  </property>
  <property fmtid="{D5CDD505-2E9C-101B-9397-08002B2CF9AE}" pid="10" name="MSIP_Label_dea03c14-1435-4ef5-bb92-af8fb4129243_SetDate">
    <vt:lpwstr>2024-03-25T11:45:06Z</vt:lpwstr>
  </property>
  <property fmtid="{D5CDD505-2E9C-101B-9397-08002B2CF9AE}" pid="11" name="MSIP_Label_dea03c14-1435-4ef5-bb92-af8fb4129243_Method">
    <vt:lpwstr>Privileged</vt:lpwstr>
  </property>
  <property fmtid="{D5CDD505-2E9C-101B-9397-08002B2CF9AE}" pid="12" name="MSIP_Label_dea03c14-1435-4ef5-bb92-af8fb4129243_Name">
    <vt:lpwstr>dea03c14-1435-4ef5-bb92-af8fb4129243</vt:lpwstr>
  </property>
  <property fmtid="{D5CDD505-2E9C-101B-9397-08002B2CF9AE}" pid="13" name="MSIP_Label_dea03c14-1435-4ef5-bb92-af8fb4129243_SiteId">
    <vt:lpwstr>8c4b47b5-ea35-4370-817f-95066d4f8467</vt:lpwstr>
  </property>
  <property fmtid="{D5CDD505-2E9C-101B-9397-08002B2CF9AE}" pid="14" name="MSIP_Label_dea03c14-1435-4ef5-bb92-af8fb4129243_ActionId">
    <vt:lpwstr>ef0cbc1c-e0c3-4996-b0a5-bfca35fd95b5</vt:lpwstr>
  </property>
  <property fmtid="{D5CDD505-2E9C-101B-9397-08002B2CF9AE}" pid="15" name="MSIP_Label_dea03c14-1435-4ef5-bb92-af8fb4129243_ContentBits">
    <vt:lpwstr>0</vt:lpwstr>
  </property>
  <property fmtid="{D5CDD505-2E9C-101B-9397-08002B2CF9AE}" pid="16" name="ContentTypeId">
    <vt:lpwstr>0x010100AF99B52BC81DC645A672F37DC31456A5</vt:lpwstr>
  </property>
</Properties>
</file>